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82" r:id="rId4"/>
    <p:sldId id="262" r:id="rId5"/>
    <p:sldId id="289" r:id="rId6"/>
    <p:sldId id="283" r:id="rId7"/>
    <p:sldId id="290" r:id="rId8"/>
    <p:sldId id="291" r:id="rId9"/>
    <p:sldId id="288" r:id="rId10"/>
    <p:sldId id="284" r:id="rId11"/>
    <p:sldId id="293" r:id="rId12"/>
    <p:sldId id="294" r:id="rId13"/>
    <p:sldId id="295" r:id="rId14"/>
    <p:sldId id="296" r:id="rId15"/>
    <p:sldId id="297" r:id="rId16"/>
    <p:sldId id="298" r:id="rId17"/>
    <p:sldId id="299" r:id="rId18"/>
    <p:sldId id="300" r:id="rId19"/>
    <p:sldId id="285" r:id="rId20"/>
    <p:sldId id="301" r:id="rId21"/>
    <p:sldId id="302" r:id="rId22"/>
    <p:sldId id="286" r:id="rId23"/>
    <p:sldId id="303" r:id="rId24"/>
    <p:sldId id="287"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8" d="100"/>
          <a:sy n="108"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400029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6660767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771385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635286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63567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841093134"/>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09128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036579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6057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95283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138830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25893558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75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1921916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46078873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7312681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5" Type="http://schemas.openxmlformats.org/officeDocument/2006/relationships/image" Target="../media/image37.svg"/><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Frito lay employee case study</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JAKE RASTBERGER</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Attrition Model</a:t>
            </a:r>
          </a:p>
        </p:txBody>
      </p:sp>
    </p:spTree>
    <p:extLst>
      <p:ext uri="{BB962C8B-B14F-4D97-AF65-F5344CB8AC3E}">
        <p14:creationId xmlns:p14="http://schemas.microsoft.com/office/powerpoint/2010/main" val="786761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73622"/>
            <a:ext cx="8421688" cy="823913"/>
          </a:xfrm>
        </p:spPr>
        <p:txBody>
          <a:bodyPr/>
          <a:lstStyle/>
          <a:p>
            <a:r>
              <a:rPr lang="en-US" dirty="0"/>
              <a:t>Correlation to attrition</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
        <p:nvSpPr>
          <p:cNvPr id="5" name="TextBox 4">
            <a:extLst>
              <a:ext uri="{FF2B5EF4-FFF2-40B4-BE49-F238E27FC236}">
                <a16:creationId xmlns:a16="http://schemas.microsoft.com/office/drawing/2014/main" id="{44F06336-C2F0-DC58-C61E-F0918FEC17BE}"/>
              </a:ext>
            </a:extLst>
          </p:cNvPr>
          <p:cNvSpPr txBox="1"/>
          <p:nvPr/>
        </p:nvSpPr>
        <p:spPr>
          <a:xfrm>
            <a:off x="1118587" y="1946001"/>
            <a:ext cx="4572000" cy="1200329"/>
          </a:xfrm>
          <a:prstGeom prst="rect">
            <a:avLst/>
          </a:prstGeom>
          <a:noFill/>
        </p:spPr>
        <p:txBody>
          <a:bodyPr wrap="square" rtlCol="0">
            <a:spAutoFit/>
          </a:bodyPr>
          <a:lstStyle/>
          <a:p>
            <a:r>
              <a:rPr lang="en-US" dirty="0"/>
              <a:t>To build this model the first thing we looked at was the correlation between each variable and attrition.</a:t>
            </a:r>
          </a:p>
          <a:p>
            <a:endParaRPr lang="en-US" dirty="0"/>
          </a:p>
        </p:txBody>
      </p:sp>
      <p:pic>
        <p:nvPicPr>
          <p:cNvPr id="4" name="Picture 3">
            <a:extLst>
              <a:ext uri="{FF2B5EF4-FFF2-40B4-BE49-F238E27FC236}">
                <a16:creationId xmlns:a16="http://schemas.microsoft.com/office/drawing/2014/main" id="{0C22DAFD-EA91-FDF7-EBC4-0A05285CFE36}"/>
              </a:ext>
            </a:extLst>
          </p:cNvPr>
          <p:cNvPicPr>
            <a:picLocks noChangeAspect="1"/>
          </p:cNvPicPr>
          <p:nvPr/>
        </p:nvPicPr>
        <p:blipFill>
          <a:blip r:embed="rId2"/>
          <a:stretch>
            <a:fillRect/>
          </a:stretch>
        </p:blipFill>
        <p:spPr>
          <a:xfrm>
            <a:off x="6684885" y="1119206"/>
            <a:ext cx="3447493" cy="5419706"/>
          </a:xfrm>
          <a:prstGeom prst="rect">
            <a:avLst/>
          </a:prstGeom>
        </p:spPr>
      </p:pic>
    </p:spTree>
    <p:extLst>
      <p:ext uri="{BB962C8B-B14F-4D97-AF65-F5344CB8AC3E}">
        <p14:creationId xmlns:p14="http://schemas.microsoft.com/office/powerpoint/2010/main" val="2750996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73622"/>
            <a:ext cx="8421688" cy="823913"/>
          </a:xfrm>
        </p:spPr>
        <p:txBody>
          <a:bodyPr/>
          <a:lstStyle/>
          <a:p>
            <a:r>
              <a:rPr lang="en-US" dirty="0"/>
              <a:t>Correlation to attrition</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
        <p:nvSpPr>
          <p:cNvPr id="5" name="TextBox 4">
            <a:extLst>
              <a:ext uri="{FF2B5EF4-FFF2-40B4-BE49-F238E27FC236}">
                <a16:creationId xmlns:a16="http://schemas.microsoft.com/office/drawing/2014/main" id="{44F06336-C2F0-DC58-C61E-F0918FEC17BE}"/>
              </a:ext>
            </a:extLst>
          </p:cNvPr>
          <p:cNvSpPr txBox="1"/>
          <p:nvPr/>
        </p:nvSpPr>
        <p:spPr>
          <a:xfrm>
            <a:off x="1118587" y="1946001"/>
            <a:ext cx="4572000" cy="2031325"/>
          </a:xfrm>
          <a:prstGeom prst="rect">
            <a:avLst/>
          </a:prstGeom>
          <a:noFill/>
        </p:spPr>
        <p:txBody>
          <a:bodyPr wrap="square" rtlCol="0">
            <a:spAutoFit/>
          </a:bodyPr>
          <a:lstStyle/>
          <a:p>
            <a:r>
              <a:rPr lang="en-US" dirty="0"/>
              <a:t>Based on our earlier analysis we thought with some feature engineering we could achieve:</a:t>
            </a:r>
          </a:p>
          <a:p>
            <a:pPr marL="285750" indent="-285750">
              <a:buFont typeface="Arial" panose="020B0604020202020204" pitchFamily="34" charset="0"/>
              <a:buChar char="•"/>
            </a:pPr>
            <a:r>
              <a:rPr lang="en-US" dirty="0"/>
              <a:t>A more manageable list of variables</a:t>
            </a:r>
          </a:p>
          <a:p>
            <a:pPr marL="285750" indent="-285750">
              <a:buFont typeface="Arial" panose="020B0604020202020204" pitchFamily="34" charset="0"/>
              <a:buChar char="•"/>
            </a:pPr>
            <a:r>
              <a:rPr lang="en-US" dirty="0"/>
              <a:t>Variables that have more of a correlation with attrition</a:t>
            </a:r>
          </a:p>
          <a:p>
            <a:endParaRPr lang="en-US" dirty="0"/>
          </a:p>
        </p:txBody>
      </p:sp>
      <p:pic>
        <p:nvPicPr>
          <p:cNvPr id="4" name="Picture 3">
            <a:extLst>
              <a:ext uri="{FF2B5EF4-FFF2-40B4-BE49-F238E27FC236}">
                <a16:creationId xmlns:a16="http://schemas.microsoft.com/office/drawing/2014/main" id="{2DFC554F-669E-E2E6-B8AB-228A02C4EF92}"/>
              </a:ext>
            </a:extLst>
          </p:cNvPr>
          <p:cNvPicPr>
            <a:picLocks noChangeAspect="1"/>
          </p:cNvPicPr>
          <p:nvPr/>
        </p:nvPicPr>
        <p:blipFill>
          <a:blip r:embed="rId2"/>
          <a:stretch>
            <a:fillRect/>
          </a:stretch>
        </p:blipFill>
        <p:spPr>
          <a:xfrm>
            <a:off x="6096000" y="1841272"/>
            <a:ext cx="5320503" cy="4055118"/>
          </a:xfrm>
          <a:prstGeom prst="rect">
            <a:avLst/>
          </a:prstGeom>
        </p:spPr>
      </p:pic>
    </p:spTree>
    <p:extLst>
      <p:ext uri="{BB962C8B-B14F-4D97-AF65-F5344CB8AC3E}">
        <p14:creationId xmlns:p14="http://schemas.microsoft.com/office/powerpoint/2010/main" val="298220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73622"/>
            <a:ext cx="8421688" cy="823913"/>
          </a:xfrm>
        </p:spPr>
        <p:txBody>
          <a:bodyPr/>
          <a:lstStyle/>
          <a:p>
            <a:r>
              <a:rPr lang="en-US" dirty="0"/>
              <a:t>Feature engineering</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pic>
        <p:nvPicPr>
          <p:cNvPr id="3" name="Picture 2">
            <a:extLst>
              <a:ext uri="{FF2B5EF4-FFF2-40B4-BE49-F238E27FC236}">
                <a16:creationId xmlns:a16="http://schemas.microsoft.com/office/drawing/2014/main" id="{AFA64F50-0AC6-5295-2472-650DAF17C928}"/>
              </a:ext>
            </a:extLst>
          </p:cNvPr>
          <p:cNvPicPr>
            <a:picLocks noChangeAspect="1"/>
          </p:cNvPicPr>
          <p:nvPr/>
        </p:nvPicPr>
        <p:blipFill>
          <a:blip r:embed="rId2"/>
          <a:stretch>
            <a:fillRect/>
          </a:stretch>
        </p:blipFill>
        <p:spPr>
          <a:xfrm>
            <a:off x="170107" y="1969815"/>
            <a:ext cx="5427964" cy="4137021"/>
          </a:xfrm>
          <a:prstGeom prst="rect">
            <a:avLst/>
          </a:prstGeom>
        </p:spPr>
      </p:pic>
      <p:pic>
        <p:nvPicPr>
          <p:cNvPr id="6" name="Picture 5">
            <a:extLst>
              <a:ext uri="{FF2B5EF4-FFF2-40B4-BE49-F238E27FC236}">
                <a16:creationId xmlns:a16="http://schemas.microsoft.com/office/drawing/2014/main" id="{CF43E027-0BE8-CFCC-079D-CBEF24E058B9}"/>
              </a:ext>
            </a:extLst>
          </p:cNvPr>
          <p:cNvPicPr>
            <a:picLocks noChangeAspect="1"/>
          </p:cNvPicPr>
          <p:nvPr/>
        </p:nvPicPr>
        <p:blipFill>
          <a:blip r:embed="rId3"/>
          <a:stretch>
            <a:fillRect/>
          </a:stretch>
        </p:blipFill>
        <p:spPr>
          <a:xfrm>
            <a:off x="7131768" y="2222429"/>
            <a:ext cx="4514995" cy="3631791"/>
          </a:xfrm>
          <a:prstGeom prst="rect">
            <a:avLst/>
          </a:prstGeom>
        </p:spPr>
      </p:pic>
      <p:cxnSp>
        <p:nvCxnSpPr>
          <p:cNvPr id="8" name="Straight Arrow Connector 7">
            <a:extLst>
              <a:ext uri="{FF2B5EF4-FFF2-40B4-BE49-F238E27FC236}">
                <a16:creationId xmlns:a16="http://schemas.microsoft.com/office/drawing/2014/main" id="{0D98E94F-9574-12A1-1669-5564913534FD}"/>
              </a:ext>
            </a:extLst>
          </p:cNvPr>
          <p:cNvCxnSpPr>
            <a:stCxn id="3" idx="3"/>
            <a:endCxn id="6" idx="1"/>
          </p:cNvCxnSpPr>
          <p:nvPr/>
        </p:nvCxnSpPr>
        <p:spPr>
          <a:xfrm flipV="1">
            <a:off x="5598071" y="4038325"/>
            <a:ext cx="1533697" cy="1"/>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54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73622"/>
            <a:ext cx="8421688" cy="823913"/>
          </a:xfrm>
        </p:spPr>
        <p:txBody>
          <a:bodyPr/>
          <a:lstStyle/>
          <a:p>
            <a:r>
              <a:rPr lang="en-US" dirty="0"/>
              <a:t>Data balancing</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
        <p:nvSpPr>
          <p:cNvPr id="5" name="TextBox 4">
            <a:extLst>
              <a:ext uri="{FF2B5EF4-FFF2-40B4-BE49-F238E27FC236}">
                <a16:creationId xmlns:a16="http://schemas.microsoft.com/office/drawing/2014/main" id="{44F06336-C2F0-DC58-C61E-F0918FEC17BE}"/>
              </a:ext>
            </a:extLst>
          </p:cNvPr>
          <p:cNvSpPr txBox="1"/>
          <p:nvPr/>
        </p:nvSpPr>
        <p:spPr>
          <a:xfrm>
            <a:off x="1091953" y="1945765"/>
            <a:ext cx="9694415" cy="646331"/>
          </a:xfrm>
          <a:prstGeom prst="rect">
            <a:avLst/>
          </a:prstGeom>
          <a:noFill/>
        </p:spPr>
        <p:txBody>
          <a:bodyPr wrap="square" rtlCol="0">
            <a:spAutoFit/>
          </a:bodyPr>
          <a:lstStyle/>
          <a:p>
            <a:r>
              <a:rPr lang="en-US" dirty="0"/>
              <a:t>Before and after data balancing using SMOTE (Synthetic Minority Oversampling Technique).</a:t>
            </a:r>
          </a:p>
          <a:p>
            <a:endParaRPr lang="en-US" dirty="0"/>
          </a:p>
        </p:txBody>
      </p:sp>
      <p:pic>
        <p:nvPicPr>
          <p:cNvPr id="4" name="Picture 3">
            <a:extLst>
              <a:ext uri="{FF2B5EF4-FFF2-40B4-BE49-F238E27FC236}">
                <a16:creationId xmlns:a16="http://schemas.microsoft.com/office/drawing/2014/main" id="{2CB6DFFF-CEDA-6EE9-AE4A-30AFD359AF55}"/>
              </a:ext>
            </a:extLst>
          </p:cNvPr>
          <p:cNvPicPr>
            <a:picLocks noChangeAspect="1"/>
          </p:cNvPicPr>
          <p:nvPr/>
        </p:nvPicPr>
        <p:blipFill>
          <a:blip r:embed="rId2"/>
          <a:stretch>
            <a:fillRect/>
          </a:stretch>
        </p:blipFill>
        <p:spPr>
          <a:xfrm>
            <a:off x="551106" y="3429000"/>
            <a:ext cx="4103139" cy="2927350"/>
          </a:xfrm>
          <a:prstGeom prst="rect">
            <a:avLst/>
          </a:prstGeom>
        </p:spPr>
      </p:pic>
      <p:pic>
        <p:nvPicPr>
          <p:cNvPr id="7" name="Picture 6">
            <a:extLst>
              <a:ext uri="{FF2B5EF4-FFF2-40B4-BE49-F238E27FC236}">
                <a16:creationId xmlns:a16="http://schemas.microsoft.com/office/drawing/2014/main" id="{BD1DCD89-CC3C-C0CE-A148-79FB37B5FF23}"/>
              </a:ext>
            </a:extLst>
          </p:cNvPr>
          <p:cNvPicPr>
            <a:picLocks noChangeAspect="1"/>
          </p:cNvPicPr>
          <p:nvPr/>
        </p:nvPicPr>
        <p:blipFill>
          <a:blip r:embed="rId3"/>
          <a:stretch>
            <a:fillRect/>
          </a:stretch>
        </p:blipFill>
        <p:spPr>
          <a:xfrm>
            <a:off x="6914049" y="3429000"/>
            <a:ext cx="4141981" cy="2966471"/>
          </a:xfrm>
          <a:prstGeom prst="rect">
            <a:avLst/>
          </a:prstGeom>
        </p:spPr>
      </p:pic>
      <p:cxnSp>
        <p:nvCxnSpPr>
          <p:cNvPr id="8" name="Straight Arrow Connector 7">
            <a:extLst>
              <a:ext uri="{FF2B5EF4-FFF2-40B4-BE49-F238E27FC236}">
                <a16:creationId xmlns:a16="http://schemas.microsoft.com/office/drawing/2014/main" id="{C8E9FF1E-A33F-DB9F-7AF3-E22878F5EF8B}"/>
              </a:ext>
            </a:extLst>
          </p:cNvPr>
          <p:cNvCxnSpPr/>
          <p:nvPr/>
        </p:nvCxnSpPr>
        <p:spPr>
          <a:xfrm flipV="1">
            <a:off x="5082582" y="4912235"/>
            <a:ext cx="1533697" cy="1"/>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3225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73622"/>
            <a:ext cx="8421688" cy="823913"/>
          </a:xfrm>
        </p:spPr>
        <p:txBody>
          <a:bodyPr/>
          <a:lstStyle/>
          <a:p>
            <a:r>
              <a:rPr lang="en-US" dirty="0"/>
              <a:t>High risk attrition</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pic>
        <p:nvPicPr>
          <p:cNvPr id="4" name="Picture 3">
            <a:extLst>
              <a:ext uri="{FF2B5EF4-FFF2-40B4-BE49-F238E27FC236}">
                <a16:creationId xmlns:a16="http://schemas.microsoft.com/office/drawing/2014/main" id="{6F2A6F14-6B25-7965-9540-DF06FAEB963E}"/>
              </a:ext>
            </a:extLst>
          </p:cNvPr>
          <p:cNvPicPr>
            <a:picLocks noChangeAspect="1"/>
          </p:cNvPicPr>
          <p:nvPr/>
        </p:nvPicPr>
        <p:blipFill>
          <a:blip r:embed="rId2"/>
          <a:stretch>
            <a:fillRect/>
          </a:stretch>
        </p:blipFill>
        <p:spPr>
          <a:xfrm>
            <a:off x="3011379" y="1245656"/>
            <a:ext cx="6169241" cy="4762572"/>
          </a:xfrm>
          <a:prstGeom prst="rect">
            <a:avLst/>
          </a:prstGeom>
        </p:spPr>
      </p:pic>
    </p:spTree>
    <p:extLst>
      <p:ext uri="{BB962C8B-B14F-4D97-AF65-F5344CB8AC3E}">
        <p14:creationId xmlns:p14="http://schemas.microsoft.com/office/powerpoint/2010/main" val="2372133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73622"/>
            <a:ext cx="8421688" cy="823913"/>
          </a:xfrm>
        </p:spPr>
        <p:txBody>
          <a:bodyPr/>
          <a:lstStyle/>
          <a:p>
            <a:r>
              <a:rPr lang="en-US" dirty="0"/>
              <a:t>low risk attrition</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pic>
        <p:nvPicPr>
          <p:cNvPr id="4" name="Picture 3">
            <a:extLst>
              <a:ext uri="{FF2B5EF4-FFF2-40B4-BE49-F238E27FC236}">
                <a16:creationId xmlns:a16="http://schemas.microsoft.com/office/drawing/2014/main" id="{AEFBFA71-E26F-CC13-94D7-7F4C6DD1F11C}"/>
              </a:ext>
            </a:extLst>
          </p:cNvPr>
          <p:cNvPicPr>
            <a:picLocks noChangeAspect="1"/>
          </p:cNvPicPr>
          <p:nvPr/>
        </p:nvPicPr>
        <p:blipFill>
          <a:blip r:embed="rId2"/>
          <a:stretch>
            <a:fillRect/>
          </a:stretch>
        </p:blipFill>
        <p:spPr>
          <a:xfrm>
            <a:off x="2984376" y="1386065"/>
            <a:ext cx="6223247" cy="4818659"/>
          </a:xfrm>
          <a:prstGeom prst="rect">
            <a:avLst/>
          </a:prstGeom>
        </p:spPr>
      </p:pic>
    </p:spTree>
    <p:extLst>
      <p:ext uri="{BB962C8B-B14F-4D97-AF65-F5344CB8AC3E}">
        <p14:creationId xmlns:p14="http://schemas.microsoft.com/office/powerpoint/2010/main" val="386415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73622"/>
            <a:ext cx="8421688" cy="823913"/>
          </a:xfrm>
        </p:spPr>
        <p:txBody>
          <a:bodyPr/>
          <a:lstStyle/>
          <a:p>
            <a:r>
              <a:rPr lang="en-US" dirty="0"/>
              <a:t>KNN Model set up</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
        <p:nvSpPr>
          <p:cNvPr id="5" name="TextBox 4">
            <a:extLst>
              <a:ext uri="{FF2B5EF4-FFF2-40B4-BE49-F238E27FC236}">
                <a16:creationId xmlns:a16="http://schemas.microsoft.com/office/drawing/2014/main" id="{44F06336-C2F0-DC58-C61E-F0918FEC17BE}"/>
              </a:ext>
            </a:extLst>
          </p:cNvPr>
          <p:cNvSpPr txBox="1"/>
          <p:nvPr/>
        </p:nvSpPr>
        <p:spPr>
          <a:xfrm>
            <a:off x="677122" y="1928246"/>
            <a:ext cx="4572000" cy="1754326"/>
          </a:xfrm>
          <a:prstGeom prst="rect">
            <a:avLst/>
          </a:prstGeom>
          <a:noFill/>
        </p:spPr>
        <p:txBody>
          <a:bodyPr wrap="square" rtlCol="0">
            <a:spAutoFit/>
          </a:bodyPr>
          <a:lstStyle/>
          <a:p>
            <a:r>
              <a:rPr lang="en-US" dirty="0"/>
              <a:t>Clear winner with K = 3 for optimal model tuning. </a:t>
            </a:r>
          </a:p>
          <a:p>
            <a:endParaRPr lang="en-US" dirty="0"/>
          </a:p>
          <a:p>
            <a:r>
              <a:rPr lang="en-US" dirty="0"/>
              <a:t>Iterated 500 times for each value of K to find average metric percents</a:t>
            </a:r>
          </a:p>
          <a:p>
            <a:endParaRPr lang="en-US" dirty="0"/>
          </a:p>
        </p:txBody>
      </p:sp>
      <p:pic>
        <p:nvPicPr>
          <p:cNvPr id="4" name="Picture 3">
            <a:extLst>
              <a:ext uri="{FF2B5EF4-FFF2-40B4-BE49-F238E27FC236}">
                <a16:creationId xmlns:a16="http://schemas.microsoft.com/office/drawing/2014/main" id="{54D689AF-A760-1558-6638-BDD05CBCB0C3}"/>
              </a:ext>
            </a:extLst>
          </p:cNvPr>
          <p:cNvPicPr>
            <a:picLocks noChangeAspect="1"/>
          </p:cNvPicPr>
          <p:nvPr/>
        </p:nvPicPr>
        <p:blipFill>
          <a:blip r:embed="rId2"/>
          <a:stretch>
            <a:fillRect/>
          </a:stretch>
        </p:blipFill>
        <p:spPr>
          <a:xfrm>
            <a:off x="5249122" y="1686047"/>
            <a:ext cx="6104678" cy="4412912"/>
          </a:xfrm>
          <a:prstGeom prst="rect">
            <a:avLst/>
          </a:prstGeom>
        </p:spPr>
      </p:pic>
    </p:spTree>
    <p:extLst>
      <p:ext uri="{BB962C8B-B14F-4D97-AF65-F5344CB8AC3E}">
        <p14:creationId xmlns:p14="http://schemas.microsoft.com/office/powerpoint/2010/main" val="2173155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73622"/>
            <a:ext cx="8421688" cy="823913"/>
          </a:xfrm>
        </p:spPr>
        <p:txBody>
          <a:bodyPr/>
          <a:lstStyle/>
          <a:p>
            <a:r>
              <a:rPr lang="en-US" dirty="0"/>
              <a:t>Naïve bayes setup</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sp>
        <p:nvSpPr>
          <p:cNvPr id="5" name="TextBox 4">
            <a:extLst>
              <a:ext uri="{FF2B5EF4-FFF2-40B4-BE49-F238E27FC236}">
                <a16:creationId xmlns:a16="http://schemas.microsoft.com/office/drawing/2014/main" id="{44F06336-C2F0-DC58-C61E-F0918FEC17BE}"/>
              </a:ext>
            </a:extLst>
          </p:cNvPr>
          <p:cNvSpPr txBox="1"/>
          <p:nvPr/>
        </p:nvSpPr>
        <p:spPr>
          <a:xfrm>
            <a:off x="1038688" y="1963756"/>
            <a:ext cx="4572000" cy="1754326"/>
          </a:xfrm>
          <a:prstGeom prst="rect">
            <a:avLst/>
          </a:prstGeom>
          <a:noFill/>
        </p:spPr>
        <p:txBody>
          <a:bodyPr wrap="square" rtlCol="0">
            <a:spAutoFit/>
          </a:bodyPr>
          <a:lstStyle/>
          <a:p>
            <a:r>
              <a:rPr lang="en-US" dirty="0"/>
              <a:t>Not a lot of tuning for this model but running many iterations and capturing the average results we can see the model is not preforming as well on this data set as KNN so, we chose to use KNN over Naïve Bayes.</a:t>
            </a:r>
          </a:p>
          <a:p>
            <a:endParaRPr lang="en-US" dirty="0"/>
          </a:p>
        </p:txBody>
      </p:sp>
      <p:pic>
        <p:nvPicPr>
          <p:cNvPr id="4" name="Picture 3">
            <a:extLst>
              <a:ext uri="{FF2B5EF4-FFF2-40B4-BE49-F238E27FC236}">
                <a16:creationId xmlns:a16="http://schemas.microsoft.com/office/drawing/2014/main" id="{5F3AC9C9-05E7-321D-D8F4-7DFE8DD66F6D}"/>
              </a:ext>
            </a:extLst>
          </p:cNvPr>
          <p:cNvPicPr>
            <a:picLocks noChangeAspect="1"/>
          </p:cNvPicPr>
          <p:nvPr/>
        </p:nvPicPr>
        <p:blipFill>
          <a:blip r:embed="rId2"/>
          <a:stretch>
            <a:fillRect/>
          </a:stretch>
        </p:blipFill>
        <p:spPr>
          <a:xfrm>
            <a:off x="7364049" y="1963756"/>
            <a:ext cx="2493101" cy="3210142"/>
          </a:xfrm>
          <a:prstGeom prst="rect">
            <a:avLst/>
          </a:prstGeom>
        </p:spPr>
      </p:pic>
    </p:spTree>
    <p:extLst>
      <p:ext uri="{BB962C8B-B14F-4D97-AF65-F5344CB8AC3E}">
        <p14:creationId xmlns:p14="http://schemas.microsoft.com/office/powerpoint/2010/main" val="2275645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Salary Model</a:t>
            </a:r>
          </a:p>
        </p:txBody>
      </p:sp>
    </p:spTree>
    <p:extLst>
      <p:ext uri="{BB962C8B-B14F-4D97-AF65-F5344CB8AC3E}">
        <p14:creationId xmlns:p14="http://schemas.microsoft.com/office/powerpoint/2010/main" val="390936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normAutofit fontScale="85000" lnSpcReduction="20000"/>
          </a:bodyPr>
          <a:lstStyle/>
          <a:p>
            <a:r>
              <a:rPr lang="en-US" dirty="0"/>
              <a:t>Introduction</a:t>
            </a:r>
          </a:p>
          <a:p>
            <a:r>
              <a:rPr lang="en-US" dirty="0"/>
              <a:t>Job Type Specific Findings</a:t>
            </a:r>
          </a:p>
          <a:p>
            <a:r>
              <a:rPr lang="en-US" dirty="0"/>
              <a:t>Attrition by Job Type and Time</a:t>
            </a:r>
          </a:p>
          <a:p>
            <a:r>
              <a:rPr lang="en-US" dirty="0"/>
              <a:t>Attrition Model</a:t>
            </a:r>
          </a:p>
          <a:p>
            <a:r>
              <a:rPr lang="en-US" dirty="0"/>
              <a:t>Salary Model</a:t>
            </a:r>
          </a:p>
          <a:p>
            <a:r>
              <a:rPr lang="en-US" dirty="0"/>
              <a:t>R Shiny Attrition Predictor</a:t>
            </a:r>
          </a:p>
          <a:p>
            <a:r>
              <a:rPr lang="en-US" dirty="0"/>
              <a:t>Summary</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73622"/>
            <a:ext cx="8421688" cy="823913"/>
          </a:xfrm>
        </p:spPr>
        <p:txBody>
          <a:bodyPr/>
          <a:lstStyle/>
          <a:p>
            <a:r>
              <a:rPr lang="en-US" dirty="0"/>
              <a:t>Coefficients importance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20</a:t>
            </a:fld>
            <a:endParaRPr lang="en-US" dirty="0"/>
          </a:p>
        </p:txBody>
      </p:sp>
      <p:sp>
        <p:nvSpPr>
          <p:cNvPr id="5" name="TextBox 4">
            <a:extLst>
              <a:ext uri="{FF2B5EF4-FFF2-40B4-BE49-F238E27FC236}">
                <a16:creationId xmlns:a16="http://schemas.microsoft.com/office/drawing/2014/main" id="{44F06336-C2F0-DC58-C61E-F0918FEC17BE}"/>
              </a:ext>
            </a:extLst>
          </p:cNvPr>
          <p:cNvSpPr txBox="1"/>
          <p:nvPr/>
        </p:nvSpPr>
        <p:spPr>
          <a:xfrm>
            <a:off x="1118587" y="1946001"/>
            <a:ext cx="4572000" cy="2031325"/>
          </a:xfrm>
          <a:prstGeom prst="rect">
            <a:avLst/>
          </a:prstGeom>
          <a:noFill/>
        </p:spPr>
        <p:txBody>
          <a:bodyPr wrap="square" rtlCol="0">
            <a:spAutoFit/>
          </a:bodyPr>
          <a:lstStyle/>
          <a:p>
            <a:r>
              <a:rPr lang="en-US" dirty="0"/>
              <a:t>Running a linear model for all variables thought to be worth looking into for salary we can see the clear important variables.</a:t>
            </a:r>
          </a:p>
          <a:p>
            <a:endParaRPr lang="en-US" dirty="0"/>
          </a:p>
          <a:p>
            <a:r>
              <a:rPr lang="en-US" dirty="0"/>
              <a:t>One note is not </a:t>
            </a:r>
            <a:r>
              <a:rPr lang="en-US" b="1" dirty="0"/>
              <a:t>all</a:t>
            </a:r>
            <a:r>
              <a:rPr lang="en-US" dirty="0"/>
              <a:t> Job Roles seem to have a major impact. </a:t>
            </a:r>
          </a:p>
          <a:p>
            <a:endParaRPr lang="en-US" dirty="0"/>
          </a:p>
        </p:txBody>
      </p:sp>
      <p:pic>
        <p:nvPicPr>
          <p:cNvPr id="4" name="Picture 3">
            <a:extLst>
              <a:ext uri="{FF2B5EF4-FFF2-40B4-BE49-F238E27FC236}">
                <a16:creationId xmlns:a16="http://schemas.microsoft.com/office/drawing/2014/main" id="{60D4B790-F9F4-C45B-BC17-A938902E60E9}"/>
              </a:ext>
            </a:extLst>
          </p:cNvPr>
          <p:cNvPicPr>
            <a:picLocks noChangeAspect="1"/>
          </p:cNvPicPr>
          <p:nvPr/>
        </p:nvPicPr>
        <p:blipFill>
          <a:blip r:embed="rId2"/>
          <a:stretch>
            <a:fillRect/>
          </a:stretch>
        </p:blipFill>
        <p:spPr>
          <a:xfrm>
            <a:off x="6096000" y="1571625"/>
            <a:ext cx="4571999" cy="3714749"/>
          </a:xfrm>
          <a:prstGeom prst="rect">
            <a:avLst/>
          </a:prstGeom>
        </p:spPr>
      </p:pic>
    </p:spTree>
    <p:extLst>
      <p:ext uri="{BB962C8B-B14F-4D97-AF65-F5344CB8AC3E}">
        <p14:creationId xmlns:p14="http://schemas.microsoft.com/office/powerpoint/2010/main" val="1938840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73622"/>
            <a:ext cx="8421688" cy="823913"/>
          </a:xfrm>
        </p:spPr>
        <p:txBody>
          <a:bodyPr/>
          <a:lstStyle/>
          <a:p>
            <a:r>
              <a:rPr lang="en-US" dirty="0"/>
              <a:t>Test to include job role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21</a:t>
            </a:fld>
            <a:endParaRPr lang="en-US" dirty="0"/>
          </a:p>
        </p:txBody>
      </p:sp>
      <p:sp>
        <p:nvSpPr>
          <p:cNvPr id="5" name="TextBox 4">
            <a:extLst>
              <a:ext uri="{FF2B5EF4-FFF2-40B4-BE49-F238E27FC236}">
                <a16:creationId xmlns:a16="http://schemas.microsoft.com/office/drawing/2014/main" id="{44F06336-C2F0-DC58-C61E-F0918FEC17BE}"/>
              </a:ext>
            </a:extLst>
          </p:cNvPr>
          <p:cNvSpPr txBox="1"/>
          <p:nvPr/>
        </p:nvSpPr>
        <p:spPr>
          <a:xfrm>
            <a:off x="1056443" y="1617528"/>
            <a:ext cx="9410330" cy="646331"/>
          </a:xfrm>
          <a:prstGeom prst="rect">
            <a:avLst/>
          </a:prstGeom>
          <a:noFill/>
        </p:spPr>
        <p:txBody>
          <a:bodyPr wrap="square" rtlCol="0">
            <a:spAutoFit/>
          </a:bodyPr>
          <a:lstStyle/>
          <a:p>
            <a:r>
              <a:rPr lang="en-US" dirty="0"/>
              <a:t>Test with and without Job Role showing lower RMSE with job role included.</a:t>
            </a:r>
          </a:p>
          <a:p>
            <a:endParaRPr lang="en-US" dirty="0"/>
          </a:p>
        </p:txBody>
      </p:sp>
      <p:pic>
        <p:nvPicPr>
          <p:cNvPr id="4" name="Picture 3">
            <a:extLst>
              <a:ext uri="{FF2B5EF4-FFF2-40B4-BE49-F238E27FC236}">
                <a16:creationId xmlns:a16="http://schemas.microsoft.com/office/drawing/2014/main" id="{F6E4FCD1-303F-16B9-47F4-487ED1EDF17F}"/>
              </a:ext>
            </a:extLst>
          </p:cNvPr>
          <p:cNvPicPr>
            <a:picLocks noChangeAspect="1"/>
          </p:cNvPicPr>
          <p:nvPr/>
        </p:nvPicPr>
        <p:blipFill>
          <a:blip r:embed="rId2"/>
          <a:stretch>
            <a:fillRect/>
          </a:stretch>
        </p:blipFill>
        <p:spPr>
          <a:xfrm>
            <a:off x="514370" y="3229966"/>
            <a:ext cx="5038418" cy="2728351"/>
          </a:xfrm>
          <a:prstGeom prst="rect">
            <a:avLst/>
          </a:prstGeom>
        </p:spPr>
      </p:pic>
      <p:pic>
        <p:nvPicPr>
          <p:cNvPr id="7" name="Picture 6">
            <a:extLst>
              <a:ext uri="{FF2B5EF4-FFF2-40B4-BE49-F238E27FC236}">
                <a16:creationId xmlns:a16="http://schemas.microsoft.com/office/drawing/2014/main" id="{11E731DE-9E12-1BEC-8445-85AEE55F8845}"/>
              </a:ext>
            </a:extLst>
          </p:cNvPr>
          <p:cNvPicPr>
            <a:picLocks noChangeAspect="1"/>
          </p:cNvPicPr>
          <p:nvPr/>
        </p:nvPicPr>
        <p:blipFill>
          <a:blip r:embed="rId3"/>
          <a:stretch>
            <a:fillRect/>
          </a:stretch>
        </p:blipFill>
        <p:spPr>
          <a:xfrm>
            <a:off x="6096000" y="3229966"/>
            <a:ext cx="4823534" cy="2775447"/>
          </a:xfrm>
          <a:prstGeom prst="rect">
            <a:avLst/>
          </a:prstGeom>
        </p:spPr>
      </p:pic>
      <p:sp>
        <p:nvSpPr>
          <p:cNvPr id="8" name="TextBox 7">
            <a:extLst>
              <a:ext uri="{FF2B5EF4-FFF2-40B4-BE49-F238E27FC236}">
                <a16:creationId xmlns:a16="http://schemas.microsoft.com/office/drawing/2014/main" id="{B499398D-B706-1FED-24F8-D11DDBEFE5B0}"/>
              </a:ext>
            </a:extLst>
          </p:cNvPr>
          <p:cNvSpPr txBox="1"/>
          <p:nvPr/>
        </p:nvSpPr>
        <p:spPr>
          <a:xfrm>
            <a:off x="514370" y="2906800"/>
            <a:ext cx="4572000" cy="646331"/>
          </a:xfrm>
          <a:prstGeom prst="rect">
            <a:avLst/>
          </a:prstGeom>
          <a:noFill/>
        </p:spPr>
        <p:txBody>
          <a:bodyPr wrap="square" rtlCol="0">
            <a:spAutoFit/>
          </a:bodyPr>
          <a:lstStyle/>
          <a:p>
            <a:r>
              <a:rPr lang="en-US" dirty="0"/>
              <a:t>Without Job Role</a:t>
            </a:r>
          </a:p>
          <a:p>
            <a:endParaRPr lang="en-US" dirty="0"/>
          </a:p>
        </p:txBody>
      </p:sp>
      <p:sp>
        <p:nvSpPr>
          <p:cNvPr id="9" name="TextBox 8">
            <a:extLst>
              <a:ext uri="{FF2B5EF4-FFF2-40B4-BE49-F238E27FC236}">
                <a16:creationId xmlns:a16="http://schemas.microsoft.com/office/drawing/2014/main" id="{704A9B1E-506D-45D5-176B-32B92FAB6B8F}"/>
              </a:ext>
            </a:extLst>
          </p:cNvPr>
          <p:cNvSpPr txBox="1"/>
          <p:nvPr/>
        </p:nvSpPr>
        <p:spPr>
          <a:xfrm>
            <a:off x="6096000" y="2906800"/>
            <a:ext cx="4572000" cy="646331"/>
          </a:xfrm>
          <a:prstGeom prst="rect">
            <a:avLst/>
          </a:prstGeom>
          <a:noFill/>
        </p:spPr>
        <p:txBody>
          <a:bodyPr wrap="square" rtlCol="0">
            <a:spAutoFit/>
          </a:bodyPr>
          <a:lstStyle/>
          <a:p>
            <a:r>
              <a:rPr lang="en-US" dirty="0"/>
              <a:t>With Job Role</a:t>
            </a:r>
          </a:p>
          <a:p>
            <a:endParaRPr lang="en-US" dirty="0"/>
          </a:p>
        </p:txBody>
      </p:sp>
      <p:pic>
        <p:nvPicPr>
          <p:cNvPr id="12" name="Graphic 11" descr="Medal with solid fill">
            <a:extLst>
              <a:ext uri="{FF2B5EF4-FFF2-40B4-BE49-F238E27FC236}">
                <a16:creationId xmlns:a16="http://schemas.microsoft.com/office/drawing/2014/main" id="{D899953F-CB70-509A-F733-2741B4E910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005134" y="3345375"/>
            <a:ext cx="914400" cy="914400"/>
          </a:xfrm>
          <a:prstGeom prst="rect">
            <a:avLst/>
          </a:prstGeom>
        </p:spPr>
      </p:pic>
    </p:spTree>
    <p:extLst>
      <p:ext uri="{BB962C8B-B14F-4D97-AF65-F5344CB8AC3E}">
        <p14:creationId xmlns:p14="http://schemas.microsoft.com/office/powerpoint/2010/main" val="730100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R Shiny Attrition Predictor</a:t>
            </a:r>
          </a:p>
        </p:txBody>
      </p:sp>
    </p:spTree>
    <p:extLst>
      <p:ext uri="{BB962C8B-B14F-4D97-AF65-F5344CB8AC3E}">
        <p14:creationId xmlns:p14="http://schemas.microsoft.com/office/powerpoint/2010/main" val="3149542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73622"/>
            <a:ext cx="8421688" cy="823913"/>
          </a:xfrm>
        </p:spPr>
        <p:txBody>
          <a:bodyPr/>
          <a:lstStyle/>
          <a:p>
            <a:r>
              <a:rPr lang="en-US" dirty="0"/>
              <a:t>HR attrition app</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23</a:t>
            </a:fld>
            <a:endParaRPr lang="en-US" dirty="0"/>
          </a:p>
        </p:txBody>
      </p:sp>
      <p:pic>
        <p:nvPicPr>
          <p:cNvPr id="4" name="Attrition_R_Shiny_Demo">
            <a:hlinkClick r:id="" action="ppaction://media"/>
            <a:extLst>
              <a:ext uri="{FF2B5EF4-FFF2-40B4-BE49-F238E27FC236}">
                <a16:creationId xmlns:a16="http://schemas.microsoft.com/office/drawing/2014/main" id="{C9956A0F-CE00-A2B3-2821-434CD35D0461}"/>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1295400" y="1357313"/>
            <a:ext cx="10058400" cy="4693047"/>
          </a:xfrm>
          <a:prstGeom prst="rect">
            <a:avLst/>
          </a:prstGeom>
        </p:spPr>
      </p:pic>
    </p:spTree>
    <p:extLst>
      <p:ext uri="{BB962C8B-B14F-4D97-AF65-F5344CB8AC3E}">
        <p14:creationId xmlns:p14="http://schemas.microsoft.com/office/powerpoint/2010/main" val="3354644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206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847130"/>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229697"/>
            <a:ext cx="5111750" cy="3126653"/>
          </a:xfrm>
        </p:spPr>
        <p:txBody>
          <a:bodyPr>
            <a:normAutofit/>
          </a:bodyPr>
          <a:lstStyle/>
          <a:p>
            <a:r>
              <a:rPr lang="en-US" dirty="0"/>
              <a:t>The evidence suggests some relationships between attrition and job types as well as time spent in a role.</a:t>
            </a:r>
          </a:p>
          <a:p>
            <a:r>
              <a:rPr lang="en-US" dirty="0"/>
              <a:t>We created both a KNN model for attrition as well as a linear model for predicting salary.</a:t>
            </a:r>
          </a:p>
          <a:p>
            <a:r>
              <a:rPr lang="en-US" dirty="0"/>
              <a:t>The KNN model is now deployed and can be used by HR or anyone else to predict attrition at the company based on whatever data is available</a:t>
            </a:r>
          </a:p>
          <a:p>
            <a:endParaRPr lang="en-US" dirty="0"/>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24</a:t>
            </a:fld>
            <a:endParaRPr lang="en-US" dirty="0"/>
          </a:p>
        </p:txBody>
      </p:sp>
    </p:spTree>
    <p:extLst>
      <p:ext uri="{BB962C8B-B14F-4D97-AF65-F5344CB8AC3E}">
        <p14:creationId xmlns:p14="http://schemas.microsoft.com/office/powerpoint/2010/main" val="4149640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1371997"/>
          </a:xfrm>
        </p:spPr>
        <p:txBody>
          <a:bodyPr>
            <a:normAutofit/>
          </a:bodyPr>
          <a:lstStyle/>
          <a:p>
            <a:r>
              <a:rPr lang="en-US" dirty="0"/>
              <a:t>Jake Rastberger – jrastberger@mail.smu.edu</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25</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592193" y="862286"/>
            <a:ext cx="8421688" cy="1325563"/>
          </a:xfrm>
        </p:spPr>
        <p:txBody>
          <a:bodyPr/>
          <a:lstStyle/>
          <a:p>
            <a:r>
              <a:rPr lang="en-US" dirty="0"/>
              <a:t>MEET OUR TEAM</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4692925" y="4989871"/>
            <a:ext cx="2317707" cy="343061"/>
          </a:xfrm>
        </p:spPr>
        <p:txBody>
          <a:bodyPr/>
          <a:lstStyle/>
          <a:p>
            <a:r>
              <a:rPr lang="en-US" dirty="0"/>
              <a:t>JAKE RASTBERGER</a:t>
            </a:r>
          </a:p>
        </p:txBody>
      </p:sp>
      <p:sp>
        <p:nvSpPr>
          <p:cNvPr id="23" name="Date Placeholder 22">
            <a:extLst>
              <a:ext uri="{FF2B5EF4-FFF2-40B4-BE49-F238E27FC236}">
                <a16:creationId xmlns:a16="http://schemas.microsoft.com/office/drawing/2014/main" id="{637DEDF5-3FCD-4BC2-86A5-7BE2BF01EA38}"/>
              </a:ext>
            </a:extLst>
          </p:cNvPr>
          <p:cNvSpPr>
            <a:spLocks noGrp="1"/>
          </p:cNvSpPr>
          <p:nvPr>
            <p:ph type="dt" sz="half" idx="10"/>
          </p:nvPr>
        </p:nvSpPr>
        <p:spPr>
          <a:xfrm>
            <a:off x="838200" y="6356350"/>
            <a:ext cx="2743200" cy="365125"/>
          </a:xfrm>
        </p:spPr>
        <p:txBody>
          <a:bodyPr/>
          <a:lstStyle/>
          <a:p>
            <a:r>
              <a:rPr lang="en-US" dirty="0"/>
              <a:t>20XX</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pic>
        <p:nvPicPr>
          <p:cNvPr id="19" name="Picture 18">
            <a:extLst>
              <a:ext uri="{FF2B5EF4-FFF2-40B4-BE49-F238E27FC236}">
                <a16:creationId xmlns:a16="http://schemas.microsoft.com/office/drawing/2014/main" id="{22100C03-1692-6926-D517-EA98A2AE4556}"/>
              </a:ext>
            </a:extLst>
          </p:cNvPr>
          <p:cNvPicPr>
            <a:picLocks noChangeAspect="1"/>
          </p:cNvPicPr>
          <p:nvPr/>
        </p:nvPicPr>
        <p:blipFill>
          <a:blip r:embed="rId2"/>
          <a:stretch>
            <a:fillRect/>
          </a:stretch>
        </p:blipFill>
        <p:spPr>
          <a:xfrm>
            <a:off x="4839265" y="2783486"/>
            <a:ext cx="1938096" cy="1856775"/>
          </a:xfrm>
          <a:prstGeom prst="rect">
            <a:avLst/>
          </a:prstGeom>
        </p:spPr>
      </p:pic>
    </p:spTree>
    <p:extLst>
      <p:ext uri="{BB962C8B-B14F-4D97-AF65-F5344CB8AC3E}">
        <p14:creationId xmlns:p14="http://schemas.microsoft.com/office/powerpoint/2010/main" val="1533516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Job Type Specific Findings</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73622"/>
            <a:ext cx="8421688" cy="823913"/>
          </a:xfrm>
        </p:spPr>
        <p:txBody>
          <a:bodyPr/>
          <a:lstStyle/>
          <a:p>
            <a:r>
              <a:rPr lang="en-US" dirty="0"/>
              <a:t>Job types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
        <p:nvSpPr>
          <p:cNvPr id="5" name="TextBox 4">
            <a:extLst>
              <a:ext uri="{FF2B5EF4-FFF2-40B4-BE49-F238E27FC236}">
                <a16:creationId xmlns:a16="http://schemas.microsoft.com/office/drawing/2014/main" id="{44F06336-C2F0-DC58-C61E-F0918FEC17BE}"/>
              </a:ext>
            </a:extLst>
          </p:cNvPr>
          <p:cNvSpPr txBox="1"/>
          <p:nvPr/>
        </p:nvSpPr>
        <p:spPr>
          <a:xfrm>
            <a:off x="1012054" y="1404463"/>
            <a:ext cx="9472473" cy="1754326"/>
          </a:xfrm>
          <a:prstGeom prst="rect">
            <a:avLst/>
          </a:prstGeom>
          <a:noFill/>
        </p:spPr>
        <p:txBody>
          <a:bodyPr wrap="square" rtlCol="0">
            <a:spAutoFit/>
          </a:bodyPr>
          <a:lstStyle/>
          <a:p>
            <a:r>
              <a:rPr lang="en-US" dirty="0"/>
              <a:t>Clear bump for most roles at the start of their time in the role</a:t>
            </a:r>
          </a:p>
          <a:p>
            <a:r>
              <a:rPr lang="en-US" dirty="0"/>
              <a:t>	Satisfaction and Performance both spike early on as you learn the role</a:t>
            </a:r>
          </a:p>
          <a:p>
            <a:r>
              <a:rPr lang="en-US" dirty="0"/>
              <a:t>	As time goes on performance usually increases but job satisfaction usually drops off</a:t>
            </a:r>
          </a:p>
          <a:p>
            <a:endParaRPr lang="en-US" dirty="0"/>
          </a:p>
          <a:p>
            <a:r>
              <a:rPr lang="en-US" dirty="0"/>
              <a:t>Clear differences in job types</a:t>
            </a:r>
          </a:p>
          <a:p>
            <a:r>
              <a:rPr lang="en-US" dirty="0"/>
              <a:t>	Long vs Sort term roles</a:t>
            </a:r>
          </a:p>
        </p:txBody>
      </p:sp>
      <p:pic>
        <p:nvPicPr>
          <p:cNvPr id="4" name="Picture 3">
            <a:extLst>
              <a:ext uri="{FF2B5EF4-FFF2-40B4-BE49-F238E27FC236}">
                <a16:creationId xmlns:a16="http://schemas.microsoft.com/office/drawing/2014/main" id="{504AC98A-6C04-83E2-7C64-1C092B905AC4}"/>
              </a:ext>
            </a:extLst>
          </p:cNvPr>
          <p:cNvPicPr>
            <a:picLocks noChangeAspect="1"/>
          </p:cNvPicPr>
          <p:nvPr/>
        </p:nvPicPr>
        <p:blipFill>
          <a:blip r:embed="rId2"/>
          <a:stretch>
            <a:fillRect/>
          </a:stretch>
        </p:blipFill>
        <p:spPr>
          <a:xfrm>
            <a:off x="742888" y="3540880"/>
            <a:ext cx="4184218" cy="3034501"/>
          </a:xfrm>
          <a:prstGeom prst="rect">
            <a:avLst/>
          </a:prstGeom>
        </p:spPr>
      </p:pic>
      <p:pic>
        <p:nvPicPr>
          <p:cNvPr id="7" name="Picture 6">
            <a:extLst>
              <a:ext uri="{FF2B5EF4-FFF2-40B4-BE49-F238E27FC236}">
                <a16:creationId xmlns:a16="http://schemas.microsoft.com/office/drawing/2014/main" id="{270BE152-7FBB-2108-F96C-9DF59136A6AA}"/>
              </a:ext>
            </a:extLst>
          </p:cNvPr>
          <p:cNvPicPr>
            <a:picLocks noChangeAspect="1"/>
          </p:cNvPicPr>
          <p:nvPr/>
        </p:nvPicPr>
        <p:blipFill>
          <a:blip r:embed="rId3"/>
          <a:stretch>
            <a:fillRect/>
          </a:stretch>
        </p:blipFill>
        <p:spPr>
          <a:xfrm>
            <a:off x="6855212" y="3540880"/>
            <a:ext cx="4108710" cy="2988715"/>
          </a:xfrm>
          <a:prstGeom prst="rect">
            <a:avLst/>
          </a:prstGeom>
        </p:spPr>
      </p:pic>
    </p:spTree>
    <p:extLst>
      <p:ext uri="{BB962C8B-B14F-4D97-AF65-F5344CB8AC3E}">
        <p14:creationId xmlns:p14="http://schemas.microsoft.com/office/powerpoint/2010/main" val="3549748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Attrition by Job Type and Time</a:t>
            </a:r>
          </a:p>
        </p:txBody>
      </p:sp>
    </p:spTree>
    <p:extLst>
      <p:ext uri="{BB962C8B-B14F-4D97-AF65-F5344CB8AC3E}">
        <p14:creationId xmlns:p14="http://schemas.microsoft.com/office/powerpoint/2010/main" val="1975003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73622"/>
            <a:ext cx="8421688" cy="823913"/>
          </a:xfrm>
        </p:spPr>
        <p:txBody>
          <a:bodyPr/>
          <a:lstStyle/>
          <a:p>
            <a:r>
              <a:rPr lang="en-US" dirty="0"/>
              <a:t>Attrition by role type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
        <p:nvSpPr>
          <p:cNvPr id="5" name="TextBox 4">
            <a:extLst>
              <a:ext uri="{FF2B5EF4-FFF2-40B4-BE49-F238E27FC236}">
                <a16:creationId xmlns:a16="http://schemas.microsoft.com/office/drawing/2014/main" id="{44F06336-C2F0-DC58-C61E-F0918FEC17BE}"/>
              </a:ext>
            </a:extLst>
          </p:cNvPr>
          <p:cNvSpPr txBox="1"/>
          <p:nvPr/>
        </p:nvSpPr>
        <p:spPr>
          <a:xfrm>
            <a:off x="1118587" y="1946001"/>
            <a:ext cx="4572000" cy="1477328"/>
          </a:xfrm>
          <a:prstGeom prst="rect">
            <a:avLst/>
          </a:prstGeom>
          <a:noFill/>
        </p:spPr>
        <p:txBody>
          <a:bodyPr wrap="square" rtlCol="0">
            <a:spAutoFit/>
          </a:bodyPr>
          <a:lstStyle/>
          <a:p>
            <a:r>
              <a:rPr lang="en-US" dirty="0"/>
              <a:t>A trend sticks out to me that for “shorter” term roles a clear attrition pattern happens early on in role where an employee is much more likely to quit.</a:t>
            </a:r>
          </a:p>
          <a:p>
            <a:endParaRPr lang="en-US" dirty="0"/>
          </a:p>
        </p:txBody>
      </p:sp>
      <p:pic>
        <p:nvPicPr>
          <p:cNvPr id="6" name="Picture 5">
            <a:extLst>
              <a:ext uri="{FF2B5EF4-FFF2-40B4-BE49-F238E27FC236}">
                <a16:creationId xmlns:a16="http://schemas.microsoft.com/office/drawing/2014/main" id="{6A854CE5-92D6-F472-84CD-25F6420A12A6}"/>
              </a:ext>
            </a:extLst>
          </p:cNvPr>
          <p:cNvPicPr>
            <a:picLocks noChangeAspect="1"/>
          </p:cNvPicPr>
          <p:nvPr/>
        </p:nvPicPr>
        <p:blipFill>
          <a:blip r:embed="rId2"/>
          <a:stretch>
            <a:fillRect/>
          </a:stretch>
        </p:blipFill>
        <p:spPr>
          <a:xfrm>
            <a:off x="4548277" y="4457924"/>
            <a:ext cx="3240349" cy="2349983"/>
          </a:xfrm>
          <a:prstGeom prst="rect">
            <a:avLst/>
          </a:prstGeom>
        </p:spPr>
      </p:pic>
      <p:pic>
        <p:nvPicPr>
          <p:cNvPr id="4" name="Picture 3">
            <a:extLst>
              <a:ext uri="{FF2B5EF4-FFF2-40B4-BE49-F238E27FC236}">
                <a16:creationId xmlns:a16="http://schemas.microsoft.com/office/drawing/2014/main" id="{2DBF8302-AC44-4A5B-B158-DADC44476423}"/>
              </a:ext>
            </a:extLst>
          </p:cNvPr>
          <p:cNvPicPr>
            <a:picLocks noChangeAspect="1"/>
          </p:cNvPicPr>
          <p:nvPr/>
        </p:nvPicPr>
        <p:blipFill>
          <a:blip r:embed="rId3"/>
          <a:stretch>
            <a:fillRect/>
          </a:stretch>
        </p:blipFill>
        <p:spPr>
          <a:xfrm>
            <a:off x="6847593" y="1181315"/>
            <a:ext cx="5092873" cy="3728166"/>
          </a:xfrm>
          <a:prstGeom prst="rect">
            <a:avLst/>
          </a:prstGeom>
        </p:spPr>
      </p:pic>
    </p:spTree>
    <p:extLst>
      <p:ext uri="{BB962C8B-B14F-4D97-AF65-F5344CB8AC3E}">
        <p14:creationId xmlns:p14="http://schemas.microsoft.com/office/powerpoint/2010/main" val="4171347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73622"/>
            <a:ext cx="8421688" cy="823913"/>
          </a:xfrm>
        </p:spPr>
        <p:txBody>
          <a:bodyPr/>
          <a:lstStyle/>
          <a:p>
            <a:r>
              <a:rPr lang="en-US" dirty="0"/>
              <a:t>Attrition over time in role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
        <p:nvSpPr>
          <p:cNvPr id="5" name="TextBox 4">
            <a:extLst>
              <a:ext uri="{FF2B5EF4-FFF2-40B4-BE49-F238E27FC236}">
                <a16:creationId xmlns:a16="http://schemas.microsoft.com/office/drawing/2014/main" id="{44F06336-C2F0-DC58-C61E-F0918FEC17BE}"/>
              </a:ext>
            </a:extLst>
          </p:cNvPr>
          <p:cNvSpPr txBox="1"/>
          <p:nvPr/>
        </p:nvSpPr>
        <p:spPr>
          <a:xfrm>
            <a:off x="1229106" y="1482309"/>
            <a:ext cx="9734815" cy="923330"/>
          </a:xfrm>
          <a:prstGeom prst="rect">
            <a:avLst/>
          </a:prstGeom>
          <a:noFill/>
        </p:spPr>
        <p:txBody>
          <a:bodyPr wrap="square" rtlCol="0">
            <a:spAutoFit/>
          </a:bodyPr>
          <a:lstStyle/>
          <a:p>
            <a:r>
              <a:rPr lang="en-US" dirty="0"/>
              <a:t>Again, with aggregated data we can see a clear trend that early on in an employee's tenure in a new role they are much more likely to quit. </a:t>
            </a:r>
          </a:p>
          <a:p>
            <a:endParaRPr lang="en-US" dirty="0"/>
          </a:p>
        </p:txBody>
      </p:sp>
      <p:pic>
        <p:nvPicPr>
          <p:cNvPr id="4" name="Picture 3">
            <a:extLst>
              <a:ext uri="{FF2B5EF4-FFF2-40B4-BE49-F238E27FC236}">
                <a16:creationId xmlns:a16="http://schemas.microsoft.com/office/drawing/2014/main" id="{B84C95A9-0218-3EEF-426E-C92F4FBFD102}"/>
              </a:ext>
            </a:extLst>
          </p:cNvPr>
          <p:cNvPicPr>
            <a:picLocks noChangeAspect="1"/>
          </p:cNvPicPr>
          <p:nvPr/>
        </p:nvPicPr>
        <p:blipFill>
          <a:blip r:embed="rId2"/>
          <a:stretch>
            <a:fillRect/>
          </a:stretch>
        </p:blipFill>
        <p:spPr>
          <a:xfrm>
            <a:off x="6502927" y="3359746"/>
            <a:ext cx="4215345" cy="3039852"/>
          </a:xfrm>
          <a:prstGeom prst="rect">
            <a:avLst/>
          </a:prstGeom>
        </p:spPr>
      </p:pic>
      <p:pic>
        <p:nvPicPr>
          <p:cNvPr id="7" name="Picture 6">
            <a:extLst>
              <a:ext uri="{FF2B5EF4-FFF2-40B4-BE49-F238E27FC236}">
                <a16:creationId xmlns:a16="http://schemas.microsoft.com/office/drawing/2014/main" id="{E7AD81AE-9F2A-21FC-C7DB-113890FD37B4}"/>
              </a:ext>
            </a:extLst>
          </p:cNvPr>
          <p:cNvPicPr>
            <a:picLocks noChangeAspect="1"/>
          </p:cNvPicPr>
          <p:nvPr/>
        </p:nvPicPr>
        <p:blipFill>
          <a:blip r:embed="rId3"/>
          <a:stretch>
            <a:fillRect/>
          </a:stretch>
        </p:blipFill>
        <p:spPr>
          <a:xfrm>
            <a:off x="1229107" y="3250022"/>
            <a:ext cx="4350959" cy="3149576"/>
          </a:xfrm>
          <a:prstGeom prst="rect">
            <a:avLst/>
          </a:prstGeom>
        </p:spPr>
      </p:pic>
    </p:spTree>
    <p:extLst>
      <p:ext uri="{BB962C8B-B14F-4D97-AF65-F5344CB8AC3E}">
        <p14:creationId xmlns:p14="http://schemas.microsoft.com/office/powerpoint/2010/main" val="55994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73622"/>
            <a:ext cx="8421688" cy="823913"/>
          </a:xfrm>
        </p:spPr>
        <p:txBody>
          <a:bodyPr/>
          <a:lstStyle/>
          <a:p>
            <a:r>
              <a:rPr lang="en-US" dirty="0"/>
              <a:t>Attrition for “job hoppers”</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
        <p:nvSpPr>
          <p:cNvPr id="5" name="TextBox 4">
            <a:extLst>
              <a:ext uri="{FF2B5EF4-FFF2-40B4-BE49-F238E27FC236}">
                <a16:creationId xmlns:a16="http://schemas.microsoft.com/office/drawing/2014/main" id="{44F06336-C2F0-DC58-C61E-F0918FEC17BE}"/>
              </a:ext>
            </a:extLst>
          </p:cNvPr>
          <p:cNvSpPr txBox="1"/>
          <p:nvPr/>
        </p:nvSpPr>
        <p:spPr>
          <a:xfrm>
            <a:off x="1118587" y="1946001"/>
            <a:ext cx="4572000" cy="1477328"/>
          </a:xfrm>
          <a:prstGeom prst="rect">
            <a:avLst/>
          </a:prstGeom>
          <a:noFill/>
        </p:spPr>
        <p:txBody>
          <a:bodyPr wrap="square" rtlCol="0">
            <a:spAutoFit/>
          </a:bodyPr>
          <a:lstStyle/>
          <a:p>
            <a:r>
              <a:rPr lang="en-US" dirty="0"/>
              <a:t>Also, interesting is if an employee hops around from company to company (Total Working Years / Number of Companies Worked) they are more likely to quit </a:t>
            </a:r>
          </a:p>
          <a:p>
            <a:endParaRPr lang="en-US" dirty="0"/>
          </a:p>
        </p:txBody>
      </p:sp>
      <p:pic>
        <p:nvPicPr>
          <p:cNvPr id="6" name="Picture 5">
            <a:extLst>
              <a:ext uri="{FF2B5EF4-FFF2-40B4-BE49-F238E27FC236}">
                <a16:creationId xmlns:a16="http://schemas.microsoft.com/office/drawing/2014/main" id="{512803AD-1C92-A3CF-87B6-568BEF6CD101}"/>
              </a:ext>
            </a:extLst>
          </p:cNvPr>
          <p:cNvPicPr>
            <a:picLocks noChangeAspect="1"/>
          </p:cNvPicPr>
          <p:nvPr/>
        </p:nvPicPr>
        <p:blipFill>
          <a:blip r:embed="rId2"/>
          <a:stretch>
            <a:fillRect/>
          </a:stretch>
        </p:blipFill>
        <p:spPr>
          <a:xfrm>
            <a:off x="5881831" y="2041549"/>
            <a:ext cx="4959305" cy="3613528"/>
          </a:xfrm>
          <a:prstGeom prst="rect">
            <a:avLst/>
          </a:prstGeom>
        </p:spPr>
      </p:pic>
    </p:spTree>
    <p:extLst>
      <p:ext uri="{BB962C8B-B14F-4D97-AF65-F5344CB8AC3E}">
        <p14:creationId xmlns:p14="http://schemas.microsoft.com/office/powerpoint/2010/main" val="3272761489"/>
      </p:ext>
    </p:extLst>
  </p:cSld>
  <p:clrMapOvr>
    <a:masterClrMapping/>
  </p:clrMapOvr>
</p:sld>
</file>

<file path=ppt/theme/theme1.xml><?xml version="1.0" encoding="utf-8"?>
<a:theme xmlns:a="http://schemas.openxmlformats.org/drawingml/2006/main" name="1_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docProps/app.xml><?xml version="1.0" encoding="utf-8"?>
<Properties xmlns="http://schemas.openxmlformats.org/officeDocument/2006/extended-properties" xmlns:vt="http://schemas.openxmlformats.org/officeDocument/2006/docPropsVTypes">
  <TotalTime>128</TotalTime>
  <Words>528</Words>
  <Application>Microsoft Office PowerPoint</Application>
  <PresentationFormat>Widescreen</PresentationFormat>
  <Paragraphs>82</Paragraphs>
  <Slides>25</Slides>
  <Notes>0</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Tenorite</vt:lpstr>
      <vt:lpstr>1_Office Theme</vt:lpstr>
      <vt:lpstr>Frito lay employee case study</vt:lpstr>
      <vt:lpstr>AGENDA</vt:lpstr>
      <vt:lpstr>MEET OUR TEAM</vt:lpstr>
      <vt:lpstr>Job Type Specific Findings</vt:lpstr>
      <vt:lpstr>Job types</vt:lpstr>
      <vt:lpstr>Attrition by Job Type and Time</vt:lpstr>
      <vt:lpstr>Attrition by role type</vt:lpstr>
      <vt:lpstr>Attrition over time in role</vt:lpstr>
      <vt:lpstr>Attrition for “job hoppers”</vt:lpstr>
      <vt:lpstr>Attrition Model</vt:lpstr>
      <vt:lpstr>Correlation to attrition</vt:lpstr>
      <vt:lpstr>Correlation to attrition</vt:lpstr>
      <vt:lpstr>Feature engineering</vt:lpstr>
      <vt:lpstr>Data balancing</vt:lpstr>
      <vt:lpstr>High risk attrition</vt:lpstr>
      <vt:lpstr>low risk attrition</vt:lpstr>
      <vt:lpstr>KNN Model set up</vt:lpstr>
      <vt:lpstr>Naïve bayes setup</vt:lpstr>
      <vt:lpstr>Salary Model</vt:lpstr>
      <vt:lpstr>Coefficients importance</vt:lpstr>
      <vt:lpstr>Test to include job role</vt:lpstr>
      <vt:lpstr>R Shiny Attrition Predictor</vt:lpstr>
      <vt:lpstr>HR attrition app</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Frito lay employee case study</dc:title>
  <dc:creator>Jake Rastberger (TMNA)</dc:creator>
  <cp:lastModifiedBy>Jake Rastberger (TMNA)</cp:lastModifiedBy>
  <cp:revision>1</cp:revision>
  <dcterms:created xsi:type="dcterms:W3CDTF">2023-04-16T00:26:43Z</dcterms:created>
  <dcterms:modified xsi:type="dcterms:W3CDTF">2023-04-16T02:35:44Z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c7890e8-8459-473b-8b86-643375e9aab5_Enabled">
    <vt:lpwstr>true</vt:lpwstr>
  </property>
  <property fmtid="{D5CDD505-2E9C-101B-9397-08002B2CF9AE}" pid="3" name="MSIP_Label_2c7890e8-8459-473b-8b86-643375e9aab5_SetDate">
    <vt:lpwstr>2023-04-16T00:26:45Z</vt:lpwstr>
  </property>
  <property fmtid="{D5CDD505-2E9C-101B-9397-08002B2CF9AE}" pid="4" name="MSIP_Label_2c7890e8-8459-473b-8b86-643375e9aab5_Method">
    <vt:lpwstr>Privileged</vt:lpwstr>
  </property>
  <property fmtid="{D5CDD505-2E9C-101B-9397-08002B2CF9AE}" pid="5" name="MSIP_Label_2c7890e8-8459-473b-8b86-643375e9aab5_Name">
    <vt:lpwstr>2c7890e8-8459-473b-8b86-643375e9aab5</vt:lpwstr>
  </property>
  <property fmtid="{D5CDD505-2E9C-101B-9397-08002B2CF9AE}" pid="6" name="MSIP_Label_2c7890e8-8459-473b-8b86-643375e9aab5_SiteId">
    <vt:lpwstr>8c642d1d-d709-47b0-ab10-080af10798fb</vt:lpwstr>
  </property>
  <property fmtid="{D5CDD505-2E9C-101B-9397-08002B2CF9AE}" pid="7" name="MSIP_Label_2c7890e8-8459-473b-8b86-643375e9aab5_ActionId">
    <vt:lpwstr>adbb6c0e-f70f-4ead-9a63-e170e65a09a8</vt:lpwstr>
  </property>
  <property fmtid="{D5CDD505-2E9C-101B-9397-08002B2CF9AE}" pid="8" name="MSIP_Label_2c7890e8-8459-473b-8b86-643375e9aab5_ContentBits">
    <vt:lpwstr>0</vt:lpwstr>
  </property>
</Properties>
</file>