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8b3cfbcb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8b3cfbcb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a docker hub account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951a89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951a89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8b3cfbcb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8b3cfbcb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on a system - Isolation</a:t>
            </a:r>
            <a:endParaRPr/>
          </a:p>
          <a:p>
            <a:pPr indent="0" lvl="0" marL="0" rtl="0" algn="l">
              <a:spcBef>
                <a:spcPts val="0"/>
              </a:spcBef>
              <a:spcAft>
                <a:spcPts val="0"/>
              </a:spcAft>
              <a:buNone/>
            </a:pPr>
            <a:r>
              <a:rPr lang="en"/>
              <a:t>Multiple vagrants</a:t>
            </a:r>
            <a:endParaRPr/>
          </a:p>
          <a:p>
            <a:pPr indent="0" lvl="0" marL="0" rtl="0" algn="l">
              <a:spcBef>
                <a:spcPts val="0"/>
              </a:spcBef>
              <a:spcAft>
                <a:spcPts val="0"/>
              </a:spcAft>
              <a:buNone/>
            </a:pPr>
            <a:r>
              <a:rPr lang="en"/>
              <a:t>Demo on installing and running a software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8b3cfbcb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8b3cfbcb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on VirtualBox and Vagrant and the OS images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8b3cfbcb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8b3cfbcb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Demo on docker and images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b3cfbcb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8b3cfbcb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b3cfbcb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8b3cfbcb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8b3cfbcb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8b3cfbcb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8b3cfbcb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8b3cfbcb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github.com/keshavprasadms/kubernetes-training/blob/main/Part1/part1-commands.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github.com/keshavprasadms/kubernetes-trai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Kubernetes Hands 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Part 1</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 On</a:t>
            </a:r>
            <a:endParaRPr/>
          </a:p>
        </p:txBody>
      </p:sp>
      <p:sp>
        <p:nvSpPr>
          <p:cNvPr id="123" name="Google Shape;123;p22"/>
          <p:cNvSpPr txBox="1"/>
          <p:nvPr/>
        </p:nvSpPr>
        <p:spPr>
          <a:xfrm>
            <a:off x="343800" y="2321825"/>
            <a:ext cx="83763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Part 1 Hands on exercise</a:t>
            </a:r>
            <a:endParaRPr/>
          </a:p>
          <a:p>
            <a:pPr indent="0" lvl="0" marL="0" rtl="0" algn="ctr">
              <a:spcBef>
                <a:spcPts val="0"/>
              </a:spcBef>
              <a:spcAft>
                <a:spcPts val="0"/>
              </a:spcAft>
              <a:buNone/>
            </a:pPr>
            <a:r>
              <a:t/>
            </a:r>
            <a:endParaRPr/>
          </a:p>
          <a:p>
            <a:pPr indent="457200" lvl="0" marL="0" rtl="0" algn="ctr">
              <a:spcBef>
                <a:spcPts val="0"/>
              </a:spcBef>
              <a:spcAft>
                <a:spcPts val="0"/>
              </a:spcAft>
              <a:buNone/>
            </a:pPr>
            <a:r>
              <a:rPr lang="en" u="sng">
                <a:solidFill>
                  <a:schemeClr val="hlink"/>
                </a:solidFill>
                <a:latin typeface="Roboto"/>
                <a:ea typeface="Roboto"/>
                <a:cs typeface="Roboto"/>
                <a:sym typeface="Roboto"/>
                <a:hlinkClick r:id="rId3"/>
              </a:rPr>
              <a:t>https://github.com/keshavprasadms/kubernetes-training/blob/main/Part1/part1-commands.md</a:t>
            </a:r>
            <a:endParaRPr>
              <a:latin typeface="Roboto"/>
              <a:ea typeface="Roboto"/>
              <a:cs typeface="Roboto"/>
              <a:sym typeface="Roboto"/>
            </a:endParaRPr>
          </a:p>
          <a:p>
            <a:pPr indent="45720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Repository</a:t>
            </a:r>
            <a:endParaRPr/>
          </a:p>
        </p:txBody>
      </p:sp>
      <p:sp>
        <p:nvSpPr>
          <p:cNvPr id="71" name="Google Shape;71;p14"/>
          <p:cNvSpPr txBox="1"/>
          <p:nvPr/>
        </p:nvSpPr>
        <p:spPr>
          <a:xfrm>
            <a:off x="2023550" y="2031600"/>
            <a:ext cx="46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2" name="Google Shape;72;p14"/>
          <p:cNvSpPr txBox="1"/>
          <p:nvPr/>
        </p:nvSpPr>
        <p:spPr>
          <a:xfrm>
            <a:off x="1658425" y="2321825"/>
            <a:ext cx="624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Please clone the repository for all the files, commands and instructions</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u="sng">
                <a:solidFill>
                  <a:schemeClr val="hlink"/>
                </a:solidFill>
                <a:latin typeface="Roboto"/>
                <a:ea typeface="Roboto"/>
                <a:cs typeface="Roboto"/>
                <a:sym typeface="Roboto"/>
                <a:hlinkClick r:id="rId3"/>
              </a:rPr>
              <a:t>https://github.com/keshavprasadms/kubernetes-training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Physical Machine</a:t>
            </a:r>
            <a:endParaRPr/>
          </a:p>
        </p:txBody>
      </p:sp>
      <p:sp>
        <p:nvSpPr>
          <p:cNvPr id="78" name="Google Shape;78;p15"/>
          <p:cNvSpPr txBox="1"/>
          <p:nvPr/>
        </p:nvSpPr>
        <p:spPr>
          <a:xfrm>
            <a:off x="3974525" y="2254225"/>
            <a:ext cx="4998300" cy="1856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4C4C51"/>
              </a:buClr>
              <a:buSzPts val="1200"/>
              <a:buChar char="➔"/>
            </a:pPr>
            <a:r>
              <a:rPr lang="en" sz="1200">
                <a:solidFill>
                  <a:srgbClr val="4C4C51"/>
                </a:solidFill>
              </a:rPr>
              <a:t>A physical server, also known as a ‘bare-metal server,’ is a single-tenant computer server, meaning that a specific physical server is designated to a single user</a:t>
            </a:r>
            <a:endParaRPr sz="1200">
              <a:solidFill>
                <a:srgbClr val="4C4C51"/>
              </a:solidFill>
            </a:endParaRPr>
          </a:p>
          <a:p>
            <a:pPr indent="0" lvl="0" marL="0" rtl="0" algn="l">
              <a:lnSpc>
                <a:spcPct val="115000"/>
              </a:lnSpc>
              <a:spcBef>
                <a:spcPts val="0"/>
              </a:spcBef>
              <a:spcAft>
                <a:spcPts val="0"/>
              </a:spcAft>
              <a:buNone/>
            </a:pPr>
            <a:r>
              <a:t/>
            </a:r>
            <a:endParaRPr sz="1200">
              <a:solidFill>
                <a:srgbClr val="4C4C51"/>
              </a:solidFill>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rPr>
              <a:t>The resources and components of a physical server are not shared between multiple users. Each physical server includes memory, processor, network connection, hard drive, and an operating system (OS) for running programs and applications</a:t>
            </a:r>
            <a:endParaRPr sz="1200">
              <a:solidFill>
                <a:srgbClr val="4C4C51"/>
              </a:solidFill>
              <a:highlight>
                <a:srgbClr val="FFFFFF"/>
              </a:highlight>
            </a:endParaRPr>
          </a:p>
        </p:txBody>
      </p:sp>
      <p:pic>
        <p:nvPicPr>
          <p:cNvPr id="79" name="Google Shape;79;p15"/>
          <p:cNvPicPr preferRelativeResize="0"/>
          <p:nvPr/>
        </p:nvPicPr>
        <p:blipFill>
          <a:blip r:embed="rId3">
            <a:alphaModFix/>
          </a:blip>
          <a:stretch>
            <a:fillRect/>
          </a:stretch>
        </p:blipFill>
        <p:spPr>
          <a:xfrm>
            <a:off x="136275" y="2075150"/>
            <a:ext cx="3669724" cy="2436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Virtual Machine</a:t>
            </a:r>
            <a:endParaRPr/>
          </a:p>
        </p:txBody>
      </p:sp>
      <p:pic>
        <p:nvPicPr>
          <p:cNvPr id="85" name="Google Shape;85;p16"/>
          <p:cNvPicPr preferRelativeResize="0"/>
          <p:nvPr/>
        </p:nvPicPr>
        <p:blipFill>
          <a:blip r:embed="rId3">
            <a:alphaModFix/>
          </a:blip>
          <a:stretch>
            <a:fillRect/>
          </a:stretch>
        </p:blipFill>
        <p:spPr>
          <a:xfrm>
            <a:off x="132625" y="1317350"/>
            <a:ext cx="3437452" cy="3714075"/>
          </a:xfrm>
          <a:prstGeom prst="rect">
            <a:avLst/>
          </a:prstGeom>
          <a:noFill/>
          <a:ln>
            <a:noFill/>
          </a:ln>
        </p:spPr>
      </p:pic>
      <p:sp>
        <p:nvSpPr>
          <p:cNvPr id="86" name="Google Shape;86;p16"/>
          <p:cNvSpPr txBox="1"/>
          <p:nvPr/>
        </p:nvSpPr>
        <p:spPr>
          <a:xfrm>
            <a:off x="3974525" y="1492225"/>
            <a:ext cx="4998300" cy="334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Virtualisation is the process of creating a software-based or "virtual" version of a computer, with dedicated amounts of CPU, memory and storage that are "borrowed" from a physical host computer—such as your personal computer— and/or a remote server—such as a server in a cloud provider's data centre</a:t>
            </a:r>
            <a:endParaRPr sz="1200">
              <a:solidFill>
                <a:srgbClr val="4C4C51"/>
              </a:solidFill>
              <a:highlight>
                <a:srgbClr val="FFFFFF"/>
              </a:highlight>
            </a:endParaRPr>
          </a:p>
          <a:p>
            <a:pPr indent="0" lvl="0" marL="0" rtl="0" algn="l">
              <a:lnSpc>
                <a:spcPct val="115000"/>
              </a:lnSpc>
              <a:spcBef>
                <a:spcPts val="0"/>
              </a:spcBef>
              <a:spcAft>
                <a:spcPts val="0"/>
              </a:spcAft>
              <a:buNone/>
            </a:pPr>
            <a:r>
              <a:t/>
            </a:r>
            <a:endParaRPr sz="1200">
              <a:solidFill>
                <a:srgbClr val="4C4C51"/>
              </a:solidFill>
              <a:highlight>
                <a:srgbClr val="FFFFFF"/>
              </a:highlight>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A virtual machine is a computer file, typically called an image, which behaves like an actual computer. It can run in a window as a separate computing environment, often to run a different operating system—or even to function as the user's entire computer experience</a:t>
            </a:r>
            <a:endParaRPr sz="1200">
              <a:solidFill>
                <a:srgbClr val="4C4C51"/>
              </a:solidFill>
              <a:highlight>
                <a:srgbClr val="FFFFFF"/>
              </a:highlight>
            </a:endParaRPr>
          </a:p>
          <a:p>
            <a:pPr indent="0" lvl="0" marL="0" rtl="0" algn="l">
              <a:lnSpc>
                <a:spcPct val="115000"/>
              </a:lnSpc>
              <a:spcBef>
                <a:spcPts val="0"/>
              </a:spcBef>
              <a:spcAft>
                <a:spcPts val="0"/>
              </a:spcAft>
              <a:buNone/>
            </a:pPr>
            <a:r>
              <a:t/>
            </a:r>
            <a:endParaRPr sz="1200">
              <a:solidFill>
                <a:srgbClr val="4C4C51"/>
              </a:solidFill>
              <a:highlight>
                <a:srgbClr val="FFFFFF"/>
              </a:highlight>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The virtual machine is partitioned from the rest of the system, meaning that the software inside a VM cannot interfere with the host computer's primary operating system</a:t>
            </a:r>
            <a:endParaRPr sz="1200">
              <a:solidFill>
                <a:srgbClr val="4C4C5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a:t>
            </a:r>
            <a:endParaRPr/>
          </a:p>
        </p:txBody>
      </p:sp>
      <p:pic>
        <p:nvPicPr>
          <p:cNvPr id="92" name="Google Shape;92;p17"/>
          <p:cNvPicPr preferRelativeResize="0"/>
          <p:nvPr/>
        </p:nvPicPr>
        <p:blipFill>
          <a:blip r:embed="rId3">
            <a:alphaModFix/>
          </a:blip>
          <a:stretch>
            <a:fillRect/>
          </a:stretch>
        </p:blipFill>
        <p:spPr>
          <a:xfrm>
            <a:off x="152400" y="1353225"/>
            <a:ext cx="3382679" cy="3714076"/>
          </a:xfrm>
          <a:prstGeom prst="rect">
            <a:avLst/>
          </a:prstGeom>
          <a:noFill/>
          <a:ln>
            <a:noFill/>
          </a:ln>
        </p:spPr>
      </p:pic>
      <p:sp>
        <p:nvSpPr>
          <p:cNvPr id="93" name="Google Shape;93;p17"/>
          <p:cNvSpPr txBox="1"/>
          <p:nvPr/>
        </p:nvSpPr>
        <p:spPr>
          <a:xfrm>
            <a:off x="3974525" y="1492225"/>
            <a:ext cx="4998300" cy="3130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Docker is an open platform for developing, shipping, and running applications. Docker enables you to separate your applications from your infrastructure</a:t>
            </a:r>
            <a:endParaRPr sz="1200">
              <a:solidFill>
                <a:srgbClr val="4C4C51"/>
              </a:solidFill>
              <a:highlight>
                <a:srgbClr val="FFFFFF"/>
              </a:highlight>
            </a:endParaRPr>
          </a:p>
          <a:p>
            <a:pPr indent="0" lvl="0" marL="0" rtl="0" algn="l">
              <a:lnSpc>
                <a:spcPct val="115000"/>
              </a:lnSpc>
              <a:spcBef>
                <a:spcPts val="0"/>
              </a:spcBef>
              <a:spcAft>
                <a:spcPts val="0"/>
              </a:spcAft>
              <a:buNone/>
            </a:pPr>
            <a:r>
              <a:t/>
            </a:r>
            <a:endParaRPr sz="1200">
              <a:solidFill>
                <a:srgbClr val="4C4C51"/>
              </a:solidFill>
              <a:highlight>
                <a:srgbClr val="FFFFFF"/>
              </a:highlight>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Docker provides the ability to package and run an application in a loosely isolated environment called a container. The isolation and security allows you to run many containers simultaneously on a given host</a:t>
            </a:r>
            <a:endParaRPr sz="1200">
              <a:solidFill>
                <a:srgbClr val="4C4C51"/>
              </a:solidFill>
              <a:highlight>
                <a:srgbClr val="FFFFFF"/>
              </a:highlight>
            </a:endParaRPr>
          </a:p>
          <a:p>
            <a:pPr indent="0" lvl="0" marL="0" rtl="0" algn="l">
              <a:lnSpc>
                <a:spcPct val="115000"/>
              </a:lnSpc>
              <a:spcBef>
                <a:spcPts val="0"/>
              </a:spcBef>
              <a:spcAft>
                <a:spcPts val="0"/>
              </a:spcAft>
              <a:buNone/>
            </a:pPr>
            <a:r>
              <a:t/>
            </a:r>
            <a:endParaRPr sz="1200">
              <a:solidFill>
                <a:srgbClr val="4C4C51"/>
              </a:solidFill>
              <a:highlight>
                <a:srgbClr val="FFFFFF"/>
              </a:highlight>
            </a:endParaRPr>
          </a:p>
          <a:p>
            <a:pPr indent="-304800" lvl="0" marL="457200" rtl="0" algn="l">
              <a:lnSpc>
                <a:spcPct val="115000"/>
              </a:lnSpc>
              <a:spcBef>
                <a:spcPts val="0"/>
              </a:spcBef>
              <a:spcAft>
                <a:spcPts val="0"/>
              </a:spcAft>
              <a:buClr>
                <a:srgbClr val="4C4C51"/>
              </a:buClr>
              <a:buSzPts val="1200"/>
              <a:buChar char="➔"/>
            </a:pPr>
            <a:r>
              <a:rPr lang="en" sz="1200">
                <a:solidFill>
                  <a:srgbClr val="4C4C51"/>
                </a:solidFill>
                <a:highlight>
                  <a:srgbClr val="FFFFFF"/>
                </a:highlight>
              </a:rPr>
              <a:t>Containers are lightweight and contain everything needed to run the application, so you do not need to rely on what is currently installed on the host. You can easily share containers and be sure that everyone you share with gets the same container that works in the same way</a:t>
            </a:r>
            <a:endParaRPr sz="1200">
              <a:solidFill>
                <a:srgbClr val="4C4C5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Cgroups</a:t>
            </a:r>
            <a:endParaRPr/>
          </a:p>
        </p:txBody>
      </p:sp>
      <p:pic>
        <p:nvPicPr>
          <p:cNvPr id="99" name="Google Shape;99;p18"/>
          <p:cNvPicPr preferRelativeResize="0"/>
          <p:nvPr/>
        </p:nvPicPr>
        <p:blipFill>
          <a:blip r:embed="rId3">
            <a:alphaModFix/>
          </a:blip>
          <a:stretch>
            <a:fillRect/>
          </a:stretch>
        </p:blipFill>
        <p:spPr>
          <a:xfrm>
            <a:off x="1676400" y="1353225"/>
            <a:ext cx="5591747" cy="371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Namespaces</a:t>
            </a:r>
            <a:endParaRPr/>
          </a:p>
        </p:txBody>
      </p:sp>
      <p:pic>
        <p:nvPicPr>
          <p:cNvPr id="105" name="Google Shape;105;p19"/>
          <p:cNvPicPr preferRelativeResize="0"/>
          <p:nvPr/>
        </p:nvPicPr>
        <p:blipFill>
          <a:blip r:embed="rId3">
            <a:alphaModFix/>
          </a:blip>
          <a:stretch>
            <a:fillRect/>
          </a:stretch>
        </p:blipFill>
        <p:spPr>
          <a:xfrm>
            <a:off x="685800" y="1353225"/>
            <a:ext cx="7618615" cy="371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Isolation</a:t>
            </a:r>
            <a:endParaRPr/>
          </a:p>
        </p:txBody>
      </p:sp>
      <p:pic>
        <p:nvPicPr>
          <p:cNvPr id="111" name="Google Shape;111;p20"/>
          <p:cNvPicPr preferRelativeResize="0"/>
          <p:nvPr/>
        </p:nvPicPr>
        <p:blipFill>
          <a:blip r:embed="rId3">
            <a:alphaModFix/>
          </a:blip>
          <a:stretch>
            <a:fillRect/>
          </a:stretch>
        </p:blipFill>
        <p:spPr>
          <a:xfrm>
            <a:off x="2066725" y="1393525"/>
            <a:ext cx="4952100" cy="371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Swarm</a:t>
            </a:r>
            <a:endParaRPr/>
          </a:p>
        </p:txBody>
      </p:sp>
      <p:pic>
        <p:nvPicPr>
          <p:cNvPr id="117" name="Google Shape;117;p21"/>
          <p:cNvPicPr preferRelativeResize="0"/>
          <p:nvPr/>
        </p:nvPicPr>
        <p:blipFill>
          <a:blip r:embed="rId3">
            <a:alphaModFix/>
          </a:blip>
          <a:stretch>
            <a:fillRect/>
          </a:stretch>
        </p:blipFill>
        <p:spPr>
          <a:xfrm>
            <a:off x="685800" y="1353225"/>
            <a:ext cx="7920298" cy="371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