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8b3cfbcb1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8b3cfbcb1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8b3cfbcb1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8b3cfbcb1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8b3cfbcb1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8b3cfbcb1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8b3cfbcb1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8b3cfbcb1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8b3cfbcb1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8b3cfbcb1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8b3cfbcb1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8b3cfbcb1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951a89f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1951a89f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8b3cfbcb1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8b3cfbcb1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Users on a </a:t>
            </a:r>
            <a:r>
              <a:rPr lang="en"/>
              <a:t>system - Isolation</a:t>
            </a:r>
            <a:endParaRPr/>
          </a:p>
          <a:p>
            <a:pPr indent="0" lvl="0" marL="0" rtl="0" algn="l">
              <a:spcBef>
                <a:spcPts val="0"/>
              </a:spcBef>
              <a:spcAft>
                <a:spcPts val="0"/>
              </a:spcAft>
              <a:buNone/>
            </a:pPr>
            <a:r>
              <a:rPr lang="en"/>
              <a:t>Multiple vagrants</a:t>
            </a:r>
            <a:endParaRPr/>
          </a:p>
          <a:p>
            <a:pPr indent="0" lvl="0" marL="0" rtl="0" algn="l">
              <a:spcBef>
                <a:spcPts val="0"/>
              </a:spcBef>
              <a:spcAft>
                <a:spcPts val="0"/>
              </a:spcAft>
              <a:buNone/>
            </a:pPr>
            <a:r>
              <a:rPr lang="en"/>
              <a:t>Demo on installing and running a software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8b3cfbcb1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8b3cfbcb1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on VirtualBox and Vagrant and the OS images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8b3cfbcb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8b3cfbcb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Demo on docker and images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8b3cfbcb1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8b3cfbcb1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8b3cfbcb1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8b3cfbcb1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8b3cfbcb1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8b3cfbcb1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8b3cfbcb1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8b3cfbcb1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a docker hub account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github.com/keshavprasadms/kubernetes-train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Kubernetes Hands On</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Part 1</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Docker Swarm</a:t>
            </a:r>
            <a:endParaRPr/>
          </a:p>
        </p:txBody>
      </p:sp>
      <p:pic>
        <p:nvPicPr>
          <p:cNvPr id="123" name="Google Shape;123;p22"/>
          <p:cNvPicPr preferRelativeResize="0"/>
          <p:nvPr/>
        </p:nvPicPr>
        <p:blipFill>
          <a:blip r:embed="rId3">
            <a:alphaModFix/>
          </a:blip>
          <a:stretch>
            <a:fillRect/>
          </a:stretch>
        </p:blipFill>
        <p:spPr>
          <a:xfrm>
            <a:off x="685800" y="1353225"/>
            <a:ext cx="7920298" cy="3714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Hands On</a:t>
            </a:r>
            <a:endParaRPr/>
          </a:p>
        </p:txBody>
      </p:sp>
      <p:sp>
        <p:nvSpPr>
          <p:cNvPr id="129" name="Google Shape;129;p23"/>
          <p:cNvSpPr txBox="1"/>
          <p:nvPr/>
        </p:nvSpPr>
        <p:spPr>
          <a:xfrm>
            <a:off x="435350" y="1432925"/>
            <a:ext cx="8397000" cy="2955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4C4C51"/>
              </a:buClr>
              <a:buSzPts val="1500"/>
              <a:buChar char="➔"/>
            </a:pPr>
            <a:r>
              <a:rPr lang="en" sz="1500">
                <a:solidFill>
                  <a:srgbClr val="4C4C51"/>
                </a:solidFill>
              </a:rPr>
              <a:t>Creating Docker Swarm</a:t>
            </a:r>
            <a:endParaRPr sz="1500">
              <a:solidFill>
                <a:srgbClr val="4C4C51"/>
              </a:solidFill>
            </a:endParaRPr>
          </a:p>
          <a:p>
            <a:pPr indent="-323850" lvl="0" marL="457200" rtl="0" algn="l">
              <a:spcBef>
                <a:spcPts val="0"/>
              </a:spcBef>
              <a:spcAft>
                <a:spcPts val="0"/>
              </a:spcAft>
              <a:buClr>
                <a:srgbClr val="4C4C51"/>
              </a:buClr>
              <a:buSzPts val="1500"/>
              <a:buChar char="➔"/>
            </a:pPr>
            <a:r>
              <a:rPr lang="en" sz="1500">
                <a:solidFill>
                  <a:srgbClr val="4C4C51"/>
                </a:solidFill>
              </a:rPr>
              <a:t>Running and Accessing Swarm Services</a:t>
            </a:r>
            <a:endParaRPr sz="1500">
              <a:solidFill>
                <a:srgbClr val="4C4C51"/>
              </a:solidFill>
            </a:endParaRPr>
          </a:p>
          <a:p>
            <a:pPr indent="-323850" lvl="0" marL="457200" rtl="0" algn="l">
              <a:spcBef>
                <a:spcPts val="0"/>
              </a:spcBef>
              <a:spcAft>
                <a:spcPts val="0"/>
              </a:spcAft>
              <a:buClr>
                <a:srgbClr val="4C4C51"/>
              </a:buClr>
              <a:buSzPts val="1500"/>
              <a:buChar char="➔"/>
            </a:pPr>
            <a:r>
              <a:rPr lang="en" sz="1500">
                <a:solidFill>
                  <a:srgbClr val="4C4C51"/>
                </a:solidFill>
              </a:rPr>
              <a:t>Viewing Docker Service Information</a:t>
            </a:r>
            <a:endParaRPr sz="1500">
              <a:solidFill>
                <a:srgbClr val="4C4C51"/>
              </a:solidFill>
            </a:endParaRPr>
          </a:p>
          <a:p>
            <a:pPr indent="-323850" lvl="0" marL="457200" rtl="0" algn="l">
              <a:spcBef>
                <a:spcPts val="0"/>
              </a:spcBef>
              <a:spcAft>
                <a:spcPts val="0"/>
              </a:spcAft>
              <a:buClr>
                <a:srgbClr val="4C4C51"/>
              </a:buClr>
              <a:buSzPts val="1500"/>
              <a:buChar char="➔"/>
            </a:pPr>
            <a:r>
              <a:rPr lang="en" sz="1500">
                <a:solidFill>
                  <a:srgbClr val="4C4C51"/>
                </a:solidFill>
              </a:rPr>
              <a:t>Inspecting </a:t>
            </a:r>
            <a:r>
              <a:rPr lang="en" sz="1500">
                <a:solidFill>
                  <a:srgbClr val="4C4C51"/>
                </a:solidFill>
              </a:rPr>
              <a:t>Docker</a:t>
            </a:r>
            <a:r>
              <a:rPr lang="en" sz="1500">
                <a:solidFill>
                  <a:srgbClr val="4C4C51"/>
                </a:solidFill>
              </a:rPr>
              <a:t> Service Logs</a:t>
            </a:r>
            <a:endParaRPr sz="1500">
              <a:solidFill>
                <a:srgbClr val="4C4C51"/>
              </a:solidFill>
            </a:endParaRPr>
          </a:p>
          <a:p>
            <a:pPr indent="-323850" lvl="0" marL="457200" rtl="0" algn="l">
              <a:spcBef>
                <a:spcPts val="0"/>
              </a:spcBef>
              <a:spcAft>
                <a:spcPts val="0"/>
              </a:spcAft>
              <a:buClr>
                <a:srgbClr val="4C4C51"/>
              </a:buClr>
              <a:buSzPts val="1500"/>
              <a:buChar char="➔"/>
            </a:pPr>
            <a:r>
              <a:rPr lang="en" sz="1500">
                <a:solidFill>
                  <a:srgbClr val="4C4C51"/>
                </a:solidFill>
              </a:rPr>
              <a:t>Scaling </a:t>
            </a:r>
            <a:r>
              <a:rPr lang="en" sz="1500">
                <a:solidFill>
                  <a:srgbClr val="4C4C51"/>
                </a:solidFill>
              </a:rPr>
              <a:t>Docker Services</a:t>
            </a:r>
            <a:endParaRPr sz="1500">
              <a:solidFill>
                <a:srgbClr val="4C4C51"/>
              </a:solidFill>
            </a:endParaRPr>
          </a:p>
          <a:p>
            <a:pPr indent="-323850" lvl="0" marL="457200" rtl="0" algn="l">
              <a:spcBef>
                <a:spcPts val="0"/>
              </a:spcBef>
              <a:spcAft>
                <a:spcPts val="0"/>
              </a:spcAft>
              <a:buClr>
                <a:srgbClr val="4C4C51"/>
              </a:buClr>
              <a:buSzPts val="1500"/>
              <a:buChar char="➔"/>
            </a:pPr>
            <a:r>
              <a:rPr lang="en" sz="1500">
                <a:solidFill>
                  <a:srgbClr val="4C4C51"/>
                </a:solidFill>
              </a:rPr>
              <a:t>Inter Service Communication</a:t>
            </a:r>
            <a:endParaRPr sz="1500">
              <a:solidFill>
                <a:srgbClr val="4C4C51"/>
              </a:solidFill>
            </a:endParaRPr>
          </a:p>
          <a:p>
            <a:pPr indent="-323850" lvl="0" marL="457200" rtl="0" algn="l">
              <a:spcBef>
                <a:spcPts val="0"/>
              </a:spcBef>
              <a:spcAft>
                <a:spcPts val="0"/>
              </a:spcAft>
              <a:buClr>
                <a:srgbClr val="4C4C51"/>
              </a:buClr>
              <a:buSzPts val="1500"/>
              <a:buChar char="➔"/>
            </a:pPr>
            <a:r>
              <a:rPr lang="en" sz="1500">
                <a:solidFill>
                  <a:srgbClr val="4C4C51"/>
                </a:solidFill>
              </a:rPr>
              <a:t>Persisting Docker Service Data</a:t>
            </a:r>
            <a:endParaRPr sz="1500">
              <a:solidFill>
                <a:srgbClr val="4C4C51"/>
              </a:solidFill>
            </a:endParaRPr>
          </a:p>
          <a:p>
            <a:pPr indent="-323850" lvl="0" marL="457200" rtl="0" algn="l">
              <a:spcBef>
                <a:spcPts val="0"/>
              </a:spcBef>
              <a:spcAft>
                <a:spcPts val="0"/>
              </a:spcAft>
              <a:buClr>
                <a:srgbClr val="4C4C51"/>
              </a:buClr>
              <a:buSzPts val="1500"/>
              <a:buChar char="➔"/>
            </a:pPr>
            <a:r>
              <a:rPr lang="en" sz="1500">
                <a:solidFill>
                  <a:srgbClr val="4C4C51"/>
                </a:solidFill>
              </a:rPr>
              <a:t>Restricting Resources and Metrics for Docker Services</a:t>
            </a:r>
            <a:endParaRPr sz="1500">
              <a:solidFill>
                <a:srgbClr val="4C4C51"/>
              </a:solidFill>
            </a:endParaRPr>
          </a:p>
          <a:p>
            <a:pPr indent="-323850" lvl="0" marL="457200" rtl="0" algn="l">
              <a:spcBef>
                <a:spcPts val="0"/>
              </a:spcBef>
              <a:spcAft>
                <a:spcPts val="0"/>
              </a:spcAft>
              <a:buClr>
                <a:srgbClr val="4C4C51"/>
              </a:buClr>
              <a:buSzPts val="1500"/>
              <a:buChar char="➔"/>
            </a:pPr>
            <a:r>
              <a:rPr lang="en" sz="1500">
                <a:solidFill>
                  <a:srgbClr val="4C4C51"/>
                </a:solidFill>
              </a:rPr>
              <a:t>Rollback Service</a:t>
            </a:r>
            <a:endParaRPr sz="1500">
              <a:solidFill>
                <a:srgbClr val="4C4C51"/>
              </a:solidFill>
            </a:endParaRPr>
          </a:p>
          <a:p>
            <a:pPr indent="-323850" lvl="0" marL="457200" rtl="0" algn="l">
              <a:spcBef>
                <a:spcPts val="0"/>
              </a:spcBef>
              <a:spcAft>
                <a:spcPts val="0"/>
              </a:spcAft>
              <a:buClr>
                <a:srgbClr val="4C4C51"/>
              </a:buClr>
              <a:buSzPts val="1500"/>
              <a:buChar char="➔"/>
            </a:pPr>
            <a:r>
              <a:rPr lang="en" sz="1500">
                <a:solidFill>
                  <a:srgbClr val="4C4C51"/>
                </a:solidFill>
              </a:rPr>
              <a:t>Docker Config, Environment Variables and Files</a:t>
            </a:r>
            <a:endParaRPr sz="1500">
              <a:solidFill>
                <a:srgbClr val="4C4C51"/>
              </a:solidFill>
            </a:endParaRPr>
          </a:p>
          <a:p>
            <a:pPr indent="-323850" lvl="0" marL="457200" rtl="0" algn="l">
              <a:spcBef>
                <a:spcPts val="0"/>
              </a:spcBef>
              <a:spcAft>
                <a:spcPts val="0"/>
              </a:spcAft>
              <a:buClr>
                <a:srgbClr val="4C4C51"/>
              </a:buClr>
              <a:buSzPts val="1500"/>
              <a:buChar char="➔"/>
            </a:pPr>
            <a:r>
              <a:rPr lang="en" sz="1500">
                <a:solidFill>
                  <a:srgbClr val="4C4C51"/>
                </a:solidFill>
              </a:rPr>
              <a:t>Docker Compose File</a:t>
            </a:r>
            <a:endParaRPr sz="1500">
              <a:solidFill>
                <a:srgbClr val="4C4C51"/>
              </a:solidFill>
            </a:endParaRPr>
          </a:p>
          <a:p>
            <a:pPr indent="-323850" lvl="0" marL="457200" rtl="0" algn="l">
              <a:spcBef>
                <a:spcPts val="0"/>
              </a:spcBef>
              <a:spcAft>
                <a:spcPts val="0"/>
              </a:spcAft>
              <a:buClr>
                <a:srgbClr val="4C4C51"/>
              </a:buClr>
              <a:buSzPts val="1500"/>
              <a:buChar char="➔"/>
            </a:pPr>
            <a:r>
              <a:rPr lang="en" sz="1500">
                <a:solidFill>
                  <a:srgbClr val="4C4C51"/>
                </a:solidFill>
              </a:rPr>
              <a:t>Docker Stack File</a:t>
            </a:r>
            <a:endParaRPr sz="1500">
              <a:solidFill>
                <a:srgbClr val="4C4C5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Kubernetes</a:t>
            </a:r>
            <a:endParaRPr/>
          </a:p>
        </p:txBody>
      </p:sp>
      <p:pic>
        <p:nvPicPr>
          <p:cNvPr id="135" name="Google Shape;135;p24"/>
          <p:cNvPicPr preferRelativeResize="0"/>
          <p:nvPr/>
        </p:nvPicPr>
        <p:blipFill>
          <a:blip r:embed="rId3">
            <a:alphaModFix/>
          </a:blip>
          <a:stretch>
            <a:fillRect/>
          </a:stretch>
        </p:blipFill>
        <p:spPr>
          <a:xfrm>
            <a:off x="685800" y="1277025"/>
            <a:ext cx="7948757" cy="3714076"/>
          </a:xfrm>
          <a:prstGeom prst="rect">
            <a:avLst/>
          </a:prstGeom>
          <a:noFill/>
          <a:ln>
            <a:noFill/>
          </a:ln>
        </p:spPr>
      </p:pic>
      <p:sp>
        <p:nvSpPr>
          <p:cNvPr id="136" name="Google Shape;136;p24"/>
          <p:cNvSpPr txBox="1"/>
          <p:nvPr/>
        </p:nvSpPr>
        <p:spPr>
          <a:xfrm>
            <a:off x="132625" y="4848075"/>
            <a:ext cx="8992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highlight>
                  <a:srgbClr val="FFFFFF"/>
                </a:highlight>
              </a:rPr>
              <a:t>Kubernetes, also known as K8s, is an open-source system for automating deployment, scaling, and management of containerized applications</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Hands On</a:t>
            </a:r>
            <a:endParaRPr/>
          </a:p>
        </p:txBody>
      </p:sp>
      <p:sp>
        <p:nvSpPr>
          <p:cNvPr id="142" name="Google Shape;142;p25"/>
          <p:cNvSpPr txBox="1"/>
          <p:nvPr/>
        </p:nvSpPr>
        <p:spPr>
          <a:xfrm>
            <a:off x="435350" y="1356725"/>
            <a:ext cx="8397000" cy="3186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4C4C51"/>
              </a:buClr>
              <a:buSzPts val="1500"/>
              <a:buChar char="➔"/>
            </a:pPr>
            <a:r>
              <a:rPr lang="en" sz="1500">
                <a:solidFill>
                  <a:srgbClr val="4C4C51"/>
                </a:solidFill>
              </a:rPr>
              <a:t>Installing Kubernetes</a:t>
            </a:r>
            <a:endParaRPr sz="1500">
              <a:solidFill>
                <a:srgbClr val="4C4C51"/>
              </a:solidFill>
            </a:endParaRPr>
          </a:p>
          <a:p>
            <a:pPr indent="-323850" lvl="0" marL="457200" rtl="0" algn="l">
              <a:spcBef>
                <a:spcPts val="0"/>
              </a:spcBef>
              <a:spcAft>
                <a:spcPts val="0"/>
              </a:spcAft>
              <a:buClr>
                <a:srgbClr val="4C4C51"/>
              </a:buClr>
              <a:buSzPts val="1500"/>
              <a:buChar char="➔"/>
            </a:pPr>
            <a:r>
              <a:rPr lang="en" sz="1500">
                <a:solidFill>
                  <a:srgbClr val="4C4C51"/>
                </a:solidFill>
              </a:rPr>
              <a:t>Running Kubernetes Pods</a:t>
            </a:r>
            <a:endParaRPr sz="1500">
              <a:solidFill>
                <a:srgbClr val="4C4C51"/>
              </a:solidFill>
            </a:endParaRPr>
          </a:p>
          <a:p>
            <a:pPr indent="-323850" lvl="0" marL="457200" rtl="0" algn="l">
              <a:spcBef>
                <a:spcPts val="0"/>
              </a:spcBef>
              <a:spcAft>
                <a:spcPts val="0"/>
              </a:spcAft>
              <a:buClr>
                <a:srgbClr val="4C4C51"/>
              </a:buClr>
              <a:buSzPts val="1500"/>
              <a:buChar char="➔"/>
            </a:pPr>
            <a:r>
              <a:rPr lang="en" sz="1500">
                <a:solidFill>
                  <a:srgbClr val="4C4C51"/>
                </a:solidFill>
              </a:rPr>
              <a:t>Viewing P</a:t>
            </a:r>
            <a:r>
              <a:rPr lang="en" sz="1500">
                <a:solidFill>
                  <a:srgbClr val="4C4C51"/>
                </a:solidFill>
              </a:rPr>
              <a:t>od</a:t>
            </a:r>
            <a:r>
              <a:rPr lang="en" sz="1500">
                <a:solidFill>
                  <a:srgbClr val="4C4C51"/>
                </a:solidFill>
              </a:rPr>
              <a:t> Information</a:t>
            </a:r>
            <a:endParaRPr sz="1500">
              <a:solidFill>
                <a:srgbClr val="4C4C51"/>
              </a:solidFill>
            </a:endParaRPr>
          </a:p>
          <a:p>
            <a:pPr indent="-323850" lvl="0" marL="457200" rtl="0" algn="l">
              <a:spcBef>
                <a:spcPts val="0"/>
              </a:spcBef>
              <a:spcAft>
                <a:spcPts val="0"/>
              </a:spcAft>
              <a:buClr>
                <a:srgbClr val="4C4C51"/>
              </a:buClr>
              <a:buSzPts val="1500"/>
              <a:buChar char="➔"/>
            </a:pPr>
            <a:r>
              <a:rPr lang="en" sz="1500">
                <a:solidFill>
                  <a:srgbClr val="4C4C51"/>
                </a:solidFill>
              </a:rPr>
              <a:t>Exposing Pod and Accessing the Applications</a:t>
            </a:r>
            <a:endParaRPr sz="1500">
              <a:solidFill>
                <a:srgbClr val="4C4C51"/>
              </a:solidFill>
            </a:endParaRPr>
          </a:p>
          <a:p>
            <a:pPr indent="-323850" lvl="0" marL="457200" rtl="0" algn="l">
              <a:spcBef>
                <a:spcPts val="0"/>
              </a:spcBef>
              <a:spcAft>
                <a:spcPts val="0"/>
              </a:spcAft>
              <a:buClr>
                <a:srgbClr val="4C4C51"/>
              </a:buClr>
              <a:buSzPts val="1500"/>
              <a:buChar char="➔"/>
            </a:pPr>
            <a:r>
              <a:rPr lang="en" sz="1500">
                <a:solidFill>
                  <a:srgbClr val="4C4C51"/>
                </a:solidFill>
              </a:rPr>
              <a:t>Inspecting Pod Logs</a:t>
            </a:r>
            <a:endParaRPr sz="1500">
              <a:solidFill>
                <a:srgbClr val="4C4C51"/>
              </a:solidFill>
            </a:endParaRPr>
          </a:p>
          <a:p>
            <a:pPr indent="-323850" lvl="0" marL="457200" rtl="0" algn="l">
              <a:spcBef>
                <a:spcPts val="0"/>
              </a:spcBef>
              <a:spcAft>
                <a:spcPts val="0"/>
              </a:spcAft>
              <a:buClr>
                <a:srgbClr val="4C4C51"/>
              </a:buClr>
              <a:buSzPts val="1500"/>
              <a:buChar char="➔"/>
            </a:pPr>
            <a:r>
              <a:rPr lang="en" sz="1500">
                <a:solidFill>
                  <a:srgbClr val="4C4C51"/>
                </a:solidFill>
              </a:rPr>
              <a:t>Login to the Pods</a:t>
            </a:r>
            <a:endParaRPr sz="1500">
              <a:solidFill>
                <a:srgbClr val="4C4C51"/>
              </a:solidFill>
            </a:endParaRPr>
          </a:p>
          <a:p>
            <a:pPr indent="-323850" lvl="0" marL="457200" rtl="0" algn="l">
              <a:spcBef>
                <a:spcPts val="0"/>
              </a:spcBef>
              <a:spcAft>
                <a:spcPts val="0"/>
              </a:spcAft>
              <a:buClr>
                <a:srgbClr val="4C4C51"/>
              </a:buClr>
              <a:buSzPts val="1500"/>
              <a:buChar char="➔"/>
            </a:pPr>
            <a:r>
              <a:rPr lang="en" sz="1500">
                <a:solidFill>
                  <a:srgbClr val="4C4C51"/>
                </a:solidFill>
              </a:rPr>
              <a:t>Stop / Restart / Kill Pods</a:t>
            </a:r>
            <a:endParaRPr sz="1500">
              <a:solidFill>
                <a:srgbClr val="4C4C51"/>
              </a:solidFill>
            </a:endParaRPr>
          </a:p>
          <a:p>
            <a:pPr indent="-323850" lvl="0" marL="457200" rtl="0" algn="l">
              <a:spcBef>
                <a:spcPts val="0"/>
              </a:spcBef>
              <a:spcAft>
                <a:spcPts val="0"/>
              </a:spcAft>
              <a:buClr>
                <a:srgbClr val="4C4C51"/>
              </a:buClr>
              <a:buSzPts val="1500"/>
              <a:buChar char="➔"/>
            </a:pPr>
            <a:r>
              <a:rPr lang="en" sz="1500">
                <a:solidFill>
                  <a:srgbClr val="4C4C51"/>
                </a:solidFill>
              </a:rPr>
              <a:t>Running Pods with Replicas</a:t>
            </a:r>
            <a:endParaRPr sz="1500">
              <a:solidFill>
                <a:srgbClr val="4C4C51"/>
              </a:solidFill>
            </a:endParaRPr>
          </a:p>
          <a:p>
            <a:pPr indent="-323850" lvl="0" marL="457200" rtl="0" algn="l">
              <a:spcBef>
                <a:spcPts val="0"/>
              </a:spcBef>
              <a:spcAft>
                <a:spcPts val="0"/>
              </a:spcAft>
              <a:buClr>
                <a:srgbClr val="4C4C51"/>
              </a:buClr>
              <a:buSzPts val="1500"/>
              <a:buChar char="➔"/>
            </a:pPr>
            <a:r>
              <a:rPr lang="en" sz="1500">
                <a:solidFill>
                  <a:srgbClr val="4C4C51"/>
                </a:solidFill>
              </a:rPr>
              <a:t>Inter Pod Communication</a:t>
            </a:r>
            <a:endParaRPr sz="1500">
              <a:solidFill>
                <a:srgbClr val="4C4C51"/>
              </a:solidFill>
            </a:endParaRPr>
          </a:p>
          <a:p>
            <a:pPr indent="-323850" lvl="0" marL="457200" rtl="0" algn="l">
              <a:spcBef>
                <a:spcPts val="0"/>
              </a:spcBef>
              <a:spcAft>
                <a:spcPts val="0"/>
              </a:spcAft>
              <a:buClr>
                <a:srgbClr val="4C4C51"/>
              </a:buClr>
              <a:buSzPts val="1500"/>
              <a:buChar char="➔"/>
            </a:pPr>
            <a:r>
              <a:rPr lang="en" sz="1500">
                <a:solidFill>
                  <a:srgbClr val="4C4C51"/>
                </a:solidFill>
              </a:rPr>
              <a:t>Restricting Resources and Metrics</a:t>
            </a:r>
            <a:endParaRPr sz="1500">
              <a:solidFill>
                <a:srgbClr val="4C4C51"/>
              </a:solidFill>
            </a:endParaRPr>
          </a:p>
          <a:p>
            <a:pPr indent="-323850" lvl="0" marL="457200" rtl="0" algn="l">
              <a:spcBef>
                <a:spcPts val="0"/>
              </a:spcBef>
              <a:spcAft>
                <a:spcPts val="0"/>
              </a:spcAft>
              <a:buClr>
                <a:srgbClr val="4C4C51"/>
              </a:buClr>
              <a:buSzPts val="1500"/>
              <a:buChar char="➔"/>
            </a:pPr>
            <a:r>
              <a:rPr lang="en" sz="1500">
                <a:solidFill>
                  <a:srgbClr val="4C4C51"/>
                </a:solidFill>
              </a:rPr>
              <a:t>Namespaces</a:t>
            </a:r>
            <a:endParaRPr sz="1500">
              <a:solidFill>
                <a:srgbClr val="4C4C51"/>
              </a:solidFill>
            </a:endParaRPr>
          </a:p>
          <a:p>
            <a:pPr indent="-323850" lvl="0" marL="457200" rtl="0" algn="l">
              <a:spcBef>
                <a:spcPts val="0"/>
              </a:spcBef>
              <a:spcAft>
                <a:spcPts val="0"/>
              </a:spcAft>
              <a:buClr>
                <a:srgbClr val="4C4C51"/>
              </a:buClr>
              <a:buSzPts val="1500"/>
              <a:buChar char="➔"/>
            </a:pPr>
            <a:r>
              <a:rPr lang="en" sz="1500">
                <a:solidFill>
                  <a:srgbClr val="4C4C51"/>
                </a:solidFill>
              </a:rPr>
              <a:t>Environment Variables and Configmaps</a:t>
            </a:r>
            <a:endParaRPr sz="1500">
              <a:solidFill>
                <a:srgbClr val="4C4C51"/>
              </a:solidFill>
            </a:endParaRPr>
          </a:p>
          <a:p>
            <a:pPr indent="-323850" lvl="0" marL="457200" rtl="0" algn="l">
              <a:spcBef>
                <a:spcPts val="0"/>
              </a:spcBef>
              <a:spcAft>
                <a:spcPts val="0"/>
              </a:spcAft>
              <a:buClr>
                <a:srgbClr val="4C4C51"/>
              </a:buClr>
              <a:buSzPts val="1500"/>
              <a:buChar char="➔"/>
            </a:pPr>
            <a:r>
              <a:rPr lang="en" sz="1500">
                <a:solidFill>
                  <a:srgbClr val="4C4C51"/>
                </a:solidFill>
              </a:rPr>
              <a:t>Manifest File</a:t>
            </a:r>
            <a:endParaRPr sz="1500">
              <a:solidFill>
                <a:srgbClr val="4C4C5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Docker Swarm vs Kubernetes</a:t>
            </a:r>
            <a:endParaRPr/>
          </a:p>
        </p:txBody>
      </p:sp>
      <p:sp>
        <p:nvSpPr>
          <p:cNvPr id="148" name="Google Shape;148;p26"/>
          <p:cNvSpPr txBox="1"/>
          <p:nvPr/>
        </p:nvSpPr>
        <p:spPr>
          <a:xfrm>
            <a:off x="435350" y="1356725"/>
            <a:ext cx="8397000" cy="1800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4C4C51"/>
              </a:buClr>
              <a:buSzPts val="1500"/>
              <a:buChar char="●"/>
            </a:pPr>
            <a:r>
              <a:rPr lang="en" sz="1500">
                <a:solidFill>
                  <a:srgbClr val="4C4C51"/>
                </a:solidFill>
              </a:rPr>
              <a:t>Swarm</a:t>
            </a:r>
            <a:endParaRPr sz="1500">
              <a:solidFill>
                <a:srgbClr val="4C4C51"/>
              </a:solidFill>
            </a:endParaRPr>
          </a:p>
          <a:p>
            <a:pPr indent="-323850" lvl="1" marL="914400" rtl="0" algn="l">
              <a:spcBef>
                <a:spcPts val="0"/>
              </a:spcBef>
              <a:spcAft>
                <a:spcPts val="0"/>
              </a:spcAft>
              <a:buClr>
                <a:srgbClr val="4C4C51"/>
              </a:buClr>
              <a:buSzPts val="1500"/>
              <a:buChar char="○"/>
            </a:pPr>
            <a:r>
              <a:rPr lang="en" sz="1500">
                <a:solidFill>
                  <a:srgbClr val="4C4C51"/>
                </a:solidFill>
              </a:rPr>
              <a:t>Lightweight and easy to understand</a:t>
            </a:r>
            <a:endParaRPr sz="1500">
              <a:solidFill>
                <a:srgbClr val="4C4C51"/>
              </a:solidFill>
            </a:endParaRPr>
          </a:p>
          <a:p>
            <a:pPr indent="-323850" lvl="1" marL="914400" rtl="0" algn="l">
              <a:spcBef>
                <a:spcPts val="0"/>
              </a:spcBef>
              <a:spcAft>
                <a:spcPts val="0"/>
              </a:spcAft>
              <a:buClr>
                <a:srgbClr val="4C4C51"/>
              </a:buClr>
              <a:buSzPts val="1500"/>
              <a:buChar char="○"/>
            </a:pPr>
            <a:r>
              <a:rPr lang="en" sz="1500">
                <a:solidFill>
                  <a:srgbClr val="4C4C51"/>
                </a:solidFill>
              </a:rPr>
              <a:t>No Autoscaling</a:t>
            </a:r>
            <a:endParaRPr sz="1500">
              <a:solidFill>
                <a:srgbClr val="4C4C51"/>
              </a:solidFill>
            </a:endParaRPr>
          </a:p>
          <a:p>
            <a:pPr indent="-323850" lvl="1" marL="914400" rtl="0" algn="l">
              <a:spcBef>
                <a:spcPts val="0"/>
              </a:spcBef>
              <a:spcAft>
                <a:spcPts val="0"/>
              </a:spcAft>
              <a:buClr>
                <a:srgbClr val="4C4C51"/>
              </a:buClr>
              <a:buSzPts val="1500"/>
              <a:buChar char="○"/>
            </a:pPr>
            <a:r>
              <a:rPr lang="en" sz="1500">
                <a:solidFill>
                  <a:srgbClr val="4C4C51"/>
                </a:solidFill>
              </a:rPr>
              <a:t>No cloud provider integrations</a:t>
            </a:r>
            <a:endParaRPr sz="1500">
              <a:solidFill>
                <a:srgbClr val="4C4C51"/>
              </a:solidFill>
            </a:endParaRPr>
          </a:p>
          <a:p>
            <a:pPr indent="-323850" lvl="1" marL="914400" rtl="0" algn="l">
              <a:spcBef>
                <a:spcPts val="0"/>
              </a:spcBef>
              <a:spcAft>
                <a:spcPts val="0"/>
              </a:spcAft>
              <a:buClr>
                <a:srgbClr val="4C4C51"/>
              </a:buClr>
              <a:buSzPts val="1500"/>
              <a:buChar char="○"/>
            </a:pPr>
            <a:r>
              <a:rPr lang="en" sz="1500">
                <a:solidFill>
                  <a:srgbClr val="4C4C51"/>
                </a:solidFill>
              </a:rPr>
              <a:t>Limited Access Control</a:t>
            </a:r>
            <a:endParaRPr sz="1500">
              <a:solidFill>
                <a:srgbClr val="4C4C51"/>
              </a:solidFill>
            </a:endParaRPr>
          </a:p>
          <a:p>
            <a:pPr indent="-323850" lvl="1" marL="914400" rtl="0" algn="l">
              <a:spcBef>
                <a:spcPts val="0"/>
              </a:spcBef>
              <a:spcAft>
                <a:spcPts val="0"/>
              </a:spcAft>
              <a:buClr>
                <a:srgbClr val="4C4C51"/>
              </a:buClr>
              <a:buSzPts val="1500"/>
              <a:buChar char="○"/>
            </a:pPr>
            <a:r>
              <a:rPr lang="en" sz="1500">
                <a:solidFill>
                  <a:srgbClr val="4C4C51"/>
                </a:solidFill>
              </a:rPr>
              <a:t>Lower Cost</a:t>
            </a:r>
            <a:endParaRPr sz="1500">
              <a:solidFill>
                <a:srgbClr val="4C4C51"/>
              </a:solidFill>
            </a:endParaRPr>
          </a:p>
          <a:p>
            <a:pPr indent="-323850" lvl="1" marL="914400" rtl="0" algn="l">
              <a:spcBef>
                <a:spcPts val="0"/>
              </a:spcBef>
              <a:spcAft>
                <a:spcPts val="0"/>
              </a:spcAft>
              <a:buClr>
                <a:srgbClr val="4C4C51"/>
              </a:buClr>
              <a:buSzPts val="1500"/>
              <a:buChar char="○"/>
            </a:pPr>
            <a:r>
              <a:rPr lang="en" sz="1500">
                <a:solidFill>
                  <a:srgbClr val="4C4C51"/>
                </a:solidFill>
              </a:rPr>
              <a:t>Has load balancing out of the box</a:t>
            </a:r>
            <a:endParaRPr sz="1500">
              <a:solidFill>
                <a:srgbClr val="4C4C51"/>
              </a:solidFill>
            </a:endParaRPr>
          </a:p>
        </p:txBody>
      </p:sp>
      <p:sp>
        <p:nvSpPr>
          <p:cNvPr id="149" name="Google Shape;149;p26"/>
          <p:cNvSpPr txBox="1"/>
          <p:nvPr/>
        </p:nvSpPr>
        <p:spPr>
          <a:xfrm>
            <a:off x="435350" y="3185525"/>
            <a:ext cx="8397000" cy="1800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4C4C51"/>
              </a:buClr>
              <a:buSzPts val="1500"/>
              <a:buChar char="●"/>
            </a:pPr>
            <a:r>
              <a:rPr lang="en" sz="1500">
                <a:solidFill>
                  <a:srgbClr val="4C4C51"/>
                </a:solidFill>
              </a:rPr>
              <a:t>Kubernetes</a:t>
            </a:r>
            <a:endParaRPr sz="1500">
              <a:solidFill>
                <a:srgbClr val="4C4C51"/>
              </a:solidFill>
            </a:endParaRPr>
          </a:p>
          <a:p>
            <a:pPr indent="-323850" lvl="1" marL="914400" rtl="0" algn="l">
              <a:spcBef>
                <a:spcPts val="0"/>
              </a:spcBef>
              <a:spcAft>
                <a:spcPts val="0"/>
              </a:spcAft>
              <a:buClr>
                <a:srgbClr val="4C4C51"/>
              </a:buClr>
              <a:buSzPts val="1500"/>
              <a:buChar char="○"/>
            </a:pPr>
            <a:r>
              <a:rPr lang="en" sz="1500">
                <a:solidFill>
                  <a:srgbClr val="4C4C51"/>
                </a:solidFill>
              </a:rPr>
              <a:t>Complex and difficult to understanding</a:t>
            </a:r>
            <a:endParaRPr sz="1500">
              <a:solidFill>
                <a:srgbClr val="4C4C51"/>
              </a:solidFill>
            </a:endParaRPr>
          </a:p>
          <a:p>
            <a:pPr indent="-323850" lvl="1" marL="914400" rtl="0" algn="l">
              <a:spcBef>
                <a:spcPts val="0"/>
              </a:spcBef>
              <a:spcAft>
                <a:spcPts val="0"/>
              </a:spcAft>
              <a:buClr>
                <a:srgbClr val="4C4C51"/>
              </a:buClr>
              <a:buSzPts val="1500"/>
              <a:buChar char="○"/>
            </a:pPr>
            <a:r>
              <a:rPr lang="en" sz="1500">
                <a:solidFill>
                  <a:srgbClr val="4C4C51"/>
                </a:solidFill>
              </a:rPr>
              <a:t>Autoscaling</a:t>
            </a:r>
            <a:endParaRPr sz="1500">
              <a:solidFill>
                <a:srgbClr val="4C4C51"/>
              </a:solidFill>
            </a:endParaRPr>
          </a:p>
          <a:p>
            <a:pPr indent="-323850" lvl="1" marL="914400" rtl="0" algn="l">
              <a:spcBef>
                <a:spcPts val="0"/>
              </a:spcBef>
              <a:spcAft>
                <a:spcPts val="0"/>
              </a:spcAft>
              <a:buClr>
                <a:srgbClr val="4C4C51"/>
              </a:buClr>
              <a:buSzPts val="1500"/>
              <a:buChar char="○"/>
            </a:pPr>
            <a:r>
              <a:rPr lang="en" sz="1500">
                <a:solidFill>
                  <a:srgbClr val="4C4C51"/>
                </a:solidFill>
              </a:rPr>
              <a:t>Cloud provider integrations</a:t>
            </a:r>
            <a:endParaRPr sz="1500">
              <a:solidFill>
                <a:srgbClr val="4C4C51"/>
              </a:solidFill>
            </a:endParaRPr>
          </a:p>
          <a:p>
            <a:pPr indent="-323850" lvl="1" marL="914400" rtl="0" algn="l">
              <a:spcBef>
                <a:spcPts val="0"/>
              </a:spcBef>
              <a:spcAft>
                <a:spcPts val="0"/>
              </a:spcAft>
              <a:buClr>
                <a:srgbClr val="4C4C51"/>
              </a:buClr>
              <a:buSzPts val="1500"/>
              <a:buChar char="○"/>
            </a:pPr>
            <a:r>
              <a:rPr lang="en" sz="1500">
                <a:solidFill>
                  <a:srgbClr val="4C4C51"/>
                </a:solidFill>
              </a:rPr>
              <a:t>Advanced Access Control</a:t>
            </a:r>
            <a:endParaRPr sz="1500">
              <a:solidFill>
                <a:srgbClr val="4C4C51"/>
              </a:solidFill>
            </a:endParaRPr>
          </a:p>
          <a:p>
            <a:pPr indent="-323850" lvl="1" marL="914400" rtl="0" algn="l">
              <a:spcBef>
                <a:spcPts val="0"/>
              </a:spcBef>
              <a:spcAft>
                <a:spcPts val="0"/>
              </a:spcAft>
              <a:buClr>
                <a:srgbClr val="4C4C51"/>
              </a:buClr>
              <a:buSzPts val="1500"/>
              <a:buChar char="○"/>
            </a:pPr>
            <a:r>
              <a:rPr lang="en" sz="1500">
                <a:solidFill>
                  <a:srgbClr val="4C4C51"/>
                </a:solidFill>
              </a:rPr>
              <a:t>Higher Cost</a:t>
            </a:r>
            <a:endParaRPr sz="1500">
              <a:solidFill>
                <a:srgbClr val="4C4C51"/>
              </a:solidFill>
            </a:endParaRPr>
          </a:p>
          <a:p>
            <a:pPr indent="-323850" lvl="1" marL="914400" rtl="0" algn="l">
              <a:spcBef>
                <a:spcPts val="0"/>
              </a:spcBef>
              <a:spcAft>
                <a:spcPts val="0"/>
              </a:spcAft>
              <a:buClr>
                <a:srgbClr val="4C4C51"/>
              </a:buClr>
              <a:buSzPts val="1500"/>
              <a:buChar char="○"/>
            </a:pPr>
            <a:r>
              <a:rPr lang="en" sz="1500">
                <a:solidFill>
                  <a:srgbClr val="4C4C51"/>
                </a:solidFill>
              </a:rPr>
              <a:t>Need additional setup for load balancing</a:t>
            </a:r>
            <a:endParaRPr sz="1500">
              <a:solidFill>
                <a:srgbClr val="4C4C5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Containerd and Podman</a:t>
            </a:r>
            <a:endParaRPr/>
          </a:p>
        </p:txBody>
      </p:sp>
      <p:sp>
        <p:nvSpPr>
          <p:cNvPr id="155" name="Google Shape;155;p27"/>
          <p:cNvSpPr txBox="1"/>
          <p:nvPr/>
        </p:nvSpPr>
        <p:spPr>
          <a:xfrm>
            <a:off x="435350" y="1356725"/>
            <a:ext cx="83970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C4C51"/>
                </a:solidFill>
              </a:rPr>
              <a:t>Containerd</a:t>
            </a:r>
            <a:endParaRPr>
              <a:solidFill>
                <a:srgbClr val="4C4C51"/>
              </a:solidFill>
            </a:endParaRPr>
          </a:p>
          <a:p>
            <a:pPr indent="-317500" lvl="0" marL="457200" rtl="0" algn="l">
              <a:spcBef>
                <a:spcPts val="0"/>
              </a:spcBef>
              <a:spcAft>
                <a:spcPts val="0"/>
              </a:spcAft>
              <a:buClr>
                <a:srgbClr val="4C4C51"/>
              </a:buClr>
              <a:buSzPts val="1400"/>
              <a:buChar char="-"/>
            </a:pPr>
            <a:r>
              <a:rPr lang="en">
                <a:solidFill>
                  <a:srgbClr val="4C4C51"/>
                </a:solidFill>
              </a:rPr>
              <a:t>An alternative to docker engine</a:t>
            </a:r>
            <a:endParaRPr>
              <a:solidFill>
                <a:srgbClr val="4C4C51"/>
              </a:solidFill>
            </a:endParaRPr>
          </a:p>
          <a:p>
            <a:pPr indent="-317500" lvl="0" marL="457200" rtl="0" algn="l">
              <a:spcBef>
                <a:spcPts val="0"/>
              </a:spcBef>
              <a:spcAft>
                <a:spcPts val="0"/>
              </a:spcAft>
              <a:buClr>
                <a:srgbClr val="4C4C51"/>
              </a:buClr>
              <a:buSzPts val="1400"/>
              <a:buChar char="-"/>
            </a:pPr>
            <a:r>
              <a:rPr lang="en">
                <a:solidFill>
                  <a:srgbClr val="4C4C51"/>
                </a:solidFill>
              </a:rPr>
              <a:t>Uses crictl as the command line tool</a:t>
            </a:r>
            <a:endParaRPr>
              <a:solidFill>
                <a:srgbClr val="4C4C51"/>
              </a:solidFill>
            </a:endParaRPr>
          </a:p>
          <a:p>
            <a:pPr indent="0" lvl="0" marL="0" rtl="0" algn="l">
              <a:spcBef>
                <a:spcPts val="0"/>
              </a:spcBef>
              <a:spcAft>
                <a:spcPts val="0"/>
              </a:spcAft>
              <a:buNone/>
            </a:pPr>
            <a:r>
              <a:t/>
            </a:r>
            <a:endParaRPr>
              <a:solidFill>
                <a:srgbClr val="4C4C51"/>
              </a:solidFill>
            </a:endParaRPr>
          </a:p>
          <a:p>
            <a:pPr indent="0" lvl="0" marL="0" rtl="0" algn="l">
              <a:spcBef>
                <a:spcPts val="0"/>
              </a:spcBef>
              <a:spcAft>
                <a:spcPts val="0"/>
              </a:spcAft>
              <a:buNone/>
            </a:pPr>
            <a:r>
              <a:rPr lang="en">
                <a:solidFill>
                  <a:srgbClr val="4C4C51"/>
                </a:solidFill>
              </a:rPr>
              <a:t>Containerd Hands On</a:t>
            </a:r>
            <a:endParaRPr>
              <a:solidFill>
                <a:srgbClr val="4C4C51"/>
              </a:solidFill>
            </a:endParaRPr>
          </a:p>
          <a:p>
            <a:pPr indent="-317500" lvl="0" marL="457200" rtl="0" algn="l">
              <a:spcBef>
                <a:spcPts val="0"/>
              </a:spcBef>
              <a:spcAft>
                <a:spcPts val="0"/>
              </a:spcAft>
              <a:buClr>
                <a:srgbClr val="4C4C51"/>
              </a:buClr>
              <a:buSzPts val="1400"/>
              <a:buChar char="-"/>
            </a:pPr>
            <a:r>
              <a:rPr lang="en">
                <a:solidFill>
                  <a:srgbClr val="4C4C51"/>
                </a:solidFill>
              </a:rPr>
              <a:t>Installing containerd and crictl</a:t>
            </a:r>
            <a:endParaRPr>
              <a:solidFill>
                <a:srgbClr val="4C4C51"/>
              </a:solidFill>
            </a:endParaRPr>
          </a:p>
          <a:p>
            <a:pPr indent="-317500" lvl="0" marL="457200" rtl="0" algn="l">
              <a:spcBef>
                <a:spcPts val="0"/>
              </a:spcBef>
              <a:spcAft>
                <a:spcPts val="0"/>
              </a:spcAft>
              <a:buClr>
                <a:srgbClr val="4C4C51"/>
              </a:buClr>
              <a:buSzPts val="1400"/>
              <a:buChar char="-"/>
            </a:pPr>
            <a:r>
              <a:rPr lang="en">
                <a:solidFill>
                  <a:srgbClr val="4C4C51"/>
                </a:solidFill>
              </a:rPr>
              <a:t>Running containers on </a:t>
            </a:r>
            <a:r>
              <a:rPr lang="en">
                <a:solidFill>
                  <a:srgbClr val="4C4C51"/>
                </a:solidFill>
              </a:rPr>
              <a:t>containerd</a:t>
            </a:r>
            <a:endParaRPr>
              <a:solidFill>
                <a:srgbClr val="4C4C51"/>
              </a:solidFill>
            </a:endParaRPr>
          </a:p>
          <a:p>
            <a:pPr indent="-317500" lvl="0" marL="457200" rtl="0" algn="l">
              <a:spcBef>
                <a:spcPts val="0"/>
              </a:spcBef>
              <a:spcAft>
                <a:spcPts val="0"/>
              </a:spcAft>
              <a:buClr>
                <a:srgbClr val="4C4C51"/>
              </a:buClr>
              <a:buSzPts val="1400"/>
              <a:buChar char="-"/>
            </a:pPr>
            <a:r>
              <a:rPr lang="en">
                <a:solidFill>
                  <a:srgbClr val="4C4C51"/>
                </a:solidFill>
              </a:rPr>
              <a:t>Accessing containers / pods using crictl</a:t>
            </a:r>
            <a:endParaRPr>
              <a:solidFill>
                <a:srgbClr val="4C4C51"/>
              </a:solidFill>
            </a:endParaRPr>
          </a:p>
          <a:p>
            <a:pPr indent="0" lvl="0" marL="0" rtl="0" algn="l">
              <a:spcBef>
                <a:spcPts val="0"/>
              </a:spcBef>
              <a:spcAft>
                <a:spcPts val="0"/>
              </a:spcAft>
              <a:buNone/>
            </a:pPr>
            <a:r>
              <a:t/>
            </a:r>
            <a:endParaRPr>
              <a:solidFill>
                <a:srgbClr val="4C4C51"/>
              </a:solidFill>
            </a:endParaRPr>
          </a:p>
          <a:p>
            <a:pPr indent="0" lvl="0" marL="0" rtl="0" algn="l">
              <a:spcBef>
                <a:spcPts val="0"/>
              </a:spcBef>
              <a:spcAft>
                <a:spcPts val="0"/>
              </a:spcAft>
              <a:buNone/>
            </a:pPr>
            <a:r>
              <a:rPr lang="en">
                <a:solidFill>
                  <a:srgbClr val="4C4C51"/>
                </a:solidFill>
              </a:rPr>
              <a:t>Podman</a:t>
            </a:r>
            <a:endParaRPr>
              <a:solidFill>
                <a:srgbClr val="4C4C51"/>
              </a:solidFill>
            </a:endParaRPr>
          </a:p>
          <a:p>
            <a:pPr indent="-317500" lvl="0" marL="457200" rtl="0" algn="l">
              <a:spcBef>
                <a:spcPts val="0"/>
              </a:spcBef>
              <a:spcAft>
                <a:spcPts val="0"/>
              </a:spcAft>
              <a:buClr>
                <a:srgbClr val="4C4C51"/>
              </a:buClr>
              <a:buSzPts val="1400"/>
              <a:buChar char="-"/>
            </a:pPr>
            <a:r>
              <a:rPr lang="en">
                <a:solidFill>
                  <a:srgbClr val="4C4C51"/>
                </a:solidFill>
              </a:rPr>
              <a:t>Pod man is an alternative to docker cli</a:t>
            </a:r>
            <a:endParaRPr>
              <a:solidFill>
                <a:srgbClr val="4C4C51"/>
              </a:solidFill>
            </a:endParaRPr>
          </a:p>
          <a:p>
            <a:pPr indent="-317500" lvl="0" marL="457200" rtl="0" algn="l">
              <a:spcBef>
                <a:spcPts val="0"/>
              </a:spcBef>
              <a:spcAft>
                <a:spcPts val="0"/>
              </a:spcAft>
              <a:buClr>
                <a:srgbClr val="4C4C51"/>
              </a:buClr>
              <a:buSzPts val="1400"/>
              <a:buChar char="-"/>
            </a:pPr>
            <a:r>
              <a:rPr lang="en">
                <a:solidFill>
                  <a:srgbClr val="4C4C51"/>
                </a:solidFill>
              </a:rPr>
              <a:t>Exactly like the docker command</a:t>
            </a:r>
            <a:endParaRPr>
              <a:solidFill>
                <a:srgbClr val="4C4C51"/>
              </a:solidFill>
            </a:endParaRPr>
          </a:p>
          <a:p>
            <a:pPr indent="0" lvl="0" marL="0" rtl="0" algn="l">
              <a:spcBef>
                <a:spcPts val="0"/>
              </a:spcBef>
              <a:spcAft>
                <a:spcPts val="0"/>
              </a:spcAft>
              <a:buNone/>
            </a:pPr>
            <a:r>
              <a:t/>
            </a:r>
            <a:endParaRPr>
              <a:solidFill>
                <a:srgbClr val="4C4C51"/>
              </a:solidFill>
            </a:endParaRPr>
          </a:p>
          <a:p>
            <a:pPr indent="0" lvl="0" marL="0" rtl="0" algn="l">
              <a:spcBef>
                <a:spcPts val="0"/>
              </a:spcBef>
              <a:spcAft>
                <a:spcPts val="0"/>
              </a:spcAft>
              <a:buNone/>
            </a:pPr>
            <a:r>
              <a:rPr lang="en">
                <a:solidFill>
                  <a:srgbClr val="4C4C51"/>
                </a:solidFill>
              </a:rPr>
              <a:t>Podman Hands On</a:t>
            </a:r>
            <a:endParaRPr>
              <a:solidFill>
                <a:srgbClr val="4C4C51"/>
              </a:solidFill>
            </a:endParaRPr>
          </a:p>
          <a:p>
            <a:pPr indent="-317500" lvl="0" marL="457200" rtl="0" algn="l">
              <a:spcBef>
                <a:spcPts val="0"/>
              </a:spcBef>
              <a:spcAft>
                <a:spcPts val="0"/>
              </a:spcAft>
              <a:buClr>
                <a:srgbClr val="4C4C51"/>
              </a:buClr>
              <a:buSzPts val="1400"/>
              <a:buChar char="-"/>
            </a:pPr>
            <a:r>
              <a:rPr lang="en">
                <a:solidFill>
                  <a:srgbClr val="4C4C51"/>
                </a:solidFill>
              </a:rPr>
              <a:t>Building container images using podman</a:t>
            </a:r>
            <a:endParaRPr>
              <a:solidFill>
                <a:srgbClr val="4C4C51"/>
              </a:solidFill>
            </a:endParaRPr>
          </a:p>
          <a:p>
            <a:pPr indent="-317500" lvl="0" marL="457200" rtl="0" algn="l">
              <a:spcBef>
                <a:spcPts val="0"/>
              </a:spcBef>
              <a:spcAft>
                <a:spcPts val="0"/>
              </a:spcAft>
              <a:buClr>
                <a:srgbClr val="4C4C51"/>
              </a:buClr>
              <a:buSzPts val="1400"/>
              <a:buChar char="-"/>
            </a:pPr>
            <a:r>
              <a:rPr lang="en">
                <a:solidFill>
                  <a:srgbClr val="4C4C51"/>
                </a:solidFill>
              </a:rPr>
              <a:t>Running containers using podman</a:t>
            </a:r>
            <a:endParaRPr>
              <a:solidFill>
                <a:srgbClr val="4C4C51"/>
              </a:solidFill>
            </a:endParaRPr>
          </a:p>
          <a:p>
            <a:pPr indent="-317500" lvl="0" marL="457200" rtl="0" algn="l">
              <a:spcBef>
                <a:spcPts val="0"/>
              </a:spcBef>
              <a:spcAft>
                <a:spcPts val="0"/>
              </a:spcAft>
              <a:buClr>
                <a:srgbClr val="4C4C51"/>
              </a:buClr>
              <a:buSzPts val="1400"/>
              <a:buChar char="-"/>
            </a:pPr>
            <a:r>
              <a:rPr lang="en">
                <a:solidFill>
                  <a:srgbClr val="4C4C51"/>
                </a:solidFill>
              </a:rPr>
              <a:t>Accessing containers using podman</a:t>
            </a:r>
            <a:endParaRPr>
              <a:solidFill>
                <a:srgbClr val="4C4C5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Github Repository</a:t>
            </a:r>
            <a:endParaRPr/>
          </a:p>
        </p:txBody>
      </p:sp>
      <p:sp>
        <p:nvSpPr>
          <p:cNvPr id="71" name="Google Shape;71;p14"/>
          <p:cNvSpPr txBox="1"/>
          <p:nvPr/>
        </p:nvSpPr>
        <p:spPr>
          <a:xfrm>
            <a:off x="2023550" y="2031600"/>
            <a:ext cx="465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72" name="Google Shape;72;p14"/>
          <p:cNvSpPr txBox="1"/>
          <p:nvPr/>
        </p:nvSpPr>
        <p:spPr>
          <a:xfrm>
            <a:off x="1658425" y="2321825"/>
            <a:ext cx="624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Please clone the repository for all the files, commands and instructions</a:t>
            </a:r>
            <a:endParaRPr/>
          </a:p>
          <a:p>
            <a:pPr indent="0" lvl="0" marL="0" rtl="0" algn="l">
              <a:spcBef>
                <a:spcPts val="0"/>
              </a:spcBef>
              <a:spcAft>
                <a:spcPts val="0"/>
              </a:spcAft>
              <a:buNone/>
            </a:pPr>
            <a:r>
              <a:t/>
            </a:r>
            <a:endParaRPr/>
          </a:p>
          <a:p>
            <a:pPr indent="457200" lvl="0" marL="0" rtl="0" algn="l">
              <a:spcBef>
                <a:spcPts val="0"/>
              </a:spcBef>
              <a:spcAft>
                <a:spcPts val="0"/>
              </a:spcAft>
              <a:buNone/>
            </a:pPr>
            <a:r>
              <a:rPr lang="en" u="sng">
                <a:solidFill>
                  <a:schemeClr val="hlink"/>
                </a:solidFill>
                <a:latin typeface="Roboto"/>
                <a:ea typeface="Roboto"/>
                <a:cs typeface="Roboto"/>
                <a:sym typeface="Roboto"/>
                <a:hlinkClick r:id="rId3"/>
              </a:rPr>
              <a:t>https://github.com/keshavprasadms/kubernetes-training</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Physical Machine</a:t>
            </a:r>
            <a:endParaRPr/>
          </a:p>
        </p:txBody>
      </p:sp>
      <p:sp>
        <p:nvSpPr>
          <p:cNvPr id="78" name="Google Shape;78;p15"/>
          <p:cNvSpPr txBox="1"/>
          <p:nvPr/>
        </p:nvSpPr>
        <p:spPr>
          <a:xfrm>
            <a:off x="3974525" y="2254225"/>
            <a:ext cx="4998300" cy="18564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4C4C51"/>
              </a:buClr>
              <a:buSzPts val="1200"/>
              <a:buChar char="➔"/>
            </a:pPr>
            <a:r>
              <a:rPr lang="en" sz="1200">
                <a:solidFill>
                  <a:srgbClr val="4C4C51"/>
                </a:solidFill>
              </a:rPr>
              <a:t>A physical server, also known as a ‘bare-metal server,’ is a single-tenant computer server, meaning that a specific physical server is designated to a single user</a:t>
            </a:r>
            <a:endParaRPr sz="1200">
              <a:solidFill>
                <a:srgbClr val="4C4C51"/>
              </a:solidFill>
            </a:endParaRPr>
          </a:p>
          <a:p>
            <a:pPr indent="0" lvl="0" marL="0" rtl="0" algn="l">
              <a:lnSpc>
                <a:spcPct val="115000"/>
              </a:lnSpc>
              <a:spcBef>
                <a:spcPts val="0"/>
              </a:spcBef>
              <a:spcAft>
                <a:spcPts val="0"/>
              </a:spcAft>
              <a:buNone/>
            </a:pPr>
            <a:r>
              <a:t/>
            </a:r>
            <a:endParaRPr sz="1200">
              <a:solidFill>
                <a:srgbClr val="4C4C51"/>
              </a:solidFill>
            </a:endParaRPr>
          </a:p>
          <a:p>
            <a:pPr indent="-304800" lvl="0" marL="457200" rtl="0" algn="l">
              <a:lnSpc>
                <a:spcPct val="115000"/>
              </a:lnSpc>
              <a:spcBef>
                <a:spcPts val="0"/>
              </a:spcBef>
              <a:spcAft>
                <a:spcPts val="0"/>
              </a:spcAft>
              <a:buClr>
                <a:srgbClr val="4C4C51"/>
              </a:buClr>
              <a:buSzPts val="1200"/>
              <a:buChar char="➔"/>
            </a:pPr>
            <a:r>
              <a:rPr lang="en" sz="1200">
                <a:solidFill>
                  <a:srgbClr val="4C4C51"/>
                </a:solidFill>
              </a:rPr>
              <a:t>The resources and components of a physical server are not shared between multiple users. Each physical server includes memory, processor, network connection, hard drive, and an operating system (OS) for running programs and applications</a:t>
            </a:r>
            <a:endParaRPr sz="1200">
              <a:solidFill>
                <a:srgbClr val="4C4C51"/>
              </a:solidFill>
              <a:highlight>
                <a:srgbClr val="FFFFFF"/>
              </a:highlight>
            </a:endParaRPr>
          </a:p>
        </p:txBody>
      </p:sp>
      <p:pic>
        <p:nvPicPr>
          <p:cNvPr id="79" name="Google Shape;79;p15"/>
          <p:cNvPicPr preferRelativeResize="0"/>
          <p:nvPr/>
        </p:nvPicPr>
        <p:blipFill>
          <a:blip r:embed="rId3">
            <a:alphaModFix/>
          </a:blip>
          <a:stretch>
            <a:fillRect/>
          </a:stretch>
        </p:blipFill>
        <p:spPr>
          <a:xfrm>
            <a:off x="136275" y="2075150"/>
            <a:ext cx="3669724" cy="24369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Virtual Machine</a:t>
            </a:r>
            <a:endParaRPr/>
          </a:p>
        </p:txBody>
      </p:sp>
      <p:pic>
        <p:nvPicPr>
          <p:cNvPr id="85" name="Google Shape;85;p16"/>
          <p:cNvPicPr preferRelativeResize="0"/>
          <p:nvPr/>
        </p:nvPicPr>
        <p:blipFill>
          <a:blip r:embed="rId3">
            <a:alphaModFix/>
          </a:blip>
          <a:stretch>
            <a:fillRect/>
          </a:stretch>
        </p:blipFill>
        <p:spPr>
          <a:xfrm>
            <a:off x="132625" y="1317350"/>
            <a:ext cx="3437452" cy="3714075"/>
          </a:xfrm>
          <a:prstGeom prst="rect">
            <a:avLst/>
          </a:prstGeom>
          <a:noFill/>
          <a:ln>
            <a:noFill/>
          </a:ln>
        </p:spPr>
      </p:pic>
      <p:sp>
        <p:nvSpPr>
          <p:cNvPr id="86" name="Google Shape;86;p16"/>
          <p:cNvSpPr txBox="1"/>
          <p:nvPr/>
        </p:nvSpPr>
        <p:spPr>
          <a:xfrm>
            <a:off x="3974525" y="1492225"/>
            <a:ext cx="4998300" cy="33432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4C4C51"/>
              </a:buClr>
              <a:buSzPts val="1200"/>
              <a:buChar char="➔"/>
            </a:pPr>
            <a:r>
              <a:rPr lang="en" sz="1200">
                <a:solidFill>
                  <a:srgbClr val="4C4C51"/>
                </a:solidFill>
                <a:highlight>
                  <a:srgbClr val="FFFFFF"/>
                </a:highlight>
              </a:rPr>
              <a:t>Virtualisation is the process of creating a software-based or "virtual" version of a computer, with dedicated amounts of CPU, memory and storage that are "borrowed" from a physical host computer—such as your personal computer— and/or a remote server—such as a server in a cloud provider's data centre</a:t>
            </a:r>
            <a:endParaRPr sz="1200">
              <a:solidFill>
                <a:srgbClr val="4C4C51"/>
              </a:solidFill>
              <a:highlight>
                <a:srgbClr val="FFFFFF"/>
              </a:highlight>
            </a:endParaRPr>
          </a:p>
          <a:p>
            <a:pPr indent="0" lvl="0" marL="0" rtl="0" algn="l">
              <a:lnSpc>
                <a:spcPct val="115000"/>
              </a:lnSpc>
              <a:spcBef>
                <a:spcPts val="0"/>
              </a:spcBef>
              <a:spcAft>
                <a:spcPts val="0"/>
              </a:spcAft>
              <a:buNone/>
            </a:pPr>
            <a:r>
              <a:t/>
            </a:r>
            <a:endParaRPr sz="1200">
              <a:solidFill>
                <a:srgbClr val="4C4C51"/>
              </a:solidFill>
              <a:highlight>
                <a:srgbClr val="FFFFFF"/>
              </a:highlight>
            </a:endParaRPr>
          </a:p>
          <a:p>
            <a:pPr indent="-304800" lvl="0" marL="457200" rtl="0" algn="l">
              <a:lnSpc>
                <a:spcPct val="115000"/>
              </a:lnSpc>
              <a:spcBef>
                <a:spcPts val="0"/>
              </a:spcBef>
              <a:spcAft>
                <a:spcPts val="0"/>
              </a:spcAft>
              <a:buClr>
                <a:srgbClr val="4C4C51"/>
              </a:buClr>
              <a:buSzPts val="1200"/>
              <a:buChar char="➔"/>
            </a:pPr>
            <a:r>
              <a:rPr lang="en" sz="1200">
                <a:solidFill>
                  <a:srgbClr val="4C4C51"/>
                </a:solidFill>
                <a:highlight>
                  <a:srgbClr val="FFFFFF"/>
                </a:highlight>
              </a:rPr>
              <a:t>A virtual machine is a computer file, typically called an image, which behaves like an actual computer. It can run in a window as a separate computing environment, often to run a different operating system—or even to function as the user's entire computer experience</a:t>
            </a:r>
            <a:endParaRPr sz="1200">
              <a:solidFill>
                <a:srgbClr val="4C4C51"/>
              </a:solidFill>
              <a:highlight>
                <a:srgbClr val="FFFFFF"/>
              </a:highlight>
            </a:endParaRPr>
          </a:p>
          <a:p>
            <a:pPr indent="0" lvl="0" marL="0" rtl="0" algn="l">
              <a:lnSpc>
                <a:spcPct val="115000"/>
              </a:lnSpc>
              <a:spcBef>
                <a:spcPts val="0"/>
              </a:spcBef>
              <a:spcAft>
                <a:spcPts val="0"/>
              </a:spcAft>
              <a:buNone/>
            </a:pPr>
            <a:r>
              <a:t/>
            </a:r>
            <a:endParaRPr sz="1200">
              <a:solidFill>
                <a:srgbClr val="4C4C51"/>
              </a:solidFill>
              <a:highlight>
                <a:srgbClr val="FFFFFF"/>
              </a:highlight>
            </a:endParaRPr>
          </a:p>
          <a:p>
            <a:pPr indent="-304800" lvl="0" marL="457200" rtl="0" algn="l">
              <a:lnSpc>
                <a:spcPct val="115000"/>
              </a:lnSpc>
              <a:spcBef>
                <a:spcPts val="0"/>
              </a:spcBef>
              <a:spcAft>
                <a:spcPts val="0"/>
              </a:spcAft>
              <a:buClr>
                <a:srgbClr val="4C4C51"/>
              </a:buClr>
              <a:buSzPts val="1200"/>
              <a:buChar char="➔"/>
            </a:pPr>
            <a:r>
              <a:rPr lang="en" sz="1200">
                <a:solidFill>
                  <a:srgbClr val="4C4C51"/>
                </a:solidFill>
                <a:highlight>
                  <a:srgbClr val="FFFFFF"/>
                </a:highlight>
              </a:rPr>
              <a:t>The virtual machine is partitioned from the rest of the system, meaning that the software inside a VM cannot interfere with the host computer's primary operating system</a:t>
            </a:r>
            <a:endParaRPr sz="1200">
              <a:solidFill>
                <a:srgbClr val="4C4C5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Docker</a:t>
            </a:r>
            <a:endParaRPr/>
          </a:p>
        </p:txBody>
      </p:sp>
      <p:pic>
        <p:nvPicPr>
          <p:cNvPr id="92" name="Google Shape;92;p17"/>
          <p:cNvPicPr preferRelativeResize="0"/>
          <p:nvPr/>
        </p:nvPicPr>
        <p:blipFill>
          <a:blip r:embed="rId3">
            <a:alphaModFix/>
          </a:blip>
          <a:stretch>
            <a:fillRect/>
          </a:stretch>
        </p:blipFill>
        <p:spPr>
          <a:xfrm>
            <a:off x="152400" y="1353225"/>
            <a:ext cx="3382679" cy="3714076"/>
          </a:xfrm>
          <a:prstGeom prst="rect">
            <a:avLst/>
          </a:prstGeom>
          <a:noFill/>
          <a:ln>
            <a:noFill/>
          </a:ln>
        </p:spPr>
      </p:pic>
      <p:sp>
        <p:nvSpPr>
          <p:cNvPr id="93" name="Google Shape;93;p17"/>
          <p:cNvSpPr txBox="1"/>
          <p:nvPr/>
        </p:nvSpPr>
        <p:spPr>
          <a:xfrm>
            <a:off x="3974525" y="1492225"/>
            <a:ext cx="4998300" cy="31308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4C4C51"/>
              </a:buClr>
              <a:buSzPts val="1200"/>
              <a:buChar char="➔"/>
            </a:pPr>
            <a:r>
              <a:rPr lang="en" sz="1200">
                <a:solidFill>
                  <a:srgbClr val="4C4C51"/>
                </a:solidFill>
                <a:highlight>
                  <a:srgbClr val="FFFFFF"/>
                </a:highlight>
              </a:rPr>
              <a:t>Docker is an open platform for developing, shipping, and running applications. Docker enables you to separate your applications from your infrastructure</a:t>
            </a:r>
            <a:endParaRPr sz="1200">
              <a:solidFill>
                <a:srgbClr val="4C4C51"/>
              </a:solidFill>
              <a:highlight>
                <a:srgbClr val="FFFFFF"/>
              </a:highlight>
            </a:endParaRPr>
          </a:p>
          <a:p>
            <a:pPr indent="0" lvl="0" marL="0" rtl="0" algn="l">
              <a:lnSpc>
                <a:spcPct val="115000"/>
              </a:lnSpc>
              <a:spcBef>
                <a:spcPts val="0"/>
              </a:spcBef>
              <a:spcAft>
                <a:spcPts val="0"/>
              </a:spcAft>
              <a:buNone/>
            </a:pPr>
            <a:r>
              <a:t/>
            </a:r>
            <a:endParaRPr sz="1200">
              <a:solidFill>
                <a:srgbClr val="4C4C51"/>
              </a:solidFill>
              <a:highlight>
                <a:srgbClr val="FFFFFF"/>
              </a:highlight>
            </a:endParaRPr>
          </a:p>
          <a:p>
            <a:pPr indent="-304800" lvl="0" marL="457200" rtl="0" algn="l">
              <a:lnSpc>
                <a:spcPct val="115000"/>
              </a:lnSpc>
              <a:spcBef>
                <a:spcPts val="0"/>
              </a:spcBef>
              <a:spcAft>
                <a:spcPts val="0"/>
              </a:spcAft>
              <a:buClr>
                <a:srgbClr val="4C4C51"/>
              </a:buClr>
              <a:buSzPts val="1200"/>
              <a:buChar char="➔"/>
            </a:pPr>
            <a:r>
              <a:rPr lang="en" sz="1200">
                <a:solidFill>
                  <a:srgbClr val="4C4C51"/>
                </a:solidFill>
                <a:highlight>
                  <a:srgbClr val="FFFFFF"/>
                </a:highlight>
              </a:rPr>
              <a:t>Docker provides the ability to package and run an application in a loosely isolated environment called a container. The isolation and security allows you to run many containers simultaneously on a given host</a:t>
            </a:r>
            <a:endParaRPr sz="1200">
              <a:solidFill>
                <a:srgbClr val="4C4C51"/>
              </a:solidFill>
              <a:highlight>
                <a:srgbClr val="FFFFFF"/>
              </a:highlight>
            </a:endParaRPr>
          </a:p>
          <a:p>
            <a:pPr indent="0" lvl="0" marL="0" rtl="0" algn="l">
              <a:lnSpc>
                <a:spcPct val="115000"/>
              </a:lnSpc>
              <a:spcBef>
                <a:spcPts val="0"/>
              </a:spcBef>
              <a:spcAft>
                <a:spcPts val="0"/>
              </a:spcAft>
              <a:buNone/>
            </a:pPr>
            <a:r>
              <a:t/>
            </a:r>
            <a:endParaRPr sz="1200">
              <a:solidFill>
                <a:srgbClr val="4C4C51"/>
              </a:solidFill>
              <a:highlight>
                <a:srgbClr val="FFFFFF"/>
              </a:highlight>
            </a:endParaRPr>
          </a:p>
          <a:p>
            <a:pPr indent="-304800" lvl="0" marL="457200" rtl="0" algn="l">
              <a:lnSpc>
                <a:spcPct val="115000"/>
              </a:lnSpc>
              <a:spcBef>
                <a:spcPts val="0"/>
              </a:spcBef>
              <a:spcAft>
                <a:spcPts val="0"/>
              </a:spcAft>
              <a:buClr>
                <a:srgbClr val="4C4C51"/>
              </a:buClr>
              <a:buSzPts val="1200"/>
              <a:buChar char="➔"/>
            </a:pPr>
            <a:r>
              <a:rPr lang="en" sz="1200">
                <a:solidFill>
                  <a:srgbClr val="4C4C51"/>
                </a:solidFill>
                <a:highlight>
                  <a:srgbClr val="FFFFFF"/>
                </a:highlight>
              </a:rPr>
              <a:t>Containers are lightweight and contain everything needed to run the application, so you do not need to rely on what is currently installed on the host. You can easily share containers and be sure that everyone </a:t>
            </a:r>
            <a:r>
              <a:rPr lang="en" sz="1200">
                <a:solidFill>
                  <a:srgbClr val="4C4C51"/>
                </a:solidFill>
                <a:highlight>
                  <a:srgbClr val="FFFFFF"/>
                </a:highlight>
              </a:rPr>
              <a:t>you share with </a:t>
            </a:r>
            <a:r>
              <a:rPr lang="en" sz="1200">
                <a:solidFill>
                  <a:srgbClr val="4C4C51"/>
                </a:solidFill>
                <a:highlight>
                  <a:srgbClr val="FFFFFF"/>
                </a:highlight>
              </a:rPr>
              <a:t>gets the same container that works in the same way</a:t>
            </a:r>
            <a:endParaRPr sz="1200">
              <a:solidFill>
                <a:srgbClr val="4C4C5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Linux </a:t>
            </a:r>
            <a:r>
              <a:rPr lang="en"/>
              <a:t>Cgroups</a:t>
            </a:r>
            <a:endParaRPr/>
          </a:p>
        </p:txBody>
      </p:sp>
      <p:pic>
        <p:nvPicPr>
          <p:cNvPr id="99" name="Google Shape;99;p18"/>
          <p:cNvPicPr preferRelativeResize="0"/>
          <p:nvPr/>
        </p:nvPicPr>
        <p:blipFill>
          <a:blip r:embed="rId3">
            <a:alphaModFix/>
          </a:blip>
          <a:stretch>
            <a:fillRect/>
          </a:stretch>
        </p:blipFill>
        <p:spPr>
          <a:xfrm>
            <a:off x="1676400" y="1353225"/>
            <a:ext cx="5591747" cy="3714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Linux Namespaces</a:t>
            </a:r>
            <a:endParaRPr/>
          </a:p>
        </p:txBody>
      </p:sp>
      <p:pic>
        <p:nvPicPr>
          <p:cNvPr id="105" name="Google Shape;105;p19"/>
          <p:cNvPicPr preferRelativeResize="0"/>
          <p:nvPr/>
        </p:nvPicPr>
        <p:blipFill>
          <a:blip r:embed="rId3">
            <a:alphaModFix/>
          </a:blip>
          <a:stretch>
            <a:fillRect/>
          </a:stretch>
        </p:blipFill>
        <p:spPr>
          <a:xfrm>
            <a:off x="685800" y="1353225"/>
            <a:ext cx="7618615" cy="3714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Docker Isolation</a:t>
            </a:r>
            <a:endParaRPr/>
          </a:p>
        </p:txBody>
      </p:sp>
      <p:pic>
        <p:nvPicPr>
          <p:cNvPr id="111" name="Google Shape;111;p20"/>
          <p:cNvPicPr preferRelativeResize="0"/>
          <p:nvPr/>
        </p:nvPicPr>
        <p:blipFill>
          <a:blip r:embed="rId3">
            <a:alphaModFix/>
          </a:blip>
          <a:stretch>
            <a:fillRect/>
          </a:stretch>
        </p:blipFill>
        <p:spPr>
          <a:xfrm>
            <a:off x="2066725" y="1393525"/>
            <a:ext cx="4952100" cy="3714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Hands On</a:t>
            </a:r>
            <a:endParaRPr/>
          </a:p>
        </p:txBody>
      </p:sp>
      <p:sp>
        <p:nvSpPr>
          <p:cNvPr id="117" name="Google Shape;117;p21"/>
          <p:cNvSpPr txBox="1"/>
          <p:nvPr/>
        </p:nvSpPr>
        <p:spPr>
          <a:xfrm>
            <a:off x="435350" y="1356725"/>
            <a:ext cx="8397000" cy="36480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4C4C51"/>
              </a:buClr>
              <a:buSzPts val="1500"/>
              <a:buChar char="➔"/>
            </a:pPr>
            <a:r>
              <a:rPr lang="en" sz="1500">
                <a:solidFill>
                  <a:srgbClr val="4C4C51"/>
                </a:solidFill>
              </a:rPr>
              <a:t>Vagrant and VirtualBox</a:t>
            </a:r>
            <a:endParaRPr sz="1500">
              <a:solidFill>
                <a:srgbClr val="4C4C51"/>
              </a:solidFill>
            </a:endParaRPr>
          </a:p>
          <a:p>
            <a:pPr indent="-323850" lvl="0" marL="457200" rtl="0" algn="l">
              <a:spcBef>
                <a:spcPts val="0"/>
              </a:spcBef>
              <a:spcAft>
                <a:spcPts val="0"/>
              </a:spcAft>
              <a:buClr>
                <a:srgbClr val="4C4C51"/>
              </a:buClr>
              <a:buSzPts val="1500"/>
              <a:buChar char="➔"/>
            </a:pPr>
            <a:r>
              <a:rPr lang="en" sz="1500">
                <a:solidFill>
                  <a:srgbClr val="4C4C51"/>
                </a:solidFill>
              </a:rPr>
              <a:t>Linux Cgroups and Namespaces</a:t>
            </a:r>
            <a:endParaRPr sz="1500">
              <a:solidFill>
                <a:srgbClr val="4C4C51"/>
              </a:solidFill>
            </a:endParaRPr>
          </a:p>
          <a:p>
            <a:pPr indent="-323850" lvl="0" marL="457200" rtl="0" algn="l">
              <a:spcBef>
                <a:spcPts val="0"/>
              </a:spcBef>
              <a:spcAft>
                <a:spcPts val="0"/>
              </a:spcAft>
              <a:buClr>
                <a:srgbClr val="4C4C51"/>
              </a:buClr>
              <a:buSzPts val="1500"/>
              <a:buChar char="➔"/>
            </a:pPr>
            <a:r>
              <a:rPr lang="en" sz="1500">
                <a:solidFill>
                  <a:srgbClr val="4C4C51"/>
                </a:solidFill>
              </a:rPr>
              <a:t>Installing Docker</a:t>
            </a:r>
            <a:endParaRPr sz="1500">
              <a:solidFill>
                <a:srgbClr val="4C4C51"/>
              </a:solidFill>
            </a:endParaRPr>
          </a:p>
          <a:p>
            <a:pPr indent="-323850" lvl="0" marL="457200" rtl="0" algn="l">
              <a:spcBef>
                <a:spcPts val="0"/>
              </a:spcBef>
              <a:spcAft>
                <a:spcPts val="0"/>
              </a:spcAft>
              <a:buClr>
                <a:srgbClr val="4C4C51"/>
              </a:buClr>
              <a:buSzPts val="1500"/>
              <a:buChar char="➔"/>
            </a:pPr>
            <a:r>
              <a:rPr lang="en" sz="1500">
                <a:solidFill>
                  <a:srgbClr val="4C4C51"/>
                </a:solidFill>
              </a:rPr>
              <a:t>Building and Pushing Docker Images</a:t>
            </a:r>
            <a:endParaRPr sz="1500">
              <a:solidFill>
                <a:srgbClr val="4C4C51"/>
              </a:solidFill>
            </a:endParaRPr>
          </a:p>
          <a:p>
            <a:pPr indent="-323850" lvl="0" marL="457200" rtl="0" algn="l">
              <a:spcBef>
                <a:spcPts val="0"/>
              </a:spcBef>
              <a:spcAft>
                <a:spcPts val="0"/>
              </a:spcAft>
              <a:buClr>
                <a:srgbClr val="4C4C51"/>
              </a:buClr>
              <a:buSzPts val="1500"/>
              <a:buChar char="➔"/>
            </a:pPr>
            <a:r>
              <a:rPr lang="en" sz="1500">
                <a:solidFill>
                  <a:srgbClr val="4C4C51"/>
                </a:solidFill>
              </a:rPr>
              <a:t>Running and Accessing Docker Containers</a:t>
            </a:r>
            <a:endParaRPr sz="1500">
              <a:solidFill>
                <a:srgbClr val="4C4C51"/>
              </a:solidFill>
            </a:endParaRPr>
          </a:p>
          <a:p>
            <a:pPr indent="-323850" lvl="0" marL="457200" rtl="0" algn="l">
              <a:spcBef>
                <a:spcPts val="0"/>
              </a:spcBef>
              <a:spcAft>
                <a:spcPts val="0"/>
              </a:spcAft>
              <a:buClr>
                <a:srgbClr val="4C4C51"/>
              </a:buClr>
              <a:buSzPts val="1500"/>
              <a:buChar char="➔"/>
            </a:pPr>
            <a:r>
              <a:rPr lang="en" sz="1500">
                <a:solidFill>
                  <a:srgbClr val="4C4C51"/>
                </a:solidFill>
              </a:rPr>
              <a:t>Viewing Docker Containers Information</a:t>
            </a:r>
            <a:endParaRPr sz="1500">
              <a:solidFill>
                <a:srgbClr val="4C4C51"/>
              </a:solidFill>
            </a:endParaRPr>
          </a:p>
          <a:p>
            <a:pPr indent="-323850" lvl="0" marL="457200" rtl="0" algn="l">
              <a:spcBef>
                <a:spcPts val="0"/>
              </a:spcBef>
              <a:spcAft>
                <a:spcPts val="0"/>
              </a:spcAft>
              <a:buClr>
                <a:srgbClr val="4C4C51"/>
              </a:buClr>
              <a:buSzPts val="1500"/>
              <a:buChar char="➔"/>
            </a:pPr>
            <a:r>
              <a:rPr lang="en" sz="1500">
                <a:solidFill>
                  <a:srgbClr val="4C4C51"/>
                </a:solidFill>
              </a:rPr>
              <a:t>Checking Docker Logs</a:t>
            </a:r>
            <a:endParaRPr sz="1500">
              <a:solidFill>
                <a:srgbClr val="4C4C51"/>
              </a:solidFill>
            </a:endParaRPr>
          </a:p>
          <a:p>
            <a:pPr indent="-323850" lvl="0" marL="457200" rtl="0" algn="l">
              <a:spcBef>
                <a:spcPts val="0"/>
              </a:spcBef>
              <a:spcAft>
                <a:spcPts val="0"/>
              </a:spcAft>
              <a:buClr>
                <a:srgbClr val="4C4C51"/>
              </a:buClr>
              <a:buSzPts val="1500"/>
              <a:buChar char="➔"/>
            </a:pPr>
            <a:r>
              <a:rPr lang="en" sz="1500">
                <a:solidFill>
                  <a:srgbClr val="4C4C51"/>
                </a:solidFill>
              </a:rPr>
              <a:t>Login to the containers</a:t>
            </a:r>
            <a:endParaRPr sz="1500">
              <a:solidFill>
                <a:srgbClr val="4C4C51"/>
              </a:solidFill>
            </a:endParaRPr>
          </a:p>
          <a:p>
            <a:pPr indent="-323850" lvl="0" marL="457200" rtl="0" algn="l">
              <a:spcBef>
                <a:spcPts val="0"/>
              </a:spcBef>
              <a:spcAft>
                <a:spcPts val="0"/>
              </a:spcAft>
              <a:buClr>
                <a:srgbClr val="4C4C51"/>
              </a:buClr>
              <a:buSzPts val="1500"/>
              <a:buChar char="➔"/>
            </a:pPr>
            <a:r>
              <a:rPr lang="en" sz="1500">
                <a:solidFill>
                  <a:srgbClr val="4C4C51"/>
                </a:solidFill>
              </a:rPr>
              <a:t>Copying Data to / from Containers</a:t>
            </a:r>
            <a:endParaRPr sz="1500">
              <a:solidFill>
                <a:srgbClr val="4C4C51"/>
              </a:solidFill>
            </a:endParaRPr>
          </a:p>
          <a:p>
            <a:pPr indent="-323850" lvl="0" marL="457200" rtl="0" algn="l">
              <a:spcBef>
                <a:spcPts val="0"/>
              </a:spcBef>
              <a:spcAft>
                <a:spcPts val="0"/>
              </a:spcAft>
              <a:buClr>
                <a:srgbClr val="4C4C51"/>
              </a:buClr>
              <a:buSzPts val="1500"/>
              <a:buChar char="➔"/>
            </a:pPr>
            <a:r>
              <a:rPr lang="en" sz="1500">
                <a:solidFill>
                  <a:srgbClr val="4C4C51"/>
                </a:solidFill>
              </a:rPr>
              <a:t>Stop / Restart / Kill Containers</a:t>
            </a:r>
            <a:endParaRPr sz="1500">
              <a:solidFill>
                <a:srgbClr val="4C4C51"/>
              </a:solidFill>
            </a:endParaRPr>
          </a:p>
          <a:p>
            <a:pPr indent="-323850" lvl="0" marL="457200" rtl="0" algn="l">
              <a:spcBef>
                <a:spcPts val="0"/>
              </a:spcBef>
              <a:spcAft>
                <a:spcPts val="0"/>
              </a:spcAft>
              <a:buClr>
                <a:srgbClr val="4C4C51"/>
              </a:buClr>
              <a:buSzPts val="1500"/>
              <a:buChar char="➔"/>
            </a:pPr>
            <a:r>
              <a:rPr lang="en" sz="1500">
                <a:solidFill>
                  <a:srgbClr val="4C4C51"/>
                </a:solidFill>
              </a:rPr>
              <a:t>Inter Container Communication</a:t>
            </a:r>
            <a:endParaRPr sz="1500">
              <a:solidFill>
                <a:srgbClr val="4C4C51"/>
              </a:solidFill>
            </a:endParaRPr>
          </a:p>
          <a:p>
            <a:pPr indent="-323850" lvl="0" marL="457200" rtl="0" algn="l">
              <a:spcBef>
                <a:spcPts val="0"/>
              </a:spcBef>
              <a:spcAft>
                <a:spcPts val="0"/>
              </a:spcAft>
              <a:buClr>
                <a:srgbClr val="4C4C51"/>
              </a:buClr>
              <a:buSzPts val="1500"/>
              <a:buChar char="➔"/>
            </a:pPr>
            <a:r>
              <a:rPr lang="en" sz="1500">
                <a:solidFill>
                  <a:srgbClr val="4C4C51"/>
                </a:solidFill>
              </a:rPr>
              <a:t>Restricting Resources and Metrics</a:t>
            </a:r>
            <a:endParaRPr sz="1500">
              <a:solidFill>
                <a:srgbClr val="4C4C51"/>
              </a:solidFill>
            </a:endParaRPr>
          </a:p>
          <a:p>
            <a:pPr indent="-323850" lvl="0" marL="457200" rtl="0" algn="l">
              <a:spcBef>
                <a:spcPts val="0"/>
              </a:spcBef>
              <a:spcAft>
                <a:spcPts val="0"/>
              </a:spcAft>
              <a:buClr>
                <a:srgbClr val="4C4C51"/>
              </a:buClr>
              <a:buSzPts val="1500"/>
              <a:buChar char="➔"/>
            </a:pPr>
            <a:r>
              <a:rPr lang="en" sz="1500">
                <a:solidFill>
                  <a:srgbClr val="4C4C51"/>
                </a:solidFill>
              </a:rPr>
              <a:t>Sharing namespaces (pid)</a:t>
            </a:r>
            <a:endParaRPr sz="1500">
              <a:solidFill>
                <a:srgbClr val="4C4C51"/>
              </a:solidFill>
            </a:endParaRPr>
          </a:p>
          <a:p>
            <a:pPr indent="-323850" lvl="0" marL="457200" rtl="0" algn="l">
              <a:spcBef>
                <a:spcPts val="0"/>
              </a:spcBef>
              <a:spcAft>
                <a:spcPts val="0"/>
              </a:spcAft>
              <a:buClr>
                <a:srgbClr val="4C4C51"/>
              </a:buClr>
              <a:buSzPts val="1500"/>
              <a:buChar char="➔"/>
            </a:pPr>
            <a:r>
              <a:rPr lang="en" sz="1500">
                <a:solidFill>
                  <a:srgbClr val="4C4C51"/>
                </a:solidFill>
              </a:rPr>
              <a:t>Persisting Container Data</a:t>
            </a:r>
            <a:endParaRPr sz="1500">
              <a:solidFill>
                <a:srgbClr val="4C4C51"/>
              </a:solidFill>
            </a:endParaRPr>
          </a:p>
          <a:p>
            <a:pPr indent="-323850" lvl="0" marL="457200" rtl="0" algn="l">
              <a:spcBef>
                <a:spcPts val="0"/>
              </a:spcBef>
              <a:spcAft>
                <a:spcPts val="0"/>
              </a:spcAft>
              <a:buClr>
                <a:srgbClr val="4C4C51"/>
              </a:buClr>
              <a:buSzPts val="1500"/>
              <a:buChar char="➔"/>
            </a:pPr>
            <a:r>
              <a:rPr lang="en" sz="1500">
                <a:solidFill>
                  <a:srgbClr val="4C4C51"/>
                </a:solidFill>
              </a:rPr>
              <a:t>Environment Variables and Files</a:t>
            </a:r>
            <a:endParaRPr sz="1500">
              <a:solidFill>
                <a:srgbClr val="4C4C5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