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3" r:id="rId4"/>
    <p:sldId id="258" r:id="rId5"/>
    <p:sldId id="259" r:id="rId6"/>
    <p:sldId id="261" r:id="rId7"/>
    <p:sldId id="267" r:id="rId8"/>
    <p:sldId id="280" r:id="rId9"/>
    <p:sldId id="275" r:id="rId10"/>
    <p:sldId id="269" r:id="rId11"/>
    <p:sldId id="274" r:id="rId12"/>
    <p:sldId id="260" r:id="rId13"/>
    <p:sldId id="281" r:id="rId14"/>
    <p:sldId id="264" r:id="rId15"/>
    <p:sldId id="263" r:id="rId16"/>
    <p:sldId id="265" r:id="rId17"/>
    <p:sldId id="271" r:id="rId18"/>
    <p:sldId id="272" r:id="rId19"/>
    <p:sldId id="276" r:id="rId20"/>
    <p:sldId id="278" r:id="rId21"/>
    <p:sldId id="279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6325" autoAdjust="0"/>
  </p:normalViewPr>
  <p:slideViewPr>
    <p:cSldViewPr>
      <p:cViewPr>
        <p:scale>
          <a:sx n="95" d="100"/>
          <a:sy n="95" d="100"/>
        </p:scale>
        <p:origin x="-148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AB8CE-FDAE-4CE5-A199-BD7C66646063}" type="datetimeFigureOut">
              <a:rPr lang="en-US" smtClean="0"/>
              <a:t>5/3/15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42D34-12F8-4BA5-8DE9-FE2BC539F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9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missing value mean?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93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Feature scaling: measuring distance between records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74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Evaluates the worth of an attribute by repeatedly sampling an instance and considering the value of the given attribute for the nearest instance of the same and different class.</a:t>
            </a:r>
          </a:p>
          <a:p>
            <a:r>
              <a:rPr lang="en-US" dirty="0" err="1" smtClean="0"/>
              <a:t>CfsSubsetEval</a:t>
            </a:r>
            <a:r>
              <a:rPr lang="en-US" dirty="0" smtClean="0"/>
              <a:t> :</a:t>
            </a:r>
          </a:p>
          <a:p>
            <a:endParaRPr lang="en-US" dirty="0" smtClean="0"/>
          </a:p>
          <a:p>
            <a:r>
              <a:rPr lang="en-US" smtClean="0"/>
              <a:t>Evaluates the worth of a subset of attributes by considering the individual predictive ability of each feature along with the degree of redundancy between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63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87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5400"/>
            <a:ext cx="9144000" cy="2286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CS 659 Course Project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Restaurant Revenue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Zhonghua Xi and </a:t>
            </a:r>
            <a:r>
              <a:rPr lang="en-US" dirty="0" err="1" smtClean="0"/>
              <a:t>Huangxin</a:t>
            </a:r>
            <a:r>
              <a:rPr lang="en-US" dirty="0" smtClean="0"/>
              <a:t> Wang</a:t>
            </a:r>
          </a:p>
          <a:p>
            <a:r>
              <a:rPr lang="en-US" dirty="0" smtClean="0"/>
              <a:t>May.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97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Exploring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Rank</a:t>
            </a:r>
          </a:p>
          <a:p>
            <a:pPr lvl="1"/>
            <a:r>
              <a:rPr lang="en-US" dirty="0" smtClean="0"/>
              <a:t>Attribute evaluator: </a:t>
            </a:r>
            <a:r>
              <a:rPr lang="en-US" dirty="0" err="1" smtClean="0"/>
              <a:t>ReliefAttributeEval</a:t>
            </a:r>
            <a:endParaRPr lang="en-US" dirty="0" smtClean="0"/>
          </a:p>
          <a:p>
            <a:pPr lvl="1"/>
            <a:r>
              <a:rPr lang="en-US" dirty="0" smtClean="0"/>
              <a:t>Search method: Ranker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28" y="3352800"/>
            <a:ext cx="620077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07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600200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Root Mean Squared Error (RMSE)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5"/>
                <a14:m/>
                <a:r>
                  <a:rPr lang="en-US" dirty="0"/>
                  <a:t>the predicted revenue </a:t>
                </a:r>
                <a:endParaRPr lang="en-US" dirty="0" smtClean="0"/>
              </a:p>
              <a:p>
                <a:pPr lvl="5"/>
                <a14:m/>
                <a:r>
                  <a:rPr lang="en-US" dirty="0" smtClean="0"/>
                  <a:t>is </a:t>
                </a:r>
                <a:r>
                  <a:rPr lang="en-US" dirty="0"/>
                  <a:t>the ground truth.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RMSE punish large errors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600200"/>
                <a:ext cx="8229600" cy="45259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12759"/>
            <a:ext cx="3733800" cy="1437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0490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4384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 / Python</a:t>
            </a:r>
          </a:p>
          <a:p>
            <a:r>
              <a:rPr lang="en-US" dirty="0" smtClean="0"/>
              <a:t>Use all raw features except city name and type</a:t>
            </a:r>
          </a:p>
          <a:p>
            <a:r>
              <a:rPr lang="en-US" dirty="0" smtClean="0"/>
              <a:t>Train a single </a:t>
            </a:r>
            <a:r>
              <a:rPr lang="en-US" dirty="0" smtClean="0"/>
              <a:t>model</a:t>
            </a:r>
          </a:p>
          <a:p>
            <a:r>
              <a:rPr lang="en-US" altLang="zh-CN" dirty="0" smtClean="0"/>
              <a:t>Parameters </a:t>
            </a:r>
            <a:r>
              <a:rPr lang="en-US" altLang="zh-CN" dirty="0" smtClean="0"/>
              <a:t>turned based on 5-folds cross </a:t>
            </a:r>
            <a:r>
              <a:rPr lang="en-US" altLang="zh-CN" dirty="0" smtClean="0"/>
              <a:t>validation</a:t>
            </a:r>
          </a:p>
          <a:p>
            <a:r>
              <a:rPr lang="en-US" altLang="zh-CN" dirty="0" smtClean="0"/>
              <a:t>Evaluated on Public Board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7600"/>
            <a:ext cx="9144000" cy="280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58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Ensemble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2971800"/>
          </a:xfrm>
        </p:spPr>
        <p:txBody>
          <a:bodyPr/>
          <a:lstStyle/>
          <a:p>
            <a:r>
              <a:rPr kumimoji="1" lang="en-US" altLang="zh-CN" dirty="0" smtClean="0"/>
              <a:t>Weighted average of 3 models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3003" b="-1"/>
          <a:stretch/>
        </p:blipFill>
        <p:spPr>
          <a:xfrm>
            <a:off x="762000" y="1600200"/>
            <a:ext cx="6400800" cy="1615386"/>
          </a:xfrm>
          <a:prstGeom prst="rect">
            <a:avLst/>
          </a:prstGeom>
        </p:spPr>
      </p:pic>
      <p:pic>
        <p:nvPicPr>
          <p:cNvPr id="5" name="图片 4" descr="models-eps-converted-to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581400"/>
            <a:ext cx="8331200" cy="3124200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470568" y="30480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itchFamily="34" charset="0"/>
              <a:buChar char="•"/>
            </a:pPr>
            <a:r>
              <a:rPr kumimoji="1" lang="en-US" altLang="zh-CN" dirty="0" smtClean="0"/>
              <a:t>Outperform all single models on PB (</a:t>
            </a:r>
            <a:r>
              <a:rPr kumimoji="1" lang="en-US" altLang="zh-CN" dirty="0"/>
              <a:t>Ranked </a:t>
            </a:r>
            <a:r>
              <a:rPr kumimoji="1" lang="en-US" altLang="zh-CN" dirty="0" smtClean="0"/>
              <a:t>132)</a:t>
            </a:r>
          </a:p>
        </p:txBody>
      </p:sp>
    </p:spTree>
    <p:extLst>
      <p:ext uri="{BB962C8B-B14F-4D97-AF65-F5344CB8AC3E}">
        <p14:creationId xmlns:p14="http://schemas.microsoft.com/office/powerpoint/2010/main" val="65439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Results on Public Board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Ranked 132 </a:t>
            </a:r>
            <a:r>
              <a:rPr kumimoji="1" lang="en-US" altLang="zh-CN" dirty="0" smtClean="0"/>
              <a:t>/ </a:t>
            </a:r>
            <a:r>
              <a:rPr kumimoji="1" lang="en-US" altLang="zh-CN" dirty="0" smtClean="0"/>
              <a:t>2500+ </a:t>
            </a:r>
            <a:r>
              <a:rPr kumimoji="1" lang="en-US" altLang="zh-CN" dirty="0" smtClean="0"/>
              <a:t>teams</a:t>
            </a:r>
            <a:endParaRPr kumimoji="1" lang="zh-CN" altLang="en-US" dirty="0"/>
          </a:p>
        </p:txBody>
      </p:sp>
      <p:pic>
        <p:nvPicPr>
          <p:cNvPr id="9" name="图片 8" descr="p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8768197" cy="438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98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Issues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4525963"/>
          </a:xfrm>
        </p:spPr>
        <p:txBody>
          <a:bodyPr/>
          <a:lstStyle/>
          <a:p>
            <a:r>
              <a:rPr kumimoji="1" lang="en-US" altLang="zh-CN" dirty="0" smtClean="0"/>
              <a:t>Overfitting (training set is too small)</a:t>
            </a:r>
          </a:p>
          <a:p>
            <a:r>
              <a:rPr kumimoji="1" lang="en-US" altLang="zh-CN" dirty="0" smtClean="0"/>
              <a:t>Cross validation can not estimate the performance on test set</a:t>
            </a:r>
            <a:endParaRPr kumimoji="1" lang="zh-CN" altLang="en-US" dirty="0"/>
          </a:p>
        </p:txBody>
      </p:sp>
      <p:pic>
        <p:nvPicPr>
          <p:cNvPr id="8" name="图片 7" descr="cv_pb_scores-eps-converted-t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14600"/>
            <a:ext cx="8656428" cy="432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006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Conclusion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Performance of a single model is limited</a:t>
            </a:r>
          </a:p>
          <a:p>
            <a:r>
              <a:rPr kumimoji="1" lang="en-US" altLang="zh-CN" dirty="0" smtClean="0"/>
              <a:t>Ensemble is a powerful technique to improve the performance with existing trained models</a:t>
            </a:r>
          </a:p>
          <a:p>
            <a:r>
              <a:rPr kumimoji="1" lang="en-US" altLang="zh-CN" dirty="0" smtClean="0"/>
              <a:t>Overfitting is an issue when training set is small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007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84518" y="2967335"/>
            <a:ext cx="3374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You!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0669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76400" y="2514600"/>
            <a:ext cx="5105400" cy="228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approach tried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438400" y="3393989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0" y="2895600"/>
            <a:ext cx="152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Regression 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0" y="3657600"/>
            <a:ext cx="152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</a:t>
            </a:r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09600" y="3581400"/>
            <a:ext cx="1066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781800" y="3583459"/>
            <a:ext cx="1066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" y="3124200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Input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52232" y="3352800"/>
            <a:ext cx="12574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Predicted 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value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76400" y="3587578"/>
            <a:ext cx="762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 flipV="1">
            <a:off x="3733800" y="3124200"/>
            <a:ext cx="838200" cy="4983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733800" y="3657600"/>
            <a:ext cx="8382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3"/>
          </p:cNvCxnSpPr>
          <p:nvPr/>
        </p:nvCxnSpPr>
        <p:spPr>
          <a:xfrm>
            <a:off x="6096000" y="3124200"/>
            <a:ext cx="6858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7" idx="3"/>
          </p:cNvCxnSpPr>
          <p:nvPr/>
        </p:nvCxnSpPr>
        <p:spPr>
          <a:xfrm flipV="1">
            <a:off x="6096000" y="3657600"/>
            <a:ext cx="685800" cy="2286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064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of revenues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8229600" cy="3588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78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Restaurant Revenue </a:t>
            </a:r>
            <a:r>
              <a:rPr lang="en-US" altLang="zh-CN" dirty="0" smtClean="0"/>
              <a:t>Prediction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Kaggle</a:t>
            </a:r>
            <a:r>
              <a:rPr lang="en-US" dirty="0" smtClean="0"/>
              <a:t> Competition</a:t>
            </a:r>
          </a:p>
          <a:p>
            <a:pPr lvl="1"/>
            <a:r>
              <a:rPr lang="en-US" dirty="0" smtClean="0"/>
              <a:t>2340 </a:t>
            </a:r>
            <a:r>
              <a:rPr lang="en-US" dirty="0" smtClean="0"/>
              <a:t>Teams, </a:t>
            </a:r>
            <a:r>
              <a:rPr lang="en-US" dirty="0" smtClean="0"/>
              <a:t>2557 </a:t>
            </a:r>
            <a:r>
              <a:rPr lang="en-US" dirty="0" smtClean="0"/>
              <a:t>Players, </a:t>
            </a:r>
            <a:r>
              <a:rPr lang="en-US" dirty="0" smtClean="0"/>
              <a:t>34388 entries</a:t>
            </a:r>
            <a:endParaRPr lang="en-US" dirty="0" smtClean="0"/>
          </a:p>
          <a:p>
            <a:r>
              <a:rPr lang="en-US" dirty="0" smtClean="0"/>
              <a:t>Objective: predict revenue of restaurants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Impact: increase the effectiveness of investments in new restaurant </a:t>
            </a:r>
          </a:p>
        </p:txBody>
      </p:sp>
      <p:grpSp>
        <p:nvGrpSpPr>
          <p:cNvPr id="5" name="组 4"/>
          <p:cNvGrpSpPr>
            <a:grpSpLocks noChangeAspect="1"/>
          </p:cNvGrpSpPr>
          <p:nvPr/>
        </p:nvGrpSpPr>
        <p:grpSpPr>
          <a:xfrm>
            <a:off x="-26545" y="4343400"/>
            <a:ext cx="9198155" cy="1755648"/>
            <a:chOff x="-34311" y="4114800"/>
            <a:chExt cx="8623270" cy="164592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4114800"/>
              <a:ext cx="5159959" cy="1645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4311" y="4114800"/>
              <a:ext cx="3505809" cy="1645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0066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PCA-test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950" y="1600200"/>
            <a:ext cx="46681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44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among </a:t>
            </a:r>
            <a:r>
              <a:rPr lang="en-US" dirty="0" err="1" smtClean="0"/>
              <a:t>testset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600200"/>
            <a:ext cx="5410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4675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Validation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5949091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Example of prediction results: Ensemble Approach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33"/>
          <a:stretch/>
        </p:blipFill>
        <p:spPr bwMode="auto">
          <a:xfrm>
            <a:off x="990600" y="1397891"/>
            <a:ext cx="7162800" cy="4416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150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95400"/>
            <a:ext cx="84582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 set</a:t>
            </a:r>
          </a:p>
          <a:p>
            <a:pPr lvl="1"/>
            <a:r>
              <a:rPr lang="en-US" altLang="zh-CN" dirty="0" smtClean="0"/>
              <a:t>T</a:t>
            </a:r>
            <a:r>
              <a:rPr lang="en-US" dirty="0" smtClean="0"/>
              <a:t>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dirty="0" smtClean="0"/>
              <a:t>: 137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dirty="0" smtClean="0"/>
              <a:t>100,00</a:t>
            </a:r>
            <a:r>
              <a:rPr lang="en-US" altLang="zh-CN" dirty="0" smtClean="0"/>
              <a:t>0</a:t>
            </a:r>
            <a:r>
              <a:rPr lang="en-US" dirty="0" smtClean="0"/>
              <a:t> records</a:t>
            </a:r>
          </a:p>
          <a:p>
            <a:r>
              <a:rPr lang="en-US" altLang="zh-CN" dirty="0" smtClean="0"/>
              <a:t>Attributes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95600"/>
            <a:ext cx="5562600" cy="357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193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Attributes</a:t>
            </a:r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315076" y="1371600"/>
            <a:ext cx="8773094" cy="5315129"/>
            <a:chOff x="315076" y="1371600"/>
            <a:chExt cx="8773094" cy="5315129"/>
          </a:xfrm>
        </p:grpSpPr>
        <p:grpSp>
          <p:nvGrpSpPr>
            <p:cNvPr id="11" name="Group 10"/>
            <p:cNvGrpSpPr/>
            <p:nvPr/>
          </p:nvGrpSpPr>
          <p:grpSpPr>
            <a:xfrm>
              <a:off x="315076" y="1371600"/>
              <a:ext cx="8773094" cy="5315129"/>
              <a:chOff x="279217" y="1972962"/>
              <a:chExt cx="8773094" cy="5315129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9217" y="3200400"/>
                <a:ext cx="8773094" cy="2286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8" name="Group 7"/>
              <p:cNvGrpSpPr/>
              <p:nvPr/>
            </p:nvGrpSpPr>
            <p:grpSpPr>
              <a:xfrm>
                <a:off x="2819400" y="1972962"/>
                <a:ext cx="6201535" cy="5315129"/>
                <a:chOff x="2819400" y="1972962"/>
                <a:chExt cx="6201535" cy="5315129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3621741" y="6087762"/>
                  <a:ext cx="4038600" cy="120032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8100"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lvl="1"/>
                  <a:r>
                    <a:rPr lang="en-US" altLang="zh-CN" dirty="0"/>
                    <a:t>37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obfuscated numeric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attributes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altLang="zh-CN" dirty="0"/>
                    <a:t>Demographic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data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altLang="zh-CN" dirty="0"/>
                    <a:t>Real estate data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altLang="zh-CN" dirty="0"/>
                    <a:t>Commercial </a:t>
                  </a:r>
                  <a:r>
                    <a:rPr lang="en-US" altLang="zh-CN" dirty="0" smtClean="0"/>
                    <a:t>data</a:t>
                  </a:r>
                  <a:endParaRPr lang="en-US" altLang="zh-CN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210935" y="1972962"/>
                  <a:ext cx="3810000" cy="36933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lvl="1"/>
                  <a:r>
                    <a:rPr lang="en-US" altLang="zh-CN" dirty="0"/>
                    <a:t>Revenue (only available in training set</a:t>
                  </a:r>
                  <a:r>
                    <a:rPr lang="en-US" altLang="zh-CN" dirty="0" smtClean="0"/>
                    <a:t>)</a:t>
                  </a:r>
                  <a:endParaRPr lang="zh-CN" altLang="en-US" dirty="0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3276600" y="2734962"/>
                  <a:ext cx="5257800" cy="3048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TYPE: FC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: Food Court, IL: Inline, DT: Drive Thru, MB: Mobile</a:t>
                  </a:r>
                </a:p>
              </p:txBody>
            </p:sp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2819400" y="2887362"/>
                  <a:ext cx="457200" cy="313038"/>
                </a:xfrm>
                <a:prstGeom prst="straightConnector1">
                  <a:avLst/>
                </a:prstGeom>
                <a:ln w="28575">
                  <a:solidFill>
                    <a:schemeClr val="accent6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Arrow Connector 9"/>
              <p:cNvCxnSpPr/>
              <p:nvPr/>
            </p:nvCxnSpPr>
            <p:spPr>
              <a:xfrm flipH="1">
                <a:off x="8803341" y="2342294"/>
                <a:ext cx="1" cy="858106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Left Brace 11"/>
            <p:cNvSpPr/>
            <p:nvPr/>
          </p:nvSpPr>
          <p:spPr>
            <a:xfrm rot="16200000">
              <a:off x="5667110" y="2507051"/>
              <a:ext cx="472298" cy="5334000"/>
            </a:xfrm>
            <a:prstGeom prst="leftBrace">
              <a:avLst>
                <a:gd name="adj1" fmla="val 8333"/>
                <a:gd name="adj2" fmla="val 47143"/>
              </a:avLst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484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Missing categorical attributes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Type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City name</a:t>
            </a:r>
            <a:endParaRPr lang="en-US" sz="2800" dirty="0"/>
          </a:p>
        </p:txBody>
      </p:sp>
      <p:grpSp>
        <p:nvGrpSpPr>
          <p:cNvPr id="13" name="组 12"/>
          <p:cNvGrpSpPr/>
          <p:nvPr/>
        </p:nvGrpSpPr>
        <p:grpSpPr>
          <a:xfrm>
            <a:off x="4800600" y="2819400"/>
            <a:ext cx="3309030" cy="3645932"/>
            <a:chOff x="4800600" y="2819400"/>
            <a:chExt cx="3309030" cy="3645932"/>
          </a:xfrm>
        </p:grpSpPr>
        <p:sp>
          <p:nvSpPr>
            <p:cNvPr id="11" name="文本框 10"/>
            <p:cNvSpPr txBox="1"/>
            <p:nvPr/>
          </p:nvSpPr>
          <p:spPr>
            <a:xfrm>
              <a:off x="4800600" y="6096000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Test</a:t>
              </a:r>
              <a:endParaRPr kumimoji="1" lang="zh-CN" altLang="en-US" dirty="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0600" y="2819400"/>
              <a:ext cx="3309030" cy="3200400"/>
            </a:xfrm>
            <a:prstGeom prst="rect">
              <a:avLst/>
            </a:prstGeom>
          </p:spPr>
        </p:pic>
      </p:grpSp>
      <p:grpSp>
        <p:nvGrpSpPr>
          <p:cNvPr id="15" name="组 14"/>
          <p:cNvGrpSpPr/>
          <p:nvPr/>
        </p:nvGrpSpPr>
        <p:grpSpPr>
          <a:xfrm>
            <a:off x="990600" y="2819400"/>
            <a:ext cx="3359512" cy="3645932"/>
            <a:chOff x="990600" y="2819400"/>
            <a:chExt cx="3359512" cy="3645932"/>
          </a:xfrm>
        </p:grpSpPr>
        <p:sp>
          <p:nvSpPr>
            <p:cNvPr id="8" name="文本框 7"/>
            <p:cNvSpPr txBox="1"/>
            <p:nvPr/>
          </p:nvSpPr>
          <p:spPr>
            <a:xfrm>
              <a:off x="990600" y="6096000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Training</a:t>
              </a:r>
              <a:endParaRPr kumimoji="1" lang="zh-CN" altLang="en-US" dirty="0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6800" y="2819400"/>
              <a:ext cx="3283312" cy="3200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8760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Date</a:t>
            </a:r>
          </a:p>
          <a:p>
            <a:pPr lvl="1"/>
            <a:r>
              <a:rPr lang="en-US" dirty="0" smtClean="0"/>
              <a:t>Convert from string to numeric type</a:t>
            </a:r>
          </a:p>
          <a:p>
            <a:pPr lvl="1"/>
            <a:r>
              <a:rPr lang="en-US" dirty="0" smtClean="0"/>
              <a:t>Days opened till 2/1/2014</a:t>
            </a:r>
          </a:p>
          <a:p>
            <a:r>
              <a:rPr lang="en-US" dirty="0"/>
              <a:t>Categorical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Convert to numerical data, assign distinct </a:t>
            </a:r>
            <a:r>
              <a:rPr lang="en-US" dirty="0" smtClean="0"/>
              <a:t>values</a:t>
            </a:r>
            <a:endParaRPr lang="en-US" dirty="0"/>
          </a:p>
          <a:p>
            <a:r>
              <a:rPr lang="en-US" dirty="0" smtClean="0"/>
              <a:t>Feature Scaling</a:t>
            </a:r>
          </a:p>
          <a:p>
            <a:pPr lvl="1"/>
            <a:r>
              <a:rPr lang="en-US" dirty="0" smtClean="0"/>
              <a:t>Standardize: zero mean, unit variance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181600" y="4154269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~~~~~~~~~~~~~~~~~~~~~~~</a:t>
            </a:r>
          </a:p>
          <a:p>
            <a:pPr algn="ctr"/>
            <a:r>
              <a:rPr kumimoji="1" lang="en-US" altLang="zh-CN" b="1" dirty="0" smtClean="0">
                <a:solidFill>
                  <a:srgbClr val="FF0000"/>
                </a:solidFill>
              </a:rPr>
              <a:t>This </a:t>
            </a:r>
            <a:r>
              <a:rPr kumimoji="1" lang="en-US" altLang="zh-CN" b="1" dirty="0">
                <a:solidFill>
                  <a:srgbClr val="FF0000"/>
                </a:solidFill>
              </a:rPr>
              <a:t>is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improper…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053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Exploring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Correlations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21" y="1997456"/>
            <a:ext cx="4800600" cy="4422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194424"/>
            <a:ext cx="4315845" cy="402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78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Exploring the Data</a:t>
            </a:r>
            <a:endParaRPr lang="en-US" dirty="0"/>
          </a:p>
        </p:txBody>
      </p:sp>
      <p:sp>
        <p:nvSpPr>
          <p:cNvPr id="4" name="AutoShape 2" descr="data:image/png;base64,iVBORw0KGgoAAAANSUhEUgAAAhwAAAH4CAYAAAABwzR1AAAABHNCSVQICAgIfAhkiAAAAAlwSFlzAAALEgAACxIB0t1+/AAAIABJREFUeJzs3Xl4FeX5xvFvEkFCWMUdFZXAA4qIC4qAuNaK1Wr9YV26oFVr1WpdWnfrUm2tdavWre61i4p1qftuBRTFFVF4IKhorSsqS0jYkt8fM7HHmJx3Es8yJ9yf68rVJPPwzjsnsefJOzP3lDU2NiIiIiKST+XFnoCIiIh0fGo4REREJO/UcIiIiEjeqeEQERGRvFPDISIiInmnhkNERETyTg2HFISZVZjZCWY21cxeMbM3zOwCM+ucx33uaGavJ6j7tZl9N/78HDP7UY72f7CZ3ZeLsQrJzHYzs7lm9ryZdWnnGNeZ2Za5nlsb57CRmd35Df59TzN7MmHt/WY2PlfjtZWZDTezq/MxtkiuqOGQQrka2BbY2d23AIYDBlxf1FlFdgY6Abj7We5+a5HnU2wHAH92923dvb6dY+wKlOVwTu3Rj+h3rL16E/2eJtEYf+RqvLbaFFgvT2OL5MQqxZ6AdHxmthFwELC2uy8CcPfFZvYzYLu4pidwJbA50f9xPwSc5u4rzGwJcE+87QfAsxlfHwTUAZcBfYAK4HJ3v6nZHAbG41cB6wKvAvsDhwFbARea2QpgH+B1d7/YzLYHLgS6AkuBM9z9ETM7GPgesAIYEG/7sbu/0cLhr2NmD8X7nAsc7u4fxcf7R2AIUbPzBPAr4CJgkbufaWZrA/8FdnH3p8zsB8B33X1/MzsUOJLoj4Z5wM/d3eMVo98DY+LX4hXgWHdfaGbvADcBuwAbALe7+8nNXqdfAXsDdWbWw91PNrPTgX3jfb0DHOXuH5jZiHhfqwLrAI+5+2Fmdn58vH+N/+q/ELjC3f8Z7+Pp+Gd0V7Ofbas/SzPrFs+9GmgAXgKOcPdGM3sAuNrd7884jgqiZnZdM3vI3cea2Ujggvh3oAE4290fiF/nv8T7BHjA3X8d76/SzF4Gtnb3hozx1wVuiY97LrBmxrafAD8FOgOrARe4+zXNxwMObqkuy3xo6ecOLAbOBXqY2Q3ufigiKaQVDimELYE3mpqNJu7+kbvfE395OfCJu29G9H/GmwO/jLd1Av7l7oPc/aXMr4FpwJ3AKe6+NbAj8Esz27bZHA4DbnL3kURvWhsBe7j7lcCLwK/iuTQCjWbWB5hA9Ga9OTCe6A10w3i8MURv8psBk4mahZYMBI6Ox3idqMkAuBR4MZ7zlsAawAnAXcDucc3uwIdEqwUQNQITzGwH4MfA9u6+JfCH+N8BnAIsc/et3H0Y8AHRmyzxsVW5+xhgJHCMmfXLnKy7/wH4F3BJ3Gz8mKgp2iZemXqI/61KHQuc6e4jiP7C/q6ZbeHupxM1Sj9w9xf4+l//mZ8n/Vl+D+iWsToG0c8Qd/9OZrMRf28FcCgwJ242egM3Aj90963i1/JqM1sfODyu2wrYHhhgZt2JGoI6d98ys9mIXQk86+5D4tdhEICZVRH9ro2NfzYHEDVcZI5H1MS2VtfSfHq09nN39/eAM4GJajYkzbTCIYWwgnBzuzvRmyDuvtTMrgGOI/oLGmBis/qmrwcCGwM3mn25et4FGAbMzKg/Gdgt/gveiP4C79bKXMqITv/UuPvUeE5vmtlkojfBRuAld/9vXP8y0QpASx5z97fiz28EXog/3xMYHv/FClBJ9Ff3RcB6ZrZG/JqcBxxsZmcTNTkHA2cTNU3PZhxz7/hNdU+gp5l9K/5+Z+CjjPncGx/Pf83sY6K/rOe2Mvcv5wm8GO+rIp4rRE3Yd8zsVGAw0Ztoa69pNkl+lo8A55vZU8BjwGUZr2trMk/pbEe0GnFvxtgNwGZETdSDZrYB8DhRw7MwbjpbswtRg4i7z2m6NsPda81sT2AvM6uO517VfD7uvihLXUvzWWBm36H1n3uxT1+JBKnhkEKYCgw2s26Zqxxm1he4FhhH1JBk/p9mBV/9/fzK6kjG1xXAF/Ffvk3jrgnMJz5dE7strr0deABYn+z/J93StqY5LSNa+g/VQ/SmllmzLP68HBjn7h7PuSfQGJ8iuI/ojX5b4EfAqcB+RH9RLzazcuBWdz8l/rdlwLru/nm87Vh3fyTeVkX0pt0kc96NWebdpJxoqf/aeLzORNciAEwiOmXzMHAHsE0r4zXy1Yaz+YXCwZ+luy+J35h3JLrm5nEzO6bpNE0CFcCMeDWmaex1iFbVlsen/XaNx37BzPYhWh1qTfNjWh6PuR7wHHANUSN1J9HP8iuy1bn7i63MJ9vPPeHLIFI8OqUieefu7wN/I/rLtTuAmfUArgI+jS9MfAQ4Ot62KtG57ceSDA/Ux9c3EP9VOJ3oNEWm3YBz3X1C/PW2RG9CEL1ZNL0JlhG9mUyJhrPh8bibEi1vP03b/prcKV62h+jc+4Px548Q/4UcH+99xMcP3A2cBExz92XAk8DviN6UAB4FDozP9TeN+0TGuMeYWae4+bge+G0b5tuk6RgfAQ5v+rkBvwFuNbNeRNe+nBKfilqP6K/vll7TT4hOk2Fm/YGhreyztZ/lVvH1Pje5+6PxG+4jRKdxsllOfDEw0c9zQHxdDma2BTCb6BqPC4hODd1LtKr2BtG1Ocszjqe5h4l+R5vmuVP8/a2Aj939fHd/DNgrrilrNt7WrdSVZ5lPtp975rGKpJIaDimUo4A3iZaDXyF6A5hOdB4bovPga1p0G+s0YAZwfryt+dX/X37t7kuJzscfZmavEb0RnOHuzzWrPQ2428ymEt0x8zTRGyREb/YXxdcrNMbjziNaVbjCzKYRNUwHu3sNLV+T0NIdCo3xsdwYH9d6xE1GfLxV8fdfiz+azuE/SXTKp6nheoToosT74rk9SnSq6bH4mA8gusYBoobgHaKVhzfiOZzYwtxCmo7neuB+YIqZTSe6nmO8u39B1AS9HL+mpxCteDS9pvcAt5vZrkSnhXaLj/UC4N8t7Cfbz/JZoosoK8zszXh/3YmvhzGzB+LTE81NB1aY2RR3/wT4P+APZvYq0QWfP3T3d4mupxkWz28q8BbwD6LrUF6O99m72dhHA5uY2Zvxa/RK/P1Hgf+YmccXh64PfBy/Ll+OR3RqraW6/q3NJ/BzfxYYZGZJV3xECq5Mj6cXERGRfNMKh4iIiOSdGg4RERHJOzUcIiIikndqOERERCTv1HCIiIhI3qnhEBERkbxTwyEiIiJ5p4ZDRERE8k4Nh4iIiOSdGg4RERHJOzUcIiIikndqOERERCTv1HCIiIhI3qnhEBERkbxTwyEiIiJ5p4ZDRERE8k4Nh4iIiOSdGg4RERHJOzUcIiIikndqOERERCTv1HCIiIhI3qnhEBERkbxTwyEiIiJ5p4ZDRERE8m6VYk+giBqLPQERESlpZcWeQCnRCoeIiIjknRoOERERyTs1HCIiIpJ3ajhEREQk79RwiIiISN6p4RAREZG8U8MhIiIieaeGQ0RERPJuZQ7+YnrNB1m3D6lep0AzERER6djKGhvTG7hpZpsCvwe6At2AB4F7gL3c/Tdm9j1girtn7xxalt4DFxGRUqCk0TZI7QqHmfUC/gF8z93nmFk5MAH4wN1/E5cdC7wJtKfh0AqHiIhIgaR2hcPMxgPD3P34jO9VASOBnwC3An8DZgHXAwPc/SQzqwBeAbZ296VZdtGohkNERL4BrXC0QWpXOIB1gLczv+HutWa2LP78QTN7FTgC+C/wspmdAuwOPBloNkRERFLvgU6Wk1WB7yzzojdHab5LZS6wfuY3zGwjYAzNrr9w90XAv4FvAwcTrXiIiIhISqR5heN+4DQzu9rd3zKzTsDFwGPA4LimAaiIP78OOAVYzd2nF3y2IiIiOVbWKf8LE/E1klcBQ4ElwGHuPidj+w+AE4AVwI3ufk179pPaFQ53XwiMB64zs6eA54BXgRn8b4XjWeAvZtbL3V8A+hNd1yEiIlLyylcpy8lHwD5AZ3cfSfSH+8XNtv8B2AUYBZxoZj3bcyxpXuHA3V8mOsjmno63nwmcCV92aLVEd7aIiIhIMqOAhwHc/Xkz27rZ9mlAL6KzCmW0M1Yi1Q1HUvG1HXcRLfUsKvZ8REREcqGsU0FORPQAFmR8vcLMyt29If76DeAloj/q/+nuC5oPkESHaDjc/W1gi7b+uwoagjVTx2wXrBn+zHNt3bWIiEhQgtMhubAA6J6526Zmw8yGAnsA/YDFwF/NbJy739nWnQQbjpbSPt39bDPbHPhuWxM/zWxj4EKgbzz5OuAkd3+zrZP/pgZX9w3WqJkQEZEObjKwFzDBzEYQnUJpMp/ofXqJuzeY2cdEp1faLGvD0Vrap5kd4e7XAq/FpYkSP82sK3Av0RWwz8ffGw5cCezUngP4JmbUvJ91++DqvlrhEBGRoinEXSrA3cC3zGxy/PUhZnYg0M3drzOza4FJZrYUqAFubs9OsiaNZkn7XEp0kckRtCHx08z2B7Zz9+Na2d/NwGrxx55EF4SOijf/3d0vj2v+4e6PmNnuwP7ufoiZvQVMIbpTZTpRU5PtwpZGNRwiIvIN5L0beHLDoTkJ/tr5nWmpD/5qMe3T3ZdlfP0g0e2qPyJaDdknXglpKfFzQyDz3t57zOwpM5tpZn2Jrnx9wt1HA6OBDd19RPz5QWY2JK5p6QfQFzjD3bclOvWzT/DoRUREpCBCDUeLaZ9mtj0tvOknSPx8D9goo34fd98J+Jz/nd7x+H8HARPjuuVEqxebNBsvs2N7193fij9/FrDAsYmIiKRaWaeynHykQajhuB/YPb7Qkzjt8xJg02Z1zRM/DwfWaCHx815gVzPbtukbZlYNrMf/Gpim/51BtLLRtN+RwGygHlg3rtkyY+y+ZrZW/PkootMqIiIiJatAwV8FkbXhaCXt85WMWNM2JX66ey3RlbDHmdnTZjYJuAE4zt3fzRzT3R8A3jazZ+P9TnD3V4hWTY43s8eIGo+mOSwB/mRmU4D33f3+tr4YIiIiaVJWUZaTjzTI+ePp4+s3JgG7FTKEy8w+cPe2PE9eF42KiMg3kfd38meGbJGTN+kx018peteR0+CvIid+5rZzEhERKbLylKxO5EJOG472Jn7maN/rhqu+qmvjwmDNmjfclGisd2fPCNZsMGBwsEZERKRJWbkajpwzs4uArYC1iVJN3wI+dvf987XPfgMG5aQG1EyIiIhkk5qGw91/CV+GjZm7n5bvfc6dPTPr9n4DBgVrmuq0wiEiIrlWVlGQh7cVRGoajmbKzKwHUVJptbs3mtnvgReBo4lumR1EdMHO/u7+kZn9jug22grgkvY8WEZERCRNOtI1HKltneLH304kygGpIEouvYfo4tDJcWDY7cBpccT5hu6+PbAzcLqZ9SzS1EVERKSZtK5wNLmO6MFw5cBj7r7MzACejLc/B+wN/AfYKs4Kgei4+vHVJ96JiIiUlI500WhqVzgA3H0yUYjYoUQBYU22jv+3KVF0JvBUvOqxCzCB6KJTERGRklVeUZaTjzRIa8ORmanxN2Atd8+8KvNgM3saGAuc7+73AYvM7Bmi6zwaipADIiIiIq1I3SkVd7+l2bdWITq1kukUd5/V7N+dmNeJiYiIFFhaYslzIXUNRyYzu5kol2OvfIy/pLwyWLOAXonGWlSW7BrV6TUfBGuGVLcloV1ERDqqsvK0nohou5w/S6WErLQHLiIiOZH35YeXdhqVk/eqrZ6aXPSlklSvcLTGzHYE7gDeIGocKoG/ufuf4u2XAjPd/dps48yaMzfrfgb278frsz8MzmezAWvzZs1/g3WbVK+rFQ4REUmsI92lUpINB1GT8bi7HwRgZp0BN7PbgFuBAUThYCIiIiUrLXeY5EKpNhxlfHUpqwewAlgLOIvo7pWO81MSEREpcaXacADsHAd9NQDLgJ+7+xsAZja2qDMTERHJAZ1SSYcn3f3AYk9CREQkXzrSXSod50hEREQktUp1haOR8G2tuu1VRERKmk6pFJm7/xv4d5bt5xRwOiIiInmhu1Q6iKrl84M1tcvDaaQAtSuS1SU1/5LjgjU9T7gsp/sUERHJFyWNioiItE/elx/e/N4uOXmv2uTuJ4q+VFJyKxytpYwCk4DLifI4lgA/dvePs431vk/Luq++NpQpM8KrICMG92Sqfx6sG269EyeNaoVDREQ60l0qJddw0HLK6CzgUGC8u08zs58CJwN6gqyIiJQsXTRaXC2ljC4H9nT39+PvdQLqCj0xERERaVkpNhzQcsro+wBmNhI4Gti+iPMTERH5xrTCUXwtpoya2f7AacAe7j6v8NMSERHJHTUcKWRmPwR+CuzonuAKThERESmYUmw4vpYyamYVwB+BucBdZgbwb3c/u+CzExERyRHdpVJELaWMuvsKoE9xZiQiIpIfShrtIJaXdw7W9Oy0KMFIPelekaSuNw2NybrVVfv3T1S3+Om/Z93edceDEo0jIiKSTyWXNJol+OtJ4M9x2WzgsHjlozWldeAiIpI2eV9+eOvgPXPyXrXxzfcXfamkFFc4Wgv+2hk4xd0nmdlNwF7APdkGmjt7ZtYd9RswiBk172etARhc3ZeZNe8F6wZVr8+02R8F64YOWIv6e68I1nXZ+xitcIiIdGC6hqO4Wgv+Gu/uC+MGZG3gi2JMTkREpJSYWTlwFTCU6NEgh7n7nIztw4GLid57PwR+6O5L2rqfUmw4oOXgr4Vm1g94jKjZyP6gFBERkZQrUA7HPkBndx9pZtsSNRf7AJhZGdHlCv/n7m+Z2aFAP6IzC21Sqg1Hi8Ff7j4XGBi/IJcABxd6YiIiIrlSoIZjFPAwgLs/b2ZbZ2wbCMwDTjCzIcAD7t7mZgOgw5wcMrN7zaw6/nIR0VNjRUREJLsewIKMr1fEp1kAVgdGAlcAuwK7mNlO7dlJKa5wfC34K3YBcLOZLQVqgcMKOisREZEcK9BFowuA7hlfl7t7Q/z5PKDG3R3AzB4GtgaeautOSq7haCn4K/7+c8Dows9IREQkPwp0SmUy0Z2dE8xsBF+9BvItoJuZ9Y8vJN0euL49Oym5hkNERERy6m7gW2Y2Of76EDM7EOjm7tfF10X+Pb6AdLK7P9SenazUDUd9WdeC77O8rCFcBDTMT3ZXb/miBcGa2okTgjVV2++XaH8iIlI4hTil4u6NwJHNvj0rY/tTwLbfdD8dJmnU3f8Ubz+I6DbZkYGhSuvARUQkbfJ+vuM/x3w/J+9V611xh5JG26GlpFE3s78A/YGfJB3Ia97Nut2qN8h50uj0mg+CdUOq12HxX34TrOv64zOpv/+arDVd9vyZVjhERKToSvG22NaSRnsB5wPHUYCuU0REJN/Kysty8pEGpbjCAV9PGv0FcDlwAlBfzImJiIjkip6lUnxfSRqNc96rgauBLsAmZnaJu59QrAmKiIjI/5Rqw/EV7j4VGAIQP0/lNjUbIiJS6tJyOiQXSrHhaC1ptElZYLuIiEhJ0CmVImotaTRj+ztEue8iIiIlrSOtcHSc1klERERSq+RWOHKpgYpgTSW1icbqQl2iuvKEZ3vKe/dJVLds9b5Zt3cBGlatSjRW7fVnBmuqDgvng4iISG50pBWODpM0SvTwmfv5Xxzr1e5+R5ahSuvARUQkbfLeDXx8+sE5ea9a8/ybi965lOIKR0tJo7OAVYGL3f2SpAOFUkQHV/flnZpZWWsANqwemLjuzZr/Bus2qV6X+vuuCtZ12esoFk65L2tN9xF7sfCFB4Njdd9mD61wiIhI3pRiw9Fa0uimQD8z2xuYDRzn7ouKMD8REZGcKCsr+sJEzpRiwwFfTxr9ObA28Jq7v2JmpwFnAb8q4hxFRES+Ed0WW3xfSRoFMLOe7j4//vIeoqhzERERSYGO0zrBI3HEOcAuwIvFnIyIiMg3pYe3FVdrSaNHAleY2TLgA+CnBZ2ViIhIrumUSvG0ljTq7q8Aows/IxEREQkpuYYjl1avfy9Q0ZfPG1YLjrMhMG/F6onqVilblmBm0LhKp0R1nT4L32bb6cO3E41VVj04Ud2n058L1qw+ZLtEY4mISOvScjokF0ou+CuHVtoDFxGRnMh7N/D5+Ufm5L2q9+lXF71zKbkVjixJo3cA1wG9gArgx+7+VraxPpk+Jeu+1hgygldmfRqc0xYDV+cl/yxYt5Wtxqw5c4N1A/v3o+6h64J1lWMPp/7Ba7PWdNnjCOr/dWVwrC7fPZrFT/89WNd1x4O0wiEiIm1Wcg0HrSeN7gLc6u53xk3JICBrwyEiIpJqHeiUSik2HK0ljW4OPGNmjwHvAL8o/NRERERypyMFf5XqkexsZk+Z2RPArcAxwHrAZ+7+LeBd4ORiTlBERET+pxRXOKDlpNF5wL/iL+8Dzi/4rERERHKoI92lUqorHC2ZBHwn/nwHYHoR5yIiIvLNlZXn5iMFSnGFo7Wk0ROB683sSOAL4KCCzkpERERaVXINR5ak0XeB3Qo/IxERkfzoSKdUSq7hyKVFXfpk3b4G0KV8SaKxulbUJapb2tg5Ud2ymW8GayrHwrK35mSt6QI0LqlPtM+y98MZIQDd3nktXDRkO+rvuixY1mXf4xLtU0RkpdSB7lJR0qiIiEj75H35YcFlJ+TkvarHcZcUfamk5FY4siSNjgLWjss2Ap5tCgdrzds1s7Pua6PqAcyoeT84p8HVfRPXTa/5IFg3pHodFlx6fLCux/GXsvBPJ2Wt6f7zC6mbcHFwrMr9TqTub78L1/3gVOrvvyZY12XPn2mFQ0TkGyorK3qfkDMl13DQctKoA5u7+wIz6wU8BYTfsUVERNKsA51SKcWGo6Wk0RVEaaMA5wKXu/tHhZ6YiIhILumi0eLb2cyeAhqAZcDP3X2xma0J7IxizUVERFKlVBuOryWNxsYBf3N3XRAqIiKlLyWhXbnQcY4ksgvwULEnISIikhPlZbn5SIFSbDhaSxoFMPRIehERkdQpuVMqrSWNxtuGFHg6IiIieVNWgFMqZlYOXAUMBZYAh7n711IlzezPwDx3P7U9+ym5hiOXVpSFD3+VsmWJxupcljCRtKw2UV2n9dZLVFe++fBgTVlVt0RjlVVWJqqjsSFZWbceierq7vhD1u2V3/9VonFERDqcwpwO2Qfo7O4jzWxb4OL4e18ysyOAIcDT7d1JySWNZgn+mgRcQ3TXyiyiDi3bwZXWgYuISNrkvRuove6MnLxXVR1+XqtzNbOLgefd/Y746/+4+3oZ20cChwLPAINWphWOloK/ZgH7Ame7+8Nm9leiR9Xfn22gmjlvZ91Rdf+NmD3nneCEBvTfkDlzwpeO9O+/MW/NqQnWbdy/OnE6aO3ECVlrqrbfj/oHrw2O1WWPIxIng9bfd1W4bq+jqHv0xmBd5W4/0QqHiEgrygoT/NUDWJDx9QozK3f3BjNbB/g18D1g/2+yk1JsOFoK/loOPAn0MbMyoDuwtAhzExERyZ3CRJsvIHrfbFLu7k3nzscBqwMPEj0+pKuZzXD3v7R1J6XYcEALwV9Ab+BPwBnAF7RyYamIiIh8xWRgL2CCmY0ApjVtcPcrgCsAzGw80SmVNjcbULoNx9eCv8zsY2C0u88ws6OILnr5eVFmJyIikguFOaVyN/AtM5scf32ImR0IdHP365rVtvuaklJtOFoyD1gYf/4BMLKIcxEREfnmCnBKJb7B4shm357VQt0t32Q/pdhwtBb8dRhwm5ktJ7qP+PCCzkpERERaVXINR2vBX+4+GRhd+BmJiIjkR4HuUimIkms4REREVhod6OFtK3XDsaKxIlhTlvD6mDKSpW8ua+ycqK5h4YJwEVBeH04ubVwwP6f7bKxdlKiubHmylNaG+eH5fX7B0cGa3qdcmWh/IiJSeB0pafRZoqTReuBV4BdKGhURkTzK+xWddX//XU7eqyoPOrXoj4wtxRWO1pJGlwE/cvcpZvYb4CCiRqRVXvNu1h1Z9QbBNFKIEkmTJoiG9tm039obzwrWVf3kHOoeuzlrTeW3DqbutguDY1UecBKLbzk3WNd1/K8Tj5c04bT2ujOy1lQdfp5WOERkpVSIh7cVSikeSWtJoz3dfUr8vWfRBaQiIiKpUYorHPD1pNFjgDPMbIy7P0OUmFZVzAmKiIh8Y4V5WmxBlGrD0VLS6Bzgj2b2a2Ai0bUcIiIipUunVFLpO8AP3H1XoA/waJHnIyIiIrFSXOFoLWl0NvCEmS0mWgF5uLDTEhERybHCPC22IEqu4ciSNHo/cH/hZyQiIpInHShptOMciYiIiKRWya1w5FJjgsyWxEmjCQPUGginmwKwYkWyuiRpno3JUlAbly7N3T6Bxhxe7FTeuVOiuk/OOCRYs8Z5N33T6YiIFEYHumg0tUmjrSWKuvuf4u2XAjPd/dr468OBnxJlcpzn7g8EdpHOAxcRkVKR9wss6u+5PCfvVV32ObboF4OkeYWjpURRN7PbgFuBAcCMeNvaRFkcWxE1JpPM7DF3z/on+8ya97JOYFD1+syZ81Zwov37b8zbNbODdRtVD2BGzfvBusHVfYPpmxAlcNY9dF3Wmsqxh1P3jwuCY1UeeEryff71/PB4Pzw9OLem+SVJGp1/yXHBsXqecJlWOESkY+lAKxxpPpKWEkVXAGsBZxE1HU3btwEmu/syd18A1ABDCzhXERERySLNKxzw9UTRn7v7GwBmNjajrjuQ+cjRhUDPgs1SREQkH3RbbMF8LVG0FQuImo4m3YHP8zMlERGRAulAt8WmveFIaipwvpmtCnQBBgPTizslERERaZLm1qm1RNHmNbj7h8DlRM9QeQI4LXTBqIiISOqVleXmIwVSu8LRWqJoxvZzmn19PXB9vuclIiJSMLpLRURERCS51AZ/FcBKe+AiIpIT+Q/+evj63AR/7X5Y0c+rpPaUSpN2JI5WALcD17n7I9nGrpnzdtZ9V/ffKFjTVPfWnJpg3cb9q3l11ifBumED16D+rsuCdV32PY66R2/MWlO520+onTghOFbV9vtR/68rw/v87tHUPX5LsK5y1/HMmzYpWNdn6OiglkONAAAgAElEQVRE4WUfzHw1ONY6g4ZRO+nOYF3V6HHB1w2i105EpKhScv1FLqS+4aBtiaP9gb8AfYE/F2e6IiIi0lwpNByhxNGxGdurgEOBkynAUpeIiEhedaCLRkuh4YCEiaPuPi3+XlEmKSIiklM6pVJwSRNHRUREJIVKpeEQERFZ+SjavKASJ44m+J6IiEjJaNQplcJpa+Jo/L1D8jopERERaZPUNxz5VN/YJVhT0bg80VjljQ2J6rpXLExQtQaNS+oTjdfQtUewpuKLcPYHACtWJCorq6tNVNf14zkJqkbDF/OCVav+85rwUKdfw+JHHwyWVY0eR93UF4J1lbv9hHmvTw7W9dlsVHhuIiLt0YHuUlHSqIiISPvk/XxH3dP/yMl7VeWOBxb93ExqVzjakTB6PLB//M8fdPdzQ/uYXvNB1u1Dqtfh7ZrZwbluVD2Ad2pmBes2rB7InDlvBev699+Yun9cEKyrPPCUYLJm1ehx1N93VXCsLnsdRf3dl4frvnds4vGSJpKGjrXywFP47PyfBcda7fRr+OTX4XTQNc69MfF4WuEQEcmN1DYctC1hdGPgIGAbd280s0lmdre7v16kuYuIiHxjumi0MNqSMPou8G13b1p66gTUFWieIiIi+dGBruFIc8MByRNGlwOfmVkZ8AfgZXcPP01NRERkJWdm5cBVwFBgCXCYu8/J2H4g8AtgOfA6cFTGH/iJpb3hSJwwamZdgBuB+cBReZ2ViIhIIRTmlMo+QGd3H2lm2wIXx9/DzCqB3wBD3L3ezP4O7Anc19adpL3hSCRe2bgXeMLdLyz2fERERHKiMEmjo4CHAdz9eTPbOmNbPbCduzdlNaxCOy9ZSHPD0ZaE0X2AMUCnjFMtp7r7lHxNTkREJN8KdNFoD2BBxtcrzKzc3RviUyefAJjZMUCVuz/enp2ktuFoS8Kou99NdNusiIiItM0CoHvG1+Xu/mWaZXyNx4VANfB/7d1JahuOtMh1d7mCimSFFcnqyhoSpIMuT5aW2li/OFldwhRUyhP+ejWErz3q3Ltnsl126pSobnltshXBLgs+SlT3+QVHZ93e+5QrE40jIvIVhblLZTKwFzDBzEYA05ptv5bo1Mr32nOxaJPUJo22I/jraGB8XHuRu08I7CKdBy4iIqUi7+c7Fk35V07eq7qN+G6rc42vg2y6SwXgEGAroBvwYvzxTMY/+aO739PWOaR5haMtwV+rAz8DhhE1Jm8CoYYjUdLoW3PCd9du3L86cdLorDlzg3UD+/ej7o4/BOsqv/8rFj9ze9aarmP2T5wgmjTdtO7OS8J1406g7sm/het2/gF1f/td9pofnMqiq04OjtXtqN8z7zdHBOv6nHktH582Pli35m9voXbyXcG6qlH7aoVDREpWvGpxZLNvZ76pJVyazy7NiSKh4K9bm7a7+6fA5u6+AliHaOlHRESktJWV5eYjBdK8wgEJg78A3L3BzH4OnA38sdATFRERybVGJY0WTOLgLwB3/5OZXQs8ZGYT3f3p/E1NREREkuoQrZNF/hl/uZwomjXB7RsiIiIp1oFOqaS54Ugc/OXuDrxmZs8R3d7znLtPzPP8RERE8qusPDcfKZDaUyptCf6Kvz4XODff8xIREZG2S23DISIisrIrULR5QazUDUfPhs8CFeuwnGTJlUvokqjulY/WD9YM7A8N626UaLzlXXuFa9baINFYy6o3D9ZUAnUDtk5W1yd8rJXAio03CdYt2mn/YE03oNPYfYN1AF32PShRHUmSXIHle/4oWPP5q08Fa3oP2ynR/kRkJZGS0yG50GGSRuPvlQMPAPdkfr8V6TxwEREpFXlffljw8mM5ea/qseW3ir5UkuYVjsRJoxnOA3qRsJl4b9YbWbevP3DTxMmgXvNusM6qN+D2ZxuCdfuPLKd20p3BuqrR41jw4iNZa3ps/W0WPRtOoO02ch8WTH0oWNdj+Fg+e+2ZYN1qm49JXLfouXuzz227vflwxsvBsdYevGXw9YDoNUlaVzsxGFhL1fb78cn07A8mXmPICK1wiEibNea/pymYNDccoaTRsZnbzWxcvP1hCtB1ioiI5JuCvwonUdKomQ0BDgTGETUjIiIikiJpbziSJo3+COgLPAlsCCw1s7fd/dF8Tk5ERCSvtMKRLu7+5aNEzews4AM1GyIiUuo60m2xaW6dEieNioiISLqldoWjrUmjoe+LiIiUGl00KiIiIvnXgU6prNQNR6cVS3I2VtJ7peuXJqtbliBBFKChIvwjbFylc6KxVnRKlpbaUJEsfZWEoXLLV60K1ixZpWuisZat2i3ZPjtVJqprTHisdav2DO9zlWT7/Px3RwVrep96VaKxRETSosMkjZrZH4FRwMK4fh93X5BlF+k8cBERKRV5X36YN/3ZnLxX9RkysuhLJWle4Whr0uiWwG7uHnpAypdC6ZVrD94ycdLozJr3gnWDqtfnlqfDvzvjdyzji5cfD9b12nJXvnjliew1W+zCwhceDI7VfZs9Eidhfjr9uWDd6kO247NXW70E50urDdsheKy9ttyVubNnBsfqN2AQ816fHKzrs9mo5CmoCVNa353dPPT2qzYYMDiYRgpxIqlWOEQkpqTRwkicNBo/Q2UAcJ2ZrQXc4O43FXa6IiIiuaWLRgsnUdIo0BW4HLiE6JieMrMX3f31Qk9YREREvi7tDUfSpNHFwOXuXg9gZk8CmwNqOEREpHTpLpXUMeA2M9sCqABGAzcXdUYiIiLfUGOq8znbJs1Hkjhp1N1nEF1IOgV4Grgl/p6IiIikQGpXONqaNOruFwEX5XteIiIihdKRnqWS2oZDRERkZdeR7lJJbfBXAay0By4iIjmR9+WHD2e+kpP3qrUHbVH0pZLUrnC0I2l0LPBrol+Al9z96NA+/jNretbt6w0cgte8G55r9QaJg7/++kz4d+eHY8pY/MztwbquY/Zn4ZT7stZ0H7EXtRMnBMeq2n6/xCFX8196NFjXc6vdEoeXhY6165j9E4dmLXz+/mBd9233ZNFz9wbrum23N4v/fVuwrusOBwTD0FYfsh0Lpj4UHKvH8LGJg78+O/9nwbrVTr8mWCMi6dWRgr/SvFbTlDS6k7vvDOwAnGhmq5vZQ8BecQ1m1h24EPiOu48A3jGz1Ys1cRERkVxoLCvPyUcapGMWLQsljd6asX0kUebGJWb2DPCRu39awLmKiIhIFqk9pRJLmjS6OrATUdhXLTDRzJ5z99mFnrCIiEiu6C6VwkmaNPopMNXdPwaIVzmGAWo4RESkZHWkazjS3nAk9QowxMz6APOBEcCfizslERERaZLmhqMtSaMfm9mpwCPx92939zfzOTkREZF8S8sFn7mQ2oajHUmjtwPhe0lFRERKREc6pdJxWicRERFJLSWNioiItE/elx/m1nhO3qv6VVvRl0pSe0qlLUmjZjYMuDTjn48A9nb3rJGYc2fPzDqHfgMGMWvO3OBcB/bvlzhp9O4XVgTrvrdNBbWT7wrWVY3al4UvPJi1pvs2ewTTSCFKJE2aIDrv9cnBuj6bjeKz154J1q22+ZhEaakfzHw1ONY6g4bxxStPBOt6bbFL4hTUpMmlH705NWvNWpsM57NXWz1D+KXVhu2QOEH0iwuPCdb1OukK5l90bLCu5y8vD9aISOEV4pSKmZUDVwFDgSXAYe4+J2P7XsCZwHLgRne/vj37SW3Dwf+SRg8CMLPOgJvZbUShXwOAGQDu/ipRDgdmth/wn1CzISIiIgDsA3R295Fmti1wcfw9zKwTcAmwNbAYmGxm/2qKoWiLNF/D0ZakUQDMrAo4G/hFYaYoIiKSPwWKNh8FPAzg7s8TNRdNBgM17j7f3ZcBk4Ax7TmWNK9wQPKk0SaHAne4+2cFnKOIiEheFOgulR7AgoyvV5hZubs3xNvmZ2xbCPRsz07S3nAkTRptchDwf/majIiISAe0AOie8XVTswFRs5G5rTvweXt2kvaGIzEz6wms6u7vF3suIiIiuVCgZ6lMJnoC+wQzGwFMy9g2ExhgZr2JnlU2BvhDe3aS5oYjcdJobCDwdv6mIyIiUliNjQVpOO4GvmVmTbcgHmJmBwLd3P06MzuBKMm7HLjB3T9oz05S23C0I2l0KrBvvuclIiJSKI0FuLfD3RuBI5t9e1bG9vuBcEZAQGobjkLovKI+WJO0u0z6S7F4SbK6xPn5jQ3BkvJl4eMEKF++NFFdpyWLEtVVLE+63yXBms7LapPtc1l4LIBVliQbL+lrssqKcN0qyxYn22enTonqGpYtS1S3bFGy/S7444lZt/f4xcWJxhERaUlqk0bbEvwVf30icCDRHS2/dfd7ArtI54GLiEipyPv5jllz3s3Je9XA/hsoaTSLxMFfZtYLOBboD3QDXgVCDUcwvXKdQcPwmneDE7XqDZhRE75WdXB1X/42Mfy784Pty1j0bHD6dBu5TzAJs/u2e1I7cUJwrKrt90ucqrngxUeCdT22/nbi5NLaSXdmn9vocYnTTUPJqxClry567t5gXbft9k6c+BqaX5/NRrFg6kPBsXoMH5s4QTRpIumnZx8WrFv97Ou1wiGSQh3p4W1pbjhCwV9jM7bXAnOJmo3ucZ2IiIikRJobDmhb8Nd/gDeBCuC3BZ2liIhIHmiFo3CSBn+NBdYGNiRa9XjEzJ6N71wREREpSWo40uczoM7dlwKY2Re0M3pVREREci/NDUfi4C93n2RmU81sCtHpl4nuHn7+uIiISIoVKPirIFLbcLQj+OtsoifFioiIdAgd6ZRKmh9PLyIiIh1Ealc4CmHeKmtl3b4OUFGW7A7bVcvqEtVttvbHCarWouH5Vhd3/mfkPnR6vyZYVvFJsufZVcx8OVy07Z50mvliuG7rb7PK4vnhOqDxjcB+R4+j6u3smSkAbDaK8teeDddtswe8OiVct93elL87K1w3CrrOCOx3s1F08gSv7/CxrLr1iHAd0GnXPRPVVY3ZKVHdKltsE6xJmksiIrnRkVY4OlLS6MnAAUSP2b3Q3R8I7CKdBy4iIqUi793A6zUf5eS9arPqtYreuaR5haMtSaObEcWab0P0C/CsmT3p7lmXHabXZH/g3ZDqdaiZE34AbXX/jXhrTnilYeP+1Uyb/VGwbuiAtVhw6fHBuh7HX0r9XZdlremy73HBmqa6xbecG6zrOv7X1P31/GBd5Q9PT5xwuuja07LWdDvit9T/68rgWF2+ezS1150R3ufh57Ho6lODdd2O/B11/7ggWFd54CnU3ZH9ac2V3/9V4tet7sm/het2/kHiZNik4y1+5vasNV3H7K8VDhFptzQ3HG1JGh0EPJ1xW+xsYCjwfMFmKyIikmO6S6VwkiaNvg6cambdgFWBkcC1hZ6siIhILjV0oGs40t5wJEoadfeZZvYn4GHgXaKVjU/zPTkRERFJpkPcFmtmqwPd3X00cCSwPjC9uLMSERH5Zhopy8lHGqR5haMtSaOfmtlgM3sBWAr80t11F4qIiJQ0XcNRAO1IGv1Z3iclIiIi7ZLahkNERGRll5bTIbmwUjcclQnSQZc1dk401tLGVRPV1S6vTFRXVlGRqK5xcW24pqEh0Vjl3XskqmOtvsnGW7Y0UV1Zp07BmoZeqyfbZ6/eieoqeiV7mPCKBQsS1bHamsGSsp7J5sbS+kRlqyz6PFFdWW2yxNey+vDvUnntF4nGWvink4I13X9+YaKxRFZmHemUSskljQKTgMuJMjmWAD9294/N7HDgp8By4DwljYqISJ7lvRt40T/PyXvV1ta76J1LmhuOHYAjmiWNzgI+B8a7+zQz+ylgwIXAY8BWRI3JJGDrpiCwVjTOmfNW1jn0778xM2rCzyEZXN2XmTXvBesGVa/PczPCfzFvN7gHCy//ZbCu+7EXBdMrK394OnV3XhIcq3LcCYkTSeseuzk83rcOTpxwWXvjWVlrqn5yTjAFE6IkzLoJF4f3ud+JiRNEQymoECWh1j1+S/axdh1P/X1XBcfqstdR1D18Q3huux9K3RO3hut2+VHy/T56Y/axdvtJsKapTiscspLI+5v4VP8iJ2/Sw61X0RuONJ9SaSlpdDmwp7s3dQGdgDqiSPPJ7r4MWGZmNURJowmeMiYiIpJOHemUSpobDmg5afR9ADMbCRwNbA/sDmSeqF4IJDtJLyIiklLJrsArDWlvOFpMGjWz/YHTgD3cfZ6ZLQC6Z5R0Jzr1IiIiIimQ9obja8zsh0QXh+7o7k1NxQvA+Wa2KtAFGIySRkVEpMTplEphfC1p1MwqgD8Cc4G7zAyip8SeY2aXAxOJ4tpPC1wwKiIiknrK4SiAlpJG3X0F0KeV+uuB6wswNREREWmj1DYcIiIiK7uOdEoltTkcBbDSHriIiORE3ruBSW/W5uS9avQmVUXvXFK9wtHWtNH436wBTAaGhK7jSBL85TXvhudZvQGz57wTrBvQf0Omzf4oWDd0wFrU3RYORao84KRgqFOXvY6i/v5rgmN12fNnyQOiEgZOJQ3rqr/78uz7/N6xfP7qU8Gxeg/bKXEwVdJjrb3+zGBd1WG/YeHz92et6b7tnokD0xY9e0+wrtvIfVg45b5gXfcRe7HouXvD4223d7Cu23Z7s+DFR4Jj9dj628EwN4gC3WqvOyNcd/h5wRoRSb/yYk8goBF43N13cvedgR2AXwI3EWVy7ATcBZwMYGbfBh4Fwg+2EBERSbmGxtx8pEGqVzhoW9ooRCseuwAvFWyGIiIieaK7VAoradoo7v54/P0iTVVERERaUgoNR6K00cJPS0REJL860l0qpdBwfE0raaMiIiIdSke6kTTtDUfStNF/u/vZzf6diIiItIOZVQJ/BdYgeiDqeHf/tFnN8cD+8ZcPuvu52cZMdcPR1rTRjJqN8zkvERGRQmgo3kWjRwKvufu58SUMZwDHNW00s42Bg4Bt3L3RzCaZ2d3u/nprA6b9tlgREZGVVmNjWU4+2mEU8HD8+cPArs22vwt8292bzihk3jHaIiWNioiItE/elx8en7YkJ+9Vuw5dtdW5mtmhZKxexD4iuit0ppmVA3Pdff0W/m0Z8Aegyt2PzDaH1J5SaWvKaFvPJQG879Oybu9rQ3l11ifBuQ4buEbiutdmfxys23zAmix84cFgXfdt9mDx03/PWtN1x4P4dPpzwbFWH7Jd8PWA6DVJegyfvfZMsG61zccwb9qkrDV9ho5mRs37WWsABlf3ZdacucG6gf37BVNmIUqanff65GBdn81GBRNprXqDxKm1SV+3pOmrSY8hNF7vYTsl/l36+I0XgnVrbroNtZPvCtZVjdqXL15+PFjXa8vmf4CJlL5CrAm4+w3ADZnfM7N/At3jL7sDXzT/d2bWBbgRmA8cFdpPmk+pJE4ZNbONiM4lbefuI4DdzGyzYk1cREQkFxopy8lHO0wG9og/Hwt85S+heGXjXuBVdz8y49RKq1K7wkHbUkbfA3Zvy7kkERERadXVwC1mNpHobMJB8OWdKTVABTAG6GRmY+N/c6q7T2ltwDQ3HJAwZdTdlwPzMs4lvezuNcWatIiISC4U6zko7l4HfL+F71+a8WVlW8ZMe8OROGW0reeSRERE0k5Jo0XUUspoxrmkJ9w9/Fx3ERERKag0NxyJU0aBV2njuSQREZG060jJFaltONqRMtqmc0kiIiJpV8Sk0ZxL822xIiIi0kGkNmm0HcFfRwPj49qL3H1CYBfpPHARESkVeV9+uO+l5Tl5r9prq1WKvlSS2lMq/C/4q+ne387ALOBQoqfWTTOznxIFf/0W+BkwjKgxeRMINRzBVMqB/ftRM+ft4ESr+2/EOzWzgnUbVg9kanSda1bDrTeLrj41WNftyN9R/68rs9Z0+e7RwZq21tU9cWuwrnKXH7Fwyn3Buu4j9mLxX36Ttabrj8+k7qHrwvscezh1fz0/XPfD01l809nBuq6HnE3dnZeExxt3AnUTLs5es9+J1N0Wvp658oCTqHv4hnDd7odSO+nOYF3V6HHUPX5LeLxdxwfrKncdz+J/3xYcq+sOB7DgjycG63r84mIWXHp8uO74SxO/dvNfejRrTc+tdguOI5ImHekulTSfUskW/NWUwd0JqItvjR0WX+OxDlBf0JmKiIjkQUNjbj7SIM0rHJAw+AuiC0rN7OfA2UR3soiIiEhKpL3hSBz8BeDufzKza4GHzGyiuz9duKmKiIjkVkovs2yXNJ9SaVEc/HU0UfDXO/H3LH6yHUSnXZYQXVQqIiJSsor48LacS/MKR9Lgr6fd/Rwze83Mnov/zYPuPrHQExYREZGWpbbhaGvwl7ufC5xbgKmJiIgURFou+MyF1DYcIiIiK7uOdA3HSt1wdF8WysTox4rGikRj1VGVqG7mh72CNcMNlm+7S7L9brBJ1u1dgKXrbBwcpwuwoP/wRHXz1t8iWLcesLxLt2AdQP3QMVm3dwU+rt4+OE4/YNGw8OtWCdQO3z1Y1xVYutGQRON9unn28dYH5m+ebG5Lpr0artsdlk56KlhXNXocy15PMN6u41k67ZVgzfKXnw+OxQ4H0LD92HAdULH1yER1SwcMC9ZUAg0VnYJ1C5+/P1jTfds9k0xLRNqgwySNxv+mHHgAuMfdrw3sIp0HLiIipSLvV2Pe8VxuTqp8f7vyol85muYVjsRJo0BTrOF5QC8SNhMfzMz+l986g4bhNe8Gx7HqDZhR836wbnB1X279d3hqP9qhjC9efjxY12vLXfn81ex/5fYethMLpj4UHKvH8LF8/MYLwbo1N92G/8yaHqxbb+CQ4Nya5vfZq//OWrPasB2YO3tmcKx+AwbxyfTwA4LXGDIicV0ouRKi9Mr3Zr2RtWb9gZvy4YyXgmOtPXgrvrjwmGBdr5Ou4PMLjg7W9T7lysRpnvMvOS5rTc8TLks8VtLf39qJwUBgqrbfL/HPIcl/D1rhkFLS0IGSRtPccGRLGm16d+8E1AGY2TiiVY+HKUDXKSIiIsmlueGAhEmjZjYEOBAYB5xVrMmKiIjkUkqvemiXtDcciZJGzewkoC/wJLAhsNTM3nb38DqsiIhISqnhKKI4afSnREmjnwO4+8kZ288CPlCzISIikh5pbjiSJo3+293PLvjsRERE8kzBXwXQ1qTRjJpz8jkvERGRQmnsQHeplNzD20RERKT0pHaFoxDKG5YFa8rKkq1nldGQrC5hs9pYnizhtLEsXJckfbEtyhuTPYi3oTx3+21IcJzRPpO+bsl67bKGhMeaYH5JflYAZaskq0t8NVl5wmOtSLjfRIMl/EVPWJf0v4ckv3ONCf97mHfO4cGaPmddl2gskfbqSBeNdpikUTP7IzAKWBjX7+PuC7LsIp0HLiIipSLv5ztufjo371UH71j8fKo0r3C0NWl0S2A3d/8s6Q4+enNq1u1rbTKcWXPmBscZ2L8fM2veC9YNql6fvz4T/t354Ziy5Cmdrz2TtWa1zcckTn1MmjT6X38tWLeubc68aZOCdX2Gjk6UNPp2zezgWBtVDwj+TCH6uSY91qQpraEk1H4DBgWTbSFKtw0lfkKU+vn5744K1vU+9SoW/PHEYF2PX1wcrOvxi4uTJ42+8kSwrtcWu1A76c5gXdXocYnHC/3O9Rk6mgUvPhIcq8fW39YKh0iOpfkajmxJo9Pi73UC6sysDBgAXGdmk8zskMJOVUREJPcaG3PzkQZpXuGAhEmjQBXRaZZLiI7pKTN70d1fL860RUREvrm0NAu5kPaGI2nSaDlwubvXx9ufBDYH1HCIiIikQNobjq9pKWkUMOA2M9sCqABGAzcXZ4YiIiK5oeCvwkiaNPq0u59jZrcCU4hOvdzi7jMKPF8REZGc0imVAmhr0qi7XwRcVICpiYiIFERDsoinkpDmu1RERESkg0ht8FcBrLQHLiIiOZH3MK1rHsnNe9XPvq3gr1a1I2l0LPBrol+Al9z96NA+QgFW69rmiQO9ZtS8H6wbXN2Xf0wKr48dOLqchVPuC9Z1H7FXMJiqx/CxLHru3uBY3bbbOxjABVEI14czXgrWrT14K+a/9GiwrudWu7HwhQez1nTfZo/EoVlJjyFpsFrSn0PoNVl78FbBkDaIg9ouPCZY1+ukKxLXfX5B8D8Fep9yZTDUq8fxlybe58Ln7w/Wdd92T+qeuDVYV7nLjxIHsCUJwqudfFdwrKpR+/Lp2YcF61Y/+3oFhEledaQ1gTSfUmlKGt3J3XcGdgB+CdxElMexE3AXcLKZdQMuBL7j7iOAd8xs9WJNXERERL4qtSscZE8abVpO6ATUASOJMjcuMbONgevd/dNCTlZERCTXinVbrJlVAn8F1iB6Rtn4lt5X4xysB4B73P3abGOmueGA5EmjuwM7EYV91QITzew5dw8/gENERCSlcnedZZsv4TgSeM3dz43DNs8AWnrQ03lALxJcF5n2hiNp0uinwFR3/zje/gwwDFDDISIi0najgN/Hnz8MnNm8wMzGEV1P+TAJOpq0Nxxf00rS6CvAEDPrA8wHRgB/LtIURUREcqIQF42a2aF8ffXiI2BB/PlCoGezfzMEOBAYB5yVZD9pbjjamjR6KtD03Onb3f3NQk5WREQk1woR/OXuNwA3ZH7PzP4JdI+/7A580eyf/QjoCzwJbAgsNbO33b3V2xNT23C0I2n0duD2AkxNRESko5sM7AFMBcYCX7nn3N1PbvrczM4CPsjWbECKGw4REZGVXRFzOK4GbjGziUSZVwcBmNnxQI27h0OKmlHSqIiISPvkPb3zkntz8yZ9wt5lShptTVuSRoF1gMsy/vkIYO/Q8s77Pi3rHPra0MRJo0nr7pyyIlg3bkRF4sTMedMmZa3pM3Q0816fHByrz2aj+OjNqcG6tTYZHnzdIHrtQnNrml+SdMiP33ghONaam27Dp9OfC9atPmS7xHWfTJ8SrFtjyIjga7fWJsMTH0P9XZcF67rsexx1/7ggWONL8bMAACAASURBVFd54CksvunsYF3XQ86m/r6rsu9zr6OovTF8bVjVT85J/LuUNI32vVlvBOvWH7hpsG79gZsm/pku/stvgnVdf3xm4tc3aZ1IR5XahoP/JY02LeN0BmYBhxIFkEwzs58CJ7v7iUQ5HJjZfsB/Qs2GiIhI2nWkkxBpbjjakjQKgJlVAWcThYGJiIiUtMacRY0W/YxKqhsOSJ402uRQ4A53/6zgMxUREZFWpb3hSJQ0mrHpIOD/CjU5ERGRfCrWs1TyIe0Nx9e0kjSKmfUEVs043SIiIlLSOtI1HGl/PH1rSaPdiJJGn4oDRwAGAm8XdooiIiKSRGpXONqRNDoV2LcAUxMRESmIhg50TiW1DYeIiMjKriOdUklt0mhbgr/c/WMzO5HoyXUNwG/d/Z7ALtJ54CIiUiryfq/pb29fkZP3qtP2ryj6fbFpXuFIHPxlZucCxwL9ia7veBUINRyJUglfnfVJcKLDBq6RuO712R8G6zYbsDaLrj0tWNftiN8G0wu7HnI29XdfHhyry/eOpf5fV4brvns0i567Nzy37fZOPN7iW87NWtN1/K9Z/PTfg2N13fGgxPusv/eKcN3exyRP/Xzyb1lrKnf+AXWP3Rwcq/JbB7Po2eCvLt1G7sPC5+8P1nXfdk9qJ98VrKsatW+wrmrUvol/9nW3XRisqzzgJBb+6aRgXfefX5g4VbXu0Ruz1+z2k8RjJX19F77wYLhumz0S/xxCycB9NhsVHEc6jpSuCbRLmhuOtgR/1RI9sr4b0WN0w/nhIiIiKdfQgTqONDcckDz4qwz4D/AmUAH8tjjTFRERyZ3GhmLPIHfS3nAkCv4ys+8CawMbEjUfj5jZs/GdKyIiIlJkaW84vqaV4K/PgDp3XxrXfAH0LNIURUREciKtN3a0R5objmzBX3OJgr8Annb3c8xsqplNITr9MtHdHy/0hEVERHKpQadU8q8dwV9nEz0pVkRERFImtQ2HiIjIyk6nVERERCTvOlCyeYdKGj0ZOABYAFzo7g8EdpHOAxcRkVKR9/TOM25empP3qvMO7qyk0SzakjR6M1Gs+TZEvwDPmtmT7l6XbQczarI/yX5wdV/erpkdnOhG1QOYO3tmsK7fgEHMnvNOsG5A/w2pu/OSYF3luBOonXRn1pqq0eOoe/iG8Fi7H0rdhIvDdfudmDi5tHbihGBd1fb7BdM8u+x7HIuuOjk4Vrejfs/8S44L1vU84bLEdQun3Bes6z5iLxZe/svsNcdeFKxpqvvstWeCdattPoYPZ7wUrFt78FbMf+nRYF3PrXZLlHD5xcvha7F7bblr4t/fpOmrSX8Oz8/8ImvNtoN6Uf/gtcGxuuxxBP/114J169rmvO/TgnV9bWjw9YXoNZ43bVL2mqGjE78eUvoaO9ASR5objrYkjQ4iulul6bbY2cBQ4PnCTVdERCS3UnoSol3S3HBA8qTRNYBTzawbsCowEgj/GfP/7d15vF3T/f/xV0JL5pAErdIi8hEiCYpEQgQNiaa0X2NapcpPa6y51BCkqqmh1FAVsyJUSbWiIYQkomKMGD7EXDVEImS4IdPvj7WP7Jx77tnr3px77rn3vJ+PRx659+zPXXvtvc/wOWuv/dkiIiJSFpWecERVGgXmmNmVwIPAu4SRjU/K2lMREZESW65TKk2nUKVRM+sKdHD3gWbWCfg3MLMJuykiIrLaKvXCjoao5ISjvpVGe5rZU8CXwCnu3nKOkoiISDNXsQlHAyqN/qIc/RIRESkX3S1WREREGt1ynVJpGdovL37NPmzIl6wV1dbiVm2j4l6YvVFmzOabAet0i2pv+ZrZ/VvermNUW8u+1T0q7ouNt8iMWRtY0n7dqPaWd9kgM2Zp/yFRba254y5xcTsMjIprvWxJVNyygXtlB+0wKKqtNSb+PTuozy60nXB7dlzP7Vj6z+x6KGw3hLWfHF88ZusBrJhwb3Zb2+4B666fHQe0qlkYFbdijbi3qu5LXsqIGMCKVq2j2ur8RMS2Wh/WeSLieFlv1pryz+y4rQfQdsZjxWN6D6T1ksXZbQHzn3ogM6bDDsOi2hJZXc2x0ugjwF+SsNeBI9x9mZkdSZhMuhQYpUqjIiLSyBq9eufJVy8syWfVJUe3U6XRIuqqNLob8Gt3n2JmNwLDk9vSHwdsR0hMppjZQ7lCYHV577Xi34Y26rEVPuvdzI5a942j4/725LLMuP36rUHNxFsz49rsfkhmxcEO/YZHV/xcMG1cZlz7/vtEV66c99zEzLjO2+zOosfuLBrTdtBB0W0tnJr9bbPdgB9lVmiFUKU1tr2sCpydt90jujpkbBXUzy8/OTOu4wmXMOe8IzPjupx7HQuvO6toTLsjR/HpRcdktrXOr6+i5pG/Zsa12e3HLP7HVZlxa//gGD6fnjH6AnTcfmhUtdSa8ddl923okSy6cWRmXNufjYyOW3DNGZlx7X/5O2pu+23xvv3kN9GvaY1wNH+6LLY86qo0eqi7z08SkA2AeYSS5lPdfQmwxMxmESqNPl3mPouIiEgBlZxwQOFKo/PN7NvAw8CnwAxgKPBZ6u/mA53K3VkREZFSqtBZDw1S6QlHwUqj7v4OsLmZ/Ry4FLgH6JAK6UBIRkRERJqtlnTztrjp2hXEzMaZWe5yigWE29Q/BexsZmsllUZ7okqjIiIiFaOSRzhqVRpNXATcZGZfAgsJV6l8ZGZXAJMJSdSZWRNGRUREKp3qcJRBoUqjyePTgFpFFNx9DDCmDF0TEREpi5Z0SqViEw4REZFq15ISjoot/FUGVbvhIiJSEo1eTOuYi+eV5LPqqlM616uvZtYGuA3oRrjy81B3/yQvZihwDmE/POPuRQv1VPQIR32rjSZ/0w2YCvTKmsfxvs8ouv4NrTevvfFOZj97bPZtXp31XmbcFt034o4p2XfiOXhga+a+8Hhm3Lp9dsmMW7fPLnz+9L8z2+r43T2ji2vNfT6j9DKwbt9BmUWYIBRiyiok1mm7Icye+WRmW9169Yvu26fPP5oZt07fwdH75MNXni0as0HPbZkzY0pmW116D8ws/ARJ8aeMQl0QinVFF5y6c3TxdR50WnSxsdj9u+CJ+7L7ttO+0cf/g1efLxrzjS36Rvet5o6LMuPaHPxrFt1yQWZc25+eHR1Xc9cfiq/zgFOjtyH2ORf7XJLya8IBjl8CL7j7+WZ2IHAW8FVVQjPrAIwGBrn7XDM71cy65iclaZV+lUqu2uhgd98NGAScAowiVBvNzeUYDmBmewITgPWaorMiIiKltGL5ipL8a4ABwIPJzw8Ce+Qt3wl4EbjUzB4HPiqWbECFj3BQv2qjEC6R3R14pqy9FBERaaaSmlb591T4CPg8+blQMc2uwGCgD+GK0clmNs3dX69rPZWecEDxaqMPEZKNGQDu/jCAmTVVX0VEREqmHPMs3f164Pr0Y2aWLqjZgZVf7HM+Aaa7+8dJ/ONAX8I0h4KaQ8JRrNpoj1S10cPK3TEREZHG1IQ3b5sKDAOmE24fkj9h8Dmgl5l1IdxapB8r51YW1BwSjlrMbBxwsrvPYmW1URERESmNa4CbzWwy8AWQu3P7icAsd7/fzM4AclcljHX3l4s1WOkJR3S10QJ/JyIi0qw1VekKd68BDijw+GWpn8cCY2PbrOiEo77VRlPLN23MfomIiJRDSyr8VemXxYqIiEgLoEqjIiIiDdPolUYPP+/jknxW3XDueo3e1ywVe0qlvlVGk4ksByaPP+Du52eto5SVRn3Wu5lx1n1j7p6WXWl0//6tWTj57sy4djvvz/z//LNoTIcdv8+iSbdnttV21xEsnPK37HUO3I/5Tz2QGddhh2HRFU4XPXZn8b4NOii64ufCqX/PjGs34EfR+3fBtHGZce3775NZ+bE+VTXnX3FKZlyH4y/m88tOzIzreOJlzDnvyMy4Ludex4KrTy/et6N/zycj86dL1dZ15Jjo59ziB67NjFt72FHRz7mPXp5eNGb9LbeP7tuCa8/MjGt/1IXRcbFVWmMqjcY+z2P327zRx2XGdT7tT9HPOSmdlnS32Eo+pRJdZdTMNiHMoO3v7v2AIWa2dZP0WkRERGqp2BEO6ldl9D1gL3fPpYJfA2rK2VkREZFSa0mTRis54YDIKqPuvhSYY2atgD8AzyY1OkRERJqtljTPstITjugqo2a2NnADoeLZ0eXtpoiIiBRT6QlHLUWqjI4DJrp78Xtsi4iINBNNWNq85Co54YiuMmpmPwR2Ab5mZkOTuDPc/cnydFVERKT0NIejDOpZZfRewmWzIiIiUoEqNuEQERGpdi1p0mjFVhptQOGvY4BDk9iL3T2rslNlbriIiDQXjV698+DT3i3JZ9UdozdWpdEicoW/crfE/TrwGrAbofDXFDO7kVD4awrwC6AvITF5GcgsJfnhK88UXb5Bz+14ddZ7mR3dovtGvDzrf5lxW3b/JtdPzH7u/Hz3VpmVKyFUr5z7fK2zTqtYt++g6Iqfc2ZMyYzr0nsgH7/0VGbcelvtkNm3XP+yqoh23mb3zKqwECrDzp6ZPW2nW69+zHlxamZcl60HRG/De6+9VDRmox5bZVbBhFAJM6viJ4Sqn59dfHxmXKdTroiuIrnwhnOLxrQ7/Dw+veiYzLbW+fVV0c/f2Oqrsc/NrOPfrVe/6Kq1sRVfSx23cMzZRWPaHXFB9P7Neo+D8D4X+5ybf+VpmXEdjh3NZ5f+qmhMp5P+mNmOtDyVXGm0WOGvKenCX+7+CdDH3ZcB3wAWl723IiIiJbZ8+YqS/KsElTzCAZGFvwDcfbmZHQuMBC5vov6KiIiUTKVOe2iISk84ogt/JY9faWbXAuPNbLK7TypnZ0VEREqpJV0WW8mnVAoys3Fm1j35dQGwzMx6mNk9yWNLgS9YWRBMREREmlglj3BEF/5y94/M7AUzm5b8zQPuPrmMfRURESm5ljTCUbEJRz0Lf+Hu5wPnl6FrIiIiZbF8xfKm7kLJNLtTKiIiItL8VOwIh4iISLVrSadUWkyl0eRvWgP/Au5z92szVlGZGy4iIs1Fo1fv3Pfo10ryWXXf1T1UabSI6EqjQK5c4SigM5HJxNuzXiu6/Dvde+Cz3s1sx7pvHF2RdNzTSzPj9vnumtQ88tfMuDa7/ZiFU/9eNKbdgB+x6LE7M9tqO+ggFk26PTtu1xHMf/L+zLgO/YYz/6kHsuN2GEbNxFuLxrTZ/ZDo6pALJ2cWmKXdzvuXfJ9kVX6sT1XN2Gqen19+cmZcxxMuYc4FR2XGdTn7Wj6/7MTibZ14WXRbNRNuyIxrM+RwFv/jqsy4tX9wTObzHMJzPasK7npb7UDNQzdl9+17h0VX31xwzRnZcb/8Xeb+hbCPa+76Q/G+HXBq9PN3wbRx2X3rv0901dqsarQQKtLOOe/IojFdzr0uev9Ky1HJCUexSqPz05VGAcxsP8KlsA9ShqxTRESksVXqWYiGqOSEA4pXGn0Y+BSYYWa9gIOB/YDsFFxERKQZWL685VylUukJR7FKo5unKo1+BGxImN/xHeBLM3vL3SeUs7MiIiJSWKUnHLWY2TjgZHefRVJp1N1PTy0/F/hAyYaIiDR3LekqlUpOOKIrjZa1VyIiImWyogUV/qrYhKO+lUZTy89rzH6JiIhI/VVswiEiIlLtdEpFREREGl1LSjhaTKVRM7scGADMT+L3dffPi6yiMjdcRESai0av+TT0sBkl+awaf1PvJq9PVckjHPWtNLotMMTd58au4H2fUXT5hta75JVGb30s+7lzyKBWLJzyt8y4dgP3y6zm2WGHYdHVN2MriM579uHMuM7b7sFnz2RfKNRpuyGZ/Wu38/7MmTEls60uvQcy/z//zIzrsOP3o7c1tsLlnBenFu/b1gP4fPr4zLY6bj80utLop787OjvujKv5+MxDM+PWu/DmzMqlHU+4hNnnHJ7ZVrfzb2DR42Mz49ruciA146/LjGsz9MjofTd75pPF+9arX3SVzthKrrEVRGOP68Lrzioa0+7IUdEVRGNfq7HPpejqthGVRmPXmdVWrr2WqiXdLbaSE47oSqPJPVQ2B64zs/WB6939xrL3WEREpIRa0imVSk44oHil0YcIZc1nAG2BKwhFwNYEHjWzp939xSbqt4iIiKRUesJRrNJoj1Sl0cOBK9x9MYCZPQL0AZRwiIhIs7VCpc2bTqFKo0APYKyZbQOsQajTcVOTdVJERKQEmuqUipm1AW4DuhEuxjjU3T/JizmZcB+z5cCF7l70ltitG6mvpZBVafQR4CfAme7+KnAr8CQwCbjZ3V8pV0dFRERamF8CL7j7LsAtwCqzmc2sM3A80A8YAvwxq8GKHeGob6VRd78YuLgMXRMRESmLJixtPgD4ffLzg8DZecsXAu8A7YEOhLMNRVVswiEiIlLtlpfhlEoyH/JXeQ9/BORqWc0HOhX40/8CLxOmMlyYtZ6KLfxVBlW74SIiUhKNXkxr8AH/Kcln1aN37VivvprZPcBF7j7dzDoBU9x969TyHxCSlL0I++HfwKnuPr2uNit2hKMBlUaHAucQNvwZd8+ssvPf12YWXf6tHr1KXvhr7BPZw2MH7tSaRZNuz4xru+sIFjxRdI4O7XfaN7rQUamKjUEoOBZbrClrW9vuOoK5Lzye2da6fXbJ3B8Q9klsMbTYAlZZhcm69B4YXWwstiBSqQt/fXbx8UVjOp1yBbPP+llmW91G3UjNxFsz49rsfgiL7786M27t4UdHF2D7ZOa0ojFde/WnZsIN2X0bcnh0Qa/5V56WGdfh2NHMG31cZlzn0/5EzW2/Ld63n/wm+vkbXWwu8rm04JozMuPa//J3fDKy+E28u44ck/l8g/Ccy2or115sUbrmpgmvUpkKDAOmA0OB/DfhuUCNu38JYGbzKDwK8pVKnzT6sLsPdvfdgEHAKcAoQqXR3DyO4WbWARgN7O3u/YC3zaxrk/RaRESkRFYsX1GSfw1wDbCVmU0GjgDOAzCzE81suLtPAaab2ZNm9gTg7l60tG3FjnBQj0qjwE6EmhuXmtmmwJj8y3dERESam6aaNOruNcABBR6/LPXzSGBkbJuVnHBA8UqjDwOfEiqNDgUGE4p9LQQmm9k0d3+9ifotIiIiKZWecBSrNLp5qtLoHcB0d/8YwMweB/oS5niIiIg0S7qXShOqo9Los0AvM+sCfEYoRPKXulsRERGpfCptXh5ZlUa/JJw+OcLdZ5vZGYTLcgDGuvvLZeqniIhIo5hy/6BGv/S2XCo24WhApdGxQPY1jCIiIlJ2lXxZrIiIiLQQqjQqIiLSMC3mdEc5VOwplfpUGgW2Bi5L/Xk/YB93n1BsHR+9XGcFVgDW33L76Aqipa40+unzj2bGrdN3MHNenFo0psvWA5j3bNFaLAB03naPzCqNECo1Zu03CPtu7vO1zojVsm7fQZnbuk7fwXz4yrOZbW3Qc9vobciqDAqhOujHLz2VGbfeVjtk9m+Dntsye+aTmW1169WPRbdckBnX9qdns/CGczPj2h1+HguuPTMzrv1RF1Jz9yVFY9rsfzILrj49u62jfx997GMrYX74yjOZcRv03C7qNR372ordbwvH5N/TqrZ2R1wQ3951ZxWNaXfkqMzXPYTXfvRz7ubzM+PaHnoONXeOzoxrc9BpUdsQW3k1tm/zrzglM67D8RdHHy8pvYpNOFhZaXQEQFLo6zVgN0Kl0SlmdiMw3N3vI9ThwMz2B/6blWyIiIhI+VRywlGfSqMAmFk7QtWzncvYTxEREclQyQkHFK80+hAh2ZiRiv85cJe7zy1/V0VERKQulZ5wFKs02iNVafSwZNEI4P/K1z0RERGJ0ewuizWzcWbWPfk1V2kUM+sErOXu7zdZ50RERKSgSh7hiK40mjzeA3irTH0TERGReqjYhKMBlUanAz8qQ9dERESknprdKRURERFpfqq50qiIiIiUiUY4REREpNEp4RAREZFGp4RDREREGp0SDhEREWl0SjhERESk0SnhEBERkUZXsYW/RESSu0IX5O5flrMv1UzHQUqhqhMOM/sWoVT6esDfgBfc/T8F4r4e86Iys1bAvoABM939n3XEdQK+Dbzp7gvylh1FKOneKu/PVrj7X1Jx6wGnAzXAZe4+J3l8pLuPTMWtAQxn5Z11LyXcf+ZMd/+oyLZc6u4n5T12gLvfZWbtgXOBbYCngVHp7TCzTYEtgElJH78LzAQudPfPUnG3AycW60cS1wrYG/iSUH32EqBzsg3v5sWNIFSibQd8Akxw9wfz2vs60BvoBHxKOFZf5sXsSd3HYUJe7NZAjbvPSj3Wz92fLLJNuwLL3H1yxrYPKbC+ju7+eWrdfYBn3P2VAn/f1d0/MbPNgb7AS+7+ctY6YpjZ9kAnd3+4wLI2hH3clnAcZrr7iryYzONAeN6slyxPWwFsmteejkPtZToOq8ZmHgdpPFVd+MvMHiB8eJ0NHAXc4u47FoibATwCjHH3mUXaux5oDzwBDADed/cT82L2A35DSPbuBpa7+6jU8ssICcKt+e27+3mpuAeBvwNfA44Bhrn722b2qLsPTsXdmPy4AdAFuJZw07ufuPvwVNwTyY+5D9gtgZcJH7A7JTGPuvtgMxsDvAncB+wO9Hf3Eam2pgBnAT8G3gXuBwYBQ9x971Tc24Q3sCuAm/LfCFNx1wNrAR0Ib3q3Ah8Av3D3PVNxVwCfEfb/cOCjZJs/c/ezk5i9gd8Bs4D5SZs9CcnLvam2/kZIlB7N74+7/ywVdw4whHAcngWOdvcVBY7D/oTn2uKk/4OAL4Bpecc/P+E8Kfk7cgmnmT3i7ruZ2c+AownPzYHAzXlJ6VXA28l++BXwONAPuMfd/5CKqyEk3Ce4+9xaB2Bl3L7AHwkJ6xXADwmJrLv76am4vYHzgdeBnYD/ABsBp7j7lFRMzHHoBkwAds/om46DjkNJjoM0nqoe4QDauPtEMzvL3T15wReyDbAXcG7ywvsrcEf+6ATQK5WwXG5mhTL6k4D+wHhgFMkIQW6hu59oZlsA4939qSJ9Xyv1gnsOGJd8S8i3ubsPTL7FzHT365O/OSov7krgcMILcQFwB3AQtb/h59rM3TTvZTPLv4fNMnefZGa/cfcjk8eeN7MD8uLeIrxZng+cbGZ/JeyXN3PfWBI93H3nZATjZXe/OtmGE/La6+vuuyQ/jzezh919DzObSkgqISRCA9PtJyNOE4F7U20dSHhD+r27v1pgH+QMc/d+STsXA1cDvywQdwohifsGMC35fykwldTxJ4yQdQYeJOz7ryexablj8nNgsLsvMLOvEUaU/pKK287djzGzx4Gd3X2hma0JPAmk32CfBP4BTDazuwiJdaG7Lp9J+FbYgfC83djdv0glqzmnATsly7oAfwL2BP7FyvsgRR0Hd59tZr8GtgVqfYNP0XHQcSjVcZBGUu2TRmvMbC9gDTPrT8i2a3H3ZYQPwhuAucCxwAQzOy4v9A0LpxMws/WB9wo0t8zdFyftLid8uOc7hHAn3GLWMLPeSTtPABcC4wjDoqsws4HJEOn3kt+7E1646W28HTgVGA2sDSx293fc/e1UWA8zOwlYambbJG1tT/g2kzYvGcl5wMwONbN1zOwnhbbJ3ee5+/HAboTRibMJIxRpX0uO0whgPTPraeF0WH7CvLaZ5d7sdgGWmNm6hOHknDUJp6HSFgPL8/q1DPgpefupkCQRgrD/OpnZadS+03ErwjDz68BId1+SjOjkJ3R7E0ZV1gTOA9529/PSo1tAh2S7PiK8SUP4tpt/HFYkcW8STjFBgedHsr13AzsQRpzuMbPnzOzveWGtCc/X+cn6VqQeT+uYWvYF4QPxM1bdl1HHIenbvwudLsin46DjQImOgzSOah/hOAq4GOhKyLgLZeKY2WhCpv0YcJG7P2VmrYFnCN8acvoBr5jZu8CGwBdm9gHhtMQ3k5gpZnYHsKGZXQtMz1vXscDJwDIzO9bz5h+kHA/cbGbfd/f33X1sktVfnhf3/4BRZvaCu7+TPHYJ4c0g3xvALwjDtN0KLP8+ITF4B+hjZm8m25+/344knLrpA+TmyUwBjsiL+9DMOgJL3f1jwrehqwus9xeEuSePEJK9x4A5Bdr7BTA2+Yb2OvAz4FBWjm5A+MbzTDLq8RnhW+LOyTavwt3fKNCXfGOBp8xsT3efa2aHExK//nlxNxNGefq4+5UAZnYPIZFNr3M5cGaSsP0NaFNgnVOTdWwOnGThVNJUap+GO5+wr14EXjCz6UAv4IxCG+LuCwn74YpkH/bIC7mD8Bx5h/Dt8cFkVDD/OXpnsk8mAbsAVyajUc+mYqKOg0XOVWLlcdjL3edEHIe+Og5A/HGInQtW3+NQsa8HKb1qn8NxhLuPSf1+vLvX+uAxsyNJnUIxs87uPs/MNnH3txqw3r2ArYFX3f3+vGXTCOczOwK3uftedbRxLCFJWgp8lZiY2RrJt/OicXW0d3ISdwIw290LJUOxbeXijnP38UXiTia8ccW2V4r1bkD4FtkB+ByY7u4f5sVETd5NYjcF3nX3pcnvrYB90+fAk8e7uvsnqd/N3b1QH5PlvYBDPHVePm95a8LozSLAvPAkuQ6E8/ddCZMGn0uSu3RMX3d/vq5+5MV2ZuVI1VBgrifzAfLitiZMHH7R3V/N3/YkZn3CcehIOA5P5X14Rc9VSmI3Ad7LOw77uPt9eXFdcolL8vvqHodWhG/MxY5De8Jx6Ebdx6GPu79QVz/yYjsRjkMrVv845L8eCh2HqLlgSewqxyF57IcRr4ce7v5akW2uz+uhhxc4FVrg9fCsu8+ua51SWlWZcJjZwcAPCN/WJxJetK2Brd19y1TcNwhvhrcQTnMArEGYXLp9gXZvzHtohbsfnhezPuEcrBFmfv/W3T9NLX/E3XdLfp7o7rvXsQ2xiUnJ4hrY1q3uPrRStiGWRU7elYYpMnJxrq86AHtGCQAACUZJREFUOfqrxMLMdgKuAXYF/u6rTkKMvWordr2Z7ZWgrSaPix25MLMpvupcsB7J41+9X9WzvZLFlXqd0niq9ZTKg4SrHLoSMvVWhCde/hB6P8Kpix5JHIRzm3Wd5hib/N+KMLnqm3XEjAVuJFzJcivhVEVO+ht1sTk2NR7mZXxi4VRKOeIa0laxORBl34bYkQuPnLwb214p45pinY0QdwsrRy4mm9kwD/OFdiWcq89Zw8x6u/sMd3/CzHJzldrntV1Xe4Mi4/LXG9Pe6rZVCXG5Ed78kYsxhA/nr1iYCzbFzOqcC1aP9koZV+p1SiOpyoQjGVGYBEwys28S9kMrQm2M/6Xi7gXuTV6oD0S0m05ExpvZQwXCVrj7NcnPz1u4PCxtKwv1KVoBW1qY75H7uxGpuNjEpJRxTbHOUsdtQR0jFwUcAqyfERPbXinjmmKdpY6Lvcoqdq5SbHuljGuKdZY6Ln0V20te91VssXPBYq+Ka0hcXf0rZVvSiKoy4cgxsxsIoxjtCZOR3kh+zy0/290vAA4xs0NY+a0t/8M/F58rFgVhdGO9Aqt91cIVG48Q6jzMNbMeAMn5ywNS67k29Xf5575iE5NSxjXFOksaV4+Ri6jJu7HtlTKuKdbZCHGxIxcDgXWAx3LHwd1vSx3b+rZXyrimWGfJ41IjF3skvxcaudiNMGr7XOo47EMBkSMhDYmrs3+lbEsaT1UnHISrKHoBfyYU47o7b/n9SfZ7A7CEMNN7NlBrUljiYFYmBosJdS3y9SR8A/x56rFcYjHY3SdF9j02MSllXFOsszHiYkYufkyYZ9MRuI26T6PFtlfquKZYZynjYkcufkw4pbnKcfDUxOh6tlfKuKZYZ6njYkcuCh6HAmLbK2VcqdcpjaQqJ43mmNkEdx9iZre7+wgze8zdB6WWjyRcTfJTD0ViNiE8QZ939/PraLMXoaDN6+7+XIHl+wP3ufuSxtgmKc7ir4yJnbxbnyttShLXFOtspG2IucqqPsehwVdtNSSuKdZZrm0osH9X6zg0Zlyp1ymNp9oLfz1jZqcC/zOzO6l9jfcwYH8P18Xj4RLYAwlXuNRiZscTJiDtBFybtJ3vu8DTZnaxmfUs0XZIvNzIRT9CVdW6xM4biW2vlHFNsc5Sx+W+Ma8SU2Dkoj7HIaa9UsY1xTrLsg0FrNZxaOS4Uq9TGklVn1Jx9zMsXJddQ7iWPf988wIPhWfSf7PEzObX0eQIQpngpcnQ5TTySua6++lmdiahVPpvLVwmex3wV416lEXsFS+x80aay9VClRan41AZcToOUjZVm3CY2fcJoxVdCSXI7/Ta12IvMrPNPFVx0kKRp1plf3M8KXaTJCa17jBroUjQEELZ7I0J92XpRrjBWYPrRki02G9qsfNBdLVQw+J0HCojTsdByqYq53CY2TGEEY3LgY8Jl8MeD9zlq9YT2IpQRngi4UZjGxGSgkPd/dkC7V4CfAeYTJhd/5a7n5osG+vuB5rZG8ny69x9aupvb3L3w0q/tZJmZh8Tbj7VijDz/pFkUcErj0rVXinjmmKdTbUNsSp5Gyo5Tseh4dsq9VetIxw/IdwtMFd69wUz+zfwEKm7C7r7SxZuArYP4Q6FzwLnu3tdp1QuICQaWwA3uvu/Ustyl8hu46veCTW3rsNWY3skXuw3tVK3p6uFGrYNsSp5Gyo5Tseh4dsq9VStIxyT3H3XAo/XOfs6st0p7j6wjmXvEE6fFKq+eGZD1ykiItIcVOsIR11Z1uqe15tr4W6MnqxjhbtPSJYtSh4XERGpOtWacGxn4UZf+bYs8Fh9zAX6Jv9ycgnHh+5+82q2LyIi0ixVa8LRuzEadffDzGxDwn5d4e7vphY/0xjrFBERaQ6qcg5HqZnZlsBV7j7YzF4FPgW+BfzK3e9p2t6JiIg0PV2LXBqjgdOSnz9w9/7AYMKltiIiIlVPCUdptHH36cnPnwG4+yxgjabrkoiISOWo1jkcAJjZNoQ7CK6dPLTC3Qvd4TVL29wP7r5v6vGlBWJFRESqTlUnHMBNwJ+A/ya/N3RCy/tmtqO7/yf3gJntCHywet0TERFpGao94fjA3ceUoJ3TgHFmNhF4A9gE2AMYXoK2RUREmr2qvkrFzP4MvA08lzyULtRV37baEhKM7xBuBjcud1t7ERGRalftIxxrA5b8y2lQwuHui4CxpeiUiIhIS1PVIxwAZtYD2ByYAbzv7nXeel5EREQapqovizWz44BrgFHA/wFXrGZ7Xy9Fv0RERFqaqk44gIOAIcA8d/8jsONqtve0mf3RzHqtftdERERajmqfw9EKSJ9C+WI129sG2As418y6EW5Hf4e7L1jNdkVERJq1ah/huAN4HNjMzMYD961OY+6+DBgP3EC4c+yxwITk1I2IiEjV0qRRs55AL8DdfcZqtjUa2Bd4DLjO3Z8ys9bAM+6+zer3VkREpHmq6lMqZmbARYTLYmea2cnu/s5qNPk6sG3uFIqZdXb3eWb2oxJ0V0REpNmq6oQDuAUYCUwDBhBKnQ+ubyNm9g2gI3AE8FjIY1gjaX97d3+rNN0VERFpnqo94Vjg7uOTn/9lZic1sJ1+hFvR9wCuTR5bDjy4mv0TERFpEap6DoeZ3QTMAh4BvgsMBS4DaEiJczMb5u4PlLKPIiIiLUG1j3AAbJb8A/gQODj5OTrhMLOz3f0C4BAzOyS1aIW7jyhNN0VERJqvak84RgLfBt5dzXkW/0j+z51Oqd5hIxERkQKq8pSKmbUn1ODoCrwFdAdmAwe7++cNbPMo4AZ3X2JmOwNbufufS9VnERGR5qxaC3/9Hrjb3fu7+wh33wG4F/hDQxozs5GEEum5e6n8F9jTzM4pRWdFRESau2pNOPq4+y3pB9x9DNCnge0NA/Z394VJW28BBwA/WK1eioiItBDVmnAsqePxpQ1sb0H+be3dfQkwv4HtiYiItCjVmnDMNbPt0w8kv89pYHuLzGyz9ANmtimr3hhORESkalXrVSqnAOPMbBLwJvAd4HvA8Aa2dzpwr5lNJExC3Yhw19hDV7unIiIiLUBVXqUCYGZtgL2BTYD3gXG5ORgNbK8zsA/wDeAd4J/urlMqIiIiVHHCISIiIuVTrXM4REREpIyUcIiIiEijU8IhIiIijU4Jh4iIiDQ6JRwiIiLS6P4/fg/N44v/b2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167" y="2789510"/>
            <a:ext cx="4647569" cy="39160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81200" y="2209800"/>
            <a:ext cx="388067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Open-Date: the </a:t>
            </a:r>
            <a:r>
              <a:rPr kumimoji="1" lang="en-US" altLang="zh-CN" dirty="0"/>
              <a:t>most </a:t>
            </a:r>
            <a:r>
              <a:rPr kumimoji="1" lang="en-US" altLang="zh-CN" dirty="0" smtClean="0"/>
              <a:t>correlated one!</a:t>
            </a:r>
            <a:endParaRPr kumimoji="1"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524000"/>
            <a:ext cx="8229600" cy="1253685"/>
          </a:xfrm>
        </p:spPr>
        <p:txBody>
          <a:bodyPr/>
          <a:lstStyle/>
          <a:p>
            <a:r>
              <a:rPr lang="en-US" dirty="0" smtClean="0"/>
              <a:t>Correlations</a:t>
            </a:r>
            <a:endParaRPr lang="en-US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5181600" y="415426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Replace the figure, with large dots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392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Exploring </a:t>
            </a:r>
            <a:r>
              <a:rPr kumimoji="1" lang="en-US" altLang="zh-CN" dirty="0"/>
              <a:t>the </a:t>
            </a:r>
            <a:r>
              <a:rPr kumimoji="1" lang="en-US" altLang="zh-CN" dirty="0" smtClean="0"/>
              <a:t>Data-</a:t>
            </a:r>
            <a:r>
              <a:rPr lang="en-US" dirty="0"/>
              <a:t>PCA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56"/>
          <a:stretch/>
        </p:blipFill>
        <p:spPr bwMode="auto">
          <a:xfrm>
            <a:off x="228600" y="1524000"/>
            <a:ext cx="4009189" cy="2705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524000"/>
            <a:ext cx="4649143" cy="4486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4495800"/>
            <a:ext cx="268387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PCA of training set: </a:t>
            </a:r>
          </a:p>
          <a:p>
            <a:r>
              <a:rPr lang="en-US" dirty="0" smtClean="0"/>
              <a:t>15 features, 95% variances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5335745"/>
            <a:ext cx="312636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PCA of training and testing set: </a:t>
            </a:r>
          </a:p>
          <a:p>
            <a:r>
              <a:rPr lang="en-US" dirty="0" smtClean="0"/>
              <a:t>35 features, 95% variances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057400" y="4234703"/>
            <a:ext cx="0" cy="2667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</p:cNvCxnSpPr>
          <p:nvPr/>
        </p:nvCxnSpPr>
        <p:spPr>
          <a:xfrm flipV="1">
            <a:off x="3583569" y="5658910"/>
            <a:ext cx="729281" cy="1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64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464</Words>
  <Application>Microsoft Macintosh PowerPoint</Application>
  <PresentationFormat>全屏显示(4:3)</PresentationFormat>
  <Paragraphs>103</Paragraphs>
  <Slides>22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Theme</vt:lpstr>
      <vt:lpstr>CS 659 Course Project Restaurant Revenue Prediction</vt:lpstr>
      <vt:lpstr>Introduction</vt:lpstr>
      <vt:lpstr>Dataset</vt:lpstr>
      <vt:lpstr>Dataset (Cont.)</vt:lpstr>
      <vt:lpstr>Data analysis</vt:lpstr>
      <vt:lpstr>Data Pre-processing</vt:lpstr>
      <vt:lpstr>Exploring the Data</vt:lpstr>
      <vt:lpstr>Exploring the Data</vt:lpstr>
      <vt:lpstr> Exploring the Data-PCA </vt:lpstr>
      <vt:lpstr>Exploring the Data</vt:lpstr>
      <vt:lpstr>Evaluation</vt:lpstr>
      <vt:lpstr>Model Selection</vt:lpstr>
      <vt:lpstr>Ensemble</vt:lpstr>
      <vt:lpstr>Results on Public Board</vt:lpstr>
      <vt:lpstr>Issues</vt:lpstr>
      <vt:lpstr>Conclusion</vt:lpstr>
      <vt:lpstr>PowerPoint 演示文稿</vt:lpstr>
      <vt:lpstr>Backup Slides</vt:lpstr>
      <vt:lpstr>Histogram of revenues</vt:lpstr>
      <vt:lpstr>PCA-test</vt:lpstr>
      <vt:lpstr>Correlation among testset</vt:lpstr>
      <vt:lpstr>Visualize Validation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Revenue Prediction</dc:title>
  <dc:creator>Huangxin Wang</dc:creator>
  <cp:lastModifiedBy>Zhonghua Xi</cp:lastModifiedBy>
  <cp:revision>136</cp:revision>
  <dcterms:created xsi:type="dcterms:W3CDTF">2006-08-16T00:00:00Z</dcterms:created>
  <dcterms:modified xsi:type="dcterms:W3CDTF">2015-05-04T04:32:48Z</dcterms:modified>
</cp:coreProperties>
</file>