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58" r:id="rId5"/>
    <p:sldId id="259" r:id="rId6"/>
    <p:sldId id="261" r:id="rId7"/>
    <p:sldId id="267" r:id="rId8"/>
    <p:sldId id="269" r:id="rId9"/>
    <p:sldId id="260" r:id="rId10"/>
    <p:sldId id="270" r:id="rId11"/>
    <p:sldId id="263" r:id="rId12"/>
    <p:sldId id="264" r:id="rId13"/>
    <p:sldId id="265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01" autoAdjust="0"/>
  </p:normalViewPr>
  <p:slideViewPr>
    <p:cSldViewPr>
      <p:cViewPr varScale="1">
        <p:scale>
          <a:sx n="116" d="100"/>
          <a:sy n="116" d="100"/>
        </p:scale>
        <p:origin x="-130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AB8CE-FDAE-4CE5-A199-BD7C66646063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42D34-12F8-4BA5-8DE9-FE2BC539F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missing value mean?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9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Feature scaling: measuring distance between records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7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8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2286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CS 659 Course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Restaurant Revenue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Zhonghua Xi and </a:t>
            </a:r>
            <a:r>
              <a:rPr lang="en-US" dirty="0" err="1" smtClean="0"/>
              <a:t>Huangxin</a:t>
            </a:r>
            <a:r>
              <a:rPr lang="en-US" dirty="0" smtClean="0"/>
              <a:t> Wang</a:t>
            </a:r>
          </a:p>
          <a:p>
            <a:r>
              <a:rPr lang="en-US" dirty="0" smtClean="0"/>
              <a:t>May.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3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Overfitting (training set is too small)</a:t>
            </a:r>
          </a:p>
          <a:p>
            <a:r>
              <a:rPr kumimoji="1" lang="en-US" altLang="zh-CN" dirty="0" smtClean="0"/>
              <a:t>Cross validation can not estimate the performance on test set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487928"/>
            <a:ext cx="5826762" cy="4370072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3657600" y="4724400"/>
            <a:ext cx="1295400" cy="457200"/>
          </a:xfrm>
          <a:prstGeom prst="borderCallout1">
            <a:avLst>
              <a:gd name="adj1" fmla="val 18750"/>
              <a:gd name="adj2" fmla="val -8333"/>
              <a:gd name="adj3" fmla="val 217365"/>
              <a:gd name="adj4" fmla="val -3733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Rank 115</a:t>
            </a:r>
            <a:endParaRPr kumimoji="1" lang="zh-CN" altLang="en-US" dirty="0"/>
          </a:p>
        </p:txBody>
      </p:sp>
      <p:sp>
        <p:nvSpPr>
          <p:cNvPr id="6" name="线形标注 1 5"/>
          <p:cNvSpPr/>
          <p:nvPr/>
        </p:nvSpPr>
        <p:spPr>
          <a:xfrm flipH="1">
            <a:off x="2667000" y="3581400"/>
            <a:ext cx="1295400" cy="457200"/>
          </a:xfrm>
          <a:prstGeom prst="borderCallout1">
            <a:avLst>
              <a:gd name="adj1" fmla="val 18750"/>
              <a:gd name="adj2" fmla="val -8333"/>
              <a:gd name="adj3" fmla="val -49049"/>
              <a:gd name="adj4" fmla="val -4333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Rank 1890</a:t>
            </a:r>
            <a:endParaRPr kumimoji="1"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5715000" y="4343400"/>
            <a:ext cx="1295400" cy="457200"/>
          </a:xfrm>
          <a:prstGeom prst="borderCallout1">
            <a:avLst>
              <a:gd name="adj1" fmla="val 18750"/>
              <a:gd name="adj2" fmla="val -8333"/>
              <a:gd name="adj3" fmla="val 135174"/>
              <a:gd name="adj4" fmla="val -2532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Rank 866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0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 on Public Board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Rank 1xx / 22xx teams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57400"/>
            <a:ext cx="6400800" cy="4800600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3048000" y="3962400"/>
            <a:ext cx="1905000" cy="609600"/>
          </a:xfrm>
          <a:prstGeom prst="borderCallout1">
            <a:avLst>
              <a:gd name="adj1" fmla="val 18750"/>
              <a:gd name="adj2" fmla="val -8333"/>
              <a:gd name="adj3" fmla="val 280426"/>
              <a:gd name="adj4" fmla="val -4037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 are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0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TODO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007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84518" y="2967335"/>
            <a:ext cx="3374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You!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0669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76400" y="2514600"/>
            <a:ext cx="5105400" cy="228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approach tried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38400" y="3393989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0" y="28956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Regression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0" y="36576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</a:t>
            </a:r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9600" y="35814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81800" y="3583459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3124200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Input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2232" y="3352800"/>
            <a:ext cx="1257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Predicted 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76400" y="3587578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3733800" y="3124200"/>
            <a:ext cx="838200" cy="4983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33800" y="3657600"/>
            <a:ext cx="8382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3"/>
          </p:cNvCxnSpPr>
          <p:nvPr/>
        </p:nvCxnSpPr>
        <p:spPr>
          <a:xfrm>
            <a:off x="6096000" y="3124200"/>
            <a:ext cx="6858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3"/>
          </p:cNvCxnSpPr>
          <p:nvPr/>
        </p:nvCxnSpPr>
        <p:spPr>
          <a:xfrm flipV="1">
            <a:off x="6096000" y="3657600"/>
            <a:ext cx="685800" cy="2286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06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Kaggle</a:t>
            </a:r>
            <a:r>
              <a:rPr lang="en-US" dirty="0" smtClean="0"/>
              <a:t> Competition</a:t>
            </a:r>
          </a:p>
          <a:p>
            <a:pPr lvl="1"/>
            <a:r>
              <a:rPr lang="en-US" dirty="0" smtClean="0"/>
              <a:t>2340 Teams, 2499 Players, 27735 entries</a:t>
            </a:r>
          </a:p>
          <a:p>
            <a:r>
              <a:rPr lang="en-US" dirty="0" smtClean="0"/>
              <a:t>Objective: predict revenue of restaurants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Impact: increase the effectiveness of investments in new restaurant </a:t>
            </a:r>
          </a:p>
        </p:txBody>
      </p:sp>
      <p:grpSp>
        <p:nvGrpSpPr>
          <p:cNvPr id="5" name="组 4"/>
          <p:cNvGrpSpPr>
            <a:grpSpLocks noChangeAspect="1"/>
          </p:cNvGrpSpPr>
          <p:nvPr/>
        </p:nvGrpSpPr>
        <p:grpSpPr>
          <a:xfrm>
            <a:off x="-26545" y="4343400"/>
            <a:ext cx="9198155" cy="1755648"/>
            <a:chOff x="-34311" y="4114800"/>
            <a:chExt cx="8623270" cy="164592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4114800"/>
              <a:ext cx="5159959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4311" y="4114800"/>
              <a:ext cx="3505809" cy="1645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006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Mean Squared Error (RMSE)</a:t>
            </a:r>
          </a:p>
          <a:p>
            <a:pPr lvl="1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38400"/>
            <a:ext cx="31146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585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Data set</a:t>
            </a:r>
          </a:p>
          <a:p>
            <a:pPr lvl="1"/>
            <a:r>
              <a:rPr lang="en-US" altLang="zh-CN" dirty="0" smtClean="0"/>
              <a:t>T</a:t>
            </a:r>
            <a:r>
              <a:rPr lang="en-US" dirty="0" smtClean="0"/>
              <a:t>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dirty="0" smtClean="0"/>
              <a:t>: 137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dirty="0" smtClean="0"/>
              <a:t>100,00</a:t>
            </a:r>
            <a:r>
              <a:rPr lang="en-US" altLang="zh-CN" dirty="0" smtClean="0"/>
              <a:t>0</a:t>
            </a:r>
            <a:r>
              <a:rPr lang="en-US" dirty="0" smtClean="0"/>
              <a:t> </a:t>
            </a:r>
            <a:r>
              <a:rPr lang="en-US" dirty="0" smtClean="0"/>
              <a:t>records</a:t>
            </a:r>
          </a:p>
          <a:p>
            <a:r>
              <a:rPr lang="en-US" altLang="zh-CN" dirty="0" smtClean="0"/>
              <a:t>Attributes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7" y="3200400"/>
            <a:ext cx="8773094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76600" y="4800600"/>
            <a:ext cx="403860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/>
              <a:t>37</a:t>
            </a:r>
            <a:r>
              <a:rPr lang="zh-CN" altLang="en-US" dirty="0"/>
              <a:t> </a:t>
            </a:r>
            <a:r>
              <a:rPr lang="en-US" altLang="zh-CN" dirty="0"/>
              <a:t>obfuscated numeric</a:t>
            </a:r>
            <a:r>
              <a:rPr lang="zh-CN" altLang="en-US" dirty="0"/>
              <a:t> </a:t>
            </a:r>
            <a:r>
              <a:rPr lang="en-US" altLang="zh-CN" dirty="0"/>
              <a:t>attributes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Demographic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Real estate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Commercial data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05241" y="6096000"/>
            <a:ext cx="38100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dirty="0"/>
              <a:t>Revenue (only available in training set)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76600" y="2734962"/>
            <a:ext cx="5257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TYPE: FC</a:t>
            </a:r>
            <a:r>
              <a:rPr lang="en-US" sz="1400" dirty="0">
                <a:solidFill>
                  <a:schemeClr val="tx1"/>
                </a:solidFill>
              </a:rPr>
              <a:t>: Food Court, IL: Inline, DT: Drive Thru, MB: Mobile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19400" y="2887362"/>
            <a:ext cx="457200" cy="313038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382000" y="5539264"/>
            <a:ext cx="381000" cy="550558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8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Missing </a:t>
            </a:r>
            <a:r>
              <a:rPr lang="en-US" sz="2800" dirty="0" smtClean="0"/>
              <a:t>categorical </a:t>
            </a:r>
            <a:r>
              <a:rPr lang="en-US" sz="2800" dirty="0" smtClean="0"/>
              <a:t>attributes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City name</a:t>
            </a:r>
            <a:endParaRPr lang="en-US" sz="2800" dirty="0"/>
          </a:p>
        </p:txBody>
      </p:sp>
      <p:grpSp>
        <p:nvGrpSpPr>
          <p:cNvPr id="13" name="组 12"/>
          <p:cNvGrpSpPr/>
          <p:nvPr/>
        </p:nvGrpSpPr>
        <p:grpSpPr>
          <a:xfrm>
            <a:off x="4800600" y="2819400"/>
            <a:ext cx="3309030" cy="3645932"/>
            <a:chOff x="4800600" y="2819400"/>
            <a:chExt cx="3309030" cy="3645932"/>
          </a:xfrm>
        </p:grpSpPr>
        <p:sp>
          <p:nvSpPr>
            <p:cNvPr id="11" name="文本框 10"/>
            <p:cNvSpPr txBox="1"/>
            <p:nvPr/>
          </p:nvSpPr>
          <p:spPr>
            <a:xfrm>
              <a:off x="4800600" y="60960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Test</a:t>
              </a:r>
              <a:endParaRPr kumimoji="1" lang="zh-CN" altLang="en-US" dirty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600" y="2819400"/>
              <a:ext cx="3309030" cy="3200400"/>
            </a:xfrm>
            <a:prstGeom prst="rect">
              <a:avLst/>
            </a:prstGeom>
          </p:spPr>
        </p:pic>
      </p:grpSp>
      <p:grpSp>
        <p:nvGrpSpPr>
          <p:cNvPr id="15" name="组 14"/>
          <p:cNvGrpSpPr/>
          <p:nvPr/>
        </p:nvGrpSpPr>
        <p:grpSpPr>
          <a:xfrm>
            <a:off x="990600" y="2819400"/>
            <a:ext cx="3359512" cy="3645932"/>
            <a:chOff x="990600" y="2819400"/>
            <a:chExt cx="3359512" cy="3645932"/>
          </a:xfrm>
        </p:grpSpPr>
        <p:sp>
          <p:nvSpPr>
            <p:cNvPr id="8" name="文本框 7"/>
            <p:cNvSpPr txBox="1"/>
            <p:nvPr/>
          </p:nvSpPr>
          <p:spPr>
            <a:xfrm>
              <a:off x="990600" y="60960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Training</a:t>
              </a:r>
              <a:endParaRPr kumimoji="1" lang="zh-CN" altLang="en-US" dirty="0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800" y="2819400"/>
              <a:ext cx="3283312" cy="320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876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</a:t>
            </a:r>
            <a:r>
              <a:rPr lang="en-US" altLang="zh-CN" dirty="0" smtClean="0"/>
              <a:t>processing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Date</a:t>
            </a:r>
          </a:p>
          <a:p>
            <a:pPr lvl="1"/>
            <a:r>
              <a:rPr lang="en-US" dirty="0" smtClean="0"/>
              <a:t>Convert from string to numeric type</a:t>
            </a:r>
          </a:p>
          <a:p>
            <a:pPr lvl="1"/>
            <a:r>
              <a:rPr lang="en-US" dirty="0" smtClean="0"/>
              <a:t>Days opened till 2/1/2014</a:t>
            </a:r>
          </a:p>
          <a:p>
            <a:r>
              <a:rPr lang="en-US" dirty="0" smtClean="0"/>
              <a:t>Feature Scaling</a:t>
            </a:r>
          </a:p>
          <a:p>
            <a:pPr lvl="1"/>
            <a:r>
              <a:rPr lang="en-US" dirty="0" smtClean="0"/>
              <a:t>Standardize: zero mean, unit variance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10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Correlations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9374"/>
            <a:ext cx="4800600" cy="4422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590800"/>
            <a:ext cx="3526897" cy="2971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73585" y="1784866"/>
            <a:ext cx="388067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Open-Date: the </a:t>
            </a:r>
            <a:r>
              <a:rPr kumimoji="1" lang="en-US" altLang="zh-CN" dirty="0"/>
              <a:t>most </a:t>
            </a:r>
            <a:r>
              <a:rPr kumimoji="1" lang="en-US" altLang="zh-CN" dirty="0" smtClean="0"/>
              <a:t>correlated one!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214447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Rank</a:t>
            </a:r>
          </a:p>
          <a:p>
            <a:endParaRPr lang="en-US" dirty="0"/>
          </a:p>
          <a:p>
            <a:r>
              <a:rPr lang="en-US" dirty="0" smtClean="0"/>
              <a:t>PCA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 single model</a:t>
            </a:r>
          </a:p>
          <a:p>
            <a:pPr lvl="1"/>
            <a:r>
              <a:rPr lang="en-US" dirty="0" err="1" smtClean="0"/>
              <a:t>NuSVR</a:t>
            </a:r>
            <a:endParaRPr lang="en-US" dirty="0" smtClean="0"/>
          </a:p>
          <a:p>
            <a:pPr lvl="1"/>
            <a:r>
              <a:rPr lang="en-US" dirty="0" smtClean="0"/>
              <a:t>K Nearest Neighbor</a:t>
            </a:r>
          </a:p>
          <a:p>
            <a:pPr lvl="1"/>
            <a:r>
              <a:rPr lang="en-US" altLang="zh-CN" dirty="0" smtClean="0"/>
              <a:t>Gradient Boosting </a:t>
            </a:r>
            <a:r>
              <a:rPr lang="en-US" altLang="zh-CN" dirty="0" err="1" smtClean="0"/>
              <a:t>Regressor</a:t>
            </a:r>
            <a:endParaRPr lang="en-US" altLang="zh-CN" dirty="0" smtClean="0"/>
          </a:p>
          <a:p>
            <a:r>
              <a:rPr lang="en-US" altLang="zh-CN" dirty="0" smtClean="0"/>
              <a:t>Parameters turned based on 5-folds cross validation</a:t>
            </a:r>
            <a:endParaRPr lang="en-US" altLang="zh-CN" dirty="0"/>
          </a:p>
          <a:p>
            <a:r>
              <a:rPr lang="en-US" dirty="0" smtClean="0"/>
              <a:t>Average the prediction results</a:t>
            </a:r>
          </a:p>
          <a:p>
            <a:r>
              <a:rPr lang="en-US" dirty="0" smtClean="0"/>
              <a:t>Python + </a:t>
            </a:r>
            <a:r>
              <a:rPr lang="en-US" altLang="zh-CN" dirty="0" err="1"/>
              <a:t>scikit</a:t>
            </a:r>
            <a:r>
              <a:rPr lang="en-US" altLang="zh-CN" dirty="0"/>
              <a:t>-</a:t>
            </a:r>
            <a:r>
              <a:rPr lang="en-US" altLang="zh-CN" dirty="0" smtClean="0"/>
              <a:t>learn </a:t>
            </a:r>
            <a:r>
              <a:rPr lang="en-US" dirty="0" smtClean="0"/>
              <a:t>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5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238</Words>
  <Application>Microsoft Office PowerPoint</Application>
  <PresentationFormat>On-screen Show (4:3)</PresentationFormat>
  <Paragraphs>74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CS 659 Course Project Restaurant Revenue Prediction</vt:lpstr>
      <vt:lpstr>Introduction</vt:lpstr>
      <vt:lpstr>Evaluation</vt:lpstr>
      <vt:lpstr>Dataset</vt:lpstr>
      <vt:lpstr>Pre-processing</vt:lpstr>
      <vt:lpstr>Pre-processing (Cont.)</vt:lpstr>
      <vt:lpstr>Exploring the Data</vt:lpstr>
      <vt:lpstr>Exploring the Data</vt:lpstr>
      <vt:lpstr>Training</vt:lpstr>
      <vt:lpstr>Visualize Validation</vt:lpstr>
      <vt:lpstr>Issues</vt:lpstr>
      <vt:lpstr>Results on Public Board</vt:lpstr>
      <vt:lpstr>Conclusion</vt:lpstr>
      <vt:lpstr>PowerPoint Presentation</vt:lpstr>
      <vt:lpstr>Backup Slides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Revenue Prediction</dc:title>
  <dc:creator>Huangxin Wang</dc:creator>
  <cp:lastModifiedBy>Huangxin Wang</cp:lastModifiedBy>
  <cp:revision>66</cp:revision>
  <dcterms:created xsi:type="dcterms:W3CDTF">2006-08-16T00:00:00Z</dcterms:created>
  <dcterms:modified xsi:type="dcterms:W3CDTF">2015-05-03T18:41:38Z</dcterms:modified>
</cp:coreProperties>
</file>