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58" r:id="rId5"/>
    <p:sldId id="259" r:id="rId6"/>
    <p:sldId id="261" r:id="rId7"/>
    <p:sldId id="267" r:id="rId8"/>
    <p:sldId id="269" r:id="rId9"/>
    <p:sldId id="275" r:id="rId10"/>
    <p:sldId id="274" r:id="rId11"/>
    <p:sldId id="260" r:id="rId12"/>
    <p:sldId id="270" r:id="rId13"/>
    <p:sldId id="277" r:id="rId14"/>
    <p:sldId id="263" r:id="rId15"/>
    <p:sldId id="264" r:id="rId16"/>
    <p:sldId id="265" r:id="rId17"/>
    <p:sldId id="271" r:id="rId18"/>
    <p:sldId id="272" r:id="rId19"/>
    <p:sldId id="276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1" autoAdjust="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AB8CE-FDAE-4CE5-A199-BD7C66646063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2D34-12F8-4BA5-8DE9-FE2BC539F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missing value mean?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Feature scaling: measuring distance between records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7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Evaluates the worth of an attribute by repeatedly sampling an instance and considering the value of the given attribute for the nearest instance of the same and different class.</a:t>
            </a:r>
          </a:p>
          <a:p>
            <a:r>
              <a:rPr lang="en-US" dirty="0" err="1" smtClean="0"/>
              <a:t>CfsSubsetEval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r>
              <a:rPr lang="en-US" smtClean="0"/>
              <a:t>Evaluates the worth of a subset of attributes by considering the individual predictive ability of each feature along with the degree of redundancy between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6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42D34-12F8-4BA5-8DE9-FE2BC539FB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2286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CS 659 Course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Restaurant Revenue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Zhonghua Xi and </a:t>
            </a:r>
            <a:r>
              <a:rPr lang="en-US" dirty="0" err="1" smtClean="0"/>
              <a:t>Huangxin</a:t>
            </a:r>
            <a:r>
              <a:rPr lang="en-US" dirty="0" smtClean="0"/>
              <a:t> Wang</a:t>
            </a:r>
          </a:p>
          <a:p>
            <a:r>
              <a:rPr lang="en-US" dirty="0" smtClean="0"/>
              <a:t>May.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Root Mean Squared Error (RMSE)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the predicted revenue </a:t>
                </a:r>
                <a:endParaRPr lang="en-US" dirty="0" smtClean="0"/>
              </a:p>
              <a:p>
                <a:pPr lvl="5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the ground truth.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RMSE punish large errors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12759"/>
            <a:ext cx="3733800" cy="143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4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single model</a:t>
            </a:r>
          </a:p>
          <a:p>
            <a:pPr lvl="1"/>
            <a:r>
              <a:rPr lang="en-US" dirty="0" err="1" smtClean="0"/>
              <a:t>NuSVR</a:t>
            </a:r>
            <a:endParaRPr lang="en-US" dirty="0" smtClean="0"/>
          </a:p>
          <a:p>
            <a:pPr lvl="1"/>
            <a:r>
              <a:rPr lang="en-US" dirty="0" smtClean="0"/>
              <a:t>K Nearest Neighbor</a:t>
            </a:r>
          </a:p>
          <a:p>
            <a:pPr lvl="1"/>
            <a:r>
              <a:rPr lang="en-US" altLang="zh-CN" dirty="0" smtClean="0"/>
              <a:t>Gradient Boosting </a:t>
            </a:r>
            <a:r>
              <a:rPr lang="en-US" altLang="zh-CN" dirty="0" err="1" smtClean="0"/>
              <a:t>Regressor</a:t>
            </a:r>
            <a:endParaRPr lang="en-US" altLang="zh-CN" dirty="0" smtClean="0"/>
          </a:p>
          <a:p>
            <a:r>
              <a:rPr lang="en-US" altLang="zh-CN" dirty="0" smtClean="0"/>
              <a:t>Parameters turned based on 5-folds cross validation</a:t>
            </a:r>
            <a:endParaRPr lang="en-US" altLang="zh-CN" dirty="0"/>
          </a:p>
          <a:p>
            <a:r>
              <a:rPr lang="en-US" dirty="0" smtClean="0"/>
              <a:t>Average the prediction results</a:t>
            </a:r>
          </a:p>
          <a:p>
            <a:r>
              <a:rPr lang="en-US" dirty="0" smtClean="0"/>
              <a:t>Python + </a:t>
            </a:r>
            <a:r>
              <a:rPr lang="en-US" altLang="zh-CN" dirty="0" err="1"/>
              <a:t>scikit</a:t>
            </a:r>
            <a:r>
              <a:rPr lang="en-US" altLang="zh-CN" dirty="0"/>
              <a:t>-</a:t>
            </a:r>
            <a:r>
              <a:rPr lang="en-US" altLang="zh-CN" dirty="0" smtClean="0"/>
              <a:t>learn </a:t>
            </a:r>
            <a:r>
              <a:rPr lang="en-US" dirty="0" smtClean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5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Validation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88093" y="5949091"/>
            <a:ext cx="541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prediction results: Ensemble Approach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12903"/>
            <a:ext cx="815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43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90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Overfitting (training set is too small)</a:t>
            </a:r>
          </a:p>
          <a:p>
            <a:r>
              <a:rPr kumimoji="1" lang="en-US" altLang="zh-CN" dirty="0" smtClean="0"/>
              <a:t>Cross validation can not estimate the performance on test set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87928"/>
            <a:ext cx="5826762" cy="4370072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657600" y="4724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217365"/>
              <a:gd name="adj4" fmla="val -373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115</a:t>
            </a:r>
            <a:endParaRPr kumimoji="1" lang="zh-CN" altLang="en-US" dirty="0"/>
          </a:p>
        </p:txBody>
      </p:sp>
      <p:sp>
        <p:nvSpPr>
          <p:cNvPr id="6" name="线形标注 1 5"/>
          <p:cNvSpPr/>
          <p:nvPr/>
        </p:nvSpPr>
        <p:spPr>
          <a:xfrm flipH="1">
            <a:off x="2667000" y="3581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-49049"/>
              <a:gd name="adj4" fmla="val -4333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1890</a:t>
            </a:r>
            <a:endParaRPr kumimoji="1"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5715000" y="4343400"/>
            <a:ext cx="1295400" cy="457200"/>
          </a:xfrm>
          <a:prstGeom prst="borderCallout1">
            <a:avLst>
              <a:gd name="adj1" fmla="val 18750"/>
              <a:gd name="adj2" fmla="val -8333"/>
              <a:gd name="adj3" fmla="val 135174"/>
              <a:gd name="adj4" fmla="val -2532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Rank 866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0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on Public 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Rank 1xx / 22xx teams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6400800" cy="4800600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3048000" y="3962400"/>
            <a:ext cx="1905000" cy="609600"/>
          </a:xfrm>
          <a:prstGeom prst="borderCallout1">
            <a:avLst>
              <a:gd name="adj1" fmla="val 18750"/>
              <a:gd name="adj2" fmla="val -8333"/>
              <a:gd name="adj3" fmla="val 280426"/>
              <a:gd name="adj4" fmla="val -4037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 are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0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TODO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00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84518" y="2967335"/>
            <a:ext cx="3374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0669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2514600"/>
            <a:ext cx="5105400" cy="228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 tried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3393989"/>
            <a:ext cx="1295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2895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3657600"/>
            <a:ext cx="1524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" y="3581400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81800" y="3583459"/>
            <a:ext cx="1066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31242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Input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2232" y="3352800"/>
            <a:ext cx="1257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Predicted 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6400" y="3587578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3733800" y="3124200"/>
            <a:ext cx="838200" cy="4983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3657600"/>
            <a:ext cx="8382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>
            <a:off x="6096000" y="3124200"/>
            <a:ext cx="6858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3"/>
          </p:cNvCxnSpPr>
          <p:nvPr/>
        </p:nvCxnSpPr>
        <p:spPr>
          <a:xfrm flipV="1">
            <a:off x="6096000" y="3657600"/>
            <a:ext cx="685800" cy="2286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064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of revenues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29600" cy="358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7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Kaggle</a:t>
            </a:r>
            <a:r>
              <a:rPr lang="en-US" dirty="0" smtClean="0"/>
              <a:t> Competition</a:t>
            </a:r>
          </a:p>
          <a:p>
            <a:pPr lvl="1"/>
            <a:r>
              <a:rPr lang="en-US" dirty="0" smtClean="0"/>
              <a:t>2340 Teams, 2499 Players, 27735 entries</a:t>
            </a:r>
          </a:p>
          <a:p>
            <a:r>
              <a:rPr lang="en-US" dirty="0" smtClean="0"/>
              <a:t>Objective: predict revenue of restaurants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Impact: increase the effectiveness of investments in new restaurant </a:t>
            </a:r>
          </a:p>
        </p:txBody>
      </p:sp>
      <p:grpSp>
        <p:nvGrpSpPr>
          <p:cNvPr id="5" name="组 4"/>
          <p:cNvGrpSpPr>
            <a:grpSpLocks noChangeAspect="1"/>
          </p:cNvGrpSpPr>
          <p:nvPr/>
        </p:nvGrpSpPr>
        <p:grpSpPr>
          <a:xfrm>
            <a:off x="-26545" y="4343400"/>
            <a:ext cx="9198155" cy="1755648"/>
            <a:chOff x="-34311" y="4114800"/>
            <a:chExt cx="8623270" cy="16459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114800"/>
              <a:ext cx="5159959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4311" y="4114800"/>
              <a:ext cx="3505809" cy="1645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0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PCA-test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950" y="1600200"/>
            <a:ext cx="46681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4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458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set</a:t>
            </a:r>
          </a:p>
          <a:p>
            <a:pPr lvl="1"/>
            <a:r>
              <a:rPr lang="en-US" altLang="zh-CN" dirty="0" smtClean="0"/>
              <a:t>T</a:t>
            </a:r>
            <a:r>
              <a:rPr lang="en-US" dirty="0" smtClean="0"/>
              <a:t>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dirty="0" smtClean="0"/>
              <a:t>: 137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dirty="0" smtClean="0"/>
              <a:t>100,00</a:t>
            </a:r>
            <a:r>
              <a:rPr lang="en-US" altLang="zh-CN" dirty="0" smtClean="0"/>
              <a:t>0</a:t>
            </a:r>
            <a:r>
              <a:rPr lang="en-US" dirty="0" smtClean="0"/>
              <a:t> records</a:t>
            </a:r>
          </a:p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5562600" cy="357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1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15076" y="1371600"/>
            <a:ext cx="8773094" cy="5315129"/>
            <a:chOff x="315076" y="1371600"/>
            <a:chExt cx="8773094" cy="5315129"/>
          </a:xfrm>
        </p:grpSpPr>
        <p:grpSp>
          <p:nvGrpSpPr>
            <p:cNvPr id="11" name="Group 10"/>
            <p:cNvGrpSpPr/>
            <p:nvPr/>
          </p:nvGrpSpPr>
          <p:grpSpPr>
            <a:xfrm>
              <a:off x="315076" y="1371600"/>
              <a:ext cx="8773094" cy="5315129"/>
              <a:chOff x="279217" y="1972962"/>
              <a:chExt cx="8773094" cy="5315129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217" y="3200400"/>
                <a:ext cx="8773094" cy="228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2819400" y="1972962"/>
                <a:ext cx="6201535" cy="5315129"/>
                <a:chOff x="2819400" y="1972962"/>
                <a:chExt cx="6201535" cy="5315129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621741" y="6087762"/>
                  <a:ext cx="4038600" cy="120032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altLang="zh-CN" dirty="0"/>
                    <a:t>37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obfuscated numeric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attributes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Demographic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Real estate data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/>
                    <a:t>Commercial </a:t>
                  </a:r>
                  <a:r>
                    <a:rPr lang="en-US" altLang="zh-CN" dirty="0" smtClean="0"/>
                    <a:t>data</a:t>
                  </a:r>
                  <a:endParaRPr lang="en-US" altLang="zh-CN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210935" y="1972962"/>
                  <a:ext cx="3810000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lvl="1"/>
                  <a:r>
                    <a:rPr lang="en-US" altLang="zh-CN" dirty="0"/>
                    <a:t>Revenue (only available in training set</a:t>
                  </a:r>
                  <a:r>
                    <a:rPr lang="en-US" altLang="zh-CN" dirty="0" smtClean="0"/>
                    <a:t>)</a:t>
                  </a:r>
                  <a:endParaRPr lang="zh-CN" altLang="en-US" dirty="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276600" y="2734962"/>
                  <a:ext cx="5257800" cy="3048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TYPE: FC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: Food Court, IL: Inline, DT: Drive Thru, MB: Mobile</a:t>
                  </a: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2819400" y="2887362"/>
                  <a:ext cx="457200" cy="313038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9"/>
              <p:cNvCxnSpPr/>
              <p:nvPr/>
            </p:nvCxnSpPr>
            <p:spPr>
              <a:xfrm flipH="1">
                <a:off x="8803341" y="2342294"/>
                <a:ext cx="1" cy="858106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Left Brace 11"/>
            <p:cNvSpPr/>
            <p:nvPr/>
          </p:nvSpPr>
          <p:spPr>
            <a:xfrm rot="16200000">
              <a:off x="5667110" y="2507051"/>
              <a:ext cx="472298" cy="5334000"/>
            </a:xfrm>
            <a:prstGeom prst="leftBrace">
              <a:avLst>
                <a:gd name="adj1" fmla="val 8333"/>
                <a:gd name="adj2" fmla="val 47143"/>
              </a:avLst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Missing categorical attributes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City name</a:t>
            </a:r>
            <a:endParaRPr lang="en-US" sz="2800" dirty="0"/>
          </a:p>
        </p:txBody>
      </p:sp>
      <p:grpSp>
        <p:nvGrpSpPr>
          <p:cNvPr id="13" name="组 12"/>
          <p:cNvGrpSpPr/>
          <p:nvPr/>
        </p:nvGrpSpPr>
        <p:grpSpPr>
          <a:xfrm>
            <a:off x="4800600" y="2819400"/>
            <a:ext cx="3309030" cy="3645932"/>
            <a:chOff x="4800600" y="2819400"/>
            <a:chExt cx="3309030" cy="3645932"/>
          </a:xfrm>
        </p:grpSpPr>
        <p:sp>
          <p:nvSpPr>
            <p:cNvPr id="11" name="文本框 10"/>
            <p:cNvSpPr txBox="1"/>
            <p:nvPr/>
          </p:nvSpPr>
          <p:spPr>
            <a:xfrm>
              <a:off x="480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Test</a:t>
              </a:r>
              <a:endParaRPr kumimoji="1"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2819400"/>
              <a:ext cx="3309030" cy="3200400"/>
            </a:xfrm>
            <a:prstGeom prst="rect">
              <a:avLst/>
            </a:prstGeom>
          </p:spPr>
        </p:pic>
      </p:grpSp>
      <p:grpSp>
        <p:nvGrpSpPr>
          <p:cNvPr id="15" name="组 14"/>
          <p:cNvGrpSpPr/>
          <p:nvPr/>
        </p:nvGrpSpPr>
        <p:grpSpPr>
          <a:xfrm>
            <a:off x="990600" y="2819400"/>
            <a:ext cx="3359512" cy="3645932"/>
            <a:chOff x="990600" y="2819400"/>
            <a:chExt cx="3359512" cy="3645932"/>
          </a:xfrm>
        </p:grpSpPr>
        <p:sp>
          <p:nvSpPr>
            <p:cNvPr id="8" name="文本框 7"/>
            <p:cNvSpPr txBox="1"/>
            <p:nvPr/>
          </p:nvSpPr>
          <p:spPr>
            <a:xfrm>
              <a:off x="990600" y="60960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Training</a:t>
              </a:r>
              <a:endParaRPr kumimoji="1" lang="zh-CN" altLang="en-US" dirty="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2819400"/>
              <a:ext cx="3283312" cy="320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87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Date</a:t>
            </a:r>
          </a:p>
          <a:p>
            <a:pPr lvl="1"/>
            <a:r>
              <a:rPr lang="en-US" dirty="0" smtClean="0"/>
              <a:t>Convert from string to numeric type</a:t>
            </a:r>
          </a:p>
          <a:p>
            <a:pPr lvl="1"/>
            <a:r>
              <a:rPr lang="en-US" dirty="0" smtClean="0"/>
              <a:t>Days opened till 2/1/2014</a:t>
            </a:r>
          </a:p>
          <a:p>
            <a:r>
              <a:rPr lang="en-US" dirty="0"/>
              <a:t>Categorical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Convert to numerical data, assign distinct value</a:t>
            </a:r>
            <a:endParaRPr lang="en-US" dirty="0"/>
          </a:p>
          <a:p>
            <a:r>
              <a:rPr lang="en-US" dirty="0" smtClean="0"/>
              <a:t>Feature Scaling</a:t>
            </a:r>
          </a:p>
          <a:p>
            <a:pPr lvl="1"/>
            <a:r>
              <a:rPr lang="en-US" dirty="0" smtClean="0"/>
              <a:t>Standardize: zero mean, unit variance</a:t>
            </a:r>
          </a:p>
        </p:txBody>
      </p:sp>
    </p:spTree>
    <p:extLst>
      <p:ext uri="{BB962C8B-B14F-4D97-AF65-F5344CB8AC3E}">
        <p14:creationId xmlns:p14="http://schemas.microsoft.com/office/powerpoint/2010/main" val="36510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Correlations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9374"/>
            <a:ext cx="4800600" cy="442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590800"/>
            <a:ext cx="3526897" cy="2971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73585" y="1784866"/>
            <a:ext cx="38806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Open-Date: the </a:t>
            </a:r>
            <a:r>
              <a:rPr kumimoji="1" lang="en-US" altLang="zh-CN" dirty="0"/>
              <a:t>most </a:t>
            </a:r>
            <a:r>
              <a:rPr kumimoji="1" lang="en-US" altLang="zh-CN" dirty="0" smtClean="0"/>
              <a:t>correlated one!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1444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Exploring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Rank</a:t>
            </a:r>
          </a:p>
          <a:p>
            <a:pPr lvl="1"/>
            <a:r>
              <a:rPr lang="en-US" dirty="0" smtClean="0"/>
              <a:t>Attribute evaluator: </a:t>
            </a:r>
            <a:r>
              <a:rPr lang="en-US" dirty="0" err="1" smtClean="0"/>
              <a:t>ReliefAttributeEval</a:t>
            </a:r>
            <a:endParaRPr lang="en-US" dirty="0" smtClean="0"/>
          </a:p>
          <a:p>
            <a:pPr lvl="1"/>
            <a:r>
              <a:rPr lang="en-US" dirty="0" smtClean="0"/>
              <a:t>Search method: Ranker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28" y="3352800"/>
            <a:ext cx="62007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Exploring </a:t>
            </a:r>
            <a:r>
              <a:rPr kumimoji="1" lang="en-US" altLang="zh-CN" dirty="0"/>
              <a:t>the </a:t>
            </a:r>
            <a:r>
              <a:rPr kumimoji="1" lang="en-US" altLang="zh-CN" dirty="0" smtClean="0"/>
              <a:t>Data-</a:t>
            </a:r>
            <a:r>
              <a:rPr lang="en-US" dirty="0"/>
              <a:t>PCA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953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250" y="1555376"/>
            <a:ext cx="464914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495800"/>
            <a:ext cx="268387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PCA of training set: </a:t>
            </a:r>
          </a:p>
          <a:p>
            <a:r>
              <a:rPr lang="en-US" dirty="0" smtClean="0"/>
              <a:t>15 features, 95% variances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335745"/>
            <a:ext cx="312636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PCA of training and testing set: </a:t>
            </a:r>
          </a:p>
          <a:p>
            <a:r>
              <a:rPr lang="en-US" dirty="0" smtClean="0"/>
              <a:t>35 features, 95% variances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57400" y="4234703"/>
            <a:ext cx="0" cy="2667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3735969" y="5658910"/>
            <a:ext cx="729281" cy="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6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371</Words>
  <Application>Microsoft Office PowerPoint</Application>
  <PresentationFormat>On-screen Show (4:3)</PresentationFormat>
  <Paragraphs>97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CS 659 Course Project Restaurant Revenue Prediction</vt:lpstr>
      <vt:lpstr>Introduction</vt:lpstr>
      <vt:lpstr>Dataset</vt:lpstr>
      <vt:lpstr>Dataset</vt:lpstr>
      <vt:lpstr>Data analysis</vt:lpstr>
      <vt:lpstr>Data Pre-processing</vt:lpstr>
      <vt:lpstr>Exploring the Data</vt:lpstr>
      <vt:lpstr>Exploring the Data</vt:lpstr>
      <vt:lpstr> Exploring the Data-PCA </vt:lpstr>
      <vt:lpstr>Evaluation</vt:lpstr>
      <vt:lpstr>Training</vt:lpstr>
      <vt:lpstr>Visualize Validation</vt:lpstr>
      <vt:lpstr>PowerPoint Presentation</vt:lpstr>
      <vt:lpstr>Issues</vt:lpstr>
      <vt:lpstr>Results on Public Board</vt:lpstr>
      <vt:lpstr>Conclusion</vt:lpstr>
      <vt:lpstr>PowerPoint Presentation</vt:lpstr>
      <vt:lpstr>Backup Slides</vt:lpstr>
      <vt:lpstr>Histogram of revenues</vt:lpstr>
      <vt:lpstr>PCA-test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Revenue Prediction</dc:title>
  <dc:creator>Huangxin Wang</dc:creator>
  <cp:lastModifiedBy>Huangxin Wang</cp:lastModifiedBy>
  <cp:revision>114</cp:revision>
  <dcterms:created xsi:type="dcterms:W3CDTF">2006-08-16T00:00:00Z</dcterms:created>
  <dcterms:modified xsi:type="dcterms:W3CDTF">2015-05-04T00:38:07Z</dcterms:modified>
</cp:coreProperties>
</file>