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0" r:id="rId3"/>
    <p:sldId id="259" r:id="rId4"/>
    <p:sldId id="258" r:id="rId5"/>
    <p:sldId id="275" r:id="rId6"/>
    <p:sldId id="263" r:id="rId7"/>
    <p:sldId id="264" r:id="rId8"/>
    <p:sldId id="261" r:id="rId9"/>
    <p:sldId id="276" r:id="rId10"/>
    <p:sldId id="266" r:id="rId11"/>
    <p:sldId id="267" r:id="rId12"/>
    <p:sldId id="265" r:id="rId13"/>
    <p:sldId id="270" r:id="rId14"/>
    <p:sldId id="271" r:id="rId15"/>
    <p:sldId id="269" r:id="rId16"/>
    <p:sldId id="268"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shul Pandey" initials="AP" lastIdx="1" clrIdx="0">
    <p:extLst>
      <p:ext uri="{19B8F6BF-5375-455C-9EA6-DF929625EA0E}">
        <p15:presenceInfo xmlns:p15="http://schemas.microsoft.com/office/powerpoint/2012/main" userId="edd4030bb68302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0" d="100"/>
          <a:sy n="60" d="100"/>
        </p:scale>
        <p:origin x="96" y="12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01T14:41:18.756" idx="1">
    <p:pos x="10" y="10"/>
    <p:text/>
    <p:extLst>
      <p:ext uri="{C676402C-5697-4E1C-873F-D02D1690AC5C}">
        <p15:threadingInfo xmlns:p15="http://schemas.microsoft.com/office/powerpoint/2012/main" timeZoneBias="-72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oleObject" Target="file:///C:\Users\anshu\Downloads\G9_Black_Pearl_TestPlan.xlsx"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comments" Target="../comments/comment1.x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file:///C:\Users\anshu\Downloads\G9_Black_Pearl_Standup_Meeting_Document.xlsx" TargetMode="Externa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file:///C:\Users\anshu\Downloads\G9_Black_Pearl_Sprint_Retrospective.xlsx" TargetMode="Externa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4ED0D-3B9D-450D-8B10-5962D1D25D8C}"/>
              </a:ext>
            </a:extLst>
          </p:cNvPr>
          <p:cNvSpPr>
            <a:spLocks noGrp="1"/>
          </p:cNvSpPr>
          <p:nvPr>
            <p:ph type="title"/>
          </p:nvPr>
        </p:nvSpPr>
        <p:spPr>
          <a:xfrm>
            <a:off x="1141413" y="618517"/>
            <a:ext cx="9905998" cy="2646051"/>
          </a:xfrm>
        </p:spPr>
        <p:txBody>
          <a:bodyPr>
            <a:normAutofit/>
          </a:bodyPr>
          <a:lstStyle/>
          <a:p>
            <a:pPr algn="ctr"/>
            <a:r>
              <a:rPr lang="en-US" sz="5400" b="1" dirty="0">
                <a:solidFill>
                  <a:schemeClr val="bg2"/>
                </a:solidFill>
              </a:rPr>
              <a:t>E-Assist </a:t>
            </a:r>
            <a:br>
              <a:rPr lang="en-US" dirty="0"/>
            </a:br>
            <a:r>
              <a:rPr lang="en-US" dirty="0"/>
              <a:t>(ISCG7427-Agile &amp; Lean Software Delivery)</a:t>
            </a:r>
            <a:br>
              <a:rPr lang="en-US" dirty="0"/>
            </a:br>
            <a:r>
              <a:rPr lang="en-US" b="1" dirty="0">
                <a:solidFill>
                  <a:schemeClr val="bg2"/>
                </a:solidFill>
              </a:rPr>
              <a:t>Team – Black Pearl</a:t>
            </a:r>
            <a:endParaRPr lang="en-NZ" b="1" dirty="0">
              <a:solidFill>
                <a:schemeClr val="bg2"/>
              </a:solidFill>
            </a:endParaRPr>
          </a:p>
        </p:txBody>
      </p:sp>
      <p:sp>
        <p:nvSpPr>
          <p:cNvPr id="3" name="Content Placeholder 2">
            <a:extLst>
              <a:ext uri="{FF2B5EF4-FFF2-40B4-BE49-F238E27FC236}">
                <a16:creationId xmlns:a16="http://schemas.microsoft.com/office/drawing/2014/main" id="{D6FB90C0-2D45-4C8A-8265-C7871B0D5ACD}"/>
              </a:ext>
            </a:extLst>
          </p:cNvPr>
          <p:cNvSpPr>
            <a:spLocks noGrp="1"/>
          </p:cNvSpPr>
          <p:nvPr>
            <p:ph idx="1"/>
          </p:nvPr>
        </p:nvSpPr>
        <p:spPr>
          <a:xfrm>
            <a:off x="1141412" y="3264569"/>
            <a:ext cx="9905999" cy="2526632"/>
          </a:xfrm>
        </p:spPr>
        <p:txBody>
          <a:bodyPr>
            <a:normAutofit/>
          </a:bodyPr>
          <a:lstStyle/>
          <a:p>
            <a:pPr marL="0" indent="0">
              <a:buNone/>
            </a:pPr>
            <a:r>
              <a:rPr lang="en-US" sz="2800" dirty="0"/>
              <a:t>                            Presentation by : </a:t>
            </a:r>
            <a:r>
              <a:rPr lang="en-US" sz="2800" b="1" dirty="0">
                <a:solidFill>
                  <a:schemeClr val="bg2"/>
                </a:solidFill>
              </a:rPr>
              <a:t>Anshul Pandey </a:t>
            </a:r>
            <a:r>
              <a:rPr lang="en-US" sz="2800" dirty="0"/>
              <a:t>#1526043</a:t>
            </a:r>
          </a:p>
          <a:p>
            <a:pPr marL="0" indent="0">
              <a:buNone/>
            </a:pPr>
            <a:r>
              <a:rPr lang="en-US" sz="2800" dirty="0"/>
              <a:t>                                                     </a:t>
            </a:r>
            <a:r>
              <a:rPr lang="en-US" sz="2800" b="1" dirty="0">
                <a:solidFill>
                  <a:schemeClr val="bg2"/>
                </a:solidFill>
              </a:rPr>
              <a:t>Beer Inder Singh   </a:t>
            </a:r>
            <a:r>
              <a:rPr lang="en-US" sz="2800" dirty="0"/>
              <a:t>#1525311</a:t>
            </a:r>
          </a:p>
          <a:p>
            <a:pPr marL="0" indent="0">
              <a:buNone/>
            </a:pPr>
            <a:r>
              <a:rPr lang="en-US" sz="2800" b="1" dirty="0"/>
              <a:t>                                                       </a:t>
            </a:r>
            <a:r>
              <a:rPr lang="en-US" sz="2800" b="1" dirty="0">
                <a:solidFill>
                  <a:schemeClr val="bg2"/>
                </a:solidFill>
              </a:rPr>
              <a:t>Tarun Batra </a:t>
            </a:r>
            <a:r>
              <a:rPr lang="en-US" sz="2800" dirty="0"/>
              <a:t>#1526801</a:t>
            </a:r>
          </a:p>
        </p:txBody>
      </p:sp>
    </p:spTree>
    <p:extLst>
      <p:ext uri="{BB962C8B-B14F-4D97-AF65-F5344CB8AC3E}">
        <p14:creationId xmlns:p14="http://schemas.microsoft.com/office/powerpoint/2010/main" val="3334092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9A59D11-F12D-46D0-901F-947AFC6AF9F1}"/>
              </a:ext>
            </a:extLst>
          </p:cNvPr>
          <p:cNvSpPr>
            <a:spLocks noGrp="1"/>
          </p:cNvSpPr>
          <p:nvPr>
            <p:ph type="title"/>
          </p:nvPr>
        </p:nvSpPr>
        <p:spPr/>
        <p:txBody>
          <a:bodyPr/>
          <a:lstStyle/>
          <a:p>
            <a:pPr algn="ctr"/>
            <a:r>
              <a:rPr lang="en-US" b="1" dirty="0">
                <a:solidFill>
                  <a:schemeClr val="bg2"/>
                </a:solidFill>
              </a:rPr>
              <a:t>Burndown Chart </a:t>
            </a:r>
            <a:endParaRPr lang="en-NZ" b="1" dirty="0">
              <a:solidFill>
                <a:schemeClr val="bg2"/>
              </a:solidFill>
            </a:endParaRPr>
          </a:p>
        </p:txBody>
      </p:sp>
      <p:sp>
        <p:nvSpPr>
          <p:cNvPr id="8" name="Text Placeholder 7">
            <a:extLst>
              <a:ext uri="{FF2B5EF4-FFF2-40B4-BE49-F238E27FC236}">
                <a16:creationId xmlns:a16="http://schemas.microsoft.com/office/drawing/2014/main" id="{59BC4691-5016-4F27-A7F9-AD5E1B85C6D6}"/>
              </a:ext>
            </a:extLst>
          </p:cNvPr>
          <p:cNvSpPr>
            <a:spLocks noGrp="1"/>
          </p:cNvSpPr>
          <p:nvPr>
            <p:ph type="body" idx="1"/>
          </p:nvPr>
        </p:nvSpPr>
        <p:spPr>
          <a:xfrm>
            <a:off x="1141411" y="2249486"/>
            <a:ext cx="4878392" cy="823912"/>
          </a:xfrm>
        </p:spPr>
        <p:txBody>
          <a:bodyPr/>
          <a:lstStyle/>
          <a:p>
            <a:r>
              <a:rPr lang="en-US" b="1" dirty="0">
                <a:solidFill>
                  <a:schemeClr val="bg2"/>
                </a:solidFill>
              </a:rPr>
              <a:t>The Sprint 0</a:t>
            </a:r>
            <a:endParaRPr lang="en-NZ" b="1" dirty="0">
              <a:solidFill>
                <a:schemeClr val="bg2"/>
              </a:solidFill>
            </a:endParaRPr>
          </a:p>
        </p:txBody>
      </p:sp>
      <p:pic>
        <p:nvPicPr>
          <p:cNvPr id="12" name="Content Placeholder 11">
            <a:extLst>
              <a:ext uri="{FF2B5EF4-FFF2-40B4-BE49-F238E27FC236}">
                <a16:creationId xmlns:a16="http://schemas.microsoft.com/office/drawing/2014/main" id="{936BA8F7-269D-4A9A-A84A-0EEBA37A8EEC}"/>
              </a:ext>
            </a:extLst>
          </p:cNvPr>
          <p:cNvPicPr>
            <a:picLocks noGrp="1" noChangeAspect="1"/>
          </p:cNvPicPr>
          <p:nvPr>
            <p:ph sz="half" idx="2"/>
          </p:nvPr>
        </p:nvPicPr>
        <p:blipFill>
          <a:blip r:embed="rId2"/>
          <a:stretch>
            <a:fillRect/>
          </a:stretch>
        </p:blipFill>
        <p:spPr>
          <a:xfrm>
            <a:off x="1359836" y="3073400"/>
            <a:ext cx="4441540" cy="2717800"/>
          </a:xfrm>
          <a:prstGeom prst="rect">
            <a:avLst/>
          </a:prstGeom>
        </p:spPr>
      </p:pic>
      <p:sp>
        <p:nvSpPr>
          <p:cNvPr id="10" name="Text Placeholder 9">
            <a:extLst>
              <a:ext uri="{FF2B5EF4-FFF2-40B4-BE49-F238E27FC236}">
                <a16:creationId xmlns:a16="http://schemas.microsoft.com/office/drawing/2014/main" id="{9EAE0590-315D-4024-8A30-A604D93F58AF}"/>
              </a:ext>
            </a:extLst>
          </p:cNvPr>
          <p:cNvSpPr>
            <a:spLocks noGrp="1"/>
          </p:cNvSpPr>
          <p:nvPr>
            <p:ph type="body" sz="quarter" idx="3"/>
          </p:nvPr>
        </p:nvSpPr>
        <p:spPr>
          <a:xfrm>
            <a:off x="6169018" y="2249485"/>
            <a:ext cx="4878392" cy="823912"/>
          </a:xfrm>
        </p:spPr>
        <p:txBody>
          <a:bodyPr/>
          <a:lstStyle/>
          <a:p>
            <a:r>
              <a:rPr lang="en-US" b="1" dirty="0">
                <a:solidFill>
                  <a:schemeClr val="bg2"/>
                </a:solidFill>
              </a:rPr>
              <a:t>The Sprint 1</a:t>
            </a:r>
            <a:endParaRPr lang="en-NZ" b="1" dirty="0">
              <a:solidFill>
                <a:schemeClr val="bg2"/>
              </a:solidFill>
            </a:endParaRPr>
          </a:p>
        </p:txBody>
      </p:sp>
      <p:pic>
        <p:nvPicPr>
          <p:cNvPr id="13" name="Content Placeholder 12">
            <a:extLst>
              <a:ext uri="{FF2B5EF4-FFF2-40B4-BE49-F238E27FC236}">
                <a16:creationId xmlns:a16="http://schemas.microsoft.com/office/drawing/2014/main" id="{B9675FCF-42B1-4DA8-9258-EEAA579FFF37}"/>
              </a:ext>
            </a:extLst>
          </p:cNvPr>
          <p:cNvPicPr>
            <a:picLocks noGrp="1" noChangeAspect="1"/>
          </p:cNvPicPr>
          <p:nvPr>
            <p:ph sz="quarter" idx="4"/>
          </p:nvPr>
        </p:nvPicPr>
        <p:blipFill>
          <a:blip r:embed="rId3"/>
          <a:stretch>
            <a:fillRect/>
          </a:stretch>
        </p:blipFill>
        <p:spPr>
          <a:xfrm>
            <a:off x="6172200" y="3106405"/>
            <a:ext cx="4875213" cy="2651789"/>
          </a:xfrm>
          <a:prstGeom prst="rect">
            <a:avLst/>
          </a:prstGeom>
        </p:spPr>
      </p:pic>
    </p:spTree>
    <p:extLst>
      <p:ext uri="{BB962C8B-B14F-4D97-AF65-F5344CB8AC3E}">
        <p14:creationId xmlns:p14="http://schemas.microsoft.com/office/powerpoint/2010/main" val="1828682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8B584-BD2C-45D1-834B-46149374990E}"/>
              </a:ext>
            </a:extLst>
          </p:cNvPr>
          <p:cNvSpPr>
            <a:spLocks noGrp="1"/>
          </p:cNvSpPr>
          <p:nvPr>
            <p:ph type="title"/>
          </p:nvPr>
        </p:nvSpPr>
        <p:spPr/>
        <p:txBody>
          <a:bodyPr/>
          <a:lstStyle/>
          <a:p>
            <a:pPr algn="ctr"/>
            <a:r>
              <a:rPr lang="en-US" b="1" u="sng" dirty="0">
                <a:solidFill>
                  <a:schemeClr val="bg2"/>
                </a:solidFill>
              </a:rPr>
              <a:t>Velocity</a:t>
            </a:r>
            <a:endParaRPr lang="en-NZ" b="1" u="sng" dirty="0">
              <a:solidFill>
                <a:schemeClr val="bg2"/>
              </a:solidFill>
            </a:endParaRPr>
          </a:p>
        </p:txBody>
      </p:sp>
      <p:sp>
        <p:nvSpPr>
          <p:cNvPr id="7" name="Text Placeholder 6">
            <a:extLst>
              <a:ext uri="{FF2B5EF4-FFF2-40B4-BE49-F238E27FC236}">
                <a16:creationId xmlns:a16="http://schemas.microsoft.com/office/drawing/2014/main" id="{D70ADA0F-7018-42B1-B11A-E77B2FBB278C}"/>
              </a:ext>
            </a:extLst>
          </p:cNvPr>
          <p:cNvSpPr>
            <a:spLocks noGrp="1"/>
          </p:cNvSpPr>
          <p:nvPr>
            <p:ph type="body" idx="1"/>
          </p:nvPr>
        </p:nvSpPr>
        <p:spPr/>
        <p:txBody>
          <a:bodyPr/>
          <a:lstStyle/>
          <a:p>
            <a:r>
              <a:rPr lang="en-US" u="sng" dirty="0">
                <a:solidFill>
                  <a:schemeClr val="bg2"/>
                </a:solidFill>
              </a:rPr>
              <a:t>Sprint-0 </a:t>
            </a:r>
            <a:r>
              <a:rPr lang="en-US" u="sng" dirty="0" err="1">
                <a:solidFill>
                  <a:schemeClr val="bg2"/>
                </a:solidFill>
              </a:rPr>
              <a:t>vELOCITY</a:t>
            </a:r>
            <a:endParaRPr lang="en-NZ" u="sng" dirty="0">
              <a:solidFill>
                <a:schemeClr val="bg2"/>
              </a:solidFill>
            </a:endParaRPr>
          </a:p>
        </p:txBody>
      </p:sp>
      <p:sp>
        <p:nvSpPr>
          <p:cNvPr id="10" name="Text Placeholder 9">
            <a:extLst>
              <a:ext uri="{FF2B5EF4-FFF2-40B4-BE49-F238E27FC236}">
                <a16:creationId xmlns:a16="http://schemas.microsoft.com/office/drawing/2014/main" id="{40570613-CCAF-4F46-9090-969FD38D97A5}"/>
              </a:ext>
            </a:extLst>
          </p:cNvPr>
          <p:cNvSpPr>
            <a:spLocks noGrp="1"/>
          </p:cNvSpPr>
          <p:nvPr>
            <p:ph type="body" sz="half" idx="15"/>
          </p:nvPr>
        </p:nvSpPr>
        <p:spPr/>
        <p:txBody>
          <a:bodyPr/>
          <a:lstStyle/>
          <a:p>
            <a:r>
              <a:rPr lang="en-US" dirty="0"/>
              <a:t>We have committed 5 user stories with 4 </a:t>
            </a:r>
            <a:r>
              <a:rPr lang="en-US" dirty="0" err="1"/>
              <a:t>stpry</a:t>
            </a:r>
            <a:r>
              <a:rPr lang="en-US" dirty="0"/>
              <a:t> point each. Hence the overall </a:t>
            </a:r>
            <a:r>
              <a:rPr lang="en-US" dirty="0">
                <a:solidFill>
                  <a:schemeClr val="bg2"/>
                </a:solidFill>
              </a:rPr>
              <a:t>Velocity</a:t>
            </a:r>
            <a:r>
              <a:rPr lang="en-US" dirty="0"/>
              <a:t> for </a:t>
            </a:r>
            <a:r>
              <a:rPr lang="en-US" dirty="0">
                <a:solidFill>
                  <a:schemeClr val="bg2"/>
                </a:solidFill>
              </a:rPr>
              <a:t>Sprint-0 </a:t>
            </a:r>
            <a:r>
              <a:rPr lang="en-US" dirty="0"/>
              <a:t>is </a:t>
            </a:r>
            <a:r>
              <a:rPr lang="en-US" dirty="0">
                <a:solidFill>
                  <a:schemeClr val="bg2"/>
                </a:solidFill>
              </a:rPr>
              <a:t>20.</a:t>
            </a:r>
            <a:endParaRPr lang="en-NZ" dirty="0">
              <a:solidFill>
                <a:schemeClr val="bg2"/>
              </a:solidFill>
            </a:endParaRPr>
          </a:p>
        </p:txBody>
      </p:sp>
      <p:sp>
        <p:nvSpPr>
          <p:cNvPr id="8" name="Text Placeholder 7">
            <a:extLst>
              <a:ext uri="{FF2B5EF4-FFF2-40B4-BE49-F238E27FC236}">
                <a16:creationId xmlns:a16="http://schemas.microsoft.com/office/drawing/2014/main" id="{56B72B29-6B65-4DC2-BD59-AE45D23CB0CF}"/>
              </a:ext>
            </a:extLst>
          </p:cNvPr>
          <p:cNvSpPr>
            <a:spLocks noGrp="1"/>
          </p:cNvSpPr>
          <p:nvPr>
            <p:ph type="body" sz="quarter" idx="3"/>
          </p:nvPr>
        </p:nvSpPr>
        <p:spPr/>
        <p:txBody>
          <a:bodyPr/>
          <a:lstStyle/>
          <a:p>
            <a:r>
              <a:rPr lang="en-US" u="sng" dirty="0">
                <a:solidFill>
                  <a:schemeClr val="bg2"/>
                </a:solidFill>
              </a:rPr>
              <a:t>Sprint-1vELOCITY</a:t>
            </a:r>
            <a:endParaRPr lang="en-NZ" u="sng" dirty="0">
              <a:solidFill>
                <a:schemeClr val="bg2"/>
              </a:solidFill>
            </a:endParaRPr>
          </a:p>
        </p:txBody>
      </p:sp>
      <p:sp>
        <p:nvSpPr>
          <p:cNvPr id="11" name="Text Placeholder 10">
            <a:extLst>
              <a:ext uri="{FF2B5EF4-FFF2-40B4-BE49-F238E27FC236}">
                <a16:creationId xmlns:a16="http://schemas.microsoft.com/office/drawing/2014/main" id="{4928DDC7-07F5-4069-A2CB-E5153E9F1489}"/>
              </a:ext>
            </a:extLst>
          </p:cNvPr>
          <p:cNvSpPr>
            <a:spLocks noGrp="1"/>
          </p:cNvSpPr>
          <p:nvPr>
            <p:ph type="body" sz="half" idx="16"/>
          </p:nvPr>
        </p:nvSpPr>
        <p:spPr/>
        <p:txBody>
          <a:bodyPr/>
          <a:lstStyle/>
          <a:p>
            <a:r>
              <a:rPr lang="en-US" dirty="0"/>
              <a:t>We have committed 10 user stories with 4 story points each. Hence the overall </a:t>
            </a:r>
            <a:r>
              <a:rPr lang="en-US" dirty="0">
                <a:solidFill>
                  <a:schemeClr val="bg2"/>
                </a:solidFill>
              </a:rPr>
              <a:t>Velocity</a:t>
            </a:r>
            <a:r>
              <a:rPr lang="en-US" dirty="0"/>
              <a:t> for </a:t>
            </a:r>
            <a:r>
              <a:rPr lang="en-US" dirty="0">
                <a:solidFill>
                  <a:schemeClr val="bg2"/>
                </a:solidFill>
              </a:rPr>
              <a:t>Sprint-1</a:t>
            </a:r>
            <a:r>
              <a:rPr lang="en-US" dirty="0"/>
              <a:t> is </a:t>
            </a:r>
            <a:r>
              <a:rPr lang="en-US" dirty="0">
                <a:solidFill>
                  <a:schemeClr val="bg2"/>
                </a:solidFill>
              </a:rPr>
              <a:t>40.</a:t>
            </a:r>
            <a:endParaRPr lang="en-NZ" dirty="0">
              <a:solidFill>
                <a:schemeClr val="bg2"/>
              </a:solidFill>
            </a:endParaRPr>
          </a:p>
        </p:txBody>
      </p:sp>
      <p:sp>
        <p:nvSpPr>
          <p:cNvPr id="9" name="Text Placeholder 8">
            <a:extLst>
              <a:ext uri="{FF2B5EF4-FFF2-40B4-BE49-F238E27FC236}">
                <a16:creationId xmlns:a16="http://schemas.microsoft.com/office/drawing/2014/main" id="{1B275490-C5A4-45F0-BEF4-410E93463447}"/>
              </a:ext>
            </a:extLst>
          </p:cNvPr>
          <p:cNvSpPr>
            <a:spLocks noGrp="1"/>
          </p:cNvSpPr>
          <p:nvPr>
            <p:ph type="body" sz="quarter" idx="13"/>
          </p:nvPr>
        </p:nvSpPr>
        <p:spPr/>
        <p:txBody>
          <a:bodyPr/>
          <a:lstStyle/>
          <a:p>
            <a:r>
              <a:rPr lang="en-US" u="sng" dirty="0">
                <a:solidFill>
                  <a:schemeClr val="bg2"/>
                </a:solidFill>
              </a:rPr>
              <a:t>Project Velocity</a:t>
            </a:r>
            <a:endParaRPr lang="en-NZ" u="sng" dirty="0">
              <a:solidFill>
                <a:schemeClr val="bg2"/>
              </a:solidFill>
            </a:endParaRPr>
          </a:p>
        </p:txBody>
      </p:sp>
      <p:sp>
        <p:nvSpPr>
          <p:cNvPr id="12" name="Text Placeholder 11">
            <a:extLst>
              <a:ext uri="{FF2B5EF4-FFF2-40B4-BE49-F238E27FC236}">
                <a16:creationId xmlns:a16="http://schemas.microsoft.com/office/drawing/2014/main" id="{46F6B109-4639-489D-A738-76999C21ECAA}"/>
              </a:ext>
            </a:extLst>
          </p:cNvPr>
          <p:cNvSpPr>
            <a:spLocks noGrp="1"/>
          </p:cNvSpPr>
          <p:nvPr>
            <p:ph type="body" sz="half" idx="17"/>
          </p:nvPr>
        </p:nvSpPr>
        <p:spPr/>
        <p:txBody>
          <a:bodyPr/>
          <a:lstStyle/>
          <a:p>
            <a:r>
              <a:rPr lang="en-US" dirty="0"/>
              <a:t>We have committed 15 user stories with 4 story point each in total of 2 sprints. Hence the </a:t>
            </a:r>
            <a:r>
              <a:rPr lang="en-US" dirty="0">
                <a:solidFill>
                  <a:schemeClr val="bg2"/>
                </a:solidFill>
              </a:rPr>
              <a:t>Velocity</a:t>
            </a:r>
            <a:r>
              <a:rPr lang="en-US" dirty="0"/>
              <a:t> of overall </a:t>
            </a:r>
            <a:r>
              <a:rPr lang="en-US" dirty="0">
                <a:solidFill>
                  <a:schemeClr val="bg2"/>
                </a:solidFill>
              </a:rPr>
              <a:t>Project</a:t>
            </a:r>
            <a:r>
              <a:rPr lang="en-US" dirty="0"/>
              <a:t> is</a:t>
            </a:r>
          </a:p>
          <a:p>
            <a:r>
              <a:rPr lang="en-US" dirty="0"/>
              <a:t> </a:t>
            </a:r>
            <a:r>
              <a:rPr lang="en-US" dirty="0">
                <a:solidFill>
                  <a:schemeClr val="bg2"/>
                </a:solidFill>
              </a:rPr>
              <a:t>30.</a:t>
            </a:r>
            <a:endParaRPr lang="en-NZ" dirty="0">
              <a:solidFill>
                <a:schemeClr val="bg2"/>
              </a:solidFill>
            </a:endParaRPr>
          </a:p>
        </p:txBody>
      </p:sp>
    </p:spTree>
    <p:extLst>
      <p:ext uri="{BB962C8B-B14F-4D97-AF65-F5344CB8AC3E}">
        <p14:creationId xmlns:p14="http://schemas.microsoft.com/office/powerpoint/2010/main" val="2916812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69F19-4C74-4945-8685-4F9A8E99781C}"/>
              </a:ext>
            </a:extLst>
          </p:cNvPr>
          <p:cNvSpPr>
            <a:spLocks noGrp="1"/>
          </p:cNvSpPr>
          <p:nvPr>
            <p:ph type="ctrTitle"/>
          </p:nvPr>
        </p:nvSpPr>
        <p:spPr>
          <a:xfrm>
            <a:off x="1876424" y="101442"/>
            <a:ext cx="8791575" cy="1425606"/>
          </a:xfrm>
        </p:spPr>
        <p:txBody>
          <a:bodyPr>
            <a:normAutofit/>
          </a:bodyPr>
          <a:lstStyle/>
          <a:p>
            <a:pPr algn="ctr"/>
            <a:r>
              <a:rPr lang="en-US" dirty="0">
                <a:solidFill>
                  <a:schemeClr val="bg2"/>
                </a:solidFill>
              </a:rPr>
              <a:t>Testing</a:t>
            </a:r>
            <a:br>
              <a:rPr lang="en-US" dirty="0">
                <a:solidFill>
                  <a:schemeClr val="bg2"/>
                </a:solidFill>
              </a:rPr>
            </a:br>
            <a:endParaRPr lang="en-NZ" dirty="0">
              <a:solidFill>
                <a:schemeClr val="bg2"/>
              </a:solidFill>
            </a:endParaRPr>
          </a:p>
        </p:txBody>
      </p:sp>
      <p:sp>
        <p:nvSpPr>
          <p:cNvPr id="4" name="Subtitle 3">
            <a:extLst>
              <a:ext uri="{FF2B5EF4-FFF2-40B4-BE49-F238E27FC236}">
                <a16:creationId xmlns:a16="http://schemas.microsoft.com/office/drawing/2014/main" id="{F906616A-D925-417D-92DD-7CA85B2A27CF}"/>
              </a:ext>
            </a:extLst>
          </p:cNvPr>
          <p:cNvSpPr>
            <a:spLocks noGrp="1"/>
          </p:cNvSpPr>
          <p:nvPr>
            <p:ph type="subTitle" idx="1"/>
          </p:nvPr>
        </p:nvSpPr>
        <p:spPr>
          <a:xfrm>
            <a:off x="2011680" y="1133856"/>
            <a:ext cx="8656319" cy="1078992"/>
          </a:xfrm>
        </p:spPr>
        <p:txBody>
          <a:bodyPr/>
          <a:lstStyle/>
          <a:p>
            <a:r>
              <a:rPr lang="en-US" dirty="0">
                <a:solidFill>
                  <a:schemeClr val="tx1"/>
                </a:solidFill>
              </a:rPr>
              <a:t>We have implemented unit testing for all the user stories using selenium web driver as well like user stories in sprint 0.</a:t>
            </a:r>
          </a:p>
          <a:p>
            <a:endParaRPr lang="en-NZ" dirty="0"/>
          </a:p>
        </p:txBody>
      </p:sp>
      <p:graphicFrame>
        <p:nvGraphicFramePr>
          <p:cNvPr id="3" name="Object 2">
            <a:extLst>
              <a:ext uri="{FF2B5EF4-FFF2-40B4-BE49-F238E27FC236}">
                <a16:creationId xmlns:a16="http://schemas.microsoft.com/office/drawing/2014/main" id="{356C4EB6-4A22-4944-90D4-6D4610A81561}"/>
              </a:ext>
            </a:extLst>
          </p:cNvPr>
          <p:cNvGraphicFramePr>
            <a:graphicFrameLocks noChangeAspect="1"/>
          </p:cNvGraphicFramePr>
          <p:nvPr>
            <p:extLst>
              <p:ext uri="{D42A27DB-BD31-4B8C-83A1-F6EECF244321}">
                <p14:modId xmlns:p14="http://schemas.microsoft.com/office/powerpoint/2010/main" val="3266243311"/>
              </p:ext>
            </p:extLst>
          </p:nvPr>
        </p:nvGraphicFramePr>
        <p:xfrm>
          <a:off x="1700784" y="2074933"/>
          <a:ext cx="9465499" cy="4407408"/>
        </p:xfrm>
        <a:graphic>
          <a:graphicData uri="http://schemas.openxmlformats.org/presentationml/2006/ole">
            <mc:AlternateContent xmlns:mc="http://schemas.openxmlformats.org/markup-compatibility/2006">
              <mc:Choice xmlns:v="urn:schemas-microsoft-com:vml" Requires="v">
                <p:oleObj spid="_x0000_s2067" name="Worksheet" r:id="rId3" imgW="10201408" imgH="12096770" progId="Excel.Sheet.12">
                  <p:link updateAutomatic="1"/>
                </p:oleObj>
              </mc:Choice>
              <mc:Fallback>
                <p:oleObj name="Worksheet" r:id="rId3" imgW="10201408" imgH="12096770" progId="Excel.Sheet.12">
                  <p:link updateAutomatic="1"/>
                  <p:pic>
                    <p:nvPicPr>
                      <p:cNvPr id="0" name=""/>
                      <p:cNvPicPr/>
                      <p:nvPr/>
                    </p:nvPicPr>
                    <p:blipFill>
                      <a:blip r:embed="rId4"/>
                      <a:stretch>
                        <a:fillRect/>
                      </a:stretch>
                    </p:blipFill>
                    <p:spPr>
                      <a:xfrm>
                        <a:off x="1700784" y="2074933"/>
                        <a:ext cx="9465499" cy="4407408"/>
                      </a:xfrm>
                      <a:prstGeom prst="rect">
                        <a:avLst/>
                      </a:prstGeom>
                    </p:spPr>
                  </p:pic>
                </p:oleObj>
              </mc:Fallback>
            </mc:AlternateContent>
          </a:graphicData>
        </a:graphic>
      </p:graphicFrame>
    </p:spTree>
    <p:extLst>
      <p:ext uri="{BB962C8B-B14F-4D97-AF65-F5344CB8AC3E}">
        <p14:creationId xmlns:p14="http://schemas.microsoft.com/office/powerpoint/2010/main" val="3034725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A6E6B-C0B1-4CE5-BAB1-135E4615FB03}"/>
              </a:ext>
            </a:extLst>
          </p:cNvPr>
          <p:cNvSpPr>
            <a:spLocks noGrp="1"/>
          </p:cNvSpPr>
          <p:nvPr>
            <p:ph type="title"/>
          </p:nvPr>
        </p:nvSpPr>
        <p:spPr/>
        <p:txBody>
          <a:bodyPr/>
          <a:lstStyle/>
          <a:p>
            <a:pPr algn="ctr"/>
            <a:r>
              <a:rPr lang="en-US" b="1" dirty="0">
                <a:solidFill>
                  <a:schemeClr val="bg2"/>
                </a:solidFill>
              </a:rPr>
              <a:t>Agile/Lean Practices</a:t>
            </a:r>
            <a:endParaRPr lang="en-NZ" b="1" dirty="0">
              <a:solidFill>
                <a:schemeClr val="bg2"/>
              </a:solidFill>
            </a:endParaRPr>
          </a:p>
        </p:txBody>
      </p:sp>
      <p:sp>
        <p:nvSpPr>
          <p:cNvPr id="3" name="Content Placeholder 2">
            <a:extLst>
              <a:ext uri="{FF2B5EF4-FFF2-40B4-BE49-F238E27FC236}">
                <a16:creationId xmlns:a16="http://schemas.microsoft.com/office/drawing/2014/main" id="{D35AC3EA-7624-4A5E-AAB4-B699C603D3CF}"/>
              </a:ext>
            </a:extLst>
          </p:cNvPr>
          <p:cNvSpPr>
            <a:spLocks noGrp="1"/>
          </p:cNvSpPr>
          <p:nvPr>
            <p:ph idx="1"/>
          </p:nvPr>
        </p:nvSpPr>
        <p:spPr>
          <a:xfrm>
            <a:off x="1141412" y="1714500"/>
            <a:ext cx="9905999" cy="4892040"/>
          </a:xfrm>
        </p:spPr>
        <p:txBody>
          <a:bodyPr/>
          <a:lstStyle/>
          <a:p>
            <a:r>
              <a:rPr lang="en-IN" b="1" dirty="0"/>
              <a:t>Pair programming, </a:t>
            </a:r>
            <a:r>
              <a:rPr lang="en-IN" dirty="0"/>
              <a:t>where 2 programmers worked together at one workstation. One the driver and writes codes, where other observes and navigates, reviews each line of code. Alternatively switching roles between programmers.</a:t>
            </a:r>
          </a:p>
        </p:txBody>
      </p:sp>
      <p:pic>
        <p:nvPicPr>
          <p:cNvPr id="5" name="Picture 4">
            <a:extLst>
              <a:ext uri="{FF2B5EF4-FFF2-40B4-BE49-F238E27FC236}">
                <a16:creationId xmlns:a16="http://schemas.microsoft.com/office/drawing/2014/main" id="{EE3D711D-CCB3-3544-8FD6-655217E0D2E3}"/>
              </a:ext>
            </a:extLst>
          </p:cNvPr>
          <p:cNvPicPr>
            <a:picLocks noChangeAspect="1"/>
          </p:cNvPicPr>
          <p:nvPr/>
        </p:nvPicPr>
        <p:blipFill>
          <a:blip r:embed="rId2"/>
          <a:stretch>
            <a:fillRect/>
          </a:stretch>
        </p:blipFill>
        <p:spPr>
          <a:xfrm>
            <a:off x="1440180" y="3715192"/>
            <a:ext cx="9607230" cy="2524290"/>
          </a:xfrm>
          <a:prstGeom prst="rect">
            <a:avLst/>
          </a:prstGeom>
        </p:spPr>
      </p:pic>
    </p:spTree>
    <p:extLst>
      <p:ext uri="{BB962C8B-B14F-4D97-AF65-F5344CB8AC3E}">
        <p14:creationId xmlns:p14="http://schemas.microsoft.com/office/powerpoint/2010/main" val="1221935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19BD-633E-411C-BEFA-D2E1D1CBC5F6}"/>
              </a:ext>
            </a:extLst>
          </p:cNvPr>
          <p:cNvSpPr>
            <a:spLocks noGrp="1"/>
          </p:cNvSpPr>
          <p:nvPr>
            <p:ph type="title"/>
          </p:nvPr>
        </p:nvSpPr>
        <p:spPr/>
        <p:txBody>
          <a:bodyPr/>
          <a:lstStyle/>
          <a:p>
            <a:pPr algn="ctr"/>
            <a:r>
              <a:rPr lang="en-US" b="1" dirty="0">
                <a:solidFill>
                  <a:schemeClr val="bg2"/>
                </a:solidFill>
              </a:rPr>
              <a:t>Agile/Lean Practices</a:t>
            </a:r>
            <a:endParaRPr lang="en-NZ" dirty="0"/>
          </a:p>
        </p:txBody>
      </p:sp>
      <p:sp>
        <p:nvSpPr>
          <p:cNvPr id="3" name="Content Placeholder 2">
            <a:extLst>
              <a:ext uri="{FF2B5EF4-FFF2-40B4-BE49-F238E27FC236}">
                <a16:creationId xmlns:a16="http://schemas.microsoft.com/office/drawing/2014/main" id="{85D7D09A-3781-4C77-A980-98669913FA8E}"/>
              </a:ext>
            </a:extLst>
          </p:cNvPr>
          <p:cNvSpPr>
            <a:spLocks noGrp="1"/>
          </p:cNvSpPr>
          <p:nvPr>
            <p:ph idx="1"/>
          </p:nvPr>
        </p:nvSpPr>
        <p:spPr>
          <a:xfrm>
            <a:off x="1141412" y="2097088"/>
            <a:ext cx="9905999" cy="3541714"/>
          </a:xfrm>
        </p:spPr>
        <p:txBody>
          <a:bodyPr/>
          <a:lstStyle/>
          <a:p>
            <a:r>
              <a:rPr lang="en-IN" b="1" dirty="0"/>
              <a:t>Test-driven development (TDD) </a:t>
            </a:r>
            <a:r>
              <a:rPr lang="en-IN" dirty="0"/>
              <a:t>as a development technique. It is the practice of writing test code before the code to be tested. Provided test word document and test ide from selenium.</a:t>
            </a:r>
          </a:p>
          <a:p>
            <a:r>
              <a:rPr lang="en-IN" b="1" dirty="0"/>
              <a:t>Refactoring</a:t>
            </a:r>
            <a:r>
              <a:rPr lang="en-IN" dirty="0"/>
              <a:t> is a disciplined design skill to improve the structure of code without changing its external behaviour. And refactoring is part of the TDD cycle.</a:t>
            </a:r>
            <a:endParaRPr lang="en-NZ" dirty="0"/>
          </a:p>
          <a:p>
            <a:endParaRPr lang="en-NZ" dirty="0"/>
          </a:p>
        </p:txBody>
      </p:sp>
    </p:spTree>
    <p:extLst>
      <p:ext uri="{BB962C8B-B14F-4D97-AF65-F5344CB8AC3E}">
        <p14:creationId xmlns:p14="http://schemas.microsoft.com/office/powerpoint/2010/main" val="635560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858EB-D734-4327-B264-3C6EF8D562A0}"/>
              </a:ext>
            </a:extLst>
          </p:cNvPr>
          <p:cNvSpPr>
            <a:spLocks noGrp="1"/>
          </p:cNvSpPr>
          <p:nvPr>
            <p:ph type="title"/>
          </p:nvPr>
        </p:nvSpPr>
        <p:spPr/>
        <p:txBody>
          <a:bodyPr/>
          <a:lstStyle/>
          <a:p>
            <a:pPr algn="ctr"/>
            <a:r>
              <a:rPr lang="en-US" b="1" dirty="0">
                <a:solidFill>
                  <a:schemeClr val="bg2"/>
                </a:solidFill>
              </a:rPr>
              <a:t>Stand-Up Meetings</a:t>
            </a:r>
            <a:endParaRPr lang="en-NZ" b="1" dirty="0">
              <a:solidFill>
                <a:schemeClr val="bg2"/>
              </a:solidFill>
            </a:endParaRPr>
          </a:p>
        </p:txBody>
      </p:sp>
      <p:sp>
        <p:nvSpPr>
          <p:cNvPr id="3" name="Content Placeholder 2">
            <a:extLst>
              <a:ext uri="{FF2B5EF4-FFF2-40B4-BE49-F238E27FC236}">
                <a16:creationId xmlns:a16="http://schemas.microsoft.com/office/drawing/2014/main" id="{2889E1A5-5A8A-4634-A918-0E214A9F2D21}"/>
              </a:ext>
            </a:extLst>
          </p:cNvPr>
          <p:cNvSpPr>
            <a:spLocks noGrp="1"/>
          </p:cNvSpPr>
          <p:nvPr>
            <p:ph idx="1"/>
          </p:nvPr>
        </p:nvSpPr>
        <p:spPr>
          <a:xfrm>
            <a:off x="1141412" y="1828800"/>
            <a:ext cx="9905999" cy="3962401"/>
          </a:xfrm>
        </p:spPr>
        <p:txBody>
          <a:bodyPr/>
          <a:lstStyle/>
          <a:p>
            <a:r>
              <a:rPr lang="en-US" dirty="0"/>
              <a:t>We used to have weekly meetings. We have also maintained a stand-up meeting document on GitHub.</a:t>
            </a:r>
          </a:p>
          <a:p>
            <a:endParaRPr lang="en-US" dirty="0"/>
          </a:p>
          <a:p>
            <a:endParaRPr lang="en-NZ" dirty="0"/>
          </a:p>
        </p:txBody>
      </p:sp>
      <p:graphicFrame>
        <p:nvGraphicFramePr>
          <p:cNvPr id="4" name="Object 3">
            <a:extLst>
              <a:ext uri="{FF2B5EF4-FFF2-40B4-BE49-F238E27FC236}">
                <a16:creationId xmlns:a16="http://schemas.microsoft.com/office/drawing/2014/main" id="{10071C4F-3DBE-4B4C-B3A4-C7E78623C0D0}"/>
              </a:ext>
            </a:extLst>
          </p:cNvPr>
          <p:cNvGraphicFramePr>
            <a:graphicFrameLocks noChangeAspect="1"/>
          </p:cNvGraphicFramePr>
          <p:nvPr>
            <p:extLst>
              <p:ext uri="{D42A27DB-BD31-4B8C-83A1-F6EECF244321}">
                <p14:modId xmlns:p14="http://schemas.microsoft.com/office/powerpoint/2010/main" val="3697685749"/>
              </p:ext>
            </p:extLst>
          </p:nvPr>
        </p:nvGraphicFramePr>
        <p:xfrm>
          <a:off x="1508760" y="2715768"/>
          <a:ext cx="9774936" cy="3849624"/>
        </p:xfrm>
        <a:graphic>
          <a:graphicData uri="http://schemas.openxmlformats.org/presentationml/2006/ole">
            <mc:AlternateContent xmlns:mc="http://schemas.openxmlformats.org/markup-compatibility/2006">
              <mc:Choice xmlns:v="urn:schemas-microsoft-com:vml" Requires="v">
                <p:oleObj spid="_x0000_s3087" name="Worksheet" r:id="rId3" imgW="13115792" imgH="6429375" progId="Excel.Sheet.12">
                  <p:link updateAutomatic="1"/>
                </p:oleObj>
              </mc:Choice>
              <mc:Fallback>
                <p:oleObj name="Worksheet" r:id="rId3" imgW="13115792" imgH="6429375" progId="Excel.Sheet.12">
                  <p:link updateAutomatic="1"/>
                  <p:pic>
                    <p:nvPicPr>
                      <p:cNvPr id="0" name=""/>
                      <p:cNvPicPr/>
                      <p:nvPr/>
                    </p:nvPicPr>
                    <p:blipFill>
                      <a:blip r:embed="rId4"/>
                      <a:stretch>
                        <a:fillRect/>
                      </a:stretch>
                    </p:blipFill>
                    <p:spPr>
                      <a:xfrm>
                        <a:off x="1508760" y="2715768"/>
                        <a:ext cx="9774936" cy="3849624"/>
                      </a:xfrm>
                      <a:prstGeom prst="rect">
                        <a:avLst/>
                      </a:prstGeom>
                    </p:spPr>
                  </p:pic>
                </p:oleObj>
              </mc:Fallback>
            </mc:AlternateContent>
          </a:graphicData>
        </a:graphic>
      </p:graphicFrame>
    </p:spTree>
    <p:extLst>
      <p:ext uri="{BB962C8B-B14F-4D97-AF65-F5344CB8AC3E}">
        <p14:creationId xmlns:p14="http://schemas.microsoft.com/office/powerpoint/2010/main" val="2678146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5169199-239B-4C49-A9CB-8E58DD6302FA}"/>
              </a:ext>
            </a:extLst>
          </p:cNvPr>
          <p:cNvSpPr>
            <a:spLocks noGrp="1"/>
          </p:cNvSpPr>
          <p:nvPr>
            <p:ph type="title"/>
          </p:nvPr>
        </p:nvSpPr>
        <p:spPr>
          <a:xfrm>
            <a:off x="1141413" y="618518"/>
            <a:ext cx="9905998" cy="844522"/>
          </a:xfrm>
        </p:spPr>
        <p:txBody>
          <a:bodyPr/>
          <a:lstStyle/>
          <a:p>
            <a:pPr algn="ctr"/>
            <a:r>
              <a:rPr lang="en-US" b="1" dirty="0">
                <a:solidFill>
                  <a:schemeClr val="bg2"/>
                </a:solidFill>
              </a:rPr>
              <a:t>Automated Delivery Pipeline</a:t>
            </a:r>
            <a:endParaRPr lang="en-NZ" b="1" dirty="0">
              <a:solidFill>
                <a:schemeClr val="bg2"/>
              </a:solidFill>
            </a:endParaRPr>
          </a:p>
        </p:txBody>
      </p:sp>
      <p:sp>
        <p:nvSpPr>
          <p:cNvPr id="12" name="Content Placeholder 11">
            <a:extLst>
              <a:ext uri="{FF2B5EF4-FFF2-40B4-BE49-F238E27FC236}">
                <a16:creationId xmlns:a16="http://schemas.microsoft.com/office/drawing/2014/main" id="{241CDBC3-18AA-4936-9BAD-83014D4EF66F}"/>
              </a:ext>
            </a:extLst>
          </p:cNvPr>
          <p:cNvSpPr>
            <a:spLocks noGrp="1"/>
          </p:cNvSpPr>
          <p:nvPr>
            <p:ph idx="1"/>
          </p:nvPr>
        </p:nvSpPr>
        <p:spPr>
          <a:xfrm>
            <a:off x="1141412" y="1463040"/>
            <a:ext cx="9905999" cy="4328161"/>
          </a:xfrm>
        </p:spPr>
        <p:txBody>
          <a:bodyPr/>
          <a:lstStyle/>
          <a:p>
            <a:r>
              <a:rPr lang="en-US" dirty="0"/>
              <a:t>Our Agile Board in GitHub shows the deliver pipeline that we have maintained during the project.</a:t>
            </a:r>
          </a:p>
          <a:p>
            <a:endParaRPr lang="en-NZ" dirty="0"/>
          </a:p>
        </p:txBody>
      </p:sp>
      <p:pic>
        <p:nvPicPr>
          <p:cNvPr id="13" name="Picture 12">
            <a:extLst>
              <a:ext uri="{FF2B5EF4-FFF2-40B4-BE49-F238E27FC236}">
                <a16:creationId xmlns:a16="http://schemas.microsoft.com/office/drawing/2014/main" id="{AD6409C1-2F7F-0048-977E-66F23B459074}"/>
              </a:ext>
            </a:extLst>
          </p:cNvPr>
          <p:cNvPicPr>
            <a:picLocks noChangeAspect="1"/>
          </p:cNvPicPr>
          <p:nvPr/>
        </p:nvPicPr>
        <p:blipFill>
          <a:blip r:embed="rId2"/>
          <a:stretch>
            <a:fillRect/>
          </a:stretch>
        </p:blipFill>
        <p:spPr>
          <a:xfrm>
            <a:off x="1177922" y="2571524"/>
            <a:ext cx="9699171" cy="3448277"/>
          </a:xfrm>
          <a:prstGeom prst="rect">
            <a:avLst/>
          </a:prstGeom>
        </p:spPr>
      </p:pic>
    </p:spTree>
    <p:extLst>
      <p:ext uri="{BB962C8B-B14F-4D97-AF65-F5344CB8AC3E}">
        <p14:creationId xmlns:p14="http://schemas.microsoft.com/office/powerpoint/2010/main" val="1990853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C8C74-F7BE-4183-B0DD-AC1239504094}"/>
              </a:ext>
            </a:extLst>
          </p:cNvPr>
          <p:cNvSpPr>
            <a:spLocks noGrp="1"/>
          </p:cNvSpPr>
          <p:nvPr>
            <p:ph type="title"/>
          </p:nvPr>
        </p:nvSpPr>
        <p:spPr/>
        <p:txBody>
          <a:bodyPr/>
          <a:lstStyle/>
          <a:p>
            <a:pPr algn="ctr"/>
            <a:r>
              <a:rPr lang="en-US" b="1" dirty="0">
                <a:solidFill>
                  <a:schemeClr val="bg2"/>
                </a:solidFill>
              </a:rPr>
              <a:t>Retrospective Sprint Review</a:t>
            </a:r>
            <a:endParaRPr lang="en-NZ" b="1" dirty="0">
              <a:solidFill>
                <a:schemeClr val="bg2"/>
              </a:solidFill>
            </a:endParaRPr>
          </a:p>
        </p:txBody>
      </p:sp>
      <p:sp>
        <p:nvSpPr>
          <p:cNvPr id="3" name="Content Placeholder 2">
            <a:extLst>
              <a:ext uri="{FF2B5EF4-FFF2-40B4-BE49-F238E27FC236}">
                <a16:creationId xmlns:a16="http://schemas.microsoft.com/office/drawing/2014/main" id="{1E11BB2A-E5BF-4167-B4B8-A39BD853DCA0}"/>
              </a:ext>
            </a:extLst>
          </p:cNvPr>
          <p:cNvSpPr>
            <a:spLocks noGrp="1"/>
          </p:cNvSpPr>
          <p:nvPr>
            <p:ph idx="1"/>
          </p:nvPr>
        </p:nvSpPr>
        <p:spPr>
          <a:xfrm>
            <a:off x="1141412" y="2249486"/>
            <a:ext cx="9905999" cy="3625533"/>
          </a:xfrm>
        </p:spPr>
        <p:txBody>
          <a:bodyPr>
            <a:normAutofit lnSpcReduction="10000"/>
          </a:bodyPr>
          <a:lstStyle/>
          <a:p>
            <a:r>
              <a:rPr lang="en-US" dirty="0"/>
              <a:t>We have working knowledge of different development tool like PyCharm, Django.</a:t>
            </a:r>
          </a:p>
          <a:p>
            <a:r>
              <a:rPr lang="en-US" dirty="0"/>
              <a:t>We can also perform testing using selenium, that gives us multi IT skills.</a:t>
            </a:r>
          </a:p>
          <a:p>
            <a:r>
              <a:rPr lang="en-US" dirty="0"/>
              <a:t>We have learnt to work with you track and GitHub and creating the agile board.</a:t>
            </a:r>
          </a:p>
          <a:p>
            <a:r>
              <a:rPr lang="en-US" dirty="0"/>
              <a:t>We have learnt agile principles and how it is implemented in real world.</a:t>
            </a:r>
          </a:p>
          <a:p>
            <a:r>
              <a:rPr lang="en-US" dirty="0"/>
              <a:t>Daily standup meeting discussing the issue , and planning for next workflow.</a:t>
            </a:r>
          </a:p>
          <a:p>
            <a:pPr marL="0" indent="0">
              <a:buNone/>
            </a:pPr>
            <a:endParaRPr lang="en-NZ" dirty="0"/>
          </a:p>
        </p:txBody>
      </p:sp>
    </p:spTree>
    <p:extLst>
      <p:ext uri="{BB962C8B-B14F-4D97-AF65-F5344CB8AC3E}">
        <p14:creationId xmlns:p14="http://schemas.microsoft.com/office/powerpoint/2010/main" val="1786755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1F9B0-8D0C-4D78-9255-2C6C75A7FE9C}"/>
              </a:ext>
            </a:extLst>
          </p:cNvPr>
          <p:cNvSpPr>
            <a:spLocks noGrp="1"/>
          </p:cNvSpPr>
          <p:nvPr>
            <p:ph type="title"/>
          </p:nvPr>
        </p:nvSpPr>
        <p:spPr/>
        <p:txBody>
          <a:bodyPr/>
          <a:lstStyle/>
          <a:p>
            <a:pPr algn="ctr"/>
            <a:r>
              <a:rPr lang="en-US" b="1" dirty="0">
                <a:solidFill>
                  <a:schemeClr val="bg2"/>
                </a:solidFill>
              </a:rPr>
              <a:t>Retrospective Sprint Review</a:t>
            </a:r>
            <a:endParaRPr lang="en-NZ" dirty="0"/>
          </a:p>
        </p:txBody>
      </p:sp>
      <p:graphicFrame>
        <p:nvGraphicFramePr>
          <p:cNvPr id="4" name="Content Placeholder 3">
            <a:extLst>
              <a:ext uri="{FF2B5EF4-FFF2-40B4-BE49-F238E27FC236}">
                <a16:creationId xmlns:a16="http://schemas.microsoft.com/office/drawing/2014/main" id="{0E433394-4A41-438F-88C2-497157167F80}"/>
              </a:ext>
            </a:extLst>
          </p:cNvPr>
          <p:cNvGraphicFramePr>
            <a:graphicFrameLocks noGrp="1" noChangeAspect="1"/>
          </p:cNvGraphicFramePr>
          <p:nvPr>
            <p:ph idx="1"/>
            <p:extLst>
              <p:ext uri="{D42A27DB-BD31-4B8C-83A1-F6EECF244321}">
                <p14:modId xmlns:p14="http://schemas.microsoft.com/office/powerpoint/2010/main" val="3440152675"/>
              </p:ext>
            </p:extLst>
          </p:nvPr>
        </p:nvGraphicFramePr>
        <p:xfrm>
          <a:off x="2350008" y="2162166"/>
          <a:ext cx="8476488" cy="4077316"/>
        </p:xfrm>
        <a:graphic>
          <a:graphicData uri="http://schemas.openxmlformats.org/presentationml/2006/ole">
            <mc:AlternateContent xmlns:mc="http://schemas.openxmlformats.org/markup-compatibility/2006">
              <mc:Choice xmlns:v="urn:schemas-microsoft-com:vml" Requires="v">
                <p:oleObj spid="_x0000_s4110" name="Worksheet" r:id="rId3" imgW="6638969" imgH="8305957" progId="Excel.Sheet.12">
                  <p:link updateAutomatic="1"/>
                </p:oleObj>
              </mc:Choice>
              <mc:Fallback>
                <p:oleObj name="Worksheet" r:id="rId3" imgW="6638969" imgH="8305957" progId="Excel.Sheet.12">
                  <p:link updateAutomatic="1"/>
                  <p:pic>
                    <p:nvPicPr>
                      <p:cNvPr id="0" name=""/>
                      <p:cNvPicPr/>
                      <p:nvPr/>
                    </p:nvPicPr>
                    <p:blipFill>
                      <a:blip r:embed="rId4"/>
                      <a:stretch>
                        <a:fillRect/>
                      </a:stretch>
                    </p:blipFill>
                    <p:spPr>
                      <a:xfrm>
                        <a:off x="2350008" y="2162166"/>
                        <a:ext cx="8476488" cy="4077316"/>
                      </a:xfrm>
                      <a:prstGeom prst="rect">
                        <a:avLst/>
                      </a:prstGeom>
                    </p:spPr>
                  </p:pic>
                </p:oleObj>
              </mc:Fallback>
            </mc:AlternateContent>
          </a:graphicData>
        </a:graphic>
      </p:graphicFrame>
    </p:spTree>
    <p:extLst>
      <p:ext uri="{BB962C8B-B14F-4D97-AF65-F5344CB8AC3E}">
        <p14:creationId xmlns:p14="http://schemas.microsoft.com/office/powerpoint/2010/main" val="2817830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9DB1957-CAF6-4E48-A552-9EA52EF3DBF9}"/>
              </a:ext>
            </a:extLst>
          </p:cNvPr>
          <p:cNvSpPr>
            <a:spLocks noGrp="1"/>
          </p:cNvSpPr>
          <p:nvPr>
            <p:ph type="title"/>
          </p:nvPr>
        </p:nvSpPr>
        <p:spPr>
          <a:xfrm>
            <a:off x="1143001" y="2689715"/>
            <a:ext cx="9905998" cy="1478570"/>
          </a:xfrm>
        </p:spPr>
        <p:txBody>
          <a:bodyPr>
            <a:normAutofit/>
          </a:bodyPr>
          <a:lstStyle/>
          <a:p>
            <a:pPr algn="ctr"/>
            <a:r>
              <a:rPr lang="en-US" sz="7200" b="1" dirty="0">
                <a:solidFill>
                  <a:schemeClr val="bg2"/>
                </a:solidFill>
              </a:rPr>
              <a:t>Thank You</a:t>
            </a:r>
            <a:endParaRPr lang="en-NZ" sz="7200" b="1" dirty="0">
              <a:solidFill>
                <a:schemeClr val="bg2"/>
              </a:solidFill>
            </a:endParaRPr>
          </a:p>
        </p:txBody>
      </p:sp>
    </p:spTree>
    <p:extLst>
      <p:ext uri="{BB962C8B-B14F-4D97-AF65-F5344CB8AC3E}">
        <p14:creationId xmlns:p14="http://schemas.microsoft.com/office/powerpoint/2010/main" val="2705838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AB98B-9B13-4906-92CD-BC7C4D610CD9}"/>
              </a:ext>
            </a:extLst>
          </p:cNvPr>
          <p:cNvSpPr>
            <a:spLocks noGrp="1"/>
          </p:cNvSpPr>
          <p:nvPr>
            <p:ph type="title"/>
          </p:nvPr>
        </p:nvSpPr>
        <p:spPr/>
        <p:txBody>
          <a:bodyPr>
            <a:normAutofit/>
          </a:bodyPr>
          <a:lstStyle/>
          <a:p>
            <a:pPr algn="ctr"/>
            <a:r>
              <a:rPr lang="en-US" sz="4400" b="1" dirty="0">
                <a:solidFill>
                  <a:schemeClr val="bg2"/>
                </a:solidFill>
              </a:rPr>
              <a:t>Team - Black Pearl</a:t>
            </a:r>
            <a:endParaRPr lang="en-NZ" sz="4400" b="1" dirty="0">
              <a:solidFill>
                <a:schemeClr val="bg2"/>
              </a:solidFill>
            </a:endParaRPr>
          </a:p>
        </p:txBody>
      </p:sp>
      <p:sp>
        <p:nvSpPr>
          <p:cNvPr id="7" name="Text Placeholder 6">
            <a:extLst>
              <a:ext uri="{FF2B5EF4-FFF2-40B4-BE49-F238E27FC236}">
                <a16:creationId xmlns:a16="http://schemas.microsoft.com/office/drawing/2014/main" id="{6091FEBD-EF83-4BF6-A883-A7C581DDD7A2}"/>
              </a:ext>
            </a:extLst>
          </p:cNvPr>
          <p:cNvSpPr>
            <a:spLocks noGrp="1"/>
          </p:cNvSpPr>
          <p:nvPr>
            <p:ph type="body" idx="1"/>
          </p:nvPr>
        </p:nvSpPr>
        <p:spPr>
          <a:xfrm>
            <a:off x="1370019" y="2249486"/>
            <a:ext cx="4649783" cy="823912"/>
          </a:xfrm>
        </p:spPr>
        <p:txBody>
          <a:bodyPr>
            <a:normAutofit/>
          </a:bodyPr>
          <a:lstStyle/>
          <a:p>
            <a:r>
              <a:rPr lang="en-US" sz="3600" b="1" dirty="0">
                <a:solidFill>
                  <a:schemeClr val="bg2"/>
                </a:solidFill>
              </a:rPr>
              <a:t>Star Members </a:t>
            </a:r>
            <a:endParaRPr lang="en-NZ" sz="3600" b="1" dirty="0">
              <a:solidFill>
                <a:schemeClr val="bg2"/>
              </a:solidFill>
            </a:endParaRPr>
          </a:p>
        </p:txBody>
      </p:sp>
      <p:sp>
        <p:nvSpPr>
          <p:cNvPr id="3" name="Content Placeholder 2">
            <a:extLst>
              <a:ext uri="{FF2B5EF4-FFF2-40B4-BE49-F238E27FC236}">
                <a16:creationId xmlns:a16="http://schemas.microsoft.com/office/drawing/2014/main" id="{94F70744-CEB2-4516-BD76-CB44CDCE79A3}"/>
              </a:ext>
            </a:extLst>
          </p:cNvPr>
          <p:cNvSpPr>
            <a:spLocks noGrp="1"/>
          </p:cNvSpPr>
          <p:nvPr>
            <p:ph sz="half" idx="2"/>
          </p:nvPr>
        </p:nvSpPr>
        <p:spPr>
          <a:xfrm>
            <a:off x="1141410" y="3073397"/>
            <a:ext cx="4878391" cy="2717801"/>
          </a:xfrm>
        </p:spPr>
        <p:txBody>
          <a:bodyPr>
            <a:normAutofit/>
          </a:bodyPr>
          <a:lstStyle/>
          <a:p>
            <a:r>
              <a:rPr lang="en-US" sz="3600" dirty="0"/>
              <a:t>Anshul Pandey</a:t>
            </a:r>
          </a:p>
          <a:p>
            <a:r>
              <a:rPr lang="en-US" sz="3600" dirty="0"/>
              <a:t>Beer Inder Singh </a:t>
            </a:r>
          </a:p>
          <a:p>
            <a:r>
              <a:rPr lang="en-NZ" sz="3600" dirty="0" err="1"/>
              <a:t>Tarun</a:t>
            </a:r>
            <a:r>
              <a:rPr lang="en-NZ" sz="3600" dirty="0"/>
              <a:t> Batra</a:t>
            </a:r>
          </a:p>
        </p:txBody>
      </p:sp>
      <p:sp>
        <p:nvSpPr>
          <p:cNvPr id="8" name="Text Placeholder 7">
            <a:extLst>
              <a:ext uri="{FF2B5EF4-FFF2-40B4-BE49-F238E27FC236}">
                <a16:creationId xmlns:a16="http://schemas.microsoft.com/office/drawing/2014/main" id="{3E21DF7B-E4CC-4431-902E-DFEDA0456E60}"/>
              </a:ext>
            </a:extLst>
          </p:cNvPr>
          <p:cNvSpPr>
            <a:spLocks noGrp="1"/>
          </p:cNvSpPr>
          <p:nvPr>
            <p:ph type="body" sz="quarter" idx="3"/>
          </p:nvPr>
        </p:nvSpPr>
        <p:spPr>
          <a:xfrm>
            <a:off x="6096000" y="2249485"/>
            <a:ext cx="4951410" cy="823912"/>
          </a:xfrm>
        </p:spPr>
        <p:txBody>
          <a:bodyPr>
            <a:normAutofit/>
          </a:bodyPr>
          <a:lstStyle/>
          <a:p>
            <a:r>
              <a:rPr lang="en-US" sz="3600" b="1" dirty="0">
                <a:solidFill>
                  <a:schemeClr val="bg2"/>
                </a:solidFill>
              </a:rPr>
              <a:t>Roles</a:t>
            </a:r>
            <a:endParaRPr lang="en-NZ" sz="3600" b="1" dirty="0">
              <a:solidFill>
                <a:schemeClr val="bg2"/>
              </a:solidFill>
            </a:endParaRPr>
          </a:p>
        </p:txBody>
      </p:sp>
      <p:sp>
        <p:nvSpPr>
          <p:cNvPr id="9" name="Content Placeholder 8">
            <a:extLst>
              <a:ext uri="{FF2B5EF4-FFF2-40B4-BE49-F238E27FC236}">
                <a16:creationId xmlns:a16="http://schemas.microsoft.com/office/drawing/2014/main" id="{24DF3EF3-DABE-4C88-9BAB-5FC364E4F3A6}"/>
              </a:ext>
            </a:extLst>
          </p:cNvPr>
          <p:cNvSpPr>
            <a:spLocks noGrp="1"/>
          </p:cNvSpPr>
          <p:nvPr>
            <p:ph sz="quarter" idx="4"/>
          </p:nvPr>
        </p:nvSpPr>
        <p:spPr/>
        <p:txBody>
          <a:bodyPr>
            <a:normAutofit/>
          </a:bodyPr>
          <a:lstStyle/>
          <a:p>
            <a:pPr algn="just"/>
            <a:r>
              <a:rPr lang="en-US" sz="3600" dirty="0"/>
              <a:t>The Product Owner</a:t>
            </a:r>
          </a:p>
          <a:p>
            <a:pPr algn="just"/>
            <a:r>
              <a:rPr lang="en-US" sz="3600" dirty="0"/>
              <a:t>The Developer </a:t>
            </a:r>
          </a:p>
          <a:p>
            <a:pPr algn="just"/>
            <a:r>
              <a:rPr lang="en-US" sz="3600" dirty="0"/>
              <a:t>The Scrum Master</a:t>
            </a:r>
            <a:endParaRPr lang="en-NZ" sz="3600" dirty="0"/>
          </a:p>
        </p:txBody>
      </p:sp>
    </p:spTree>
    <p:extLst>
      <p:ext uri="{BB962C8B-B14F-4D97-AF65-F5344CB8AC3E}">
        <p14:creationId xmlns:p14="http://schemas.microsoft.com/office/powerpoint/2010/main" val="3589431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6F383-E3CA-4181-B5EC-EA17E4F805E9}"/>
              </a:ext>
            </a:extLst>
          </p:cNvPr>
          <p:cNvSpPr>
            <a:spLocks noGrp="1"/>
          </p:cNvSpPr>
          <p:nvPr>
            <p:ph type="title"/>
          </p:nvPr>
        </p:nvSpPr>
        <p:spPr/>
        <p:txBody>
          <a:bodyPr>
            <a:normAutofit/>
          </a:bodyPr>
          <a:lstStyle/>
          <a:p>
            <a:pPr algn="ctr"/>
            <a:r>
              <a:rPr lang="en-US" b="1" dirty="0">
                <a:solidFill>
                  <a:schemeClr val="bg2"/>
                </a:solidFill>
              </a:rPr>
              <a:t>Problem Statement</a:t>
            </a:r>
            <a:endParaRPr lang="en-NZ" b="1" dirty="0">
              <a:solidFill>
                <a:schemeClr val="bg2"/>
              </a:solidFill>
            </a:endParaRPr>
          </a:p>
        </p:txBody>
      </p:sp>
      <p:sp>
        <p:nvSpPr>
          <p:cNvPr id="3" name="Content Placeholder 2">
            <a:extLst>
              <a:ext uri="{FF2B5EF4-FFF2-40B4-BE49-F238E27FC236}">
                <a16:creationId xmlns:a16="http://schemas.microsoft.com/office/drawing/2014/main" id="{542D06D1-235F-466D-BC8E-C2FBD52F814B}"/>
              </a:ext>
            </a:extLst>
          </p:cNvPr>
          <p:cNvSpPr>
            <a:spLocks noGrp="1"/>
          </p:cNvSpPr>
          <p:nvPr>
            <p:ph idx="1"/>
          </p:nvPr>
        </p:nvSpPr>
        <p:spPr/>
        <p:txBody>
          <a:bodyPr/>
          <a:lstStyle/>
          <a:p>
            <a:r>
              <a:rPr lang="en-US" dirty="0"/>
              <a:t>Currently students are enrolled in number of activities in their institute and parents have to block their calendar for the activity date, time and menu. This process is time consuming and requires human effort. There might be chance that parents can forget to set the reminder or can set wrong reminder.</a:t>
            </a:r>
            <a:endParaRPr lang="en-NZ" dirty="0"/>
          </a:p>
        </p:txBody>
      </p:sp>
    </p:spTree>
    <p:extLst>
      <p:ext uri="{BB962C8B-B14F-4D97-AF65-F5344CB8AC3E}">
        <p14:creationId xmlns:p14="http://schemas.microsoft.com/office/powerpoint/2010/main" val="2212915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06177-DF94-4CD3-9F33-505C46AAEBE9}"/>
              </a:ext>
            </a:extLst>
          </p:cNvPr>
          <p:cNvSpPr>
            <a:spLocks noGrp="1"/>
          </p:cNvSpPr>
          <p:nvPr>
            <p:ph type="title"/>
          </p:nvPr>
        </p:nvSpPr>
        <p:spPr/>
        <p:txBody>
          <a:bodyPr>
            <a:normAutofit/>
          </a:bodyPr>
          <a:lstStyle/>
          <a:p>
            <a:pPr algn="ctr"/>
            <a:r>
              <a:rPr lang="en-US" sz="4000" b="1" dirty="0">
                <a:solidFill>
                  <a:schemeClr val="bg2"/>
                </a:solidFill>
              </a:rPr>
              <a:t>Vision</a:t>
            </a:r>
            <a:endParaRPr lang="en-NZ" sz="4000" b="1" dirty="0">
              <a:solidFill>
                <a:schemeClr val="bg2"/>
              </a:solidFill>
            </a:endParaRPr>
          </a:p>
        </p:txBody>
      </p:sp>
      <p:graphicFrame>
        <p:nvGraphicFramePr>
          <p:cNvPr id="4" name="Content Placeholder 3">
            <a:extLst>
              <a:ext uri="{FF2B5EF4-FFF2-40B4-BE49-F238E27FC236}">
                <a16:creationId xmlns:a16="http://schemas.microsoft.com/office/drawing/2014/main" id="{9410ADF7-C2FF-4D79-8A25-A510B3BE45A8}"/>
              </a:ext>
            </a:extLst>
          </p:cNvPr>
          <p:cNvGraphicFramePr>
            <a:graphicFrameLocks noGrp="1"/>
          </p:cNvGraphicFramePr>
          <p:nvPr>
            <p:ph idx="1"/>
            <p:extLst>
              <p:ext uri="{D42A27DB-BD31-4B8C-83A1-F6EECF244321}">
                <p14:modId xmlns:p14="http://schemas.microsoft.com/office/powerpoint/2010/main" val="1001597388"/>
              </p:ext>
            </p:extLst>
          </p:nvPr>
        </p:nvGraphicFramePr>
        <p:xfrm>
          <a:off x="2069432" y="2550695"/>
          <a:ext cx="8630652" cy="3160883"/>
        </p:xfrm>
        <a:graphic>
          <a:graphicData uri="http://schemas.openxmlformats.org/drawingml/2006/table">
            <a:tbl>
              <a:tblPr firstRow="1" firstCol="1" bandRow="1">
                <a:tableStyleId>{5C22544A-7EE6-4342-B048-85BDC9FD1C3A}</a:tableStyleId>
              </a:tblPr>
              <a:tblGrid>
                <a:gridCol w="1352608">
                  <a:extLst>
                    <a:ext uri="{9D8B030D-6E8A-4147-A177-3AD203B41FA5}">
                      <a16:colId xmlns:a16="http://schemas.microsoft.com/office/drawing/2014/main" val="3072676776"/>
                    </a:ext>
                  </a:extLst>
                </a:gridCol>
                <a:gridCol w="7278044">
                  <a:extLst>
                    <a:ext uri="{9D8B030D-6E8A-4147-A177-3AD203B41FA5}">
                      <a16:colId xmlns:a16="http://schemas.microsoft.com/office/drawing/2014/main" val="2630155619"/>
                    </a:ext>
                  </a:extLst>
                </a:gridCol>
              </a:tblGrid>
              <a:tr h="433137">
                <a:tc>
                  <a:txBody>
                    <a:bodyPr/>
                    <a:lstStyle/>
                    <a:p>
                      <a:pPr>
                        <a:lnSpc>
                          <a:spcPct val="107000"/>
                        </a:lnSpc>
                        <a:spcAft>
                          <a:spcPts val="0"/>
                        </a:spcAft>
                      </a:pPr>
                      <a:r>
                        <a:rPr lang="en-NZ" sz="1100">
                          <a:effectLst/>
                        </a:rPr>
                        <a:t>For</a:t>
                      </a:r>
                      <a:endParaRPr lang="en-NZ"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NZ" sz="1100" dirty="0">
                          <a:effectLst/>
                        </a:rPr>
                        <a:t>Parents and Students</a:t>
                      </a:r>
                      <a:endParaRPr lang="en-NZ"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5145303"/>
                  </a:ext>
                </a:extLst>
              </a:tr>
              <a:tr h="787240">
                <a:tc>
                  <a:txBody>
                    <a:bodyPr/>
                    <a:lstStyle/>
                    <a:p>
                      <a:pPr>
                        <a:lnSpc>
                          <a:spcPct val="107000"/>
                        </a:lnSpc>
                        <a:spcAft>
                          <a:spcPts val="0"/>
                        </a:spcAft>
                      </a:pPr>
                      <a:r>
                        <a:rPr lang="en-NZ" sz="1100">
                          <a:effectLst/>
                        </a:rPr>
                        <a:t>Who</a:t>
                      </a:r>
                      <a:endParaRPr lang="en-NZ"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NZ" sz="1100" dirty="0">
                          <a:effectLst/>
                        </a:rPr>
                        <a:t>Want to acquire information about sports and educational activities being held by kindergarten.</a:t>
                      </a:r>
                      <a:endParaRPr lang="en-NZ"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7506139"/>
                  </a:ext>
                </a:extLst>
              </a:tr>
              <a:tr h="384422">
                <a:tc>
                  <a:txBody>
                    <a:bodyPr/>
                    <a:lstStyle/>
                    <a:p>
                      <a:pPr>
                        <a:lnSpc>
                          <a:spcPct val="107000"/>
                        </a:lnSpc>
                        <a:spcAft>
                          <a:spcPts val="0"/>
                        </a:spcAft>
                      </a:pPr>
                      <a:r>
                        <a:rPr lang="en-NZ" sz="1100">
                          <a:effectLst/>
                        </a:rPr>
                        <a:t>The</a:t>
                      </a:r>
                      <a:endParaRPr lang="en-NZ"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NZ" sz="1100">
                          <a:effectLst/>
                        </a:rPr>
                        <a:t>E-Assist app </a:t>
                      </a:r>
                      <a:endParaRPr lang="en-NZ"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8057926"/>
                  </a:ext>
                </a:extLst>
              </a:tr>
              <a:tr h="384422">
                <a:tc>
                  <a:txBody>
                    <a:bodyPr/>
                    <a:lstStyle/>
                    <a:p>
                      <a:pPr>
                        <a:lnSpc>
                          <a:spcPct val="107000"/>
                        </a:lnSpc>
                        <a:spcAft>
                          <a:spcPts val="0"/>
                        </a:spcAft>
                      </a:pPr>
                      <a:r>
                        <a:rPr lang="en-NZ" sz="1100">
                          <a:effectLst/>
                        </a:rPr>
                        <a:t>Is a</a:t>
                      </a:r>
                      <a:endParaRPr lang="en-NZ"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NZ" sz="1100">
                          <a:effectLst/>
                        </a:rPr>
                        <a:t>Web application  </a:t>
                      </a:r>
                      <a:endParaRPr lang="en-NZ"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8448091"/>
                  </a:ext>
                </a:extLst>
              </a:tr>
              <a:tr h="384422">
                <a:tc>
                  <a:txBody>
                    <a:bodyPr/>
                    <a:lstStyle/>
                    <a:p>
                      <a:pPr>
                        <a:lnSpc>
                          <a:spcPct val="107000"/>
                        </a:lnSpc>
                        <a:spcAft>
                          <a:spcPts val="0"/>
                        </a:spcAft>
                      </a:pPr>
                      <a:r>
                        <a:rPr lang="en-NZ" sz="1100">
                          <a:effectLst/>
                        </a:rPr>
                        <a:t>That</a:t>
                      </a:r>
                      <a:endParaRPr lang="en-NZ"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NZ" sz="1100">
                          <a:effectLst/>
                        </a:rPr>
                        <a:t>sends notification to the parent for the activities assigned to their kids</a:t>
                      </a:r>
                      <a:endParaRPr lang="en-NZ"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0396501"/>
                  </a:ext>
                </a:extLst>
              </a:tr>
              <a:tr h="787240">
                <a:tc>
                  <a:txBody>
                    <a:bodyPr/>
                    <a:lstStyle/>
                    <a:p>
                      <a:pPr>
                        <a:lnSpc>
                          <a:spcPct val="107000"/>
                        </a:lnSpc>
                        <a:spcAft>
                          <a:spcPts val="0"/>
                        </a:spcAft>
                      </a:pPr>
                      <a:r>
                        <a:rPr lang="en-NZ" sz="1100">
                          <a:effectLst/>
                        </a:rPr>
                        <a:t>Unlike</a:t>
                      </a:r>
                      <a:endParaRPr lang="en-NZ"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NZ" sz="1100" dirty="0">
                          <a:effectLst/>
                        </a:rPr>
                        <a:t>Other applications where parents don’t get notification for the activities their child are enrolled in. </a:t>
                      </a:r>
                      <a:endParaRPr lang="en-NZ"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864275"/>
                  </a:ext>
                </a:extLst>
              </a:tr>
            </a:tbl>
          </a:graphicData>
        </a:graphic>
      </p:graphicFrame>
    </p:spTree>
    <p:extLst>
      <p:ext uri="{BB962C8B-B14F-4D97-AF65-F5344CB8AC3E}">
        <p14:creationId xmlns:p14="http://schemas.microsoft.com/office/powerpoint/2010/main" val="3928863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B19A2-0796-41BA-8296-13947F4412E0}"/>
              </a:ext>
            </a:extLst>
          </p:cNvPr>
          <p:cNvSpPr>
            <a:spLocks noGrp="1"/>
          </p:cNvSpPr>
          <p:nvPr>
            <p:ph type="title"/>
          </p:nvPr>
        </p:nvSpPr>
        <p:spPr/>
        <p:txBody>
          <a:bodyPr/>
          <a:lstStyle/>
          <a:p>
            <a:pPr algn="ctr"/>
            <a:r>
              <a:rPr lang="en-US" b="1" dirty="0">
                <a:solidFill>
                  <a:schemeClr val="bg2"/>
                </a:solidFill>
              </a:rPr>
              <a:t>E-Assist</a:t>
            </a:r>
            <a:endParaRPr lang="en-NZ" b="1" dirty="0">
              <a:solidFill>
                <a:schemeClr val="bg2"/>
              </a:solidFill>
            </a:endParaRPr>
          </a:p>
        </p:txBody>
      </p:sp>
      <p:pic>
        <p:nvPicPr>
          <p:cNvPr id="4" name="Content Placeholder 3">
            <a:extLst>
              <a:ext uri="{FF2B5EF4-FFF2-40B4-BE49-F238E27FC236}">
                <a16:creationId xmlns:a16="http://schemas.microsoft.com/office/drawing/2014/main" id="{2BD0231B-FEA3-427C-91ED-53D1981EC557}"/>
              </a:ext>
            </a:extLst>
          </p:cNvPr>
          <p:cNvPicPr>
            <a:picLocks noGrp="1" noChangeAspect="1"/>
          </p:cNvPicPr>
          <p:nvPr>
            <p:ph idx="1"/>
          </p:nvPr>
        </p:nvPicPr>
        <p:blipFill>
          <a:blip r:embed="rId2"/>
          <a:stretch>
            <a:fillRect/>
          </a:stretch>
        </p:blipFill>
        <p:spPr>
          <a:xfrm>
            <a:off x="1363579" y="2249488"/>
            <a:ext cx="9905998" cy="4183396"/>
          </a:xfrm>
          <a:prstGeom prst="rect">
            <a:avLst/>
          </a:prstGeom>
        </p:spPr>
      </p:pic>
    </p:spTree>
    <p:extLst>
      <p:ext uri="{BB962C8B-B14F-4D97-AF65-F5344CB8AC3E}">
        <p14:creationId xmlns:p14="http://schemas.microsoft.com/office/powerpoint/2010/main" val="1077546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A12B1-86F2-4C02-891A-834746C772A4}"/>
              </a:ext>
            </a:extLst>
          </p:cNvPr>
          <p:cNvSpPr>
            <a:spLocks noGrp="1"/>
          </p:cNvSpPr>
          <p:nvPr>
            <p:ph type="title"/>
          </p:nvPr>
        </p:nvSpPr>
        <p:spPr>
          <a:xfrm>
            <a:off x="1141413" y="385010"/>
            <a:ext cx="9905998" cy="1203157"/>
          </a:xfrm>
        </p:spPr>
        <p:txBody>
          <a:bodyPr>
            <a:normAutofit/>
          </a:bodyPr>
          <a:lstStyle/>
          <a:p>
            <a:pPr algn="ctr"/>
            <a:r>
              <a:rPr lang="en-US" sz="3600" b="1" dirty="0">
                <a:solidFill>
                  <a:schemeClr val="bg2"/>
                </a:solidFill>
              </a:rPr>
              <a:t>Backlog Items</a:t>
            </a:r>
            <a:endParaRPr lang="en-NZ" sz="3600" b="1" dirty="0">
              <a:solidFill>
                <a:schemeClr val="bg2"/>
              </a:solidFill>
            </a:endParaRPr>
          </a:p>
        </p:txBody>
      </p:sp>
      <p:sp>
        <p:nvSpPr>
          <p:cNvPr id="7" name="Content Placeholder 6">
            <a:extLst>
              <a:ext uri="{FF2B5EF4-FFF2-40B4-BE49-F238E27FC236}">
                <a16:creationId xmlns:a16="http://schemas.microsoft.com/office/drawing/2014/main" id="{23B1341D-B082-4B9A-BEFF-3A0E3A5D0302}"/>
              </a:ext>
            </a:extLst>
          </p:cNvPr>
          <p:cNvSpPr>
            <a:spLocks noGrp="1"/>
          </p:cNvSpPr>
          <p:nvPr>
            <p:ph idx="1"/>
          </p:nvPr>
        </p:nvSpPr>
        <p:spPr/>
        <p:txBody>
          <a:bodyPr>
            <a:normAutofit/>
          </a:bodyPr>
          <a:lstStyle/>
          <a:p>
            <a:pPr marL="0" indent="0">
              <a:buNone/>
            </a:pPr>
            <a:endParaRPr lang="en-US" u="sng" dirty="0"/>
          </a:p>
          <a:p>
            <a:endParaRPr lang="en-US" sz="2000" u="sng" dirty="0"/>
          </a:p>
          <a:p>
            <a:pPr marL="0" indent="0">
              <a:buNone/>
            </a:pPr>
            <a:r>
              <a:rPr lang="en-US" sz="2000" dirty="0"/>
              <a:t> </a:t>
            </a:r>
          </a:p>
          <a:p>
            <a:pPr marL="0" indent="0">
              <a:buNone/>
            </a:pPr>
            <a:endParaRPr lang="en-US" sz="2000" dirty="0"/>
          </a:p>
          <a:p>
            <a:endParaRPr lang="en-NZ" u="sng" dirty="0"/>
          </a:p>
        </p:txBody>
      </p:sp>
      <p:sp>
        <p:nvSpPr>
          <p:cNvPr id="8" name="Text Placeholder 7">
            <a:extLst>
              <a:ext uri="{FF2B5EF4-FFF2-40B4-BE49-F238E27FC236}">
                <a16:creationId xmlns:a16="http://schemas.microsoft.com/office/drawing/2014/main" id="{7482E873-6B7F-40D2-8DCD-C4D3EEBA6106}"/>
              </a:ext>
            </a:extLst>
          </p:cNvPr>
          <p:cNvSpPr>
            <a:spLocks noGrp="1"/>
          </p:cNvSpPr>
          <p:nvPr>
            <p:ph type="body" sz="half" idx="4294967295"/>
          </p:nvPr>
        </p:nvSpPr>
        <p:spPr>
          <a:xfrm>
            <a:off x="1141412" y="1876926"/>
            <a:ext cx="10633492" cy="3914274"/>
          </a:xfrm>
        </p:spPr>
        <p:txBody>
          <a:bodyPr>
            <a:normAutofit lnSpcReduction="10000"/>
          </a:bodyPr>
          <a:lstStyle/>
          <a:p>
            <a:pPr marL="457200" indent="-457200">
              <a:buFont typeface="+mj-lt"/>
              <a:buAutoNum type="arabicPeriod"/>
            </a:pPr>
            <a:r>
              <a:rPr lang="en-NZ" dirty="0"/>
              <a:t>Landing Page </a:t>
            </a:r>
          </a:p>
          <a:p>
            <a:pPr marL="457200" indent="-457200">
              <a:buFont typeface="+mj-lt"/>
              <a:buAutoNum type="arabicPeriod"/>
            </a:pPr>
            <a:r>
              <a:rPr lang="en-NZ" dirty="0"/>
              <a:t>Admin Login</a:t>
            </a:r>
          </a:p>
          <a:p>
            <a:pPr marL="457200" indent="-457200">
              <a:buFont typeface="+mj-lt"/>
              <a:buAutoNum type="arabicPeriod"/>
            </a:pPr>
            <a:r>
              <a:rPr lang="en-NZ" dirty="0"/>
              <a:t>Parent Sign-up/Sign-in</a:t>
            </a:r>
          </a:p>
          <a:p>
            <a:pPr marL="457200" indent="-457200">
              <a:buFont typeface="+mj-lt"/>
              <a:buAutoNum type="arabicPeriod"/>
            </a:pPr>
            <a:r>
              <a:rPr lang="en-NZ" dirty="0"/>
              <a:t>Child Enrolment</a:t>
            </a:r>
          </a:p>
          <a:p>
            <a:pPr marL="457200" indent="-457200">
              <a:buFont typeface="+mj-lt"/>
              <a:buAutoNum type="arabicPeriod"/>
            </a:pPr>
            <a:r>
              <a:rPr lang="en-NZ" dirty="0"/>
              <a:t>Activities Page</a:t>
            </a:r>
          </a:p>
          <a:p>
            <a:pPr marL="457200" indent="-457200">
              <a:buFont typeface="+mj-lt"/>
              <a:buAutoNum type="arabicPeriod"/>
            </a:pPr>
            <a:r>
              <a:rPr lang="en-NZ" dirty="0"/>
              <a:t>Activity Registration Page</a:t>
            </a:r>
          </a:p>
          <a:p>
            <a:pPr marL="457200" indent="-457200">
              <a:buFont typeface="+mj-lt"/>
              <a:buAutoNum type="arabicPeriod"/>
            </a:pPr>
            <a:r>
              <a:rPr lang="en-NZ" dirty="0"/>
              <a:t>Activity’s Notifications Page</a:t>
            </a:r>
          </a:p>
          <a:p>
            <a:pPr marL="457200" indent="-457200">
              <a:buFont typeface="+mj-lt"/>
              <a:buAutoNum type="arabicPeriod"/>
            </a:pPr>
            <a:endParaRPr lang="en-NZ" sz="2000" dirty="0"/>
          </a:p>
        </p:txBody>
      </p:sp>
    </p:spTree>
    <p:extLst>
      <p:ext uri="{BB962C8B-B14F-4D97-AF65-F5344CB8AC3E}">
        <p14:creationId xmlns:p14="http://schemas.microsoft.com/office/powerpoint/2010/main" val="3323347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693B67-27D7-4CE6-B74E-781D5F914A73}"/>
              </a:ext>
            </a:extLst>
          </p:cNvPr>
          <p:cNvSpPr>
            <a:spLocks noGrp="1"/>
          </p:cNvSpPr>
          <p:nvPr>
            <p:ph type="title"/>
          </p:nvPr>
        </p:nvSpPr>
        <p:spPr/>
        <p:txBody>
          <a:bodyPr/>
          <a:lstStyle/>
          <a:p>
            <a:r>
              <a:rPr lang="en-US" b="1" u="sng" dirty="0">
                <a:solidFill>
                  <a:schemeClr val="bg2"/>
                </a:solidFill>
              </a:rPr>
              <a:t>Backlog Item Priorities</a:t>
            </a:r>
            <a:br>
              <a:rPr lang="en-US" b="1" u="sng" dirty="0">
                <a:solidFill>
                  <a:schemeClr val="bg2"/>
                </a:solidFill>
              </a:rPr>
            </a:br>
            <a:endParaRPr lang="en-NZ" dirty="0"/>
          </a:p>
        </p:txBody>
      </p:sp>
      <p:sp>
        <p:nvSpPr>
          <p:cNvPr id="6" name="Content Placeholder 5">
            <a:extLst>
              <a:ext uri="{FF2B5EF4-FFF2-40B4-BE49-F238E27FC236}">
                <a16:creationId xmlns:a16="http://schemas.microsoft.com/office/drawing/2014/main" id="{F8476BDE-3596-4C8F-A072-6157E646196C}"/>
              </a:ext>
            </a:extLst>
          </p:cNvPr>
          <p:cNvSpPr>
            <a:spLocks noGrp="1"/>
          </p:cNvSpPr>
          <p:nvPr>
            <p:ph sz="half" idx="1"/>
          </p:nvPr>
        </p:nvSpPr>
        <p:spPr>
          <a:xfrm>
            <a:off x="1141412" y="2265528"/>
            <a:ext cx="4878389" cy="3541714"/>
          </a:xfrm>
        </p:spPr>
        <p:txBody>
          <a:bodyPr>
            <a:normAutofit/>
          </a:bodyPr>
          <a:lstStyle/>
          <a:p>
            <a:pPr marL="0" indent="0">
              <a:buNone/>
            </a:pPr>
            <a:r>
              <a:rPr lang="en-US" b="1" u="sng" dirty="0">
                <a:solidFill>
                  <a:schemeClr val="bg2"/>
                </a:solidFill>
              </a:rPr>
              <a:t>Priority - 1</a:t>
            </a:r>
          </a:p>
          <a:p>
            <a:r>
              <a:rPr lang="en-US" dirty="0"/>
              <a:t>Landing Page</a:t>
            </a:r>
          </a:p>
          <a:p>
            <a:r>
              <a:rPr lang="en-US" dirty="0"/>
              <a:t>Admin Login</a:t>
            </a:r>
          </a:p>
          <a:p>
            <a:pPr marL="0" indent="0">
              <a:buNone/>
            </a:pPr>
            <a:r>
              <a:rPr lang="en-US" b="1" u="sng" dirty="0">
                <a:solidFill>
                  <a:schemeClr val="bg2"/>
                </a:solidFill>
              </a:rPr>
              <a:t>Priority - 2 </a:t>
            </a:r>
          </a:p>
          <a:p>
            <a:r>
              <a:rPr lang="en-US" u="sng" dirty="0"/>
              <a:t>Parent Sing-up/Sign-in</a:t>
            </a:r>
          </a:p>
          <a:p>
            <a:r>
              <a:rPr lang="en-US" u="sng" dirty="0"/>
              <a:t>Child Enrolment</a:t>
            </a:r>
          </a:p>
          <a:p>
            <a:endParaRPr lang="en-NZ" dirty="0"/>
          </a:p>
        </p:txBody>
      </p:sp>
      <p:sp>
        <p:nvSpPr>
          <p:cNvPr id="7" name="Content Placeholder 6">
            <a:extLst>
              <a:ext uri="{FF2B5EF4-FFF2-40B4-BE49-F238E27FC236}">
                <a16:creationId xmlns:a16="http://schemas.microsoft.com/office/drawing/2014/main" id="{9D60D5F0-FE4E-46DC-A942-0CF3870117D8}"/>
              </a:ext>
            </a:extLst>
          </p:cNvPr>
          <p:cNvSpPr>
            <a:spLocks noGrp="1"/>
          </p:cNvSpPr>
          <p:nvPr>
            <p:ph sz="half" idx="2"/>
          </p:nvPr>
        </p:nvSpPr>
        <p:spPr/>
        <p:txBody>
          <a:bodyPr/>
          <a:lstStyle/>
          <a:p>
            <a:pPr marL="0" indent="0">
              <a:buNone/>
            </a:pPr>
            <a:r>
              <a:rPr lang="en-US" b="1" u="sng" dirty="0">
                <a:solidFill>
                  <a:schemeClr val="bg2"/>
                </a:solidFill>
              </a:rPr>
              <a:t>Priority - 3</a:t>
            </a:r>
          </a:p>
          <a:p>
            <a:r>
              <a:rPr lang="en-US" u="sng" dirty="0"/>
              <a:t>Activity Page </a:t>
            </a:r>
          </a:p>
          <a:p>
            <a:r>
              <a:rPr lang="en-US" u="sng" dirty="0"/>
              <a:t>Activity Registration Page </a:t>
            </a:r>
          </a:p>
          <a:p>
            <a:pPr marL="0" indent="0">
              <a:buNone/>
            </a:pPr>
            <a:r>
              <a:rPr lang="en-US" b="1" u="sng" dirty="0">
                <a:solidFill>
                  <a:schemeClr val="bg2"/>
                </a:solidFill>
              </a:rPr>
              <a:t>Priority – 4</a:t>
            </a:r>
          </a:p>
          <a:p>
            <a:r>
              <a:rPr lang="en-US" u="sng" dirty="0"/>
              <a:t>Activity’s notification Page</a:t>
            </a:r>
          </a:p>
          <a:p>
            <a:endParaRPr lang="en-NZ" dirty="0"/>
          </a:p>
        </p:txBody>
      </p:sp>
    </p:spTree>
    <p:extLst>
      <p:ext uri="{BB962C8B-B14F-4D97-AF65-F5344CB8AC3E}">
        <p14:creationId xmlns:p14="http://schemas.microsoft.com/office/powerpoint/2010/main" val="1684382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DC0C129-EDDF-4046-9727-383218A85CAA}"/>
              </a:ext>
            </a:extLst>
          </p:cNvPr>
          <p:cNvSpPr>
            <a:spLocks noGrp="1"/>
          </p:cNvSpPr>
          <p:nvPr>
            <p:ph type="title"/>
          </p:nvPr>
        </p:nvSpPr>
        <p:spPr/>
        <p:txBody>
          <a:bodyPr>
            <a:normAutofit/>
          </a:bodyPr>
          <a:lstStyle/>
          <a:p>
            <a:pPr algn="ctr"/>
            <a:r>
              <a:rPr lang="en-US" sz="4000" b="1" dirty="0">
                <a:solidFill>
                  <a:schemeClr val="bg2"/>
                </a:solidFill>
              </a:rPr>
              <a:t>User Stories </a:t>
            </a:r>
            <a:endParaRPr lang="en-NZ" sz="4000" b="1" dirty="0">
              <a:solidFill>
                <a:schemeClr val="bg2"/>
              </a:solidFill>
            </a:endParaRPr>
          </a:p>
        </p:txBody>
      </p:sp>
      <p:sp>
        <p:nvSpPr>
          <p:cNvPr id="11" name="Text Placeholder 10">
            <a:extLst>
              <a:ext uri="{FF2B5EF4-FFF2-40B4-BE49-F238E27FC236}">
                <a16:creationId xmlns:a16="http://schemas.microsoft.com/office/drawing/2014/main" id="{5A6FEBE7-86E4-4A80-9B4E-4B03A127AE22}"/>
              </a:ext>
            </a:extLst>
          </p:cNvPr>
          <p:cNvSpPr>
            <a:spLocks noGrp="1"/>
          </p:cNvSpPr>
          <p:nvPr>
            <p:ph type="body" idx="1"/>
          </p:nvPr>
        </p:nvSpPr>
        <p:spPr>
          <a:xfrm>
            <a:off x="1141411" y="2249486"/>
            <a:ext cx="4878392" cy="823912"/>
          </a:xfrm>
        </p:spPr>
        <p:txBody>
          <a:bodyPr>
            <a:normAutofit/>
          </a:bodyPr>
          <a:lstStyle/>
          <a:p>
            <a:r>
              <a:rPr lang="en-US" sz="3600" b="1" dirty="0">
                <a:solidFill>
                  <a:schemeClr val="bg2"/>
                </a:solidFill>
              </a:rPr>
              <a:t>The Sprint 0</a:t>
            </a:r>
            <a:endParaRPr lang="en-NZ" sz="3600" b="1" dirty="0">
              <a:solidFill>
                <a:schemeClr val="bg2"/>
              </a:solidFill>
            </a:endParaRPr>
          </a:p>
        </p:txBody>
      </p:sp>
      <p:sp>
        <p:nvSpPr>
          <p:cNvPr id="12" name="Content Placeholder 11">
            <a:extLst>
              <a:ext uri="{FF2B5EF4-FFF2-40B4-BE49-F238E27FC236}">
                <a16:creationId xmlns:a16="http://schemas.microsoft.com/office/drawing/2014/main" id="{F1D94F68-B66C-4E55-B4CC-B1031301C16F}"/>
              </a:ext>
            </a:extLst>
          </p:cNvPr>
          <p:cNvSpPr>
            <a:spLocks noGrp="1"/>
          </p:cNvSpPr>
          <p:nvPr>
            <p:ph sz="half" idx="2"/>
          </p:nvPr>
        </p:nvSpPr>
        <p:spPr/>
        <p:txBody>
          <a:bodyPr>
            <a:normAutofit/>
          </a:bodyPr>
          <a:lstStyle/>
          <a:p>
            <a:r>
              <a:rPr lang="en-US" sz="3600" dirty="0"/>
              <a:t>5 User Stories</a:t>
            </a:r>
            <a:endParaRPr lang="en-NZ" sz="3600" dirty="0"/>
          </a:p>
        </p:txBody>
      </p:sp>
      <p:sp>
        <p:nvSpPr>
          <p:cNvPr id="13" name="Text Placeholder 12">
            <a:extLst>
              <a:ext uri="{FF2B5EF4-FFF2-40B4-BE49-F238E27FC236}">
                <a16:creationId xmlns:a16="http://schemas.microsoft.com/office/drawing/2014/main" id="{6C44A566-B908-491C-B9C4-8DB38D4A49F5}"/>
              </a:ext>
            </a:extLst>
          </p:cNvPr>
          <p:cNvSpPr>
            <a:spLocks noGrp="1"/>
          </p:cNvSpPr>
          <p:nvPr>
            <p:ph type="body" sz="quarter" idx="3"/>
          </p:nvPr>
        </p:nvSpPr>
        <p:spPr>
          <a:xfrm>
            <a:off x="6169018" y="2249485"/>
            <a:ext cx="4878392" cy="823912"/>
          </a:xfrm>
        </p:spPr>
        <p:txBody>
          <a:bodyPr>
            <a:normAutofit/>
          </a:bodyPr>
          <a:lstStyle/>
          <a:p>
            <a:r>
              <a:rPr lang="en-US" sz="3600" b="1" dirty="0">
                <a:solidFill>
                  <a:schemeClr val="bg2"/>
                </a:solidFill>
              </a:rPr>
              <a:t>The Sprint 1</a:t>
            </a:r>
            <a:endParaRPr lang="en-NZ" sz="3600" b="1" dirty="0">
              <a:solidFill>
                <a:schemeClr val="bg2"/>
              </a:solidFill>
            </a:endParaRPr>
          </a:p>
        </p:txBody>
      </p:sp>
      <p:sp>
        <p:nvSpPr>
          <p:cNvPr id="14" name="Content Placeholder 13">
            <a:extLst>
              <a:ext uri="{FF2B5EF4-FFF2-40B4-BE49-F238E27FC236}">
                <a16:creationId xmlns:a16="http://schemas.microsoft.com/office/drawing/2014/main" id="{36D54194-EBC7-4DB2-8A82-D1B751CBD0D5}"/>
              </a:ext>
            </a:extLst>
          </p:cNvPr>
          <p:cNvSpPr>
            <a:spLocks noGrp="1"/>
          </p:cNvSpPr>
          <p:nvPr>
            <p:ph sz="quarter" idx="4"/>
          </p:nvPr>
        </p:nvSpPr>
        <p:spPr/>
        <p:txBody>
          <a:bodyPr>
            <a:normAutofit/>
          </a:bodyPr>
          <a:lstStyle/>
          <a:p>
            <a:r>
              <a:rPr lang="en-US" sz="3600" dirty="0"/>
              <a:t>10 User Stories</a:t>
            </a:r>
            <a:endParaRPr lang="en-NZ" sz="3600" dirty="0"/>
          </a:p>
        </p:txBody>
      </p:sp>
    </p:spTree>
    <p:extLst>
      <p:ext uri="{BB962C8B-B14F-4D97-AF65-F5344CB8AC3E}">
        <p14:creationId xmlns:p14="http://schemas.microsoft.com/office/powerpoint/2010/main" val="1634472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558FBE9-545C-4D81-A587-3E496DF2394B}"/>
              </a:ext>
            </a:extLst>
          </p:cNvPr>
          <p:cNvSpPr>
            <a:spLocks noGrp="1"/>
          </p:cNvSpPr>
          <p:nvPr>
            <p:ph type="title"/>
          </p:nvPr>
        </p:nvSpPr>
        <p:spPr/>
        <p:txBody>
          <a:bodyPr/>
          <a:lstStyle/>
          <a:p>
            <a:pPr algn="ctr"/>
            <a:r>
              <a:rPr lang="en-US" dirty="0">
                <a:solidFill>
                  <a:schemeClr val="bg2"/>
                </a:solidFill>
              </a:rPr>
              <a:t>Sprint User Stories</a:t>
            </a:r>
            <a:endParaRPr lang="en-NZ" dirty="0">
              <a:solidFill>
                <a:schemeClr val="bg2"/>
              </a:solidFill>
            </a:endParaRPr>
          </a:p>
        </p:txBody>
      </p:sp>
      <p:sp>
        <p:nvSpPr>
          <p:cNvPr id="8" name="Content Placeholder 7">
            <a:extLst>
              <a:ext uri="{FF2B5EF4-FFF2-40B4-BE49-F238E27FC236}">
                <a16:creationId xmlns:a16="http://schemas.microsoft.com/office/drawing/2014/main" id="{89173FD3-4668-4F7C-AA53-07E82320D444}"/>
              </a:ext>
            </a:extLst>
          </p:cNvPr>
          <p:cNvSpPr>
            <a:spLocks noGrp="1"/>
          </p:cNvSpPr>
          <p:nvPr>
            <p:ph idx="1"/>
          </p:nvPr>
        </p:nvSpPr>
        <p:spPr>
          <a:xfrm>
            <a:off x="1141412" y="2249486"/>
            <a:ext cx="9905999" cy="3989995"/>
          </a:xfrm>
        </p:spPr>
        <p:txBody>
          <a:bodyPr>
            <a:normAutofit fontScale="92500"/>
          </a:bodyPr>
          <a:lstStyle/>
          <a:p>
            <a:r>
              <a:rPr lang="en-NZ" dirty="0"/>
              <a:t>As an admin, I can register a new user (Parent) so that he/she can avail the services offered by web application.</a:t>
            </a:r>
          </a:p>
          <a:p>
            <a:r>
              <a:rPr lang="en-US" dirty="0"/>
              <a:t>As an admin, I can update the user information so that correct information is saved in the database.</a:t>
            </a:r>
            <a:endParaRPr lang="en-NZ" dirty="0"/>
          </a:p>
          <a:p>
            <a:r>
              <a:rPr lang="en-NZ" dirty="0"/>
              <a:t>As an admin, I can add additional information of the registered user</a:t>
            </a:r>
            <a:r>
              <a:rPr lang="en-NZ" b="1" dirty="0"/>
              <a:t>.</a:t>
            </a:r>
            <a:endParaRPr lang="en-NZ" dirty="0"/>
          </a:p>
          <a:p>
            <a:r>
              <a:rPr lang="en-NZ" dirty="0"/>
              <a:t>As an admin, I can enrol child to the Kindergarten so that he can join our institute.</a:t>
            </a:r>
          </a:p>
          <a:p>
            <a:r>
              <a:rPr lang="en-US" dirty="0"/>
              <a:t>As an admin, I can update the children information so that correct information is saved in the database</a:t>
            </a:r>
            <a:r>
              <a:rPr lang="en-NZ" dirty="0"/>
              <a:t>.</a:t>
            </a:r>
          </a:p>
          <a:p>
            <a:endParaRPr lang="en-NZ" dirty="0"/>
          </a:p>
          <a:p>
            <a:endParaRPr lang="en-NZ" dirty="0"/>
          </a:p>
          <a:p>
            <a:endParaRPr lang="en-NZ" dirty="0"/>
          </a:p>
        </p:txBody>
      </p:sp>
    </p:spTree>
    <p:extLst>
      <p:ext uri="{BB962C8B-B14F-4D97-AF65-F5344CB8AC3E}">
        <p14:creationId xmlns:p14="http://schemas.microsoft.com/office/powerpoint/2010/main" val="36242403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213</TotalTime>
  <Words>617</Words>
  <Application>Microsoft Office PowerPoint</Application>
  <PresentationFormat>Widescreen</PresentationFormat>
  <Paragraphs>94</Paragraphs>
  <Slides>19</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Links</vt:lpstr>
      </vt:variant>
      <vt:variant>
        <vt:i4>3</vt:i4>
      </vt:variant>
      <vt:variant>
        <vt:lpstr>Slide Titles</vt:lpstr>
      </vt:variant>
      <vt:variant>
        <vt:i4>19</vt:i4>
      </vt:variant>
    </vt:vector>
  </HeadingPairs>
  <TitlesOfParts>
    <vt:vector size="26" baseType="lpstr">
      <vt:lpstr>Arial</vt:lpstr>
      <vt:lpstr>Calibri</vt:lpstr>
      <vt:lpstr>Tw Cen MT</vt:lpstr>
      <vt:lpstr>Circuit</vt:lpstr>
      <vt:lpstr>C:\Users\anshu\Downloads\G9_Black_Pearl_TestPlan.xlsx</vt:lpstr>
      <vt:lpstr>C:\Users\anshu\Downloads\G9_Black_Pearl_Standup_Meeting_Document.xlsx</vt:lpstr>
      <vt:lpstr>C:\Users\anshu\Downloads\G9_Black_Pearl_Sprint_Retrospective.xlsx</vt:lpstr>
      <vt:lpstr>E-Assist  (ISCG7427-Agile &amp; Lean Software Delivery) Team – Black Pearl</vt:lpstr>
      <vt:lpstr>Team - Black Pearl</vt:lpstr>
      <vt:lpstr>Problem Statement</vt:lpstr>
      <vt:lpstr>Vision</vt:lpstr>
      <vt:lpstr>E-Assist</vt:lpstr>
      <vt:lpstr>Backlog Items</vt:lpstr>
      <vt:lpstr>Backlog Item Priorities </vt:lpstr>
      <vt:lpstr>User Stories </vt:lpstr>
      <vt:lpstr>Sprint User Stories</vt:lpstr>
      <vt:lpstr>Burndown Chart </vt:lpstr>
      <vt:lpstr>Velocity</vt:lpstr>
      <vt:lpstr>Testing </vt:lpstr>
      <vt:lpstr>Agile/Lean Practices</vt:lpstr>
      <vt:lpstr>Agile/Lean Practices</vt:lpstr>
      <vt:lpstr>Stand-Up Meetings</vt:lpstr>
      <vt:lpstr>Automated Delivery Pipeline</vt:lpstr>
      <vt:lpstr>Retrospective Sprint Review</vt:lpstr>
      <vt:lpstr>Retrospective Sprint Review</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E-Assist  (ISCG7427-Agile &amp; Lean Software Delivery)</dc:title>
  <dc:creator>Anshul Pandey</dc:creator>
  <cp:lastModifiedBy>Anshul Pandey</cp:lastModifiedBy>
  <cp:revision>18</cp:revision>
  <dcterms:created xsi:type="dcterms:W3CDTF">2020-06-01T01:29:21Z</dcterms:created>
  <dcterms:modified xsi:type="dcterms:W3CDTF">2020-06-01T13:20:59Z</dcterms:modified>
</cp:coreProperties>
</file>