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6" r:id="rId3"/>
    <p:sldId id="277" r:id="rId4"/>
    <p:sldId id="257" r:id="rId5"/>
    <p:sldId id="258" r:id="rId6"/>
    <p:sldId id="259" r:id="rId7"/>
    <p:sldId id="261" r:id="rId8"/>
    <p:sldId id="262" r:id="rId9"/>
    <p:sldId id="260" r:id="rId10"/>
    <p:sldId id="264" r:id="rId11"/>
    <p:sldId id="263" r:id="rId12"/>
    <p:sldId id="278" r:id="rId13"/>
    <p:sldId id="265" r:id="rId14"/>
    <p:sldId id="266" r:id="rId15"/>
    <p:sldId id="267" r:id="rId16"/>
    <p:sldId id="268" r:id="rId17"/>
    <p:sldId id="269" r:id="rId18"/>
    <p:sldId id="270" r:id="rId19"/>
    <p:sldId id="271" r:id="rId20"/>
    <p:sldId id="272" r:id="rId21"/>
    <p:sldId id="273" r:id="rId22"/>
    <p:sldId id="274" r:id="rId23"/>
    <p:sldId id="279" r:id="rId24"/>
    <p:sldId id="275" r:id="rId25"/>
    <p:sldId id="280" r:id="rId26"/>
    <p:sldId id="281" r:id="rId27"/>
    <p:sldId id="286" r:id="rId28"/>
    <p:sldId id="282" r:id="rId29"/>
    <p:sldId id="284" r:id="rId30"/>
    <p:sldId id="285" r:id="rId31"/>
    <p:sldId id="283"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132" d="100"/>
          <a:sy n="132" d="100"/>
        </p:scale>
        <p:origin x="1707"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nl-NL" smtClean="0"/>
              <a:t>Klik om de stijl te bewerken</a:t>
            </a:r>
            <a:endParaRPr kumimoji="0" lang="en-US"/>
          </a:p>
        </p:txBody>
      </p:sp>
      <p:sp>
        <p:nvSpPr>
          <p:cNvPr id="9" name="Ond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smtClean="0"/>
              <a:t>Klik om het opmaakprofiel van de modelondertitel te bewerken</a:t>
            </a:r>
            <a:endParaRPr kumimoji="0" lang="en-US"/>
          </a:p>
        </p:txBody>
      </p:sp>
      <p:sp>
        <p:nvSpPr>
          <p:cNvPr id="28" name="Tijdelijke aanduiding voor datum 27"/>
          <p:cNvSpPr>
            <a:spLocks noGrp="1"/>
          </p:cNvSpPr>
          <p:nvPr>
            <p:ph type="dt" sz="half" idx="10"/>
          </p:nvPr>
        </p:nvSpPr>
        <p:spPr>
          <a:xfrm>
            <a:off x="6400800" y="6355080"/>
            <a:ext cx="2286000" cy="365760"/>
          </a:xfrm>
        </p:spPr>
        <p:txBody>
          <a:bodyPr/>
          <a:lstStyle>
            <a:lvl1pPr>
              <a:defRPr sz="1400"/>
            </a:lvl1pPr>
          </a:lstStyle>
          <a:p>
            <a:fld id="{8638F0FA-503B-447F-A02E-6BF1D880434F}" type="datetimeFigureOut">
              <a:rPr lang="nl-NL" smtClean="0"/>
              <a:pPr/>
              <a:t>31-7-2016</a:t>
            </a:fld>
            <a:endParaRPr lang="nl-NL"/>
          </a:p>
        </p:txBody>
      </p:sp>
      <p:sp>
        <p:nvSpPr>
          <p:cNvPr id="17" name="Tijdelijke aanduiding voor voettekst 16"/>
          <p:cNvSpPr>
            <a:spLocks noGrp="1"/>
          </p:cNvSpPr>
          <p:nvPr>
            <p:ph type="ftr" sz="quarter" idx="11"/>
          </p:nvPr>
        </p:nvSpPr>
        <p:spPr>
          <a:xfrm>
            <a:off x="2898648" y="6355080"/>
            <a:ext cx="3474720" cy="365760"/>
          </a:xfrm>
        </p:spPr>
        <p:txBody>
          <a:bodyPr/>
          <a:lstStyle/>
          <a:p>
            <a:endParaRPr lang="nl-NL"/>
          </a:p>
        </p:txBody>
      </p:sp>
      <p:sp>
        <p:nvSpPr>
          <p:cNvPr id="29" name="Tijdelijke aanduiding voor dianummer 28"/>
          <p:cNvSpPr>
            <a:spLocks noGrp="1"/>
          </p:cNvSpPr>
          <p:nvPr>
            <p:ph type="sldNum" sz="quarter" idx="12"/>
          </p:nvPr>
        </p:nvSpPr>
        <p:spPr>
          <a:xfrm>
            <a:off x="1216152" y="6355080"/>
            <a:ext cx="1219200" cy="365760"/>
          </a:xfrm>
        </p:spPr>
        <p:txBody>
          <a:bodyPr/>
          <a:lstStyle/>
          <a:p>
            <a:fld id="{C3EE7185-A582-4542-8FF0-969B3F80C0A5}" type="slidenum">
              <a:rPr lang="nl-NL" smtClean="0"/>
              <a:pPr/>
              <a:t>‹#›</a:t>
            </a:fld>
            <a:endParaRPr lang="nl-NL"/>
          </a:p>
        </p:txBody>
      </p:sp>
      <p:sp>
        <p:nvSpPr>
          <p:cNvPr id="21" name="Rechthoe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hoe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hoe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hoe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31-7-2016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31-7-2016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
        <p:nvSpPr>
          <p:cNvPr id="7" name="Rechte verbindingslijn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elijkbenige driehoe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 verbindingslijn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smtClean="0"/>
              <a:t>Klik om de stijl te bewerken</a:t>
            </a:r>
            <a:endParaRPr kumimoji="0" lang="en-US"/>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31-7-2016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
        <p:nvSpPr>
          <p:cNvPr id="8" name="Tijdelijke aanduiding voor inhoud 7"/>
          <p:cNvSpPr>
            <a:spLocks noGrp="1"/>
          </p:cNvSpPr>
          <p:nvPr>
            <p:ph sz="quarter" idx="1"/>
          </p:nvPr>
        </p:nvSpPr>
        <p:spPr>
          <a:xfrm>
            <a:off x="457200" y="1219200"/>
            <a:ext cx="8229600" cy="493776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a:xfrm>
            <a:off x="6400800" y="6355080"/>
            <a:ext cx="2286000" cy="365760"/>
          </a:xfrm>
        </p:spPr>
        <p:txBody>
          <a:bodyPr/>
          <a:lstStyle/>
          <a:p>
            <a:fld id="{8638F0FA-503B-447F-A02E-6BF1D880434F}" type="datetimeFigureOut">
              <a:rPr lang="nl-NL" smtClean="0"/>
              <a:pPr/>
              <a:t>31-7-2016</a:t>
            </a:fld>
            <a:endParaRPr lang="nl-NL"/>
          </a:p>
        </p:txBody>
      </p:sp>
      <p:sp>
        <p:nvSpPr>
          <p:cNvPr id="5" name="Tijdelijke aanduiding voor voettekst 4"/>
          <p:cNvSpPr>
            <a:spLocks noGrp="1"/>
          </p:cNvSpPr>
          <p:nvPr>
            <p:ph type="ftr" sz="quarter" idx="11"/>
          </p:nvPr>
        </p:nvSpPr>
        <p:spPr>
          <a:xfrm>
            <a:off x="2898648" y="6355080"/>
            <a:ext cx="3474720" cy="365760"/>
          </a:xfrm>
        </p:spPr>
        <p:txBody>
          <a:bodyPr/>
          <a:lstStyle/>
          <a:p>
            <a:endParaRPr lang="nl-NL"/>
          </a:p>
        </p:txBody>
      </p:sp>
      <p:sp>
        <p:nvSpPr>
          <p:cNvPr id="6" name="Tijdelijke aanduiding voor dianummer 5"/>
          <p:cNvSpPr>
            <a:spLocks noGrp="1"/>
          </p:cNvSpPr>
          <p:nvPr>
            <p:ph type="sldNum" sz="quarter" idx="12"/>
          </p:nvPr>
        </p:nvSpPr>
        <p:spPr>
          <a:xfrm>
            <a:off x="1069848" y="6355080"/>
            <a:ext cx="1520952" cy="365760"/>
          </a:xfrm>
        </p:spPr>
        <p:txBody>
          <a:bodyPr/>
          <a:lstStyle/>
          <a:p>
            <a:fld id="{C3EE7185-A582-4542-8FF0-969B3F80C0A5}" type="slidenum">
              <a:rPr lang="nl-NL" smtClean="0"/>
              <a:pPr/>
              <a:t>‹#›</a:t>
            </a:fld>
            <a:endParaRPr lang="nl-NL"/>
          </a:p>
        </p:txBody>
      </p:sp>
      <p:sp>
        <p:nvSpPr>
          <p:cNvPr id="7" name="Rechthoe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hoe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nl-NL" smtClean="0"/>
              <a:t>Klik om de stijl te bewerken</a:t>
            </a:r>
            <a:endParaRPr kumimoji="0" lang="en-US"/>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31-7-2016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
        <p:nvSpPr>
          <p:cNvPr id="9" name="Tijdelijke aanduiding voor inhoud 8"/>
          <p:cNvSpPr>
            <a:spLocks noGrp="1"/>
          </p:cNvSpPr>
          <p:nvPr>
            <p:ph sz="quarter" idx="1"/>
          </p:nvPr>
        </p:nvSpPr>
        <p:spPr>
          <a:xfrm>
            <a:off x="457200" y="1219200"/>
            <a:ext cx="4041648" cy="493776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11" name="Tijdelijke aanduiding voor inhoud 10"/>
          <p:cNvSpPr>
            <a:spLocks noGrp="1"/>
          </p:cNvSpPr>
          <p:nvPr>
            <p:ph sz="quarter" idx="2"/>
          </p:nvPr>
        </p:nvSpPr>
        <p:spPr>
          <a:xfrm>
            <a:off x="4632198" y="1216152"/>
            <a:ext cx="4041648" cy="493776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31-7-2016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a:t>
            </a:fld>
            <a:endParaRPr lang="nl-NL"/>
          </a:p>
        </p:txBody>
      </p:sp>
      <p:sp>
        <p:nvSpPr>
          <p:cNvPr id="11" name="Tijdelijke aanduiding voor inhoud 10"/>
          <p:cNvSpPr>
            <a:spLocks noGrp="1"/>
          </p:cNvSpPr>
          <p:nvPr>
            <p:ph sz="quarter" idx="2"/>
          </p:nvPr>
        </p:nvSpPr>
        <p:spPr>
          <a:xfrm>
            <a:off x="457200" y="2133600"/>
            <a:ext cx="4038600" cy="403860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13" name="Tijdelijke aanduiding voor inhoud 12"/>
          <p:cNvSpPr>
            <a:spLocks noGrp="1"/>
          </p:cNvSpPr>
          <p:nvPr>
            <p:ph sz="quarter" idx="4"/>
          </p:nvPr>
        </p:nvSpPr>
        <p:spPr>
          <a:xfrm>
            <a:off x="4648200" y="2133600"/>
            <a:ext cx="4038600" cy="403860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nl-NL" smtClean="0"/>
              <a:t>Klik om de stijl te bewerken</a:t>
            </a:r>
            <a:endParaRPr kumimoji="0" lang="en-US"/>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31-7-2016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a:t>
            </a:fld>
            <a:endParaRPr lang="nl-NL"/>
          </a:p>
        </p:txBody>
      </p:sp>
      <p:sp>
        <p:nvSpPr>
          <p:cNvPr id="6" name="Gelijkbenige driehoe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31-7-2016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a:t>
            </a:fld>
            <a:endParaRPr lang="nl-NL"/>
          </a:p>
        </p:txBody>
      </p:sp>
      <p:sp>
        <p:nvSpPr>
          <p:cNvPr id="5" name="Rechte verbindingslijn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elijkbenige driehoe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nl-NL" smtClean="0"/>
              <a:t>Klik om de modelstijlen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31-7-2016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
        <p:nvSpPr>
          <p:cNvPr id="8" name="Rechte verbindingslijn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hte verbindingslijn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elijkbenige driehoe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ijdelijke aanduiding voor inhoud 11"/>
          <p:cNvSpPr>
            <a:spLocks noGrp="1"/>
          </p:cNvSpPr>
          <p:nvPr>
            <p:ph sz="quarter" idx="1"/>
          </p:nvPr>
        </p:nvSpPr>
        <p:spPr>
          <a:xfrm>
            <a:off x="304800" y="304800"/>
            <a:ext cx="5715000" cy="5715000"/>
          </a:xfrm>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nl-NL" smtClean="0"/>
              <a:t>Klik om de stijl te bewerken</a:t>
            </a:r>
            <a:endParaRPr kumimoji="0" lang="en-US"/>
          </a:p>
        </p:txBody>
      </p:sp>
      <p:sp>
        <p:nvSpPr>
          <p:cNvPr id="3" name="Tijdelijke aanduiding voor afbeelding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nl-NL" smtClean="0"/>
              <a:t>Klik op het pictogram als u een afbeelding wilt toevoegen</a:t>
            </a:r>
            <a:endParaRPr kumimoji="0" lang="en-US" dirty="0"/>
          </a:p>
        </p:txBody>
      </p:sp>
      <p:sp>
        <p:nvSpPr>
          <p:cNvPr id="4" name="Tijdelijke aanduiding voor tekst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nl-NL" smtClean="0"/>
              <a:t>Klik om de modelstijlen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31-7-2016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
        <p:nvSpPr>
          <p:cNvPr id="8" name="Rechte verbindingslijn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elijkbenige driehoe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hoe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jdelijke aanduiding voor titel 21"/>
          <p:cNvSpPr>
            <a:spLocks noGrp="1"/>
          </p:cNvSpPr>
          <p:nvPr>
            <p:ph type="title"/>
          </p:nvPr>
        </p:nvSpPr>
        <p:spPr>
          <a:xfrm>
            <a:off x="457200" y="152400"/>
            <a:ext cx="8229600" cy="990600"/>
          </a:xfrm>
          <a:prstGeom prst="rect">
            <a:avLst/>
          </a:prstGeom>
        </p:spPr>
        <p:txBody>
          <a:bodyPr vert="horz" anchor="b" anchorCtr="0">
            <a:normAutofit/>
          </a:bodyPr>
          <a:lstStyle/>
          <a:p>
            <a:r>
              <a:rPr kumimoji="0" lang="nl-NL" smtClean="0"/>
              <a:t>Klik om de stijl te bewerken</a:t>
            </a:r>
            <a:endParaRPr kumimoji="0" lang="en-US"/>
          </a:p>
        </p:txBody>
      </p:sp>
      <p:sp>
        <p:nvSpPr>
          <p:cNvPr id="13" name="Tijdelijke aanduiding voor tekst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4" name="Tijdelijke aanduiding voor datum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638F0FA-503B-447F-A02E-6BF1D880434F}" type="datetimeFigureOut">
              <a:rPr lang="nl-NL" smtClean="0"/>
              <a:pPr/>
              <a:t>31-7-2016</a:t>
            </a:fld>
            <a:endParaRPr lang="nl-NL"/>
          </a:p>
        </p:txBody>
      </p:sp>
      <p:sp>
        <p:nvSpPr>
          <p:cNvPr id="3" name="Tijdelijke aanduiding voor voettekst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nl-NL"/>
          </a:p>
        </p:txBody>
      </p:sp>
      <p:sp>
        <p:nvSpPr>
          <p:cNvPr id="23" name="Tijdelijke aanduiding voor dianumm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3EE7185-A582-4542-8FF0-969B3F80C0A5}" type="slidenum">
              <a:rPr lang="nl-NL" smtClean="0"/>
              <a:pPr/>
              <a:t>‹#›</a:t>
            </a:fld>
            <a:endParaRPr lang="nl-NL"/>
          </a:p>
        </p:txBody>
      </p:sp>
      <p:sp>
        <p:nvSpPr>
          <p:cNvPr id="28" name="Rechte verbindingslijn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Rechte verbindingslijn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lijkbenige driehoe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14414" y="3714752"/>
            <a:ext cx="6858000" cy="990600"/>
          </a:xfrm>
        </p:spPr>
        <p:txBody>
          <a:bodyPr>
            <a:noAutofit/>
          </a:bodyPr>
          <a:lstStyle/>
          <a:p>
            <a:r>
              <a:rPr lang="en-US" sz="2400" dirty="0" smtClean="0"/>
              <a:t>Utilizing Kerberos authentication for </a:t>
            </a:r>
            <a:r>
              <a:rPr lang="en-US" sz="2400" dirty="0" err="1" smtClean="0"/>
              <a:t>kerberized</a:t>
            </a:r>
            <a:r>
              <a:rPr lang="en-US" sz="2400" dirty="0" smtClean="0"/>
              <a:t> services and Web Single Sign-On </a:t>
            </a:r>
            <a:br>
              <a:rPr lang="en-US" sz="2400" dirty="0" smtClean="0"/>
            </a:br>
            <a:r>
              <a:rPr lang="nl-BE" sz="2400" dirty="0" err="1" smtClean="0"/>
              <a:t>using</a:t>
            </a:r>
            <a:r>
              <a:rPr lang="nl-BE" sz="2400" dirty="0" smtClean="0"/>
              <a:t> </a:t>
            </a:r>
            <a:r>
              <a:rPr lang="nl-BE" sz="2400" dirty="0" err="1" smtClean="0"/>
              <a:t>Open-Source</a:t>
            </a:r>
            <a:r>
              <a:rPr lang="nl-BE" sz="2400" dirty="0" smtClean="0"/>
              <a:t> software </a:t>
            </a:r>
            <a:endParaRPr lang="nl-BE" sz="2400" dirty="0"/>
          </a:p>
        </p:txBody>
      </p:sp>
      <p:sp>
        <p:nvSpPr>
          <p:cNvPr id="3" name="Ondertitel 2"/>
          <p:cNvSpPr>
            <a:spLocks noGrp="1"/>
          </p:cNvSpPr>
          <p:nvPr>
            <p:ph type="subTitle" idx="1"/>
          </p:nvPr>
        </p:nvSpPr>
        <p:spPr/>
        <p:txBody>
          <a:bodyPr/>
          <a:lstStyle/>
          <a:p>
            <a:r>
              <a:rPr lang="nl-BE" i="1" dirty="0" smtClean="0"/>
              <a:t>door Frederik Van Den Hof en </a:t>
            </a:r>
            <a:r>
              <a:rPr lang="nl-BE" i="1" dirty="0" err="1" smtClean="0"/>
              <a:t>Beerend</a:t>
            </a:r>
            <a:r>
              <a:rPr lang="nl-BE" i="1" dirty="0" smtClean="0"/>
              <a:t> Lauwers </a:t>
            </a:r>
            <a:endParaRPr lang="nl-B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smtClean="0"/>
              <a:t/>
            </a:r>
            <a:br>
              <a:rPr lang="nl-BE" dirty="0" smtClean="0"/>
            </a:br>
            <a:r>
              <a:rPr lang="nl-BE" dirty="0" err="1" smtClean="0"/>
              <a:t>Tout</a:t>
            </a:r>
            <a:r>
              <a:rPr lang="nl-BE" dirty="0" smtClean="0"/>
              <a:t> </a:t>
            </a:r>
            <a:r>
              <a:rPr lang="nl-BE" dirty="0" err="1" smtClean="0"/>
              <a:t>ou</a:t>
            </a:r>
            <a:r>
              <a:rPr lang="nl-BE" dirty="0" smtClean="0"/>
              <a:t> </a:t>
            </a:r>
            <a:r>
              <a:rPr lang="nl-BE" dirty="0" err="1" smtClean="0"/>
              <a:t>rien</a:t>
            </a:r>
            <a:endParaRPr lang="nl-BE" dirty="0"/>
          </a:p>
        </p:txBody>
      </p:sp>
      <p:sp>
        <p:nvSpPr>
          <p:cNvPr id="3" name="Tijdelijke aanduiding voor inhoud 2"/>
          <p:cNvSpPr>
            <a:spLocks noGrp="1"/>
          </p:cNvSpPr>
          <p:nvPr>
            <p:ph sz="quarter" idx="1"/>
          </p:nvPr>
        </p:nvSpPr>
        <p:spPr/>
        <p:txBody>
          <a:bodyPr/>
          <a:lstStyle/>
          <a:p>
            <a:pPr>
              <a:buNone/>
            </a:pPr>
            <a:endParaRPr lang="nl-BE" dirty="0" smtClean="0"/>
          </a:p>
          <a:p>
            <a:r>
              <a:rPr lang="nl-BE" dirty="0" smtClean="0"/>
              <a:t>Secure</a:t>
            </a:r>
          </a:p>
          <a:p>
            <a:endParaRPr lang="nl-BE" dirty="0" smtClean="0"/>
          </a:p>
          <a:p>
            <a:endParaRPr lang="nl-BE" dirty="0" smtClean="0"/>
          </a:p>
          <a:p>
            <a:r>
              <a:rPr lang="nl-BE" dirty="0" err="1" smtClean="0"/>
              <a:t>Tout</a:t>
            </a:r>
            <a:r>
              <a:rPr lang="nl-BE" dirty="0" smtClean="0"/>
              <a:t> </a:t>
            </a:r>
            <a:r>
              <a:rPr lang="nl-BE" dirty="0" err="1" smtClean="0"/>
              <a:t>où</a:t>
            </a:r>
            <a:r>
              <a:rPr lang="nl-BE" dirty="0" smtClean="0"/>
              <a:t> </a:t>
            </a:r>
            <a:r>
              <a:rPr lang="nl-BE" dirty="0" err="1" smtClean="0"/>
              <a:t>rien</a:t>
            </a:r>
            <a:endParaRPr lang="nl-BE" dirty="0" smtClean="0"/>
          </a:p>
          <a:p>
            <a:endParaRPr lang="nl-BE" dirty="0" smtClean="0"/>
          </a:p>
          <a:p>
            <a:endParaRPr lang="nl-BE" dirty="0" smtClean="0"/>
          </a:p>
          <a:p>
            <a:r>
              <a:rPr lang="nl-BE" dirty="0" err="1" smtClean="0"/>
              <a:t>Accès</a:t>
            </a:r>
            <a:r>
              <a:rPr lang="nl-BE" dirty="0" smtClean="0"/>
              <a:t> à </a:t>
            </a:r>
            <a:r>
              <a:rPr lang="nl-BE" dirty="0" err="1" smtClean="0"/>
              <a:t>tout</a:t>
            </a:r>
            <a:endParaRPr lang="nl-BE" dirty="0" smtClean="0"/>
          </a:p>
          <a:p>
            <a:endParaRPr lang="nl-BE" dirty="0" smtClean="0"/>
          </a:p>
          <a:p>
            <a:endParaRPr lang="nl-BE"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server</a:t>
            </a:r>
            <a:endParaRPr lang="nl-BE" dirty="0"/>
          </a:p>
        </p:txBody>
      </p:sp>
      <p:sp>
        <p:nvSpPr>
          <p:cNvPr id="3" name="Tijdelijke aanduiding voor inhoud 2"/>
          <p:cNvSpPr>
            <a:spLocks noGrp="1"/>
          </p:cNvSpPr>
          <p:nvPr>
            <p:ph sz="quarter" idx="1"/>
          </p:nvPr>
        </p:nvSpPr>
        <p:spPr/>
        <p:txBody>
          <a:bodyPr/>
          <a:lstStyle/>
          <a:p>
            <a:r>
              <a:rPr lang="nl-BE" dirty="0" err="1" smtClean="0"/>
              <a:t>Améliorer</a:t>
            </a:r>
            <a:r>
              <a:rPr lang="nl-BE" dirty="0" smtClean="0"/>
              <a:t> </a:t>
            </a:r>
            <a:r>
              <a:rPr lang="nl-BE" dirty="0" err="1" smtClean="0"/>
              <a:t>l’efficience</a:t>
            </a:r>
            <a:endParaRPr lang="nl-BE" dirty="0" smtClean="0"/>
          </a:p>
          <a:p>
            <a:endParaRPr lang="nl-BE" dirty="0" smtClean="0"/>
          </a:p>
          <a:p>
            <a:r>
              <a:rPr lang="nl-BE" dirty="0" err="1" smtClean="0"/>
              <a:t>Extensibilité</a:t>
            </a:r>
            <a:endParaRPr lang="nl-BE" dirty="0" smtClean="0"/>
          </a:p>
          <a:p>
            <a:pPr lvl="1"/>
            <a:r>
              <a:rPr lang="nl-BE" dirty="0" smtClean="0"/>
              <a:t>Mail</a:t>
            </a:r>
          </a:p>
          <a:p>
            <a:pPr lvl="1"/>
            <a:r>
              <a:rPr lang="nl-BE" dirty="0" smtClean="0"/>
              <a:t>Intranet</a:t>
            </a:r>
          </a:p>
          <a:p>
            <a:pPr lvl="1"/>
            <a:r>
              <a:rPr lang="nl-BE" dirty="0" smtClean="0"/>
              <a:t>Oracle</a:t>
            </a:r>
          </a:p>
          <a:p>
            <a:pPr lvl="1"/>
            <a:r>
              <a:rPr lang="nl-BE" dirty="0" smtClean="0"/>
              <a:t>Etc.</a:t>
            </a:r>
          </a:p>
          <a:p>
            <a:endParaRPr lang="nl-BE" dirty="0" smtClean="0"/>
          </a:p>
          <a:p>
            <a:endParaRPr lang="nl-BE" dirty="0" smtClean="0"/>
          </a:p>
          <a:p>
            <a:r>
              <a:rPr lang="nl-BE" dirty="0" err="1" smtClean="0"/>
              <a:t>Beaucoup</a:t>
            </a:r>
            <a:r>
              <a:rPr lang="nl-BE" dirty="0" smtClean="0"/>
              <a:t> de </a:t>
            </a:r>
            <a:r>
              <a:rPr lang="nl-BE" dirty="0" err="1" smtClean="0"/>
              <a:t>travail</a:t>
            </a:r>
            <a:endParaRPr lang="nl-BE" dirty="0" smtClean="0"/>
          </a:p>
          <a:p>
            <a:pPr lvl="1"/>
            <a:endParaRPr lang="nl-BE" dirty="0" smtClean="0"/>
          </a:p>
          <a:p>
            <a:endParaRPr lang="nl-BE" dirty="0" smtClean="0"/>
          </a:p>
          <a:p>
            <a:endParaRPr lang="nl-BE" dirty="0" smtClean="0"/>
          </a:p>
          <a:p>
            <a:endParaRPr lang="nl-B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sz="quarter" idx="1"/>
          </p:nvPr>
        </p:nvSpPr>
        <p:spPr>
          <a:xfrm>
            <a:off x="457200" y="1219200"/>
            <a:ext cx="8229600" cy="5090120"/>
          </a:xfrm>
        </p:spPr>
        <p:txBody>
          <a:bodyPr>
            <a:normAutofit fontScale="92500" lnSpcReduction="10000"/>
          </a:bodyPr>
          <a:lstStyle/>
          <a:p>
            <a:r>
              <a:rPr lang="nl-BE" dirty="0" smtClean="0"/>
              <a:t>Single Sign-On</a:t>
            </a:r>
          </a:p>
          <a:p>
            <a:pPr lvl="1"/>
            <a:r>
              <a:rPr lang="nl-BE" dirty="0" smtClean="0"/>
              <a:t>Client</a:t>
            </a:r>
          </a:p>
          <a:p>
            <a:pPr lvl="1"/>
            <a:r>
              <a:rPr lang="nl-BE" dirty="0" smtClean="0"/>
              <a:t>Server</a:t>
            </a:r>
          </a:p>
          <a:p>
            <a:r>
              <a:rPr lang="nl-BE" b="1" dirty="0" smtClean="0"/>
              <a:t>Kerberos Authentication Protocol</a:t>
            </a:r>
          </a:p>
          <a:p>
            <a:r>
              <a:rPr lang="nl-BE" dirty="0" smtClean="0"/>
              <a:t>Implementatie</a:t>
            </a:r>
          </a:p>
          <a:p>
            <a:pPr lvl="1"/>
            <a:r>
              <a:rPr lang="nl-BE" dirty="0" smtClean="0"/>
              <a:t>DNS</a:t>
            </a:r>
          </a:p>
          <a:p>
            <a:pPr lvl="1"/>
            <a:r>
              <a:rPr lang="nl-BE" dirty="0" smtClean="0"/>
              <a:t>NTP</a:t>
            </a:r>
          </a:p>
          <a:p>
            <a:pPr lvl="1"/>
            <a:r>
              <a:rPr lang="nl-BE" dirty="0" smtClean="0"/>
              <a:t>MIT Kerberos</a:t>
            </a:r>
          </a:p>
          <a:p>
            <a:pPr lvl="1"/>
            <a:r>
              <a:rPr lang="nl-BE" dirty="0" smtClean="0"/>
              <a:t>Kerberized Services</a:t>
            </a:r>
          </a:p>
          <a:p>
            <a:pPr lvl="2"/>
            <a:r>
              <a:rPr lang="nl-BE" dirty="0" smtClean="0"/>
              <a:t>Remote Access (telnet, rlogin, SSH)</a:t>
            </a:r>
          </a:p>
          <a:p>
            <a:pPr lvl="2"/>
            <a:r>
              <a:rPr lang="nl-BE" dirty="0" smtClean="0"/>
              <a:t>FTP</a:t>
            </a:r>
          </a:p>
          <a:p>
            <a:pPr lvl="2"/>
            <a:r>
              <a:rPr lang="nl-BE" dirty="0" smtClean="0"/>
              <a:t>Web-SSO</a:t>
            </a:r>
          </a:p>
          <a:p>
            <a:pPr lvl="1"/>
            <a:r>
              <a:rPr lang="nl-BE" dirty="0" smtClean="0"/>
              <a:t>Linken met Active Directory</a:t>
            </a:r>
          </a:p>
          <a:p>
            <a:r>
              <a:rPr lang="nl-BE" dirty="0" smtClean="0"/>
              <a:t>Discussie en conclusie</a:t>
            </a:r>
          </a:p>
          <a:p>
            <a:pPr lvl="2"/>
            <a:endParaRPr lang="nl-BE" dirty="0" smtClean="0"/>
          </a:p>
          <a:p>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5" name="Tijdelijke aanduiding voor inhoud 4"/>
          <p:cNvSpPr>
            <a:spLocks noGrp="1"/>
          </p:cNvSpPr>
          <p:nvPr>
            <p:ph sz="quarter" idx="1"/>
          </p:nvPr>
        </p:nvSpPr>
        <p:spPr/>
        <p:txBody>
          <a:bodyPr/>
          <a:lstStyle/>
          <a:p>
            <a:endParaRPr lang="nl-BE" dirty="0" smtClean="0"/>
          </a:p>
          <a:p>
            <a:r>
              <a:rPr lang="nl-BE" dirty="0" smtClean="0"/>
              <a:t>AS-REQ</a:t>
            </a:r>
          </a:p>
          <a:p>
            <a:pPr lvl="1"/>
            <a:r>
              <a:rPr lang="nl-BE" dirty="0" err="1" smtClean="0"/>
              <a:t>Username</a:t>
            </a:r>
            <a:endParaRPr lang="nl-BE" dirty="0" smtClean="0"/>
          </a:p>
          <a:p>
            <a:pPr lvl="1"/>
            <a:r>
              <a:rPr lang="nl-BE" dirty="0" smtClean="0"/>
              <a:t>Timestamp</a:t>
            </a:r>
          </a:p>
          <a:p>
            <a:pPr lvl="1">
              <a:buNone/>
            </a:pPr>
            <a:endParaRPr lang="nl-BE" dirty="0" smtClean="0"/>
          </a:p>
          <a:p>
            <a:pPr lvl="1">
              <a:buNone/>
            </a:pPr>
            <a:endParaRPr lang="nl-BE" dirty="0" smtClean="0"/>
          </a:p>
          <a:p>
            <a:pPr lvl="1">
              <a:buNone/>
            </a:pPr>
            <a:endParaRPr lang="nl-BE" dirty="0" smtClean="0"/>
          </a:p>
        </p:txBody>
      </p:sp>
      <p:pic>
        <p:nvPicPr>
          <p:cNvPr id="6" name="Picture 2"/>
          <p:cNvPicPr>
            <a:picLocks noChangeAspect="1" noChangeArrowheads="1"/>
          </p:cNvPicPr>
          <p:nvPr/>
        </p:nvPicPr>
        <p:blipFill>
          <a:blip r:embed="rId2" cstate="print"/>
          <a:srcRect/>
          <a:stretch>
            <a:fillRect/>
          </a:stretch>
        </p:blipFill>
        <p:spPr bwMode="auto">
          <a:xfrm>
            <a:off x="1500166" y="3571876"/>
            <a:ext cx="6143625"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3" name="Tijdelijke aanduiding voor inhoud 2"/>
          <p:cNvSpPr>
            <a:spLocks noGrp="1"/>
          </p:cNvSpPr>
          <p:nvPr>
            <p:ph sz="quarter" idx="1"/>
          </p:nvPr>
        </p:nvSpPr>
        <p:spPr/>
        <p:txBody>
          <a:bodyPr/>
          <a:lstStyle/>
          <a:p>
            <a:endParaRPr lang="nl-BE" dirty="0" smtClean="0"/>
          </a:p>
          <a:p>
            <a:r>
              <a:rPr lang="nl-BE" dirty="0" smtClean="0"/>
              <a:t>AS-REP</a:t>
            </a:r>
          </a:p>
          <a:p>
            <a:pPr lvl="1"/>
            <a:r>
              <a:rPr lang="nl-BE" dirty="0" err="1" smtClean="0"/>
              <a:t>Client</a:t>
            </a:r>
            <a:r>
              <a:rPr lang="nl-BE" dirty="0" smtClean="0"/>
              <a:t>/TGS </a:t>
            </a:r>
            <a:r>
              <a:rPr lang="nl-BE" dirty="0" err="1" smtClean="0"/>
              <a:t>session</a:t>
            </a:r>
            <a:r>
              <a:rPr lang="nl-BE" dirty="0" smtClean="0"/>
              <a:t> </a:t>
            </a:r>
            <a:r>
              <a:rPr lang="nl-BE" dirty="0" err="1" smtClean="0"/>
              <a:t>key</a:t>
            </a:r>
            <a:endParaRPr lang="nl-BE" dirty="0" smtClean="0"/>
          </a:p>
          <a:p>
            <a:pPr lvl="8"/>
            <a:endParaRPr lang="nl-BE" dirty="0" smtClean="0"/>
          </a:p>
          <a:p>
            <a:pPr lvl="1"/>
            <a:r>
              <a:rPr lang="nl-BE" dirty="0" smtClean="0"/>
              <a:t>Ticket </a:t>
            </a:r>
            <a:r>
              <a:rPr lang="nl-BE" dirty="0" err="1" smtClean="0"/>
              <a:t>Granting</a:t>
            </a:r>
            <a:r>
              <a:rPr lang="nl-BE" dirty="0" smtClean="0"/>
              <a:t> Ticket</a:t>
            </a:r>
          </a:p>
          <a:p>
            <a:pPr lvl="2"/>
            <a:r>
              <a:rPr lang="nl-BE" dirty="0" err="1" smtClean="0"/>
              <a:t>Client</a:t>
            </a:r>
            <a:r>
              <a:rPr lang="nl-BE" dirty="0" smtClean="0"/>
              <a:t>/TGS </a:t>
            </a:r>
            <a:r>
              <a:rPr lang="nl-BE" dirty="0" err="1" smtClean="0"/>
              <a:t>session</a:t>
            </a:r>
            <a:r>
              <a:rPr lang="nl-BE" dirty="0" smtClean="0"/>
              <a:t> </a:t>
            </a:r>
            <a:r>
              <a:rPr lang="nl-BE" dirty="0" err="1" smtClean="0"/>
              <a:t>key</a:t>
            </a:r>
            <a:endParaRPr lang="nl-BE" dirty="0" smtClean="0"/>
          </a:p>
          <a:p>
            <a:pPr lvl="1"/>
            <a:endParaRPr lang="nl-BE" dirty="0" smtClean="0"/>
          </a:p>
          <a:p>
            <a:pPr lvl="1"/>
            <a:endParaRPr lang="nl-BE" dirty="0" smtClean="0"/>
          </a:p>
          <a:p>
            <a:pPr lvl="1"/>
            <a:endParaRPr lang="nl-BE" dirty="0" smtClean="0"/>
          </a:p>
          <a:p>
            <a:endParaRPr lang="nl-BE" dirty="0" smtClean="0"/>
          </a:p>
          <a:p>
            <a:endParaRPr lang="nl-BE" dirty="0"/>
          </a:p>
        </p:txBody>
      </p:sp>
      <p:pic>
        <p:nvPicPr>
          <p:cNvPr id="10" name="Picture 6"/>
          <p:cNvPicPr>
            <a:picLocks noChangeAspect="1" noChangeArrowheads="1"/>
          </p:cNvPicPr>
          <p:nvPr/>
        </p:nvPicPr>
        <p:blipFill>
          <a:blip r:embed="rId2" cstate="print"/>
          <a:srcRect/>
          <a:stretch>
            <a:fillRect/>
          </a:stretch>
        </p:blipFill>
        <p:spPr bwMode="auto">
          <a:xfrm>
            <a:off x="1500166" y="3929066"/>
            <a:ext cx="6172200" cy="87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3" name="Tijdelijke aanduiding voor inhoud 2"/>
          <p:cNvSpPr>
            <a:spLocks noGrp="1"/>
          </p:cNvSpPr>
          <p:nvPr>
            <p:ph sz="quarter" idx="1"/>
          </p:nvPr>
        </p:nvSpPr>
        <p:spPr/>
        <p:txBody>
          <a:bodyPr/>
          <a:lstStyle/>
          <a:p>
            <a:endParaRPr lang="nl-BE" dirty="0" smtClean="0"/>
          </a:p>
          <a:p>
            <a:r>
              <a:rPr lang="nl-BE" dirty="0" smtClean="0"/>
              <a:t>TGS-REQ</a:t>
            </a:r>
          </a:p>
          <a:p>
            <a:pPr lvl="1"/>
            <a:r>
              <a:rPr lang="nl-BE" dirty="0" smtClean="0"/>
              <a:t>Ticket </a:t>
            </a:r>
            <a:r>
              <a:rPr lang="nl-BE" dirty="0" err="1" smtClean="0"/>
              <a:t>Granting</a:t>
            </a:r>
            <a:r>
              <a:rPr lang="nl-BE" dirty="0" smtClean="0"/>
              <a:t> Ticket</a:t>
            </a:r>
          </a:p>
          <a:p>
            <a:pPr lvl="2"/>
            <a:r>
              <a:rPr lang="nl-BE" dirty="0" err="1" smtClean="0"/>
              <a:t>Client</a:t>
            </a:r>
            <a:r>
              <a:rPr lang="nl-BE" dirty="0" smtClean="0"/>
              <a:t>/TGS </a:t>
            </a:r>
            <a:r>
              <a:rPr lang="nl-BE" dirty="0" err="1" smtClean="0"/>
              <a:t>session</a:t>
            </a:r>
            <a:r>
              <a:rPr lang="nl-BE" dirty="0" smtClean="0"/>
              <a:t> </a:t>
            </a:r>
            <a:r>
              <a:rPr lang="nl-BE" dirty="0" err="1" smtClean="0"/>
              <a:t>key</a:t>
            </a:r>
            <a:endParaRPr lang="nl-BE" dirty="0" smtClean="0"/>
          </a:p>
          <a:p>
            <a:pPr lvl="8"/>
            <a:endParaRPr lang="nl-BE" dirty="0"/>
          </a:p>
          <a:p>
            <a:pPr lvl="1"/>
            <a:r>
              <a:rPr lang="nl-BE" dirty="0" err="1" smtClean="0"/>
              <a:t>Authenticator</a:t>
            </a:r>
            <a:endParaRPr lang="nl-BE" dirty="0" smtClean="0"/>
          </a:p>
          <a:p>
            <a:pPr lvl="2"/>
            <a:r>
              <a:rPr lang="nl-BE" dirty="0" err="1" smtClean="0"/>
              <a:t>username</a:t>
            </a:r>
            <a:r>
              <a:rPr lang="nl-BE" dirty="0" smtClean="0"/>
              <a:t>	</a:t>
            </a:r>
          </a:p>
          <a:p>
            <a:pPr lvl="2"/>
            <a:r>
              <a:rPr lang="nl-BE" dirty="0" smtClean="0"/>
              <a:t>Timestamp</a:t>
            </a:r>
          </a:p>
          <a:p>
            <a:pPr lvl="2"/>
            <a:endParaRPr lang="nl-BE" dirty="0" smtClean="0"/>
          </a:p>
          <a:p>
            <a:endParaRPr lang="nl-BE" dirty="0"/>
          </a:p>
        </p:txBody>
      </p:sp>
      <p:pic>
        <p:nvPicPr>
          <p:cNvPr id="6" name="Picture 2"/>
          <p:cNvPicPr>
            <a:picLocks noChangeAspect="1" noChangeArrowheads="1"/>
          </p:cNvPicPr>
          <p:nvPr/>
        </p:nvPicPr>
        <p:blipFill>
          <a:blip r:embed="rId2" cstate="print"/>
          <a:srcRect/>
          <a:stretch>
            <a:fillRect/>
          </a:stretch>
        </p:blipFill>
        <p:spPr bwMode="auto">
          <a:xfrm>
            <a:off x="1285852" y="4643446"/>
            <a:ext cx="6315075"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3" name="Tijdelijke aanduiding voor inhoud 2"/>
          <p:cNvSpPr>
            <a:spLocks noGrp="1"/>
          </p:cNvSpPr>
          <p:nvPr>
            <p:ph sz="quarter" idx="1"/>
          </p:nvPr>
        </p:nvSpPr>
        <p:spPr/>
        <p:txBody>
          <a:bodyPr/>
          <a:lstStyle/>
          <a:p>
            <a:endParaRPr lang="nl-BE" dirty="0" smtClean="0"/>
          </a:p>
          <a:p>
            <a:r>
              <a:rPr lang="nl-BE" dirty="0" smtClean="0"/>
              <a:t>TGS-REP</a:t>
            </a:r>
          </a:p>
          <a:p>
            <a:pPr lvl="1"/>
            <a:r>
              <a:rPr lang="nl-BE" dirty="0" err="1" smtClean="0"/>
              <a:t>Client-service</a:t>
            </a:r>
            <a:r>
              <a:rPr lang="nl-BE" dirty="0" smtClean="0"/>
              <a:t> </a:t>
            </a:r>
            <a:r>
              <a:rPr lang="nl-BE" dirty="0" err="1" smtClean="0"/>
              <a:t>session</a:t>
            </a:r>
            <a:r>
              <a:rPr lang="nl-BE" dirty="0" smtClean="0"/>
              <a:t> </a:t>
            </a:r>
            <a:r>
              <a:rPr lang="nl-BE" dirty="0" err="1" smtClean="0"/>
              <a:t>key</a:t>
            </a:r>
            <a:endParaRPr lang="nl-BE" dirty="0" smtClean="0"/>
          </a:p>
          <a:p>
            <a:pPr lvl="8"/>
            <a:endParaRPr lang="nl-BE" dirty="0" smtClean="0"/>
          </a:p>
          <a:p>
            <a:pPr lvl="1"/>
            <a:r>
              <a:rPr lang="nl-BE" dirty="0" smtClean="0"/>
              <a:t>Service ticket</a:t>
            </a:r>
          </a:p>
          <a:p>
            <a:pPr lvl="2"/>
            <a:r>
              <a:rPr lang="nl-BE" dirty="0" err="1" smtClean="0"/>
              <a:t>Username</a:t>
            </a:r>
            <a:endParaRPr lang="nl-BE" dirty="0" smtClean="0"/>
          </a:p>
          <a:p>
            <a:pPr lvl="2"/>
            <a:r>
              <a:rPr lang="nl-BE" dirty="0" err="1" smtClean="0"/>
              <a:t>Requested</a:t>
            </a:r>
            <a:r>
              <a:rPr lang="nl-BE" dirty="0" smtClean="0"/>
              <a:t> service</a:t>
            </a:r>
          </a:p>
          <a:p>
            <a:pPr lvl="2"/>
            <a:r>
              <a:rPr lang="nl-BE" dirty="0" err="1" smtClean="0"/>
              <a:t>Client-service</a:t>
            </a:r>
            <a:r>
              <a:rPr lang="nl-BE" dirty="0" smtClean="0"/>
              <a:t> </a:t>
            </a:r>
            <a:r>
              <a:rPr lang="nl-BE" dirty="0" err="1" smtClean="0"/>
              <a:t>session</a:t>
            </a:r>
            <a:r>
              <a:rPr lang="nl-BE" dirty="0" smtClean="0"/>
              <a:t> </a:t>
            </a:r>
            <a:r>
              <a:rPr lang="nl-BE" dirty="0" err="1" smtClean="0"/>
              <a:t>key</a:t>
            </a:r>
            <a:endParaRPr lang="nl-BE" dirty="0" smtClean="0"/>
          </a:p>
          <a:p>
            <a:pPr lvl="2"/>
            <a:endParaRPr lang="nl-BE" dirty="0" smtClean="0"/>
          </a:p>
          <a:p>
            <a:pPr lvl="2"/>
            <a:endParaRPr lang="nl-BE" dirty="0"/>
          </a:p>
        </p:txBody>
      </p:sp>
      <p:pic>
        <p:nvPicPr>
          <p:cNvPr id="6" name="Picture 2"/>
          <p:cNvPicPr>
            <a:picLocks noChangeAspect="1" noChangeArrowheads="1"/>
          </p:cNvPicPr>
          <p:nvPr/>
        </p:nvPicPr>
        <p:blipFill>
          <a:blip r:embed="rId2" cstate="print"/>
          <a:srcRect/>
          <a:stretch>
            <a:fillRect/>
          </a:stretch>
        </p:blipFill>
        <p:spPr bwMode="auto">
          <a:xfrm>
            <a:off x="857224" y="4857760"/>
            <a:ext cx="6238875" cy="857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3" name="Tijdelijke aanduiding voor inhoud 2"/>
          <p:cNvSpPr>
            <a:spLocks noGrp="1"/>
          </p:cNvSpPr>
          <p:nvPr>
            <p:ph sz="quarter" idx="1"/>
          </p:nvPr>
        </p:nvSpPr>
        <p:spPr/>
        <p:txBody>
          <a:bodyPr/>
          <a:lstStyle/>
          <a:p>
            <a:r>
              <a:rPr lang="nl-BE" dirty="0" smtClean="0"/>
              <a:t>Service REQ</a:t>
            </a:r>
          </a:p>
          <a:p>
            <a:pPr lvl="1"/>
            <a:r>
              <a:rPr lang="nl-BE" dirty="0" err="1" smtClean="0"/>
              <a:t>Authenticator</a:t>
            </a:r>
            <a:endParaRPr lang="nl-BE" dirty="0" smtClean="0"/>
          </a:p>
          <a:p>
            <a:pPr lvl="2"/>
            <a:r>
              <a:rPr lang="nl-BE" dirty="0" err="1" smtClean="0"/>
              <a:t>Username</a:t>
            </a:r>
            <a:endParaRPr lang="nl-BE" dirty="0" smtClean="0"/>
          </a:p>
          <a:p>
            <a:pPr lvl="2"/>
            <a:r>
              <a:rPr lang="nl-BE" dirty="0" smtClean="0"/>
              <a:t>Timestamp</a:t>
            </a:r>
          </a:p>
          <a:p>
            <a:pPr lvl="8"/>
            <a:endParaRPr lang="nl-BE" dirty="0" smtClean="0"/>
          </a:p>
          <a:p>
            <a:pPr lvl="1"/>
            <a:r>
              <a:rPr lang="nl-BE" dirty="0" smtClean="0"/>
              <a:t>Service Ticket</a:t>
            </a:r>
          </a:p>
          <a:p>
            <a:pPr lvl="2"/>
            <a:r>
              <a:rPr lang="nl-BE" dirty="0" err="1" smtClean="0"/>
              <a:t>Client</a:t>
            </a:r>
            <a:r>
              <a:rPr lang="nl-BE" dirty="0" smtClean="0"/>
              <a:t> service </a:t>
            </a:r>
            <a:r>
              <a:rPr lang="nl-BE" dirty="0" err="1" smtClean="0"/>
              <a:t>session</a:t>
            </a:r>
            <a:r>
              <a:rPr lang="nl-BE" dirty="0" smtClean="0"/>
              <a:t> </a:t>
            </a:r>
            <a:r>
              <a:rPr lang="nl-BE" dirty="0" err="1" smtClean="0"/>
              <a:t>key</a:t>
            </a:r>
            <a:endParaRPr lang="nl-BE" dirty="0" smtClean="0"/>
          </a:p>
          <a:p>
            <a:pPr lvl="2"/>
            <a:endParaRPr lang="nl-BE" dirty="0" smtClean="0"/>
          </a:p>
          <a:p>
            <a:pPr lvl="2"/>
            <a:endParaRPr lang="nl-BE" dirty="0" smtClean="0"/>
          </a:p>
          <a:p>
            <a:pPr lvl="2"/>
            <a:endParaRPr lang="nl-BE" dirty="0"/>
          </a:p>
        </p:txBody>
      </p:sp>
      <p:pic>
        <p:nvPicPr>
          <p:cNvPr id="7" name="Picture 3"/>
          <p:cNvPicPr>
            <a:picLocks noChangeAspect="1" noChangeArrowheads="1"/>
          </p:cNvPicPr>
          <p:nvPr/>
        </p:nvPicPr>
        <p:blipFill>
          <a:blip r:embed="rId2" cstate="print"/>
          <a:srcRect/>
          <a:stretch>
            <a:fillRect/>
          </a:stretch>
        </p:blipFill>
        <p:spPr bwMode="auto">
          <a:xfrm>
            <a:off x="1142976" y="4357694"/>
            <a:ext cx="5810250" cy="9620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3" name="Tijdelijke aanduiding voor inhoud 2"/>
          <p:cNvSpPr>
            <a:spLocks noGrp="1"/>
          </p:cNvSpPr>
          <p:nvPr>
            <p:ph sz="quarter" idx="1"/>
          </p:nvPr>
        </p:nvSpPr>
        <p:spPr/>
        <p:txBody>
          <a:bodyPr/>
          <a:lstStyle/>
          <a:p>
            <a:r>
              <a:rPr lang="nl-BE" dirty="0" smtClean="0"/>
              <a:t>Service REP</a:t>
            </a:r>
          </a:p>
          <a:p>
            <a:pPr lvl="1"/>
            <a:r>
              <a:rPr lang="nl-BE" dirty="0" smtClean="0"/>
              <a:t>Timestamp +1</a:t>
            </a:r>
          </a:p>
          <a:p>
            <a:endParaRPr lang="nl-BE" dirty="0" smtClean="0"/>
          </a:p>
          <a:p>
            <a:endParaRPr lang="nl-BE" dirty="0"/>
          </a:p>
        </p:txBody>
      </p:sp>
      <p:pic>
        <p:nvPicPr>
          <p:cNvPr id="7" name="Picture 3"/>
          <p:cNvPicPr>
            <a:picLocks noChangeAspect="1" noChangeArrowheads="1"/>
          </p:cNvPicPr>
          <p:nvPr/>
        </p:nvPicPr>
        <p:blipFill>
          <a:blip r:embed="rId2" cstate="print"/>
          <a:srcRect/>
          <a:stretch>
            <a:fillRect/>
          </a:stretch>
        </p:blipFill>
        <p:spPr bwMode="auto">
          <a:xfrm>
            <a:off x="1571604" y="2571744"/>
            <a:ext cx="5905500" cy="11525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sp>
        <p:nvSpPr>
          <p:cNvPr id="5" name="Tijdelijke aanduiding voor inhoud 4"/>
          <p:cNvSpPr>
            <a:spLocks noGrp="1"/>
          </p:cNvSpPr>
          <p:nvPr>
            <p:ph sz="quarter" idx="1"/>
          </p:nvPr>
        </p:nvSpPr>
        <p:spPr/>
        <p:txBody>
          <a:bodyPr/>
          <a:lstStyle/>
          <a:p>
            <a:endParaRPr lang="nl-BE" dirty="0" smtClean="0"/>
          </a:p>
          <a:p>
            <a:r>
              <a:rPr lang="nl-BE" dirty="0" smtClean="0"/>
              <a:t>Begin of service</a:t>
            </a:r>
          </a:p>
          <a:p>
            <a:endParaRPr lang="nl-BE" dirty="0" smtClean="0"/>
          </a:p>
          <a:p>
            <a:endParaRPr lang="nl-BE" dirty="0" smtClean="0"/>
          </a:p>
          <a:p>
            <a:endParaRPr lang="nl-BE" dirty="0"/>
          </a:p>
        </p:txBody>
      </p:sp>
      <p:pic>
        <p:nvPicPr>
          <p:cNvPr id="6" name="Picture 5"/>
          <p:cNvPicPr>
            <a:picLocks noChangeAspect="1" noChangeArrowheads="1"/>
          </p:cNvPicPr>
          <p:nvPr/>
        </p:nvPicPr>
        <p:blipFill>
          <a:blip r:embed="rId2" cstate="print"/>
          <a:srcRect/>
          <a:stretch>
            <a:fillRect/>
          </a:stretch>
        </p:blipFill>
        <p:spPr bwMode="auto">
          <a:xfrm>
            <a:off x="1681162" y="3149600"/>
            <a:ext cx="5781675" cy="1076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sz="quarter" idx="1"/>
          </p:nvPr>
        </p:nvSpPr>
        <p:spPr>
          <a:xfrm>
            <a:off x="457200" y="1219200"/>
            <a:ext cx="8229600" cy="5090120"/>
          </a:xfrm>
        </p:spPr>
        <p:txBody>
          <a:bodyPr>
            <a:normAutofit fontScale="92500" lnSpcReduction="10000"/>
          </a:bodyPr>
          <a:lstStyle/>
          <a:p>
            <a:r>
              <a:rPr lang="nl-BE" dirty="0" smtClean="0"/>
              <a:t>Single Sign-On</a:t>
            </a:r>
          </a:p>
          <a:p>
            <a:pPr lvl="1"/>
            <a:r>
              <a:rPr lang="nl-BE" dirty="0" smtClean="0"/>
              <a:t>Client</a:t>
            </a:r>
          </a:p>
          <a:p>
            <a:pPr lvl="1"/>
            <a:r>
              <a:rPr lang="nl-BE" dirty="0" smtClean="0"/>
              <a:t>Server</a:t>
            </a:r>
          </a:p>
          <a:p>
            <a:r>
              <a:rPr lang="nl-BE" dirty="0" smtClean="0"/>
              <a:t>Kerberos Authentication Protocol</a:t>
            </a:r>
          </a:p>
          <a:p>
            <a:r>
              <a:rPr lang="nl-BE" dirty="0" smtClean="0"/>
              <a:t>Implementatie</a:t>
            </a:r>
          </a:p>
          <a:p>
            <a:pPr lvl="1"/>
            <a:r>
              <a:rPr lang="nl-BE" dirty="0" smtClean="0"/>
              <a:t>DNS</a:t>
            </a:r>
          </a:p>
          <a:p>
            <a:pPr lvl="1"/>
            <a:r>
              <a:rPr lang="nl-BE" dirty="0" smtClean="0"/>
              <a:t>NTP</a:t>
            </a:r>
          </a:p>
          <a:p>
            <a:pPr lvl="1"/>
            <a:r>
              <a:rPr lang="nl-BE" dirty="0" smtClean="0"/>
              <a:t>MIT Kerberos</a:t>
            </a:r>
          </a:p>
          <a:p>
            <a:pPr lvl="1"/>
            <a:r>
              <a:rPr lang="nl-BE" dirty="0" smtClean="0"/>
              <a:t>Kerberized Services</a:t>
            </a:r>
          </a:p>
          <a:p>
            <a:pPr lvl="2"/>
            <a:r>
              <a:rPr lang="nl-BE" dirty="0" smtClean="0"/>
              <a:t>Remote Access (telnet, rlogin, SSH)</a:t>
            </a:r>
          </a:p>
          <a:p>
            <a:pPr lvl="2"/>
            <a:r>
              <a:rPr lang="nl-BE" dirty="0" smtClean="0"/>
              <a:t>FTP</a:t>
            </a:r>
          </a:p>
          <a:p>
            <a:pPr lvl="2"/>
            <a:r>
              <a:rPr lang="nl-BE" dirty="0" smtClean="0"/>
              <a:t>Web-SSO</a:t>
            </a:r>
          </a:p>
          <a:p>
            <a:pPr lvl="1"/>
            <a:r>
              <a:rPr lang="nl-BE" dirty="0" smtClean="0"/>
              <a:t>Linken met Active Directory</a:t>
            </a:r>
          </a:p>
          <a:p>
            <a:r>
              <a:rPr lang="nl-BE" dirty="0" smtClean="0"/>
              <a:t>Discussie en conclusie</a:t>
            </a:r>
          </a:p>
          <a:p>
            <a:pPr lvl="2"/>
            <a:endParaRPr lang="nl-BE" dirty="0" smtClean="0"/>
          </a:p>
          <a:p>
            <a:endParaRPr lang="nl-B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authentication</a:t>
            </a:r>
            <a:r>
              <a:rPr lang="nl-BE" dirty="0" smtClean="0"/>
              <a:t> protocol</a:t>
            </a:r>
            <a:endParaRPr lang="nl-BE" dirty="0"/>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747715" y="1219200"/>
            <a:ext cx="7648569" cy="49371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a:t>
            </a:r>
            <a:r>
              <a:rPr lang="nl-BE" dirty="0" err="1" smtClean="0"/>
              <a:t>benefits</a:t>
            </a:r>
            <a:endParaRPr lang="nl-BE" dirty="0"/>
          </a:p>
        </p:txBody>
      </p:sp>
      <p:sp>
        <p:nvSpPr>
          <p:cNvPr id="3" name="Tijdelijke aanduiding voor inhoud 2"/>
          <p:cNvSpPr>
            <a:spLocks noGrp="1"/>
          </p:cNvSpPr>
          <p:nvPr>
            <p:ph sz="quarter" idx="1"/>
          </p:nvPr>
        </p:nvSpPr>
        <p:spPr/>
        <p:txBody>
          <a:bodyPr>
            <a:normAutofit/>
          </a:bodyPr>
          <a:lstStyle/>
          <a:p>
            <a:r>
              <a:rPr lang="en-US" dirty="0" smtClean="0"/>
              <a:t>A user’s password is never sent over the network.</a:t>
            </a:r>
          </a:p>
          <a:p>
            <a:endParaRPr lang="en-US" dirty="0" smtClean="0"/>
          </a:p>
          <a:p>
            <a:r>
              <a:rPr lang="en-US" dirty="0" smtClean="0"/>
              <a:t>All communication is encrypted and can only be cracked through brute-force methods. </a:t>
            </a:r>
          </a:p>
          <a:p>
            <a:endParaRPr lang="en-US" dirty="0" smtClean="0"/>
          </a:p>
          <a:p>
            <a:r>
              <a:rPr lang="en-US" dirty="0" smtClean="0"/>
              <a:t> Single sign-on capabilities are achieved within a certain time span, usually one day. </a:t>
            </a:r>
          </a:p>
          <a:p>
            <a:endParaRPr lang="en-US" dirty="0" smtClean="0"/>
          </a:p>
          <a:p>
            <a:r>
              <a:rPr lang="en-US" dirty="0" smtClean="0"/>
              <a:t>Passwords are stored in a single location: the Key Distribution Center. </a:t>
            </a:r>
          </a:p>
          <a:p>
            <a:endParaRPr lang="nl-B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Kerberos</a:t>
            </a:r>
            <a:r>
              <a:rPr lang="nl-BE" dirty="0" smtClean="0"/>
              <a:t> drawbacks</a:t>
            </a:r>
            <a:endParaRPr lang="nl-BE" dirty="0"/>
          </a:p>
        </p:txBody>
      </p:sp>
      <p:sp>
        <p:nvSpPr>
          <p:cNvPr id="3" name="Tijdelijke aanduiding voor inhoud 2"/>
          <p:cNvSpPr>
            <a:spLocks noGrp="1"/>
          </p:cNvSpPr>
          <p:nvPr>
            <p:ph sz="quarter" idx="1"/>
          </p:nvPr>
        </p:nvSpPr>
        <p:spPr/>
        <p:txBody>
          <a:bodyPr>
            <a:normAutofit fontScale="47500" lnSpcReduction="20000"/>
          </a:bodyPr>
          <a:lstStyle/>
          <a:p>
            <a:endParaRPr lang="nl-BE" dirty="0" smtClean="0"/>
          </a:p>
          <a:p>
            <a:r>
              <a:rPr lang="en-US" dirty="0" smtClean="0"/>
              <a:t>The Key Distribution Center is a single point of failure. If unavailable due to hardware problems or Denial-of-Service attack, secure authentication is made impossible. These risks can however be reduced by setting up a master/slave or a multi-master setup. If a hacker manages to gain root access on the KDC, he will have access to the encrypted passwords and the Kerberos configuration files. Therefore, it is imperative the KDC is well protected. </a:t>
            </a:r>
          </a:p>
          <a:p>
            <a:r>
              <a:rPr lang="en-US" dirty="0" smtClean="0"/>
              <a:t> On a multi-access system, tickets stored locally in a user’s temporary folder can be possibly copied by another user, who can then use each ticket during its validity period. </a:t>
            </a:r>
          </a:p>
          <a:p>
            <a:r>
              <a:rPr lang="en-US" dirty="0" smtClean="0"/>
              <a:t>A hacker may intercept a ticket and then represent that ticket to gain access to the system without knowing the user password. This is called a replay attack, and is mitigated by methods such as time skewing and authenticator caching. However, to be completely safe from replay attacks, all communication between the client and the service server should be encrypted with the Client/Service key, which the hacker cannot acquire at any given time </a:t>
            </a:r>
            <a:r>
              <a:rPr lang="en-US" b="1" dirty="0" smtClean="0"/>
              <a:t>[4]. </a:t>
            </a:r>
          </a:p>
          <a:p>
            <a:r>
              <a:rPr lang="en-US" dirty="0" smtClean="0"/>
              <a:t>Sniffers on the client computer may steal the unencrypted user password. A strong company password policy should be enforced to prevent this situation. </a:t>
            </a:r>
          </a:p>
          <a:p>
            <a:r>
              <a:rPr lang="en-US" dirty="0" smtClean="0"/>
              <a:t>Weak passwords may be easily guessed or brute-forced. Again, a strong company policy should attempt to prevent weak passwords from being used. </a:t>
            </a:r>
          </a:p>
          <a:p>
            <a:r>
              <a:rPr lang="en-US" dirty="0" smtClean="0"/>
              <a:t>The previous version Kerberos, V4, contains several buffer overflow exploits and suffers from weak default encryption methods. A KDC that accepts V4 tickets will also be vulnerable to these attacks. Therefore, it is important that outdated services are upgraded to use Kerberos V5 and the KDC configured to ignore V4 requests </a:t>
            </a:r>
            <a:r>
              <a:rPr lang="en-US" b="1" dirty="0" smtClean="0"/>
              <a:t>[5]. </a:t>
            </a:r>
          </a:p>
          <a:p>
            <a:r>
              <a:rPr lang="en-US" dirty="0" smtClean="0"/>
              <a:t>Kerberos is an “all-or-nothing” approach: encrypting all remote logins, but sending e-mail passwords over the network unencrypted defeats the purpose of Kerberos encryption. </a:t>
            </a:r>
          </a:p>
          <a:p>
            <a:r>
              <a:rPr lang="en-US" dirty="0" err="1" smtClean="0"/>
              <a:t>Trojaned</a:t>
            </a:r>
            <a:r>
              <a:rPr lang="en-US" dirty="0" smtClean="0"/>
              <a:t> Kerberos (</a:t>
            </a:r>
            <a:r>
              <a:rPr lang="en-US" dirty="0" err="1" smtClean="0"/>
              <a:t>kinit</a:t>
            </a:r>
            <a:r>
              <a:rPr lang="en-US" dirty="0" smtClean="0"/>
              <a:t>, </a:t>
            </a:r>
            <a:r>
              <a:rPr lang="en-US" dirty="0" err="1" smtClean="0"/>
              <a:t>klist</a:t>
            </a:r>
            <a:r>
              <a:rPr lang="en-US" dirty="0" smtClean="0"/>
              <a:t>) commands could steal the unencrypted password and send it to a malicious user who can then assume the identity of a valid user </a:t>
            </a:r>
          </a:p>
          <a:p>
            <a:endParaRPr lang="nl-B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sz="quarter" idx="1"/>
          </p:nvPr>
        </p:nvSpPr>
        <p:spPr>
          <a:xfrm>
            <a:off x="457200" y="1219200"/>
            <a:ext cx="8229600" cy="5090120"/>
          </a:xfrm>
        </p:spPr>
        <p:txBody>
          <a:bodyPr>
            <a:normAutofit fontScale="92500" lnSpcReduction="10000"/>
          </a:bodyPr>
          <a:lstStyle/>
          <a:p>
            <a:r>
              <a:rPr lang="nl-BE" dirty="0" smtClean="0"/>
              <a:t>Single Sign-On</a:t>
            </a:r>
          </a:p>
          <a:p>
            <a:pPr lvl="1"/>
            <a:r>
              <a:rPr lang="nl-BE" dirty="0" smtClean="0"/>
              <a:t>Client</a:t>
            </a:r>
          </a:p>
          <a:p>
            <a:pPr lvl="1"/>
            <a:r>
              <a:rPr lang="nl-BE" dirty="0" smtClean="0"/>
              <a:t>Server</a:t>
            </a:r>
          </a:p>
          <a:p>
            <a:r>
              <a:rPr lang="nl-BE" dirty="0" smtClean="0"/>
              <a:t>Kerberos Authentication Protocol</a:t>
            </a:r>
          </a:p>
          <a:p>
            <a:r>
              <a:rPr lang="nl-BE" b="1" dirty="0" smtClean="0"/>
              <a:t>Implementatie</a:t>
            </a:r>
          </a:p>
          <a:p>
            <a:pPr lvl="1"/>
            <a:r>
              <a:rPr lang="nl-BE" dirty="0" smtClean="0"/>
              <a:t>DNS</a:t>
            </a:r>
          </a:p>
          <a:p>
            <a:pPr lvl="1"/>
            <a:r>
              <a:rPr lang="nl-BE" dirty="0" smtClean="0"/>
              <a:t>NTP</a:t>
            </a:r>
          </a:p>
          <a:p>
            <a:pPr lvl="1"/>
            <a:r>
              <a:rPr lang="nl-BE" dirty="0" smtClean="0"/>
              <a:t>MIT Kerberos</a:t>
            </a:r>
          </a:p>
          <a:p>
            <a:pPr lvl="1"/>
            <a:r>
              <a:rPr lang="nl-BE" dirty="0" smtClean="0"/>
              <a:t>Kerberized Services</a:t>
            </a:r>
          </a:p>
          <a:p>
            <a:pPr lvl="2"/>
            <a:r>
              <a:rPr lang="nl-BE" dirty="0" smtClean="0"/>
              <a:t>Remote Access (telnet, rlogin, SSH)</a:t>
            </a:r>
          </a:p>
          <a:p>
            <a:pPr lvl="2"/>
            <a:r>
              <a:rPr lang="nl-BE" dirty="0" smtClean="0"/>
              <a:t>FTP</a:t>
            </a:r>
          </a:p>
          <a:p>
            <a:pPr lvl="2"/>
            <a:r>
              <a:rPr lang="nl-BE" dirty="0" smtClean="0"/>
              <a:t>Web-SSO</a:t>
            </a:r>
          </a:p>
          <a:p>
            <a:pPr lvl="1"/>
            <a:r>
              <a:rPr lang="nl-BE" dirty="0" smtClean="0"/>
              <a:t>Linken met Active Directory</a:t>
            </a:r>
          </a:p>
          <a:p>
            <a:r>
              <a:rPr lang="nl-BE" dirty="0" smtClean="0"/>
              <a:t>Discussie en conclusie</a:t>
            </a:r>
          </a:p>
          <a:p>
            <a:pPr lvl="2"/>
            <a:endParaRPr lang="nl-BE" dirty="0" smtClean="0"/>
          </a:p>
          <a:p>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Implementatie</a:t>
            </a:r>
            <a:endParaRPr lang="nl-BE" dirty="0"/>
          </a:p>
        </p:txBody>
      </p:sp>
      <p:sp>
        <p:nvSpPr>
          <p:cNvPr id="3" name="Tijdelijke aanduiding voor inhoud 2"/>
          <p:cNvSpPr>
            <a:spLocks noGrp="1"/>
          </p:cNvSpPr>
          <p:nvPr>
            <p:ph sz="quarter" idx="1"/>
          </p:nvPr>
        </p:nvSpPr>
        <p:spPr/>
        <p:txBody>
          <a:bodyPr/>
          <a:lstStyle/>
          <a:p>
            <a:r>
              <a:rPr lang="nl-BE" smtClean="0"/>
              <a:t>todo</a:t>
            </a:r>
            <a:endParaRPr lang="nl-BE" dirty="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Kerberized Services – Active Directory </a:t>
            </a:r>
            <a:endParaRPr lang="nl-B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a:t>
            </a:r>
            <a:endParaRPr lang="nl-BE" dirty="0"/>
          </a:p>
        </p:txBody>
      </p:sp>
      <p:sp>
        <p:nvSpPr>
          <p:cNvPr id="3" name="Tijdelijke aanduiding voor inhoud 2"/>
          <p:cNvSpPr>
            <a:spLocks noGrp="1"/>
          </p:cNvSpPr>
          <p:nvPr>
            <p:ph sz="quarter" idx="1"/>
          </p:nvPr>
        </p:nvSpPr>
        <p:spPr/>
        <p:txBody>
          <a:bodyPr/>
          <a:lstStyle/>
          <a:p>
            <a:pPr lvl="1"/>
            <a:r>
              <a:rPr lang="nl-BE" dirty="0" smtClean="0"/>
              <a:t>Remote Access </a:t>
            </a:r>
          </a:p>
          <a:p>
            <a:pPr lvl="2"/>
            <a:r>
              <a:rPr lang="nl-BE" dirty="0" smtClean="0"/>
              <a:t>telnet</a:t>
            </a:r>
          </a:p>
          <a:p>
            <a:pPr lvl="2"/>
            <a:r>
              <a:rPr lang="nl-BE" dirty="0" smtClean="0"/>
              <a:t>Login</a:t>
            </a:r>
          </a:p>
          <a:p>
            <a:pPr lvl="2"/>
            <a:r>
              <a:rPr lang="nl-BE" dirty="0" smtClean="0"/>
              <a:t>SSH</a:t>
            </a:r>
          </a:p>
          <a:p>
            <a:pPr lvl="2"/>
            <a:r>
              <a:rPr lang="nl-BE" dirty="0" smtClean="0"/>
              <a:t>FTP</a:t>
            </a:r>
          </a:p>
          <a:p>
            <a:pPr lvl="2"/>
            <a:r>
              <a:rPr lang="nl-BE" dirty="0" smtClean="0"/>
              <a:t>Web-SSO</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Web server</a:t>
            </a:r>
          </a:p>
          <a:p>
            <a:pPr lvl="1"/>
            <a:r>
              <a:rPr lang="nl-BE" dirty="0" smtClean="0"/>
              <a:t>XAMPP 1.7.4 Beta 3</a:t>
            </a:r>
          </a:p>
          <a:p>
            <a:r>
              <a:rPr lang="nl-BE" dirty="0" smtClean="0"/>
              <a:t>Kerberos plugins</a:t>
            </a:r>
          </a:p>
          <a:p>
            <a:pPr lvl="1"/>
            <a:r>
              <a:rPr lang="nl-BE" dirty="0" smtClean="0"/>
              <a:t>mod_auth_kerb 5.4</a:t>
            </a:r>
          </a:p>
          <a:p>
            <a:pPr lvl="1"/>
            <a:r>
              <a:rPr lang="nl-BE" dirty="0" smtClean="0"/>
              <a:t>php_krb5 1.0 RC2</a:t>
            </a:r>
          </a:p>
          <a:p>
            <a:endParaRPr lang="nl-BE" dirty="0" smtClean="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GSSAPI</a:t>
            </a:r>
          </a:p>
          <a:p>
            <a:pPr lvl="1"/>
            <a:r>
              <a:rPr lang="en-US" dirty="0" smtClean="0"/>
              <a:t>Generic Security Services Application Program Interface</a:t>
            </a:r>
          </a:p>
          <a:p>
            <a:pPr lvl="1"/>
            <a:r>
              <a:rPr lang="nl-BE" dirty="0" smtClean="0"/>
              <a:t>Provides framework for security implementations</a:t>
            </a:r>
          </a:p>
          <a:p>
            <a:pPr lvl="1"/>
            <a:r>
              <a:rPr lang="nl-BE" dirty="0" smtClean="0"/>
              <a:t>Secure authentication, authorization and communication</a:t>
            </a:r>
          </a:p>
          <a:p>
            <a:pPr lvl="1"/>
            <a:r>
              <a:rPr lang="nl-BE" dirty="0" smtClean="0"/>
              <a:t>Used in many kerberized applications</a:t>
            </a:r>
          </a:p>
          <a:p>
            <a:pPr lvl="2"/>
            <a:endParaRPr lang="nl-BE" dirty="0" smtClean="0"/>
          </a:p>
          <a:p>
            <a:pPr lvl="1"/>
            <a:endParaRPr lang="nl-BE" dirty="0" smtClean="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Negotiate Mechanism: SPNEGO </a:t>
            </a:r>
            <a:r>
              <a:rPr lang="nl-BE" sz="2100" dirty="0" smtClean="0"/>
              <a:t>(</a:t>
            </a:r>
            <a:r>
              <a:rPr lang="en-US" sz="2100" dirty="0" smtClean="0"/>
              <a:t>Simple and Protected GSSAPI Negotiation Mechanism)</a:t>
            </a:r>
            <a:endParaRPr lang="nl-BE" sz="2100" dirty="0" smtClean="0"/>
          </a:p>
          <a:p>
            <a:r>
              <a:rPr lang="nl-BE" dirty="0" smtClean="0"/>
              <a:t>NTLM / Kerberos</a:t>
            </a:r>
          </a:p>
          <a:p>
            <a:r>
              <a:rPr lang="nl-BE" dirty="0" smtClean="0"/>
              <a:t>Functionality</a:t>
            </a:r>
          </a:p>
          <a:p>
            <a:pPr lvl="1"/>
            <a:r>
              <a:rPr lang="nl-BE" dirty="0" smtClean="0"/>
              <a:t>Browser does HTTP/GET</a:t>
            </a:r>
          </a:p>
          <a:p>
            <a:pPr lvl="1"/>
            <a:r>
              <a:rPr lang="nl-BE" dirty="0" smtClean="0"/>
              <a:t>Server returns WWW-Authenticate: Negotiate</a:t>
            </a:r>
          </a:p>
          <a:p>
            <a:pPr lvl="1"/>
            <a:r>
              <a:rPr lang="nl-BE" dirty="0" smtClean="0"/>
              <a:t>Browser does HTTP/GET with Authentication header</a:t>
            </a:r>
          </a:p>
          <a:p>
            <a:pPr lvl="1"/>
            <a:r>
              <a:rPr lang="nl-BE" dirty="0" smtClean="0"/>
              <a:t>Server returns either 401/UNAUTHORIZED or 200/SUCCESS</a:t>
            </a:r>
          </a:p>
          <a:p>
            <a:pPr lvl="1"/>
            <a:r>
              <a:rPr lang="nl-BE" dirty="0" smtClean="0"/>
              <a:t>Used by both mod_auth_kerb and php_krb5</a:t>
            </a:r>
          </a:p>
          <a:p>
            <a:pPr lvl="2"/>
            <a:endParaRPr lang="nl-BE" dirty="0" smtClean="0"/>
          </a:p>
          <a:p>
            <a:pPr lvl="1"/>
            <a:endParaRPr lang="nl-BE" dirty="0" smtClean="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mod_auth_kerb</a:t>
            </a:r>
          </a:p>
          <a:p>
            <a:pPr lvl="1"/>
            <a:r>
              <a:rPr lang="nl-BE" dirty="0" smtClean="0"/>
              <a:t>Apache module</a:t>
            </a:r>
          </a:p>
          <a:p>
            <a:pPr lvl="1"/>
            <a:r>
              <a:rPr lang="nl-BE" dirty="0" smtClean="0"/>
              <a:t>Benefits</a:t>
            </a:r>
          </a:p>
          <a:p>
            <a:pPr lvl="2"/>
            <a:r>
              <a:rPr lang="nl-BE" dirty="0" smtClean="0"/>
              <a:t>True SSO</a:t>
            </a:r>
          </a:p>
          <a:p>
            <a:pPr lvl="2"/>
            <a:r>
              <a:rPr lang="nl-BE" dirty="0" smtClean="0"/>
              <a:t>No session variables required</a:t>
            </a:r>
          </a:p>
          <a:p>
            <a:pPr lvl="1"/>
            <a:r>
              <a:rPr lang="nl-BE" dirty="0" smtClean="0"/>
              <a:t>Drawbacks</a:t>
            </a:r>
          </a:p>
          <a:p>
            <a:pPr lvl="2"/>
            <a:r>
              <a:rPr lang="nl-BE" dirty="0" smtClean="0"/>
              <a:t>HTTP overhead</a:t>
            </a:r>
          </a:p>
          <a:p>
            <a:pPr lvl="2"/>
            <a:r>
              <a:rPr lang="nl-BE" dirty="0" smtClean="0"/>
              <a:t>Many TGS requests</a:t>
            </a:r>
          </a:p>
          <a:p>
            <a:pPr lvl="2"/>
            <a:r>
              <a:rPr lang="nl-BE" dirty="0" smtClean="0"/>
              <a:t>No HTML-based login</a:t>
            </a:r>
          </a:p>
          <a:p>
            <a:pPr lvl="2"/>
            <a:r>
              <a:rPr lang="nl-BE" dirty="0" smtClean="0"/>
              <a:t>Required client configuration</a:t>
            </a:r>
          </a:p>
          <a:p>
            <a:endParaRPr lang="nl-BE" dirty="0" smtClean="0"/>
          </a:p>
          <a:p>
            <a:pPr lvl="1"/>
            <a:endParaRPr lang="nl-BE" dirty="0" smtClean="0"/>
          </a:p>
          <a:p>
            <a:pPr lvl="1"/>
            <a:endParaRPr lang="nl-BE" dirty="0" smtClean="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sz="quarter" idx="1"/>
          </p:nvPr>
        </p:nvSpPr>
        <p:spPr>
          <a:xfrm>
            <a:off x="457200" y="1219200"/>
            <a:ext cx="8229600" cy="5090120"/>
          </a:xfrm>
        </p:spPr>
        <p:txBody>
          <a:bodyPr>
            <a:normAutofit fontScale="92500" lnSpcReduction="10000"/>
          </a:bodyPr>
          <a:lstStyle/>
          <a:p>
            <a:r>
              <a:rPr lang="nl-BE" b="1" dirty="0" smtClean="0"/>
              <a:t>Single Sign-On</a:t>
            </a:r>
          </a:p>
          <a:p>
            <a:pPr lvl="1"/>
            <a:r>
              <a:rPr lang="nl-BE" dirty="0" smtClean="0"/>
              <a:t>Client</a:t>
            </a:r>
          </a:p>
          <a:p>
            <a:pPr lvl="1"/>
            <a:r>
              <a:rPr lang="nl-BE" dirty="0" smtClean="0"/>
              <a:t>Server</a:t>
            </a:r>
          </a:p>
          <a:p>
            <a:r>
              <a:rPr lang="nl-BE" dirty="0" smtClean="0"/>
              <a:t>Kerberos Authentication Protocol</a:t>
            </a:r>
          </a:p>
          <a:p>
            <a:r>
              <a:rPr lang="nl-BE" dirty="0" smtClean="0"/>
              <a:t>Implementatie</a:t>
            </a:r>
          </a:p>
          <a:p>
            <a:pPr lvl="1"/>
            <a:r>
              <a:rPr lang="nl-BE" dirty="0" smtClean="0"/>
              <a:t>DNS</a:t>
            </a:r>
          </a:p>
          <a:p>
            <a:pPr lvl="1"/>
            <a:r>
              <a:rPr lang="nl-BE" dirty="0" smtClean="0"/>
              <a:t>NTP</a:t>
            </a:r>
          </a:p>
          <a:p>
            <a:pPr lvl="1"/>
            <a:r>
              <a:rPr lang="nl-BE" dirty="0" smtClean="0"/>
              <a:t>MIT Kerberos</a:t>
            </a:r>
          </a:p>
          <a:p>
            <a:pPr lvl="1"/>
            <a:r>
              <a:rPr lang="nl-BE" dirty="0" smtClean="0"/>
              <a:t>Kerberized Services</a:t>
            </a:r>
          </a:p>
          <a:p>
            <a:pPr lvl="2"/>
            <a:r>
              <a:rPr lang="nl-BE" dirty="0" smtClean="0"/>
              <a:t>Remote Access (telnet, rlogin, SSH)</a:t>
            </a:r>
          </a:p>
          <a:p>
            <a:pPr lvl="2"/>
            <a:r>
              <a:rPr lang="nl-BE" dirty="0" smtClean="0"/>
              <a:t>FTP</a:t>
            </a:r>
          </a:p>
          <a:p>
            <a:pPr lvl="2"/>
            <a:r>
              <a:rPr lang="nl-BE" dirty="0" smtClean="0"/>
              <a:t>Web-SSO</a:t>
            </a:r>
          </a:p>
          <a:p>
            <a:pPr lvl="1"/>
            <a:r>
              <a:rPr lang="nl-BE" dirty="0" smtClean="0"/>
              <a:t>Linken met Active Directory</a:t>
            </a:r>
          </a:p>
          <a:p>
            <a:r>
              <a:rPr lang="nl-BE" dirty="0" smtClean="0"/>
              <a:t>Discussie en conclusie</a:t>
            </a:r>
          </a:p>
          <a:p>
            <a:pPr lvl="2"/>
            <a:endParaRPr lang="nl-BE" dirty="0" smtClean="0"/>
          </a:p>
          <a:p>
            <a:endParaRPr lang="nl-B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php_krb5</a:t>
            </a:r>
          </a:p>
          <a:p>
            <a:pPr lvl="1"/>
            <a:r>
              <a:rPr lang="nl-BE" dirty="0" smtClean="0"/>
              <a:t>PHP extension</a:t>
            </a:r>
          </a:p>
          <a:p>
            <a:pPr lvl="1"/>
            <a:r>
              <a:rPr lang="nl-BE" dirty="0" smtClean="0"/>
              <a:t>Benefits</a:t>
            </a:r>
          </a:p>
          <a:p>
            <a:pPr lvl="2"/>
            <a:r>
              <a:rPr lang="nl-BE" dirty="0" smtClean="0"/>
              <a:t>HTML-based login</a:t>
            </a:r>
          </a:p>
          <a:p>
            <a:pPr lvl="2"/>
            <a:r>
              <a:rPr lang="nl-BE" dirty="0" smtClean="0"/>
              <a:t>Reduced TGS communication compared to mod_auth_kerb</a:t>
            </a:r>
          </a:p>
          <a:p>
            <a:pPr lvl="2"/>
            <a:r>
              <a:rPr lang="nl-BE" dirty="0" smtClean="0"/>
              <a:t>Support for GSSAPI bindings inside PHP</a:t>
            </a:r>
          </a:p>
          <a:p>
            <a:pPr lvl="1"/>
            <a:r>
              <a:rPr lang="nl-BE" dirty="0" smtClean="0"/>
              <a:t>Drawbacks</a:t>
            </a:r>
          </a:p>
          <a:p>
            <a:pPr lvl="2"/>
            <a:r>
              <a:rPr lang="nl-BE" dirty="0" smtClean="0"/>
              <a:t>Our implementation relies on session variables</a:t>
            </a:r>
          </a:p>
          <a:p>
            <a:pPr lvl="3"/>
            <a:r>
              <a:rPr lang="nl-BE" dirty="0" smtClean="0"/>
              <a:t>Increased complexity</a:t>
            </a:r>
          </a:p>
          <a:p>
            <a:pPr lvl="3"/>
            <a:r>
              <a:rPr lang="nl-BE" dirty="0" smtClean="0"/>
              <a:t>Interfered with web mail interface</a:t>
            </a:r>
          </a:p>
          <a:p>
            <a:pPr lvl="2"/>
            <a:r>
              <a:rPr lang="nl-BE" dirty="0" smtClean="0"/>
              <a:t>Cannot be used across server farms</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Proof-of-concept SSO portal</a:t>
            </a:r>
          </a:p>
          <a:p>
            <a:pPr lvl="1"/>
            <a:r>
              <a:rPr lang="nl-BE" dirty="0" smtClean="0"/>
              <a:t>In-house notepad application</a:t>
            </a:r>
          </a:p>
          <a:p>
            <a:pPr lvl="1"/>
            <a:r>
              <a:rPr lang="nl-BE" dirty="0" smtClean="0"/>
              <a:t>Kerberized MediaWiki</a:t>
            </a:r>
          </a:p>
          <a:p>
            <a:pPr lvl="1"/>
            <a:r>
              <a:rPr lang="nl-BE" dirty="0" smtClean="0"/>
              <a:t>Kerberized web mail interface</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pic>
        <p:nvPicPr>
          <p:cNvPr id="7" name="Picture 2"/>
          <p:cNvPicPr>
            <a:picLocks noChangeAspect="1" noChangeArrowheads="1"/>
          </p:cNvPicPr>
          <p:nvPr/>
        </p:nvPicPr>
        <p:blipFill>
          <a:blip r:embed="rId2" cstate="print"/>
          <a:srcRect/>
          <a:stretch>
            <a:fillRect/>
          </a:stretch>
        </p:blipFill>
        <p:spPr bwMode="auto">
          <a:xfrm>
            <a:off x="827584" y="2924944"/>
            <a:ext cx="4824536" cy="340900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In-house notepad application</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pic>
        <p:nvPicPr>
          <p:cNvPr id="2050" name="Picture 2"/>
          <p:cNvPicPr>
            <a:picLocks noChangeAspect="1" noChangeArrowheads="1"/>
          </p:cNvPicPr>
          <p:nvPr/>
        </p:nvPicPr>
        <p:blipFill>
          <a:blip r:embed="rId2" cstate="print"/>
          <a:srcRect/>
          <a:stretch>
            <a:fillRect/>
          </a:stretch>
        </p:blipFill>
        <p:spPr bwMode="auto">
          <a:xfrm>
            <a:off x="539552" y="1700807"/>
            <a:ext cx="6522122" cy="46085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Kerberized MediaWiki</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pic>
        <p:nvPicPr>
          <p:cNvPr id="3074" name="Picture 2"/>
          <p:cNvPicPr>
            <a:picLocks noChangeAspect="1" noChangeArrowheads="1"/>
          </p:cNvPicPr>
          <p:nvPr/>
        </p:nvPicPr>
        <p:blipFill>
          <a:blip r:embed="rId2" cstate="print"/>
          <a:srcRect/>
          <a:stretch>
            <a:fillRect/>
          </a:stretch>
        </p:blipFill>
        <p:spPr bwMode="auto">
          <a:xfrm>
            <a:off x="539552" y="1700808"/>
            <a:ext cx="6522119" cy="46085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Web-SSO</a:t>
            </a:r>
            <a:endParaRPr lang="nl-BE" dirty="0"/>
          </a:p>
        </p:txBody>
      </p:sp>
      <p:sp>
        <p:nvSpPr>
          <p:cNvPr id="3" name="Tijdelijke aanduiding voor inhoud 2"/>
          <p:cNvSpPr>
            <a:spLocks noGrp="1"/>
          </p:cNvSpPr>
          <p:nvPr>
            <p:ph sz="quarter" idx="1"/>
          </p:nvPr>
        </p:nvSpPr>
        <p:spPr/>
        <p:txBody>
          <a:bodyPr/>
          <a:lstStyle/>
          <a:p>
            <a:r>
              <a:rPr lang="nl-BE" dirty="0" smtClean="0"/>
              <a:t>Kerberized web mail interface</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a:t>
            </a:r>
            <a:r>
              <a:rPr lang="nl-BE" b="1" dirty="0" smtClean="0"/>
              <a:t>Kerberized Services </a:t>
            </a:r>
            <a:r>
              <a:rPr lang="nl-BE" dirty="0" smtClean="0"/>
              <a:t>– Active Directory </a:t>
            </a:r>
            <a:endParaRPr lang="nl-BE" dirty="0"/>
          </a:p>
        </p:txBody>
      </p:sp>
      <p:pic>
        <p:nvPicPr>
          <p:cNvPr id="4098" name="Picture 2"/>
          <p:cNvPicPr>
            <a:picLocks noChangeAspect="1" noChangeArrowheads="1"/>
          </p:cNvPicPr>
          <p:nvPr/>
        </p:nvPicPr>
        <p:blipFill>
          <a:blip r:embed="rId2" cstate="print"/>
          <a:srcRect/>
          <a:stretch>
            <a:fillRect/>
          </a:stretch>
        </p:blipFill>
        <p:spPr bwMode="auto">
          <a:xfrm>
            <a:off x="539552" y="1700808"/>
            <a:ext cx="6522120" cy="460851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Active Directory</a:t>
            </a:r>
            <a:endParaRPr lang="nl-BE" dirty="0"/>
          </a:p>
        </p:txBody>
      </p:sp>
      <p:sp>
        <p:nvSpPr>
          <p:cNvPr id="3" name="Tijdelijke aanduiding voor inhoud 2"/>
          <p:cNvSpPr>
            <a:spLocks noGrp="1"/>
          </p:cNvSpPr>
          <p:nvPr>
            <p:ph sz="quarter" idx="1"/>
          </p:nvPr>
        </p:nvSpPr>
        <p:spPr/>
        <p:txBody>
          <a:bodyPr/>
          <a:lstStyle/>
          <a:p>
            <a:r>
              <a:rPr lang="nl-BE" dirty="0" smtClean="0"/>
              <a:t>Windows 2003 Active Directory Domain: windows.lan</a:t>
            </a:r>
          </a:p>
          <a:p>
            <a:r>
              <a:rPr lang="nl-BE" dirty="0" smtClean="0"/>
              <a:t>Explored options:</a:t>
            </a:r>
          </a:p>
          <a:p>
            <a:pPr lvl="1"/>
            <a:r>
              <a:rPr lang="nl-BE" dirty="0" smtClean="0"/>
              <a:t>Authenticate with kinit as Windows user on a Linux machine</a:t>
            </a:r>
          </a:p>
          <a:p>
            <a:pPr lvl="1"/>
            <a:r>
              <a:rPr lang="nl-BE" dirty="0" smtClean="0"/>
              <a:t>Use Windows user credentials on php_krb5 portal</a:t>
            </a:r>
          </a:p>
          <a:p>
            <a:r>
              <a:rPr lang="nl-BE" dirty="0" smtClean="0"/>
              <a:t>Installation &amp; Configuration</a:t>
            </a:r>
          </a:p>
          <a:p>
            <a:r>
              <a:rPr lang="nl-BE" dirty="0" smtClean="0"/>
              <a:t>Create Two-way trust between AD domain and Kerberos Realm</a:t>
            </a:r>
          </a:p>
          <a:p>
            <a:r>
              <a:rPr lang="nl-BE" dirty="0" smtClean="0"/>
              <a:t>Testing the setup</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Kerberized Services </a:t>
            </a:r>
            <a:r>
              <a:rPr lang="nl-BE" b="1" dirty="0" smtClean="0"/>
              <a:t>– Active Directory </a:t>
            </a:r>
            <a:endParaRPr lang="nl-BE"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Active Directory</a:t>
            </a:r>
            <a:endParaRPr lang="nl-BE" dirty="0"/>
          </a:p>
        </p:txBody>
      </p:sp>
      <p:sp>
        <p:nvSpPr>
          <p:cNvPr id="3" name="Tijdelijke aanduiding voor inhoud 2"/>
          <p:cNvSpPr>
            <a:spLocks noGrp="1"/>
          </p:cNvSpPr>
          <p:nvPr>
            <p:ph sz="quarter" idx="1"/>
          </p:nvPr>
        </p:nvSpPr>
        <p:spPr/>
        <p:txBody>
          <a:bodyPr/>
          <a:lstStyle/>
          <a:p>
            <a:r>
              <a:rPr lang="nl-BE" dirty="0" smtClean="0"/>
              <a:t>Testing the setup</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Kerberized Services </a:t>
            </a:r>
            <a:r>
              <a:rPr lang="nl-BE" b="1" dirty="0" smtClean="0"/>
              <a:t>– Active Directory </a:t>
            </a:r>
            <a:endParaRPr lang="nl-BE" b="1" dirty="0"/>
          </a:p>
        </p:txBody>
      </p:sp>
      <p:pic>
        <p:nvPicPr>
          <p:cNvPr id="7" name="Picture 2"/>
          <p:cNvPicPr>
            <a:picLocks noChangeAspect="1" noChangeArrowheads="1"/>
          </p:cNvPicPr>
          <p:nvPr/>
        </p:nvPicPr>
        <p:blipFill>
          <a:blip r:embed="rId2" cstate="print"/>
          <a:srcRect/>
          <a:stretch>
            <a:fillRect/>
          </a:stretch>
        </p:blipFill>
        <p:spPr bwMode="auto">
          <a:xfrm>
            <a:off x="539552" y="1679681"/>
            <a:ext cx="6552728" cy="4630141"/>
          </a:xfrm>
          <a:prstGeom prst="rect">
            <a:avLst/>
          </a:prstGeom>
          <a:noFill/>
          <a:ln w="9525">
            <a:noFill/>
            <a:miter lim="800000"/>
            <a:headEnd/>
            <a:tailEnd/>
          </a:ln>
        </p:spPr>
      </p:pic>
      <p:sp>
        <p:nvSpPr>
          <p:cNvPr id="8" name="Rectangle 7"/>
          <p:cNvSpPr/>
          <p:nvPr/>
        </p:nvSpPr>
        <p:spPr>
          <a:xfrm>
            <a:off x="539552" y="2348880"/>
            <a:ext cx="1872208" cy="5040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Active Directory</a:t>
            </a:r>
            <a:endParaRPr lang="nl-BE" dirty="0"/>
          </a:p>
        </p:txBody>
      </p:sp>
      <p:sp>
        <p:nvSpPr>
          <p:cNvPr id="3" name="Tijdelijke aanduiding voor inhoud 2"/>
          <p:cNvSpPr>
            <a:spLocks noGrp="1"/>
          </p:cNvSpPr>
          <p:nvPr>
            <p:ph sz="quarter" idx="1"/>
          </p:nvPr>
        </p:nvSpPr>
        <p:spPr/>
        <p:txBody>
          <a:bodyPr/>
          <a:lstStyle/>
          <a:p>
            <a:r>
              <a:rPr lang="nl-BE" dirty="0" smtClean="0"/>
              <a:t>Testing the setup</a:t>
            </a:r>
          </a:p>
          <a:p>
            <a:pPr>
              <a:buNone/>
            </a:pPr>
            <a:endParaRPr lang="nl-BE" dirty="0" smtClean="0"/>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Kerberized Services </a:t>
            </a:r>
            <a:r>
              <a:rPr lang="nl-BE" b="1" dirty="0" smtClean="0"/>
              <a:t>– Active Directory </a:t>
            </a:r>
            <a:endParaRPr lang="nl-BE" b="1" dirty="0"/>
          </a:p>
        </p:txBody>
      </p:sp>
      <p:pic>
        <p:nvPicPr>
          <p:cNvPr id="6146" name="Picture 2"/>
          <p:cNvPicPr>
            <a:picLocks noChangeAspect="1" noChangeArrowheads="1"/>
          </p:cNvPicPr>
          <p:nvPr/>
        </p:nvPicPr>
        <p:blipFill>
          <a:blip r:embed="rId2" cstate="print"/>
          <a:srcRect/>
          <a:stretch>
            <a:fillRect/>
          </a:stretch>
        </p:blipFill>
        <p:spPr bwMode="auto">
          <a:xfrm>
            <a:off x="539552" y="1700808"/>
            <a:ext cx="8489578" cy="2204969"/>
          </a:xfrm>
          <a:prstGeom prst="rect">
            <a:avLst/>
          </a:prstGeom>
          <a:noFill/>
          <a:ln w="9525">
            <a:noFill/>
            <a:miter lim="800000"/>
            <a:headEnd/>
            <a:tailEnd/>
          </a:ln>
        </p:spPr>
      </p:pic>
      <p:sp>
        <p:nvSpPr>
          <p:cNvPr id="11" name="Rectangle 10"/>
          <p:cNvSpPr/>
          <p:nvPr/>
        </p:nvSpPr>
        <p:spPr>
          <a:xfrm>
            <a:off x="611560" y="2564904"/>
            <a:ext cx="6912768" cy="864096"/>
          </a:xfrm>
          <a:prstGeom prst="rect">
            <a:avLst/>
          </a:prstGeom>
          <a:solidFill>
            <a:srgbClr val="FFC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Kerberized Services – Active Directory</a:t>
            </a:r>
            <a:endParaRPr lang="nl-BE" dirty="0"/>
          </a:p>
        </p:txBody>
      </p:sp>
      <p:sp>
        <p:nvSpPr>
          <p:cNvPr id="3" name="Tijdelijke aanduiding voor inhoud 2"/>
          <p:cNvSpPr>
            <a:spLocks noGrp="1"/>
          </p:cNvSpPr>
          <p:nvPr>
            <p:ph sz="quarter" idx="1"/>
          </p:nvPr>
        </p:nvSpPr>
        <p:spPr/>
        <p:txBody>
          <a:bodyPr/>
          <a:lstStyle/>
          <a:p>
            <a:r>
              <a:rPr lang="nl-BE" dirty="0" smtClean="0"/>
              <a:t>Testing the setup</a:t>
            </a:r>
          </a:p>
        </p:txBody>
      </p:sp>
      <p:sp>
        <p:nvSpPr>
          <p:cNvPr id="4" name="TextBox 3"/>
          <p:cNvSpPr txBox="1"/>
          <p:nvPr/>
        </p:nvSpPr>
        <p:spPr>
          <a:xfrm>
            <a:off x="539552" y="6372036"/>
            <a:ext cx="8208912" cy="369332"/>
          </a:xfrm>
          <a:prstGeom prst="rect">
            <a:avLst/>
          </a:prstGeom>
          <a:noFill/>
        </p:spPr>
        <p:txBody>
          <a:bodyPr wrap="square" rtlCol="0">
            <a:spAutoFit/>
          </a:bodyPr>
          <a:lstStyle/>
          <a:p>
            <a:pPr algn="ctr"/>
            <a:r>
              <a:rPr lang="nl-BE" dirty="0" smtClean="0"/>
              <a:t>DNS – NTP – MIT Kerberos – Kerberized Services </a:t>
            </a:r>
            <a:r>
              <a:rPr lang="nl-BE" b="1" dirty="0" smtClean="0"/>
              <a:t>– Active Directory </a:t>
            </a:r>
            <a:endParaRPr lang="nl-BE" b="1" dirty="0"/>
          </a:p>
        </p:txBody>
      </p:sp>
      <p:pic>
        <p:nvPicPr>
          <p:cNvPr id="7170" name="Picture 2"/>
          <p:cNvPicPr>
            <a:picLocks noChangeAspect="1" noChangeArrowheads="1"/>
          </p:cNvPicPr>
          <p:nvPr/>
        </p:nvPicPr>
        <p:blipFill>
          <a:blip r:embed="rId2" cstate="print"/>
          <a:srcRect/>
          <a:stretch>
            <a:fillRect/>
          </a:stretch>
        </p:blipFill>
        <p:spPr bwMode="auto">
          <a:xfrm>
            <a:off x="539552" y="1699564"/>
            <a:ext cx="6480720" cy="4579258"/>
          </a:xfrm>
          <a:prstGeom prst="rect">
            <a:avLst/>
          </a:prstGeom>
          <a:noFill/>
          <a:ln w="9525">
            <a:noFill/>
            <a:miter lim="800000"/>
            <a:headEnd/>
            <a:tailEnd/>
          </a:ln>
        </p:spPr>
      </p:pic>
      <p:cxnSp>
        <p:nvCxnSpPr>
          <p:cNvPr id="10" name="Straight Arrow Connector 9"/>
          <p:cNvCxnSpPr>
            <a:stCxn id="20" idx="3"/>
            <a:endCxn id="11" idx="1"/>
          </p:cNvCxnSpPr>
          <p:nvPr/>
        </p:nvCxnSpPr>
        <p:spPr>
          <a:xfrm flipV="1">
            <a:off x="6948264" y="2668270"/>
            <a:ext cx="432048" cy="464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0312" y="2483604"/>
            <a:ext cx="1512168" cy="369332"/>
          </a:xfrm>
          <a:prstGeom prst="rect">
            <a:avLst/>
          </a:prstGeom>
          <a:noFill/>
        </p:spPr>
        <p:txBody>
          <a:bodyPr wrap="square" rtlCol="0">
            <a:spAutoFit/>
          </a:bodyPr>
          <a:lstStyle/>
          <a:p>
            <a:r>
              <a:rPr lang="nl-BE" dirty="0" smtClean="0"/>
              <a:t>TGT request</a:t>
            </a:r>
            <a:endParaRPr lang="nl-BE" dirty="0"/>
          </a:p>
        </p:txBody>
      </p:sp>
      <p:cxnSp>
        <p:nvCxnSpPr>
          <p:cNvPr id="12" name="Straight Arrow Connector 11"/>
          <p:cNvCxnSpPr/>
          <p:nvPr/>
        </p:nvCxnSpPr>
        <p:spPr>
          <a:xfrm>
            <a:off x="6948264" y="3355404"/>
            <a:ext cx="432048"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08304" y="3140969"/>
            <a:ext cx="1835696" cy="369332"/>
          </a:xfrm>
          <a:prstGeom prst="rect">
            <a:avLst/>
          </a:prstGeom>
          <a:noFill/>
        </p:spPr>
        <p:txBody>
          <a:bodyPr wrap="square" rtlCol="0">
            <a:spAutoFit/>
          </a:bodyPr>
          <a:lstStyle/>
          <a:p>
            <a:r>
              <a:rPr lang="nl-BE" dirty="0" smtClean="0"/>
              <a:t>Resource request</a:t>
            </a:r>
            <a:endParaRPr lang="nl-BE" dirty="0"/>
          </a:p>
        </p:txBody>
      </p:sp>
      <p:sp>
        <p:nvSpPr>
          <p:cNvPr id="14" name="Rectangle 13"/>
          <p:cNvSpPr/>
          <p:nvPr/>
        </p:nvSpPr>
        <p:spPr>
          <a:xfrm>
            <a:off x="539552" y="3212976"/>
            <a:ext cx="6408712" cy="432048"/>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39552" y="2564904"/>
            <a:ext cx="6408712" cy="216024"/>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sz="quarter" idx="1"/>
          </p:nvPr>
        </p:nvSpPr>
        <p:spPr>
          <a:xfrm>
            <a:off x="457200" y="1219200"/>
            <a:ext cx="8229600" cy="5090120"/>
          </a:xfrm>
        </p:spPr>
        <p:txBody>
          <a:bodyPr>
            <a:normAutofit fontScale="92500" lnSpcReduction="10000"/>
          </a:bodyPr>
          <a:lstStyle/>
          <a:p>
            <a:r>
              <a:rPr lang="nl-BE" dirty="0" smtClean="0"/>
              <a:t>Single Sign-On</a:t>
            </a:r>
          </a:p>
          <a:p>
            <a:pPr lvl="1"/>
            <a:r>
              <a:rPr lang="nl-BE" dirty="0" smtClean="0"/>
              <a:t>Client</a:t>
            </a:r>
          </a:p>
          <a:p>
            <a:pPr lvl="1"/>
            <a:r>
              <a:rPr lang="nl-BE" dirty="0" smtClean="0"/>
              <a:t>Server</a:t>
            </a:r>
          </a:p>
          <a:p>
            <a:r>
              <a:rPr lang="nl-BE" dirty="0" smtClean="0"/>
              <a:t>Kerberos Authentication Protocol</a:t>
            </a:r>
          </a:p>
          <a:p>
            <a:r>
              <a:rPr lang="nl-BE" dirty="0" smtClean="0"/>
              <a:t>Implementatie</a:t>
            </a:r>
          </a:p>
          <a:p>
            <a:pPr lvl="1"/>
            <a:r>
              <a:rPr lang="nl-BE" dirty="0" smtClean="0"/>
              <a:t>DNS</a:t>
            </a:r>
          </a:p>
          <a:p>
            <a:pPr lvl="1"/>
            <a:r>
              <a:rPr lang="nl-BE" dirty="0" smtClean="0"/>
              <a:t>NTP</a:t>
            </a:r>
          </a:p>
          <a:p>
            <a:pPr lvl="1"/>
            <a:r>
              <a:rPr lang="nl-BE" dirty="0" smtClean="0"/>
              <a:t>MIT Kerberos</a:t>
            </a:r>
          </a:p>
          <a:p>
            <a:pPr lvl="1"/>
            <a:r>
              <a:rPr lang="nl-BE" dirty="0" smtClean="0"/>
              <a:t>Kerberized Services</a:t>
            </a:r>
          </a:p>
          <a:p>
            <a:pPr lvl="2"/>
            <a:r>
              <a:rPr lang="nl-BE" dirty="0" smtClean="0"/>
              <a:t>Remote Access (telnet, rlogin, SSH)</a:t>
            </a:r>
          </a:p>
          <a:p>
            <a:pPr lvl="2"/>
            <a:r>
              <a:rPr lang="nl-BE" dirty="0" smtClean="0"/>
              <a:t>FTP</a:t>
            </a:r>
          </a:p>
          <a:p>
            <a:pPr lvl="2"/>
            <a:r>
              <a:rPr lang="nl-BE" dirty="0" smtClean="0"/>
              <a:t>Web-SSO</a:t>
            </a:r>
          </a:p>
          <a:p>
            <a:pPr lvl="1"/>
            <a:r>
              <a:rPr lang="nl-BE" dirty="0" smtClean="0"/>
              <a:t>Linken met Active Directory</a:t>
            </a:r>
          </a:p>
          <a:p>
            <a:r>
              <a:rPr lang="nl-BE" b="1" dirty="0" smtClean="0"/>
              <a:t>Discussie en conclusie</a:t>
            </a:r>
          </a:p>
          <a:p>
            <a:pPr lvl="2"/>
            <a:endParaRPr lang="nl-BE" dirty="0" smtClean="0"/>
          </a:p>
          <a:p>
            <a:endParaRPr lang="nl-B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Single </a:t>
            </a:r>
            <a:r>
              <a:rPr lang="nl-BE" dirty="0" err="1" smtClean="0"/>
              <a:t>Sign-on</a:t>
            </a:r>
            <a:endParaRPr lang="nl-BE" dirty="0"/>
          </a:p>
        </p:txBody>
      </p:sp>
      <p:sp>
        <p:nvSpPr>
          <p:cNvPr id="5" name="Tijdelijke aanduiding voor inhoud 4"/>
          <p:cNvSpPr>
            <a:spLocks noGrp="1"/>
          </p:cNvSpPr>
          <p:nvPr>
            <p:ph sz="quarter" idx="1"/>
          </p:nvPr>
        </p:nvSpPr>
        <p:spPr/>
        <p:txBody>
          <a:bodyPr/>
          <a:lstStyle/>
          <a:p>
            <a:endParaRPr lang="nl-BE" dirty="0" smtClean="0"/>
          </a:p>
          <a:p>
            <a:r>
              <a:rPr lang="nl-BE" dirty="0" err="1" smtClean="0"/>
              <a:t>Éviter</a:t>
            </a:r>
            <a:r>
              <a:rPr lang="nl-BE" dirty="0" smtClean="0"/>
              <a:t> </a:t>
            </a:r>
            <a:r>
              <a:rPr lang="nl-BE" dirty="0" err="1" smtClean="0"/>
              <a:t>le</a:t>
            </a:r>
            <a:r>
              <a:rPr lang="nl-BE" dirty="0" smtClean="0"/>
              <a:t> </a:t>
            </a:r>
            <a:r>
              <a:rPr lang="nl-BE" dirty="0" err="1" smtClean="0"/>
              <a:t>nuissance</a:t>
            </a:r>
            <a:r>
              <a:rPr lang="nl-BE" dirty="0" smtClean="0"/>
              <a:t> de faire </a:t>
            </a:r>
            <a:r>
              <a:rPr lang="nl-BE" dirty="0" err="1" smtClean="0"/>
              <a:t>connexion</a:t>
            </a:r>
            <a:r>
              <a:rPr lang="nl-BE" dirty="0" smtClean="0"/>
              <a:t> </a:t>
            </a:r>
            <a:r>
              <a:rPr lang="nl-BE" dirty="0" err="1" smtClean="0"/>
              <a:t>tous</a:t>
            </a:r>
            <a:r>
              <a:rPr lang="nl-BE" dirty="0" smtClean="0"/>
              <a:t> les </a:t>
            </a:r>
            <a:r>
              <a:rPr lang="nl-BE" dirty="0" err="1" smtClean="0"/>
              <a:t>temps</a:t>
            </a:r>
            <a:endParaRPr lang="nl-BE" dirty="0" smtClean="0"/>
          </a:p>
          <a:p>
            <a:endParaRPr lang="nl-BE" dirty="0" smtClean="0"/>
          </a:p>
          <a:p>
            <a:endParaRPr lang="nl-BE" dirty="0" smtClean="0"/>
          </a:p>
          <a:p>
            <a:r>
              <a:rPr lang="nl-BE" dirty="0" err="1" smtClean="0"/>
              <a:t>Améliorer</a:t>
            </a:r>
            <a:r>
              <a:rPr lang="nl-BE" dirty="0" smtClean="0"/>
              <a:t> </a:t>
            </a:r>
            <a:r>
              <a:rPr lang="nl-BE" dirty="0" err="1" smtClean="0"/>
              <a:t>l’efficience</a:t>
            </a:r>
            <a:endParaRPr lang="nl-BE" dirty="0" smtClean="0"/>
          </a:p>
          <a:p>
            <a:endParaRPr lang="nl-BE" dirty="0" smtClean="0"/>
          </a:p>
          <a:p>
            <a:endParaRPr lang="nl-BE" dirty="0" smtClean="0"/>
          </a:p>
          <a:p>
            <a:r>
              <a:rPr lang="nl-BE" dirty="0" err="1" smtClean="0"/>
              <a:t>Client</a:t>
            </a:r>
            <a:r>
              <a:rPr lang="nl-BE" dirty="0" smtClean="0"/>
              <a:t>	&lt; &gt;	Server</a:t>
            </a:r>
          </a:p>
          <a:p>
            <a:endParaRPr lang="nl-BE" dirty="0" smtClean="0"/>
          </a:p>
          <a:p>
            <a:endParaRPr lang="nl-BE" dirty="0" smtClean="0"/>
          </a:p>
          <a:p>
            <a:endParaRPr lang="nl-BE" dirty="0" smtClean="0"/>
          </a:p>
          <a:p>
            <a:endParaRPr lang="nl-BE" dirty="0" smtClean="0"/>
          </a:p>
          <a:p>
            <a:endParaRPr lang="nl-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Discussie en conclusie</a:t>
            </a:r>
          </a:p>
        </p:txBody>
      </p:sp>
      <p:sp>
        <p:nvSpPr>
          <p:cNvPr id="3" name="Tijdelijke aanduiding voor inhoud 2"/>
          <p:cNvSpPr>
            <a:spLocks noGrp="1"/>
          </p:cNvSpPr>
          <p:nvPr>
            <p:ph sz="quarter" idx="1"/>
          </p:nvPr>
        </p:nvSpPr>
        <p:spPr/>
        <p:txBody>
          <a:bodyPr/>
          <a:lstStyle/>
          <a:p>
            <a:r>
              <a:rPr lang="nl-BE" dirty="0" smtClean="0"/>
              <a:t>Discussie</a:t>
            </a:r>
          </a:p>
          <a:p>
            <a:pPr lvl="1"/>
            <a:r>
              <a:rPr lang="nl-BE" dirty="0" smtClean="0"/>
              <a:t>Web-SSO met mod_auth_kerb en php_krb5</a:t>
            </a:r>
          </a:p>
          <a:p>
            <a:pPr lvl="1"/>
            <a:r>
              <a:rPr lang="nl-BE" dirty="0" smtClean="0"/>
              <a:t>Verdere integratie met Windows services</a:t>
            </a:r>
          </a:p>
          <a:p>
            <a:r>
              <a:rPr lang="nl-BE" dirty="0" smtClean="0"/>
              <a:t>Conclusie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Discussie en conclusie</a:t>
            </a:r>
          </a:p>
        </p:txBody>
      </p:sp>
      <p:sp>
        <p:nvSpPr>
          <p:cNvPr id="3" name="Tijdelijke aanduiding voor inhoud 2"/>
          <p:cNvSpPr>
            <a:spLocks noGrp="1"/>
          </p:cNvSpPr>
          <p:nvPr>
            <p:ph sz="quarter" idx="1"/>
          </p:nvPr>
        </p:nvSpPr>
        <p:spPr/>
        <p:txBody>
          <a:bodyPr>
            <a:normAutofit lnSpcReduction="10000"/>
          </a:bodyPr>
          <a:lstStyle/>
          <a:p>
            <a:r>
              <a:rPr lang="nl-BE" dirty="0" smtClean="0"/>
              <a:t>Web-SSO met mod_auth_kerb en php_krb5</a:t>
            </a:r>
          </a:p>
          <a:p>
            <a:pPr lvl="1"/>
            <a:r>
              <a:rPr lang="nl-BE" dirty="0" smtClean="0"/>
              <a:t>GSSAPI-bindings van php_krb5</a:t>
            </a:r>
          </a:p>
          <a:p>
            <a:pPr lvl="1"/>
            <a:r>
              <a:rPr lang="nl-BE" dirty="0" smtClean="0"/>
              <a:t>Wijde ondersteuning en gebruik</a:t>
            </a:r>
          </a:p>
          <a:p>
            <a:pPr lvl="2"/>
            <a:r>
              <a:rPr lang="nl-BE" dirty="0" smtClean="0"/>
              <a:t>Java: JAAS </a:t>
            </a:r>
            <a:r>
              <a:rPr lang="en-US" dirty="0" smtClean="0"/>
              <a:t>(Java Authentication and Authorization Service) </a:t>
            </a:r>
          </a:p>
          <a:p>
            <a:pPr lvl="2"/>
            <a:r>
              <a:rPr lang="en-US" dirty="0" smtClean="0"/>
              <a:t>Cyrus &amp; Postfix </a:t>
            </a:r>
            <a:r>
              <a:rPr lang="en-US" dirty="0" err="1" smtClean="0"/>
              <a:t>ondersteunen</a:t>
            </a:r>
            <a:r>
              <a:rPr lang="en-US" dirty="0" smtClean="0"/>
              <a:t> GSSAPI</a:t>
            </a:r>
          </a:p>
          <a:p>
            <a:pPr lvl="2"/>
            <a:r>
              <a:rPr lang="en-US" dirty="0" smtClean="0"/>
              <a:t>SPNEGO en SASL (Simple Authentication and Security Layer) </a:t>
            </a:r>
          </a:p>
          <a:p>
            <a:pPr lvl="2"/>
            <a:r>
              <a:rPr lang="en-US" dirty="0" smtClean="0"/>
              <a:t>Perl en C modules</a:t>
            </a:r>
          </a:p>
          <a:p>
            <a:pPr lvl="1"/>
            <a:r>
              <a:rPr lang="en-US" dirty="0" err="1" smtClean="0"/>
              <a:t>Mogelijke</a:t>
            </a:r>
            <a:r>
              <a:rPr lang="en-US" dirty="0" smtClean="0"/>
              <a:t> scenario’s</a:t>
            </a:r>
          </a:p>
          <a:p>
            <a:pPr lvl="2"/>
            <a:r>
              <a:rPr lang="en-US" dirty="0" smtClean="0"/>
              <a:t>Web mail</a:t>
            </a:r>
          </a:p>
          <a:p>
            <a:pPr lvl="2"/>
            <a:r>
              <a:rPr lang="en-US" dirty="0" smtClean="0"/>
              <a:t>Web-based telnet of SSH</a:t>
            </a:r>
          </a:p>
          <a:p>
            <a:pPr lvl="2"/>
            <a:r>
              <a:rPr lang="en-US" dirty="0" smtClean="0"/>
              <a:t>Web-based remote desktop</a:t>
            </a:r>
          </a:p>
          <a:p>
            <a:pPr lvl="2"/>
            <a:r>
              <a:rPr lang="en-US" dirty="0" err="1" smtClean="0"/>
              <a:t>Aanpassing</a:t>
            </a:r>
            <a:r>
              <a:rPr lang="en-US" dirty="0" smtClean="0"/>
              <a:t> </a:t>
            </a:r>
            <a:r>
              <a:rPr lang="en-US" dirty="0" err="1" smtClean="0"/>
              <a:t>bestaande</a:t>
            </a:r>
            <a:r>
              <a:rPr lang="en-US" dirty="0" smtClean="0"/>
              <a:t> frameworks (</a:t>
            </a:r>
            <a:r>
              <a:rPr lang="en-US" dirty="0" err="1" smtClean="0"/>
              <a:t>bv</a:t>
            </a:r>
            <a:r>
              <a:rPr lang="en-US" dirty="0" smtClean="0"/>
              <a:t>. Horde)</a:t>
            </a:r>
          </a:p>
          <a:p>
            <a:pPr lvl="2"/>
            <a:r>
              <a:rPr lang="en-US" dirty="0" err="1" smtClean="0"/>
              <a:t>Nieuwe</a:t>
            </a:r>
            <a:r>
              <a:rPr lang="en-US" dirty="0" smtClean="0"/>
              <a:t> frameworks </a:t>
            </a:r>
            <a:r>
              <a:rPr lang="en-US" dirty="0" err="1" smtClean="0"/>
              <a:t>communiceren</a:t>
            </a:r>
            <a:r>
              <a:rPr lang="en-US" dirty="0" smtClean="0"/>
              <a:t> </a:t>
            </a:r>
            <a:r>
              <a:rPr lang="en-US" dirty="0" err="1" smtClean="0"/>
              <a:t>veilig</a:t>
            </a:r>
            <a:r>
              <a:rPr lang="en-US" dirty="0" smtClean="0"/>
              <a:t> met </a:t>
            </a:r>
            <a:r>
              <a:rPr lang="en-US" dirty="0" err="1" smtClean="0"/>
              <a:t>andere</a:t>
            </a:r>
            <a:r>
              <a:rPr lang="en-US" dirty="0" smtClean="0"/>
              <a:t> </a:t>
            </a:r>
            <a:r>
              <a:rPr lang="en-US" dirty="0" err="1" smtClean="0"/>
              <a:t>applicaties</a:t>
            </a:r>
            <a:endParaRPr lang="en-US" dirty="0" smtClean="0"/>
          </a:p>
          <a:p>
            <a:pPr lvl="2"/>
            <a:endParaRPr lang="en-US" dirty="0" smtClean="0"/>
          </a:p>
          <a:p>
            <a:pPr lvl="2"/>
            <a:endParaRPr lang="nl-BE"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Discussie en conclusie</a:t>
            </a:r>
          </a:p>
        </p:txBody>
      </p:sp>
      <p:sp>
        <p:nvSpPr>
          <p:cNvPr id="3" name="Tijdelijke aanduiding voor inhoud 2"/>
          <p:cNvSpPr>
            <a:spLocks noGrp="1"/>
          </p:cNvSpPr>
          <p:nvPr>
            <p:ph sz="quarter" idx="1"/>
          </p:nvPr>
        </p:nvSpPr>
        <p:spPr/>
        <p:txBody>
          <a:bodyPr>
            <a:normAutofit/>
          </a:bodyPr>
          <a:lstStyle/>
          <a:p>
            <a:r>
              <a:rPr lang="nl-BE" dirty="0" smtClean="0"/>
              <a:t>Web-SSO met mod_auth_kerb en php_krb5</a:t>
            </a:r>
          </a:p>
          <a:p>
            <a:pPr lvl="1"/>
            <a:r>
              <a:rPr lang="en-US" smtClean="0"/>
              <a:t>SSO frameworks</a:t>
            </a:r>
            <a:endParaRPr lang="en-US" dirty="0" smtClean="0"/>
          </a:p>
          <a:p>
            <a:pPr lvl="2"/>
            <a:endParaRPr lang="nl-BE"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a:t>
            </a:r>
            <a:r>
              <a:rPr lang="nl-BE" dirty="0" err="1" smtClean="0"/>
              <a:t>client</a:t>
            </a:r>
            <a:endParaRPr lang="nl-BE" dirty="0"/>
          </a:p>
        </p:txBody>
      </p:sp>
      <p:sp>
        <p:nvSpPr>
          <p:cNvPr id="3" name="Tijdelijke aanduiding voor inhoud 2"/>
          <p:cNvSpPr>
            <a:spLocks noGrp="1"/>
          </p:cNvSpPr>
          <p:nvPr>
            <p:ph sz="quarter" idx="1"/>
          </p:nvPr>
        </p:nvSpPr>
        <p:spPr>
          <a:xfrm>
            <a:off x="500034" y="1214422"/>
            <a:ext cx="8229600" cy="4937760"/>
          </a:xfrm>
        </p:spPr>
        <p:txBody>
          <a:bodyPr/>
          <a:lstStyle/>
          <a:p>
            <a:endParaRPr lang="nl-BE" dirty="0" smtClean="0"/>
          </a:p>
          <a:p>
            <a:r>
              <a:rPr lang="nl-BE" dirty="0" smtClean="0"/>
              <a:t>- </a:t>
            </a:r>
            <a:r>
              <a:rPr lang="nl-BE" dirty="0" err="1" smtClean="0"/>
              <a:t>Sauvegarder</a:t>
            </a:r>
            <a:r>
              <a:rPr lang="nl-BE" dirty="0" smtClean="0"/>
              <a:t> les mots de passes sur </a:t>
            </a:r>
            <a:r>
              <a:rPr lang="nl-BE" dirty="0" err="1" smtClean="0"/>
              <a:t>le</a:t>
            </a:r>
            <a:r>
              <a:rPr lang="nl-BE" dirty="0" smtClean="0"/>
              <a:t> </a:t>
            </a:r>
            <a:r>
              <a:rPr lang="nl-BE" dirty="0" err="1" smtClean="0"/>
              <a:t>client</a:t>
            </a:r>
            <a:endParaRPr lang="nl-BE" dirty="0" smtClean="0"/>
          </a:p>
          <a:p>
            <a:endParaRPr lang="nl-BE" dirty="0" smtClean="0"/>
          </a:p>
          <a:p>
            <a:endParaRPr lang="nl-BE" dirty="0" smtClean="0"/>
          </a:p>
          <a:p>
            <a:r>
              <a:rPr lang="nl-BE" dirty="0" smtClean="0"/>
              <a:t>- </a:t>
            </a:r>
            <a:r>
              <a:rPr lang="nl-BE" dirty="0" err="1" smtClean="0"/>
              <a:t>Besoin</a:t>
            </a:r>
            <a:r>
              <a:rPr lang="nl-BE" dirty="0" smtClean="0"/>
              <a:t> </a:t>
            </a:r>
            <a:r>
              <a:rPr lang="nl-BE" dirty="0" err="1" smtClean="0"/>
              <a:t>d’une</a:t>
            </a:r>
            <a:r>
              <a:rPr lang="nl-BE" dirty="0" smtClean="0"/>
              <a:t> </a:t>
            </a:r>
            <a:r>
              <a:rPr lang="nl-BE" dirty="0" err="1" smtClean="0"/>
              <a:t>contribution</a:t>
            </a:r>
            <a:r>
              <a:rPr lang="nl-BE" dirty="0" smtClean="0"/>
              <a:t> de </a:t>
            </a:r>
            <a:r>
              <a:rPr lang="nl-BE" dirty="0" err="1" smtClean="0"/>
              <a:t>l’utilisateur</a:t>
            </a:r>
            <a:endParaRPr lang="nl-BE" dirty="0" smtClean="0"/>
          </a:p>
          <a:p>
            <a:endParaRPr lang="nl-BE" dirty="0" smtClean="0"/>
          </a:p>
          <a:p>
            <a:endParaRPr lang="nl-BE" dirty="0" smtClean="0"/>
          </a:p>
          <a:p>
            <a:r>
              <a:rPr lang="nl-BE" dirty="0" smtClean="0"/>
              <a:t>+ Pas </a:t>
            </a:r>
            <a:r>
              <a:rPr lang="nl-BE" dirty="0" err="1" smtClean="0"/>
              <a:t>besoin</a:t>
            </a:r>
            <a:r>
              <a:rPr lang="nl-BE" dirty="0" smtClean="0"/>
              <a:t> </a:t>
            </a:r>
            <a:r>
              <a:rPr lang="nl-BE" dirty="0" err="1" smtClean="0"/>
              <a:t>d’une</a:t>
            </a:r>
            <a:r>
              <a:rPr lang="nl-BE" dirty="0" smtClean="0"/>
              <a:t> </a:t>
            </a:r>
            <a:r>
              <a:rPr lang="nl-BE" dirty="0" err="1" smtClean="0"/>
              <a:t>infrastructure</a:t>
            </a:r>
            <a:r>
              <a:rPr lang="nl-BE" dirty="0" smtClean="0"/>
              <a:t> </a:t>
            </a:r>
            <a:r>
              <a:rPr lang="nl-BE" dirty="0" err="1" smtClean="0"/>
              <a:t>centralisée</a:t>
            </a:r>
            <a:endParaRPr lang="nl-B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a:t>
            </a:r>
            <a:r>
              <a:rPr lang="nl-BE" dirty="0" err="1" smtClean="0"/>
              <a:t>client</a:t>
            </a:r>
            <a:endParaRPr lang="nl-BE" dirty="0"/>
          </a:p>
        </p:txBody>
      </p:sp>
      <p:sp>
        <p:nvSpPr>
          <p:cNvPr id="3" name="Tijdelijke aanduiding voor inhoud 2"/>
          <p:cNvSpPr>
            <a:spLocks noGrp="1"/>
          </p:cNvSpPr>
          <p:nvPr>
            <p:ph sz="quarter" idx="1"/>
          </p:nvPr>
        </p:nvSpPr>
        <p:spPr/>
        <p:txBody>
          <a:bodyPr/>
          <a:lstStyle/>
          <a:p>
            <a:endParaRPr lang="nl-BE" dirty="0" smtClean="0"/>
          </a:p>
          <a:p>
            <a:r>
              <a:rPr lang="nl-BE" dirty="0" smtClean="0"/>
              <a:t>Ne pas </a:t>
            </a:r>
            <a:r>
              <a:rPr lang="nl-BE" dirty="0" err="1" smtClean="0"/>
              <a:t>assez</a:t>
            </a:r>
            <a:r>
              <a:rPr lang="nl-BE" dirty="0" smtClean="0"/>
              <a:t> </a:t>
            </a:r>
            <a:r>
              <a:rPr lang="nl-BE" dirty="0" err="1" smtClean="0"/>
              <a:t>flexible</a:t>
            </a:r>
            <a:endParaRPr lang="nl-BE" dirty="0" smtClean="0"/>
          </a:p>
          <a:p>
            <a:endParaRPr lang="nl-BE" dirty="0" smtClean="0"/>
          </a:p>
          <a:p>
            <a:endParaRPr lang="nl-BE" dirty="0" smtClean="0"/>
          </a:p>
          <a:p>
            <a:r>
              <a:rPr lang="nl-BE" dirty="0" err="1" smtClean="0"/>
              <a:t>Approprié</a:t>
            </a:r>
            <a:r>
              <a:rPr lang="nl-BE" dirty="0" smtClean="0"/>
              <a:t> </a:t>
            </a:r>
            <a:r>
              <a:rPr lang="nl-BE" dirty="0" err="1" smtClean="0"/>
              <a:t>pour</a:t>
            </a:r>
            <a:r>
              <a:rPr lang="nl-BE" dirty="0" smtClean="0"/>
              <a:t> </a:t>
            </a:r>
            <a:r>
              <a:rPr lang="nl-BE" dirty="0" err="1" smtClean="0"/>
              <a:t>un</a:t>
            </a:r>
            <a:r>
              <a:rPr lang="nl-BE" dirty="0" smtClean="0"/>
              <a:t> </a:t>
            </a:r>
            <a:r>
              <a:rPr lang="nl-BE" dirty="0" err="1" smtClean="0"/>
              <a:t>ordinateur</a:t>
            </a:r>
            <a:r>
              <a:rPr lang="nl-BE" dirty="0" smtClean="0"/>
              <a:t> </a:t>
            </a:r>
            <a:r>
              <a:rPr lang="nl-BE" dirty="0" err="1" smtClean="0"/>
              <a:t>personnel</a:t>
            </a:r>
            <a:endParaRPr lang="nl-BE" dirty="0" smtClean="0"/>
          </a:p>
          <a:p>
            <a:endParaRPr lang="nl-BE" dirty="0" smtClean="0"/>
          </a:p>
          <a:p>
            <a:endParaRPr lang="nl-BE" dirty="0" smtClean="0"/>
          </a:p>
          <a:p>
            <a:r>
              <a:rPr lang="nl-BE" dirty="0" err="1" smtClean="0"/>
              <a:t>Novell</a:t>
            </a:r>
            <a:r>
              <a:rPr lang="nl-BE" dirty="0" smtClean="0"/>
              <a:t> </a:t>
            </a:r>
            <a:endParaRPr lang="nl-B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a:t>
            </a:r>
            <a:r>
              <a:rPr lang="nl-BE" dirty="0" err="1" smtClean="0"/>
              <a:t>client</a:t>
            </a:r>
            <a:endParaRPr lang="nl-BE"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293308" y="1219200"/>
            <a:ext cx="6557384"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a:t>
            </a:r>
            <a:r>
              <a:rPr lang="nl-BE" dirty="0" err="1" smtClean="0"/>
              <a:t>client</a:t>
            </a:r>
            <a:endParaRPr lang="nl-BE"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306032" y="1219200"/>
            <a:ext cx="6531935"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À base de server</a:t>
            </a:r>
            <a:endParaRPr lang="nl-BE" dirty="0"/>
          </a:p>
        </p:txBody>
      </p:sp>
      <p:sp>
        <p:nvSpPr>
          <p:cNvPr id="3" name="Tijdelijke aanduiding voor inhoud 2"/>
          <p:cNvSpPr>
            <a:spLocks noGrp="1"/>
          </p:cNvSpPr>
          <p:nvPr>
            <p:ph sz="quarter" idx="1"/>
          </p:nvPr>
        </p:nvSpPr>
        <p:spPr/>
        <p:txBody>
          <a:bodyPr/>
          <a:lstStyle/>
          <a:p>
            <a:r>
              <a:rPr lang="nl-BE" dirty="0" smtClean="0"/>
              <a:t>1 server </a:t>
            </a:r>
            <a:r>
              <a:rPr lang="nl-BE" dirty="0" err="1" smtClean="0"/>
              <a:t>d’authentication</a:t>
            </a:r>
            <a:r>
              <a:rPr lang="nl-BE" dirty="0" smtClean="0"/>
              <a:t> </a:t>
            </a:r>
            <a:r>
              <a:rPr lang="nl-BE" dirty="0" err="1" smtClean="0"/>
              <a:t>centralisé</a:t>
            </a:r>
            <a:endParaRPr lang="nl-BE" dirty="0" smtClean="0"/>
          </a:p>
          <a:p>
            <a:endParaRPr lang="nl-BE" dirty="0" smtClean="0"/>
          </a:p>
          <a:p>
            <a:endParaRPr lang="nl-BE" dirty="0" smtClean="0"/>
          </a:p>
          <a:p>
            <a:r>
              <a:rPr lang="nl-BE" dirty="0" err="1" smtClean="0"/>
              <a:t>Gère</a:t>
            </a:r>
            <a:r>
              <a:rPr lang="nl-BE" dirty="0" smtClean="0"/>
              <a:t> </a:t>
            </a:r>
            <a:r>
              <a:rPr lang="nl-BE" dirty="0" err="1" smtClean="0"/>
              <a:t>tous</a:t>
            </a:r>
            <a:r>
              <a:rPr lang="nl-BE" dirty="0" smtClean="0"/>
              <a:t> les </a:t>
            </a:r>
            <a:r>
              <a:rPr lang="nl-BE" dirty="0" err="1" smtClean="0"/>
              <a:t>demandes</a:t>
            </a:r>
            <a:r>
              <a:rPr lang="nl-BE" dirty="0" smtClean="0"/>
              <a:t> </a:t>
            </a:r>
            <a:r>
              <a:rPr lang="nl-BE" dirty="0" err="1" smtClean="0"/>
              <a:t>d’authentication</a:t>
            </a:r>
            <a:endParaRPr lang="nl-BE" dirty="0" smtClean="0"/>
          </a:p>
          <a:p>
            <a:endParaRPr lang="nl-BE" dirty="0" smtClean="0"/>
          </a:p>
          <a:p>
            <a:endParaRPr lang="nl-BE" dirty="0" smtClean="0"/>
          </a:p>
          <a:p>
            <a:r>
              <a:rPr lang="nl-BE" dirty="0" smtClean="0"/>
              <a:t>1 ticket</a:t>
            </a:r>
          </a:p>
          <a:p>
            <a:endParaRPr lang="nl-BE" dirty="0" smtClean="0"/>
          </a:p>
          <a:p>
            <a:endParaRPr lang="nl-BE" dirty="0" smtClean="0"/>
          </a:p>
          <a:p>
            <a:r>
              <a:rPr lang="nl-BE" dirty="0" smtClean="0"/>
              <a:t>Comme </a:t>
            </a:r>
            <a:r>
              <a:rPr lang="nl-BE" dirty="0" err="1" smtClean="0"/>
              <a:t>un</a:t>
            </a:r>
            <a:r>
              <a:rPr lang="nl-BE" dirty="0" smtClean="0"/>
              <a:t> station de ski</a:t>
            </a:r>
          </a:p>
          <a:p>
            <a:endParaRPr lang="nl-BE" dirty="0" smtClean="0"/>
          </a:p>
          <a:p>
            <a:endParaRPr lang="nl-BE" dirty="0" smtClean="0"/>
          </a:p>
          <a:p>
            <a:endParaRPr lang="nl-BE" dirty="0" smtClean="0"/>
          </a:p>
          <a:p>
            <a:endParaRPr lang="nl-B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rsprong">
  <a:themeElements>
    <a:clrScheme name="Oorsprong">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orsprong">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orsprong">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1267</TotalTime>
  <Words>1337</Words>
  <Application>Microsoft Office PowerPoint</Application>
  <PresentationFormat>On-screen Show (4:3)</PresentationFormat>
  <Paragraphs>331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Bookman Old Style</vt:lpstr>
      <vt:lpstr>Gill Sans MT</vt:lpstr>
      <vt:lpstr>Wingdings</vt:lpstr>
      <vt:lpstr>Wingdings 3</vt:lpstr>
      <vt:lpstr>Oorsprong</vt:lpstr>
      <vt:lpstr>Utilizing Kerberos authentication for kerberized services and Web Single Sign-On  using Open-Source software </vt:lpstr>
      <vt:lpstr>Overzicht</vt:lpstr>
      <vt:lpstr>Overzicht</vt:lpstr>
      <vt:lpstr>Single Sign-on</vt:lpstr>
      <vt:lpstr>À base de client</vt:lpstr>
      <vt:lpstr>À base de client</vt:lpstr>
      <vt:lpstr>À base de client</vt:lpstr>
      <vt:lpstr>À base de client</vt:lpstr>
      <vt:lpstr>À base de server</vt:lpstr>
      <vt:lpstr> Tout ou rien</vt:lpstr>
      <vt:lpstr>À base de server</vt:lpstr>
      <vt:lpstr>Overzicht</vt:lpstr>
      <vt:lpstr>Kerberos authentication protocol</vt:lpstr>
      <vt:lpstr>Kerberos authentication protocol</vt:lpstr>
      <vt:lpstr>Kerberos authentication protocol</vt:lpstr>
      <vt:lpstr>Kerberos authentication protocol</vt:lpstr>
      <vt:lpstr>Kerberos authentication protocol</vt:lpstr>
      <vt:lpstr>Kerberos authentication protocol</vt:lpstr>
      <vt:lpstr>Kerberos authentication protocol</vt:lpstr>
      <vt:lpstr>Kerberos authentication protocol</vt:lpstr>
      <vt:lpstr>Kerberos benefits</vt:lpstr>
      <vt:lpstr>Kerberos drawbacks</vt:lpstr>
      <vt:lpstr>Overzicht</vt:lpstr>
      <vt:lpstr>Implementatie</vt:lpstr>
      <vt:lpstr>Kerberized Services</vt:lpstr>
      <vt:lpstr>Kerberized Services – Web-SSO</vt:lpstr>
      <vt:lpstr>Kerberized Services – Web-SSO</vt:lpstr>
      <vt:lpstr>Kerberized Services – Web-SSO</vt:lpstr>
      <vt:lpstr>Kerberized Services – Web-SSO</vt:lpstr>
      <vt:lpstr>Kerberized Services – Web-SSO</vt:lpstr>
      <vt:lpstr>Kerberized Services – Web-SSO</vt:lpstr>
      <vt:lpstr>Kerberized Services – Web-SSO</vt:lpstr>
      <vt:lpstr>Kerberized Services – Web-SSO</vt:lpstr>
      <vt:lpstr>Kerberized Services – Web-SSO</vt:lpstr>
      <vt:lpstr>Kerberized Services – Active Directory</vt:lpstr>
      <vt:lpstr>Kerberized Services – Active Directory</vt:lpstr>
      <vt:lpstr>Kerberized Services – Active Directory</vt:lpstr>
      <vt:lpstr>Kerberized Services – Active Directory</vt:lpstr>
      <vt:lpstr>Overzicht</vt:lpstr>
      <vt:lpstr>Discussie en conclusie</vt:lpstr>
      <vt:lpstr>Discussie en conclusie</vt:lpstr>
      <vt:lpstr>Discussie en conclusie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Kerberos authentication for kerberized services and Web Single Sign-On  using Open-Source software </dc:title>
  <dc:creator>Fré</dc:creator>
  <cp:lastModifiedBy>beerend-pc</cp:lastModifiedBy>
  <cp:revision>126</cp:revision>
  <dcterms:created xsi:type="dcterms:W3CDTF">2010-06-15T12:20:26Z</dcterms:created>
  <dcterms:modified xsi:type="dcterms:W3CDTF">2016-07-31T18:17:37Z</dcterms:modified>
</cp:coreProperties>
</file>