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>
      <p:cViewPr varScale="1">
        <p:scale>
          <a:sx n="103" d="100"/>
          <a:sy n="103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Organizations and Roles</a:t>
            </a:r>
            <a:br>
              <a:rPr lang="en-US" dirty="0" smtClean="0"/>
            </a:br>
            <a:r>
              <a:rPr lang="en-US" dirty="0" smtClean="0"/>
              <a:t>as Primitives to the JADE Framework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M. Baldoni, V. Genovese, R. Grenna and L. van der Torre</a:t>
            </a:r>
            <a:endParaRPr lang="nl-B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7150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</a:t>
            </a:r>
            <a:r>
              <a:rPr kumimoji="0" lang="nl-BE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by Beerend Lauwers, Utrecht University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Implementation – </a:t>
            </a:r>
            <a:r>
              <a:rPr lang="nl-BE" i="1" dirty="0" smtClean="0"/>
              <a:t>Player </a:t>
            </a:r>
            <a:r>
              <a:rPr lang="nl-BE" dirty="0" smtClean="0"/>
              <a:t>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Models role playing states (enact, active, deactivated, deacted)</a:t>
            </a:r>
          </a:p>
          <a:p>
            <a:r>
              <a:rPr lang="nl-BE" dirty="0" smtClean="0"/>
              <a:t>Handles state transitions</a:t>
            </a:r>
          </a:p>
          <a:p>
            <a:r>
              <a:rPr lang="en-US" dirty="0" smtClean="0"/>
              <a:t>Has protocols to communicate with organizations and roles</a:t>
            </a:r>
          </a:p>
          <a:p>
            <a:pPr lvl="1"/>
            <a:r>
              <a:rPr lang="nl-BE" dirty="0" smtClean="0"/>
              <a:t>Protocol instance for each role played</a:t>
            </a:r>
          </a:p>
          <a:p>
            <a:r>
              <a:rPr lang="nl-BE" dirty="0" smtClean="0"/>
              <a:t>Decides requirement execution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Implementation – Role playing states</a:t>
            </a:r>
            <a:endParaRPr lang="nl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811" y="1219200"/>
            <a:ext cx="5619989" cy="555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Interaction Overview</a:t>
            </a:r>
            <a:endParaRPr lang="nl-BE" dirty="0"/>
          </a:p>
        </p:txBody>
      </p:sp>
      <p:pic>
        <p:nvPicPr>
          <p:cNvPr id="8" name="Picture 3" descr="C:\School\Master Utrecht\Multi-Agent Systems\fig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188" y="1219200"/>
            <a:ext cx="6751624" cy="493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Interaction Overview (cont.)</a:t>
            </a:r>
            <a:endParaRPr lang="nl-BE" dirty="0"/>
          </a:p>
        </p:txBody>
      </p:sp>
      <p:pic>
        <p:nvPicPr>
          <p:cNvPr id="6" name="Picture 2" descr="C:\School\Master Utrecht\Multi-Agent Systems\fig3b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23" y="1219200"/>
            <a:ext cx="7861554" cy="493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Organizations and roles</a:t>
            </a:r>
          </a:p>
          <a:p>
            <a:pPr lvl="1"/>
            <a:r>
              <a:rPr lang="nl-BE" dirty="0" smtClean="0"/>
              <a:t>Are agents with limited autonomy</a:t>
            </a:r>
          </a:p>
          <a:p>
            <a:pPr lvl="1"/>
            <a:r>
              <a:rPr lang="nl-BE" dirty="0" smtClean="0"/>
              <a:t>Implemented by extending the </a:t>
            </a:r>
            <a:r>
              <a:rPr lang="nl-BE" i="1" dirty="0" smtClean="0"/>
              <a:t>Agent</a:t>
            </a:r>
            <a:r>
              <a:rPr lang="nl-BE" dirty="0" smtClean="0"/>
              <a:t> class of JADE</a:t>
            </a:r>
          </a:p>
          <a:p>
            <a:pPr lvl="1"/>
            <a:r>
              <a:rPr lang="nl-BE" dirty="0" smtClean="0"/>
              <a:t>Can be on a different platform from the agents</a:t>
            </a:r>
          </a:p>
          <a:p>
            <a:pPr lvl="1"/>
            <a:r>
              <a:rPr lang="nl-BE" dirty="0" smtClean="0"/>
              <a:t>Protocol-based communication ensures agent autonomy (instead of direct method calling)</a:t>
            </a:r>
          </a:p>
          <a:p>
            <a:pPr lvl="1"/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mtClean="0"/>
              <a:t>Thank You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Organizations?</a:t>
            </a:r>
          </a:p>
          <a:p>
            <a:r>
              <a:rPr lang="nl-BE" dirty="0" smtClean="0"/>
              <a:t>Model of Organizations and Roles</a:t>
            </a:r>
          </a:p>
          <a:p>
            <a:r>
              <a:rPr lang="nl-BE" dirty="0" smtClean="0"/>
              <a:t>Definition: Roles</a:t>
            </a:r>
          </a:p>
          <a:p>
            <a:r>
              <a:rPr lang="nl-BE" dirty="0" smtClean="0"/>
              <a:t>Implementation</a:t>
            </a:r>
          </a:p>
          <a:p>
            <a:pPr lvl="1"/>
            <a:r>
              <a:rPr lang="nl-BE" i="1" dirty="0" smtClean="0"/>
              <a:t>Role</a:t>
            </a:r>
            <a:r>
              <a:rPr lang="nl-BE" dirty="0" smtClean="0"/>
              <a:t> Class</a:t>
            </a:r>
          </a:p>
          <a:p>
            <a:pPr lvl="1"/>
            <a:r>
              <a:rPr lang="nl-BE" i="1" dirty="0" smtClean="0"/>
              <a:t>Organization</a:t>
            </a:r>
            <a:r>
              <a:rPr lang="nl-BE" dirty="0" smtClean="0"/>
              <a:t> Class</a:t>
            </a:r>
          </a:p>
          <a:p>
            <a:pPr lvl="1"/>
            <a:r>
              <a:rPr lang="nl-BE" i="1" dirty="0" smtClean="0"/>
              <a:t>Player</a:t>
            </a:r>
            <a:r>
              <a:rPr lang="nl-BE" dirty="0" smtClean="0"/>
              <a:t> Class</a:t>
            </a:r>
          </a:p>
          <a:p>
            <a:r>
              <a:rPr lang="nl-BE" dirty="0" smtClean="0"/>
              <a:t>Interaction Overview</a:t>
            </a:r>
          </a:p>
          <a:p>
            <a:r>
              <a:rPr lang="nl-BE" dirty="0" smtClean="0"/>
              <a:t>Conclusions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Organizations?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Coordinate open MAS</a:t>
            </a:r>
          </a:p>
          <a:p>
            <a:r>
              <a:rPr lang="nl-BE" dirty="0" smtClean="0"/>
              <a:t>Provide control of access rights</a:t>
            </a:r>
          </a:p>
          <a:p>
            <a:r>
              <a:rPr lang="nl-BE" dirty="0" smtClean="0"/>
              <a:t>Allow for heterogenous agents</a:t>
            </a:r>
          </a:p>
          <a:p>
            <a:r>
              <a:rPr lang="nl-BE" dirty="0" smtClean="0"/>
              <a:t>Good abstractions for modelling real world institutions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Several frameworks are available, </a:t>
            </a:r>
            <a:r>
              <a:rPr lang="nl-BE" i="1" dirty="0" smtClean="0"/>
              <a:t>but...</a:t>
            </a:r>
          </a:p>
          <a:p>
            <a:r>
              <a:rPr lang="nl-BE" dirty="0" smtClean="0"/>
              <a:t>Only a few support organizations and roles</a:t>
            </a:r>
          </a:p>
          <a:p>
            <a:r>
              <a:rPr lang="nl-BE" dirty="0" smtClean="0"/>
              <a:t>No common conceptual model of an organization</a:t>
            </a:r>
          </a:p>
          <a:p>
            <a:r>
              <a:rPr lang="nl-BE" dirty="0" smtClean="0"/>
              <a:t>How do agents interact with organizations and roles?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of Organizations and Roles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Organizations and roles are not autonomous</a:t>
            </a:r>
          </a:p>
          <a:p>
            <a:r>
              <a:rPr lang="nl-BE" dirty="0" smtClean="0"/>
              <a:t>Roles depend on its organization</a:t>
            </a:r>
          </a:p>
          <a:p>
            <a:r>
              <a:rPr lang="nl-BE" dirty="0" smtClean="0"/>
              <a:t>Organizations and roles describe complex behaviours</a:t>
            </a:r>
          </a:p>
          <a:p>
            <a:endParaRPr lang="nl-BE" dirty="0" smtClean="0"/>
          </a:p>
          <a:p>
            <a:pP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Several agent-like properties</a:t>
            </a:r>
          </a:p>
          <a:p>
            <a:pPr>
              <a:buNone/>
            </a:pPr>
            <a:endParaRPr lang="nl-BE" dirty="0" smtClean="0">
              <a:sym typeface="Wingdings" pitchFamily="2" charset="2"/>
            </a:endParaRPr>
          </a:p>
          <a:p>
            <a:pPr lvl="0">
              <a:buClr>
                <a:srgbClr val="727CA3"/>
              </a:buClr>
            </a:pPr>
            <a:r>
              <a:rPr lang="nl-BE" dirty="0" smtClean="0">
                <a:solidFill>
                  <a:prstClr val="black"/>
                </a:solidFill>
              </a:rPr>
              <a:t>Builds upon previous paper </a:t>
            </a:r>
            <a:r>
              <a:rPr lang="nl-BE" sz="2000" i="1" dirty="0" smtClean="0">
                <a:solidFill>
                  <a:prstClr val="black"/>
                </a:solidFill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</a:rPr>
              <a:t>Organizations as socially constructed agents in the agent oriented paradigm, </a:t>
            </a:r>
            <a:r>
              <a:rPr lang="nl-BE" sz="2000" i="1" dirty="0" smtClean="0">
                <a:solidFill>
                  <a:prstClr val="black"/>
                </a:solidFill>
              </a:rPr>
              <a:t>G. Boella and L. van der Torre</a:t>
            </a:r>
            <a:r>
              <a:rPr lang="en-US" sz="2000" i="1" dirty="0" smtClean="0">
                <a:solidFill>
                  <a:prstClr val="black"/>
                </a:solidFill>
              </a:rPr>
              <a:t>)</a:t>
            </a:r>
            <a:endParaRPr lang="nl-BE" sz="2000" i="1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Definition: Roles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Are entities</a:t>
            </a:r>
          </a:p>
          <a:p>
            <a:pPr lvl="1"/>
            <a:r>
              <a:rPr lang="nl-BE" dirty="0" smtClean="0"/>
              <a:t>Role Instance: role executed by an agent</a:t>
            </a:r>
          </a:p>
          <a:p>
            <a:pPr lvl="1"/>
            <a:r>
              <a:rPr lang="nl-BE" dirty="0" smtClean="0"/>
              <a:t>Role Type: specification of the role</a:t>
            </a:r>
          </a:p>
          <a:p>
            <a:r>
              <a:rPr lang="nl-BE" dirty="0" smtClean="0"/>
              <a:t>Have goals and </a:t>
            </a:r>
            <a:r>
              <a:rPr lang="nl-BE" dirty="0" smtClean="0"/>
              <a:t>beliefs</a:t>
            </a:r>
            <a:endParaRPr lang="nl-BE" dirty="0" smtClean="0"/>
          </a:p>
          <a:p>
            <a:r>
              <a:rPr lang="nl-BE" dirty="0" smtClean="0"/>
              <a:t>Can extend an agent’s abilities (“Powers”)</a:t>
            </a:r>
          </a:p>
          <a:p>
            <a:r>
              <a:rPr lang="nl-BE" dirty="0" smtClean="0"/>
              <a:t>Can have requirements</a:t>
            </a:r>
          </a:p>
          <a:p>
            <a:r>
              <a:rPr lang="nl-BE" dirty="0" smtClean="0"/>
              <a:t>Can only be instantiated if there is an organization that offers it</a:t>
            </a:r>
          </a:p>
          <a:p>
            <a:r>
              <a:rPr lang="nl-BE" dirty="0" smtClean="0"/>
              <a:t>Communication influences state of the role</a:t>
            </a:r>
          </a:p>
          <a:p>
            <a:pP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Allow for encapsulation of interaction between agents, organizations and role players</a:t>
            </a:r>
          </a:p>
          <a:p>
            <a:pPr>
              <a:buFont typeface="Wingdings"/>
              <a:buChar char="à"/>
            </a:pPr>
            <a:endParaRPr lang="nl-B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nl-BE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Definition: Roles (cont.)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Roles allow for</a:t>
            </a:r>
          </a:p>
          <a:p>
            <a:pPr lvl="1"/>
            <a:r>
              <a:rPr lang="nl-BE" dirty="0" smtClean="0"/>
              <a:t>Structuring the organization</a:t>
            </a:r>
          </a:p>
          <a:p>
            <a:pPr lvl="1"/>
            <a:r>
              <a:rPr lang="nl-BE" dirty="0" smtClean="0"/>
              <a:t>Distributing responsibilities</a:t>
            </a:r>
          </a:p>
          <a:p>
            <a:pPr lvl="1"/>
            <a:r>
              <a:rPr lang="nl-BE" dirty="0" smtClean="0"/>
              <a:t>Coordination</a:t>
            </a:r>
          </a:p>
          <a:p>
            <a:pPr lvl="1"/>
            <a:endParaRPr lang="nl-BE" dirty="0" smtClean="0"/>
          </a:p>
          <a:p>
            <a:pPr lvl="0">
              <a:buClr>
                <a:srgbClr val="727CA3"/>
              </a:buCl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Roles and organizations are agents with limited autonomy</a:t>
            </a:r>
            <a:endParaRPr lang="nl-BE" dirty="0" smtClean="0">
              <a:solidFill>
                <a:prstClr val="black"/>
              </a:solidFill>
              <a:sym typeface="Wingdings" pitchFamily="2" charset="2"/>
            </a:endParaRPr>
          </a:p>
          <a:p>
            <a:pPr>
              <a:buNone/>
            </a:pPr>
            <a:endParaRPr lang="nl-BE" b="1" dirty="0" smtClean="0"/>
          </a:p>
          <a:p>
            <a:pPr>
              <a:buNone/>
            </a:pPr>
            <a:r>
              <a:rPr lang="nl-BE" b="1" i="1" dirty="0" smtClean="0"/>
              <a:t>Note: </a:t>
            </a:r>
            <a:r>
              <a:rPr lang="nl-BE" dirty="0" smtClean="0"/>
              <a:t>Agents can have multiple roles, but only a single role is active at a time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Implemented in the </a:t>
            </a:r>
            <a:r>
              <a:rPr lang="en-US" dirty="0" smtClean="0"/>
              <a:t>JADE (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A</a:t>
            </a:r>
            <a:r>
              <a:rPr lang="en-US" dirty="0" smtClean="0"/>
              <a:t>gent </a:t>
            </a:r>
            <a:r>
              <a:rPr lang="en-US" b="1" dirty="0" err="1" smtClean="0"/>
              <a:t>DE</a:t>
            </a:r>
            <a:r>
              <a:rPr lang="en-US" dirty="0" err="1" smtClean="0"/>
              <a:t>velopment</a:t>
            </a:r>
            <a:r>
              <a:rPr lang="en-US" dirty="0" smtClean="0"/>
              <a:t>) framework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Extend </a:t>
            </a:r>
            <a:r>
              <a:rPr lang="nl-BE" i="1" dirty="0" smtClean="0"/>
              <a:t>Agent</a:t>
            </a:r>
            <a:r>
              <a:rPr lang="nl-BE" dirty="0" smtClean="0"/>
              <a:t> class</a:t>
            </a:r>
          </a:p>
          <a:p>
            <a:pPr lvl="1"/>
            <a:r>
              <a:rPr lang="nl-BE" i="1" dirty="0" smtClean="0"/>
              <a:t>Organization</a:t>
            </a:r>
          </a:p>
          <a:p>
            <a:pPr lvl="1"/>
            <a:r>
              <a:rPr lang="nl-BE" i="1" dirty="0" smtClean="0"/>
              <a:t>Role</a:t>
            </a:r>
          </a:p>
          <a:p>
            <a:pPr lvl="1"/>
            <a:r>
              <a:rPr lang="nl-BE" i="1" dirty="0" smtClean="0"/>
              <a:t>Player</a:t>
            </a:r>
          </a:p>
          <a:p>
            <a:pPr lvl="1"/>
            <a:endParaRPr lang="nl-BE" i="1" dirty="0" smtClean="0"/>
          </a:p>
          <a:p>
            <a:pP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Communication between roles, organizations and role players is made possible</a:t>
            </a:r>
          </a:p>
          <a:p>
            <a:pP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Agents can be on a different platform than roles and organizations</a:t>
            </a:r>
          </a:p>
          <a:p>
            <a:pPr>
              <a:buFont typeface="Wingdings"/>
              <a:buChar char="à"/>
            </a:pPr>
            <a:r>
              <a:rPr lang="nl-BE" dirty="0" smtClean="0">
                <a:sym typeface="Wingdings" pitchFamily="2" charset="2"/>
              </a:rPr>
              <a:t>Non-JADE agents can play roles in organizations</a:t>
            </a:r>
          </a:p>
          <a:p>
            <a:pPr>
              <a:buFont typeface="Wingdings"/>
              <a:buChar char="à"/>
            </a:pPr>
            <a:endParaRPr lang="nl-BE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Implementation – </a:t>
            </a:r>
            <a:r>
              <a:rPr lang="nl-BE" i="1" dirty="0" smtClean="0"/>
              <a:t>Role</a:t>
            </a:r>
            <a:r>
              <a:rPr lang="nl-BE" dirty="0" smtClean="0"/>
              <a:t>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i="1" dirty="0" smtClean="0"/>
              <a:t>Role </a:t>
            </a:r>
            <a:r>
              <a:rPr lang="nl-BE" dirty="0" smtClean="0"/>
              <a:t>class extensions represent role types</a:t>
            </a:r>
          </a:p>
          <a:p>
            <a:r>
              <a:rPr lang="nl-BE" dirty="0" smtClean="0"/>
              <a:t>Has protocols to communicate with role player</a:t>
            </a:r>
          </a:p>
          <a:p>
            <a:pPr lvl="1"/>
            <a:r>
              <a:rPr lang="nl-BE" dirty="0" smtClean="0"/>
              <a:t>Receive requests</a:t>
            </a:r>
          </a:p>
          <a:p>
            <a:pPr lvl="2"/>
            <a:r>
              <a:rPr lang="nl-BE" dirty="0" smtClean="0"/>
              <a:t>Invoke a power</a:t>
            </a:r>
          </a:p>
          <a:p>
            <a:pPr lvl="2"/>
            <a:r>
              <a:rPr lang="nl-BE" dirty="0" smtClean="0"/>
              <a:t>Deact role</a:t>
            </a:r>
          </a:p>
          <a:p>
            <a:pPr lvl="1"/>
            <a:r>
              <a:rPr lang="nl-BE" dirty="0" smtClean="0"/>
              <a:t>Inform role player</a:t>
            </a:r>
          </a:p>
          <a:p>
            <a:pPr lvl="2"/>
            <a:r>
              <a:rPr lang="nl-BE" dirty="0" smtClean="0"/>
              <a:t>Execute requirement and receive result</a:t>
            </a:r>
          </a:p>
          <a:p>
            <a:pPr lvl="2"/>
            <a:r>
              <a:rPr lang="nl-BE" dirty="0" smtClean="0"/>
              <a:t>Power execution failure</a:t>
            </a:r>
          </a:p>
          <a:p>
            <a:pPr lvl="2"/>
            <a:r>
              <a:rPr lang="nl-BE" dirty="0" smtClean="0"/>
              <a:t>Failure to receive requirement results</a:t>
            </a:r>
          </a:p>
          <a:p>
            <a:r>
              <a:rPr lang="nl-BE" dirty="0" smtClean="0"/>
              <a:t>Can modify state of its organization</a:t>
            </a:r>
          </a:p>
          <a:p>
            <a:pPr lvl="1"/>
            <a:r>
              <a:rPr lang="nl-BE" dirty="0" smtClean="0"/>
              <a:t>Uses inner- and outer class concept of Java</a:t>
            </a:r>
          </a:p>
          <a:p>
            <a:pPr lvl="1"/>
            <a:r>
              <a:rPr lang="nl-BE" dirty="0" smtClean="0"/>
              <a:t>Limitation: Roles must be on same platform as its organization</a:t>
            </a:r>
          </a:p>
          <a:p>
            <a:r>
              <a:rPr lang="nl-BE" dirty="0" smtClean="0"/>
              <a:t>Can be registered in the Yellow Pages for agent search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Implementation – </a:t>
            </a:r>
            <a:r>
              <a:rPr lang="nl-BE" i="1" dirty="0" smtClean="0"/>
              <a:t>Organization</a:t>
            </a:r>
            <a:r>
              <a:rPr lang="nl-BE" dirty="0" smtClean="0"/>
              <a:t>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i="1" dirty="0" smtClean="0"/>
              <a:t>Organization</a:t>
            </a:r>
            <a:r>
              <a:rPr lang="nl-BE" dirty="0" smtClean="0"/>
              <a:t> instance can offer roles</a:t>
            </a:r>
          </a:p>
          <a:p>
            <a:r>
              <a:rPr lang="nl-BE" dirty="0" smtClean="0"/>
              <a:t>Has protocols to communicate with agent who wishes to play a role:</a:t>
            </a:r>
          </a:p>
          <a:p>
            <a:pPr lvl="1"/>
            <a:r>
              <a:rPr lang="nl-BE" dirty="0" smtClean="0"/>
              <a:t>Agent informs organization that it wishes to play a role</a:t>
            </a:r>
          </a:p>
          <a:p>
            <a:pPr lvl="1"/>
            <a:r>
              <a:rPr lang="nl-BE" dirty="0" smtClean="0"/>
              <a:t>Organization checks if player is authorized</a:t>
            </a:r>
          </a:p>
          <a:p>
            <a:pPr lvl="1"/>
            <a:r>
              <a:rPr lang="nl-BE" dirty="0" smtClean="0"/>
              <a:t>Organization returns list of powers and requirements</a:t>
            </a:r>
          </a:p>
          <a:p>
            <a:pPr lvl="1"/>
            <a:r>
              <a:rPr lang="nl-BE" dirty="0" smtClean="0"/>
              <a:t>Agent checks if he can play the role </a:t>
            </a:r>
            <a:r>
              <a:rPr lang="nl-BE" i="1" dirty="0" smtClean="0"/>
              <a:t>(=enacting)</a:t>
            </a:r>
          </a:p>
          <a:p>
            <a:r>
              <a:rPr lang="nl-BE" dirty="0" smtClean="0"/>
              <a:t>On organization destruction, all its roles are destroyed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</TotalTime>
  <Words>532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Adding Organizations and Roles as Primitives to the JADE Framework</vt:lpstr>
      <vt:lpstr>Overview</vt:lpstr>
      <vt:lpstr>Organizations?</vt:lpstr>
      <vt:lpstr>Model of Organizations and Roles</vt:lpstr>
      <vt:lpstr>Definition: Roles</vt:lpstr>
      <vt:lpstr>Definition: Roles (cont.)</vt:lpstr>
      <vt:lpstr>Implementation</vt:lpstr>
      <vt:lpstr>Implementation – Role Class</vt:lpstr>
      <vt:lpstr>Implementation – Organization class</vt:lpstr>
      <vt:lpstr>Implementation – Player class</vt:lpstr>
      <vt:lpstr>Implementation – Role playing states</vt:lpstr>
      <vt:lpstr>Interaction Overview</vt:lpstr>
      <vt:lpstr>Interaction Overview (cont.)</vt:lpstr>
      <vt:lpstr>Conclusions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Organizations and Roles as Primitives to the JADE Framework</dc:title>
  <dc:creator>Beerend</dc:creator>
  <cp:lastModifiedBy>Beerend</cp:lastModifiedBy>
  <cp:revision>76</cp:revision>
  <dcterms:created xsi:type="dcterms:W3CDTF">2006-08-16T00:00:00Z</dcterms:created>
  <dcterms:modified xsi:type="dcterms:W3CDTF">2012-01-11T09:15:12Z</dcterms:modified>
</cp:coreProperties>
</file>