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45" d="100"/>
          <a:sy n="45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5374-76FB-453C-BB27-245EB35EDC69}" type="datetimeFigureOut">
              <a:rPr lang="nl-BE" smtClean="0"/>
              <a:pPr/>
              <a:t>17/10/2011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3A67F-7D75-46D0-A8BF-C011A1B2722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3A67F-7D75-46D0-A8BF-C011A1B27223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5103-4F81-40C0-BD35-F33452F1DBD6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B442-5417-400E-8179-634522DA5107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hoe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538-E2B4-4E22-8586-929FBFD39690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DA1-6671-41C5-A4F6-D89D8DE1B972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3" name="Rechthoe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hoe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0F55-3818-4CAA-A581-6D4D00094873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89097A8-371A-42DD-A302-27739F2BCAB6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hoe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hoe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EBBF-96CE-455B-9E9F-C61240EA8625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Tijdelijke aanduiding voor inhou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inhou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5" name="Ova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8098-EBAD-46CE-B31C-95DBBEE6E270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hoe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2C8-578A-4A9E-867D-8E4F0593406E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Ova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1" name="Rechthoe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40E2-3CA3-4BF3-B808-6DC0C3B54C63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 verbindingslijn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hoe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22" name="Rechthoe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9A5995-0FDE-47EF-B494-8A613658806A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9126E2-9E93-45A4-A700-F832CDFE6B93}" type="datetime1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8458200" y="633626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Presented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Beerend</a:t>
            </a:r>
            <a:r>
              <a:rPr lang="nl-BE" dirty="0" smtClean="0"/>
              <a:t> Lauwers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Functor</a:t>
            </a:r>
            <a:r>
              <a:rPr lang="en-US" b="1" dirty="0" smtClean="0"/>
              <a:t> is to Lens as Applicative is to </a:t>
            </a:r>
            <a:r>
              <a:rPr lang="en-US" b="1" dirty="0" err="1" smtClean="0"/>
              <a:t>Biplate</a:t>
            </a:r>
            <a:r>
              <a:rPr lang="en-US" b="1" dirty="0" smtClean="0"/>
              <a:t> – Introducing </a:t>
            </a:r>
            <a:r>
              <a:rPr lang="en-US" b="1" dirty="0" err="1" smtClean="0"/>
              <a:t>Multiplate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By </a:t>
            </a:r>
            <a:r>
              <a:rPr lang="en-US" sz="2700" b="1" smtClean="0"/>
              <a:t>Russell O’Connor</a:t>
            </a:r>
            <a:endParaRPr lang="nl-BE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- </a:t>
            </a:r>
            <a:r>
              <a:rPr lang="nl-BE" dirty="0" err="1" smtClean="0"/>
              <a:t>duplicate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700" dirty="0" smtClean="0"/>
              <a:t>duplicate produces interesting results:</a:t>
            </a:r>
            <a:endParaRPr lang="nl-BE" sz="2700" dirty="0" smtClean="0"/>
          </a:p>
          <a:p>
            <a:r>
              <a:rPr lang="en-US" sz="2700" dirty="0" smtClean="0"/>
              <a:t>Produces a collection of all possible selections for the input</a:t>
            </a:r>
            <a:endParaRPr lang="nl-BE" sz="2700" dirty="0" smtClean="0"/>
          </a:p>
          <a:p>
            <a:r>
              <a:rPr lang="en-US" sz="2700" dirty="0" smtClean="0"/>
              <a:t>Each cell b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 is replaced with a copy of the original collection, but with cell b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 selected within that collection</a:t>
            </a:r>
            <a:endParaRPr lang="nl-BE" sz="2700" dirty="0" smtClean="0"/>
          </a:p>
        </p:txBody>
      </p:sp>
      <p:pic>
        <p:nvPicPr>
          <p:cNvPr id="7" name="Picture 2" descr="storecomonadduplicated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74853"/>
            <a:ext cx="4038600" cy="407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do we </a:t>
            </a:r>
            <a:r>
              <a:rPr lang="nl-BE" dirty="0" err="1" smtClean="0"/>
              <a:t>get</a:t>
            </a:r>
            <a:r>
              <a:rPr lang="nl-BE" dirty="0" smtClean="0"/>
              <a:t> </a:t>
            </a:r>
            <a:r>
              <a:rPr lang="nl-BE" dirty="0" err="1" smtClean="0"/>
              <a:t>there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Lens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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endParaRPr lang="nl-BE" dirty="0" smtClean="0"/>
          </a:p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endParaRPr lang="nl-BE" dirty="0" smtClean="0"/>
          </a:p>
          <a:p>
            <a:r>
              <a:rPr lang="nl-BE" dirty="0" err="1" smtClean="0"/>
              <a:t>Multiplate</a:t>
            </a:r>
            <a:endParaRPr lang="nl-BE" dirty="0" smtClean="0"/>
          </a:p>
          <a:p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2057400"/>
            <a:ext cx="8503920" cy="533400"/>
          </a:xfrm>
        </p:spPr>
        <p:txBody>
          <a:bodyPr/>
          <a:lstStyle/>
          <a:p>
            <a:r>
              <a:rPr lang="nl-BE" dirty="0" err="1" smtClean="0"/>
              <a:t>Let’s</a:t>
            </a:r>
            <a:r>
              <a:rPr lang="nl-BE" dirty="0" smtClean="0"/>
              <a:t> look at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15240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b="1" dirty="0" smtClean="0"/>
              <a:t>type </a:t>
            </a:r>
            <a:r>
              <a:rPr lang="en-US" sz="2700" dirty="0" smtClean="0"/>
              <a:t>Lens </a:t>
            </a:r>
            <a:r>
              <a:rPr lang="el-GR" sz="2700" dirty="0" smtClean="0"/>
              <a:t>α</a:t>
            </a:r>
            <a:r>
              <a:rPr lang="en-US" sz="2700" dirty="0" smtClean="0"/>
              <a:t> </a:t>
            </a:r>
            <a:r>
              <a:rPr lang="el-GR" sz="2700" dirty="0" smtClean="0"/>
              <a:t>β</a:t>
            </a:r>
            <a:r>
              <a:rPr lang="en-US" sz="2700" dirty="0" smtClean="0"/>
              <a:t> = </a:t>
            </a:r>
            <a:r>
              <a:rPr lang="el-GR" sz="2700" dirty="0" smtClean="0"/>
              <a:t>α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Store </a:t>
            </a:r>
            <a:r>
              <a:rPr lang="el-GR" sz="2700" dirty="0" smtClean="0"/>
              <a:t>β</a:t>
            </a:r>
            <a:r>
              <a:rPr lang="en-US" sz="2700" dirty="0" smtClean="0"/>
              <a:t> </a:t>
            </a:r>
            <a:r>
              <a:rPr lang="el-GR" sz="2700" dirty="0" smtClean="0"/>
              <a:t>α</a:t>
            </a:r>
            <a:r>
              <a:rPr lang="en-US" sz="2700" dirty="0" smtClean="0"/>
              <a:t> </a:t>
            </a:r>
            <a:endParaRPr lang="nl-BE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59080" y="2590800"/>
            <a:ext cx="850392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b="1" dirty="0" smtClean="0"/>
              <a:t>data</a:t>
            </a:r>
            <a:r>
              <a:rPr lang="en-US" sz="2700" dirty="0" smtClean="0"/>
              <a:t> Address = Address { phone_ :: </a:t>
            </a:r>
            <a:r>
              <a:rPr lang="en-US" sz="2700" dirty="0" err="1" smtClean="0"/>
              <a:t>PhoneNumber</a:t>
            </a:r>
            <a:r>
              <a:rPr lang="en-US" sz="2700" dirty="0" smtClean="0"/>
              <a:t>,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	          website_ :: URI }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err="1" smtClean="0"/>
              <a:t>patrick</a:t>
            </a:r>
            <a:r>
              <a:rPr lang="en-US" sz="2700" dirty="0" smtClean="0"/>
              <a:t> = Address { phone_ = 333-4444,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           website_ = http://www.patrick.com }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err="1" smtClean="0"/>
              <a:t>phoneLens</a:t>
            </a:r>
            <a:r>
              <a:rPr lang="nl-BE" sz="2700" dirty="0" smtClean="0"/>
              <a:t> :: Lens </a:t>
            </a:r>
            <a:r>
              <a:rPr lang="nl-BE" sz="2700" dirty="0" err="1" smtClean="0"/>
              <a:t>Address</a:t>
            </a:r>
            <a:r>
              <a:rPr lang="nl-BE" sz="2700" dirty="0" smtClean="0"/>
              <a:t> </a:t>
            </a:r>
            <a:r>
              <a:rPr lang="nl-BE" sz="2700" dirty="0" err="1" smtClean="0"/>
              <a:t>PhoneNumber</a:t>
            </a:r>
            <a:endParaRPr lang="nl-BE" sz="27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err="1" smtClean="0"/>
              <a:t>phoneLens</a:t>
            </a:r>
            <a:r>
              <a:rPr lang="nl-BE" sz="2700" dirty="0" smtClean="0"/>
              <a:t> = </a:t>
            </a:r>
            <a:r>
              <a:rPr lang="el-GR" sz="2800" dirty="0" smtClean="0"/>
              <a:t>λ </a:t>
            </a:r>
            <a:r>
              <a:rPr lang="nl-BE" sz="2700" dirty="0" err="1" smtClean="0"/>
              <a:t>addr</a:t>
            </a:r>
            <a:r>
              <a:rPr lang="nl-BE" sz="2700" dirty="0" smtClean="0"/>
              <a:t> → Store </a:t>
            </a:r>
            <a:r>
              <a:rPr lang="nl-BE" sz="2700" dirty="0" err="1" smtClean="0"/>
              <a:t>peek</a:t>
            </a:r>
            <a:r>
              <a:rPr lang="nl-BE" sz="2700" dirty="0" smtClean="0"/>
              <a:t> = (</a:t>
            </a:r>
            <a:r>
              <a:rPr lang="el-GR" sz="2800" dirty="0" smtClean="0"/>
              <a:t>λ </a:t>
            </a:r>
            <a:r>
              <a:rPr lang="nl-BE" sz="2700" dirty="0" err="1" smtClean="0"/>
              <a:t>newnumber</a:t>
            </a:r>
            <a:r>
              <a:rPr lang="nl-BE" sz="2700" dirty="0" smtClean="0"/>
              <a:t> → </a:t>
            </a:r>
            <a:r>
              <a:rPr lang="nl-BE" sz="2700" dirty="0" err="1" smtClean="0"/>
              <a:t>addr</a:t>
            </a:r>
            <a:r>
              <a:rPr lang="nl-BE" sz="2700" dirty="0" smtClean="0"/>
              <a:t> { </a:t>
            </a:r>
            <a:r>
              <a:rPr lang="nl-BE" sz="2700" dirty="0" err="1" smtClean="0"/>
              <a:t>phone</a:t>
            </a:r>
            <a:r>
              <a:rPr lang="nl-BE" sz="2700" dirty="0" smtClean="0"/>
              <a:t>_ = </a:t>
            </a:r>
            <a:r>
              <a:rPr lang="nl-BE" sz="2700" dirty="0" err="1" smtClean="0"/>
              <a:t>newnumber</a:t>
            </a:r>
            <a:r>
              <a:rPr lang="nl-BE" sz="2700" dirty="0" smtClean="0"/>
              <a:t> }  ), pos = (</a:t>
            </a:r>
            <a:r>
              <a:rPr lang="nl-BE" sz="2700" dirty="0" err="1" smtClean="0"/>
              <a:t>phone</a:t>
            </a:r>
            <a:r>
              <a:rPr lang="nl-BE" sz="2700" dirty="0" smtClean="0"/>
              <a:t>_ </a:t>
            </a:r>
            <a:r>
              <a:rPr lang="nl-BE" sz="2700" dirty="0" err="1" smtClean="0"/>
              <a:t>addr</a:t>
            </a:r>
            <a:r>
              <a:rPr lang="nl-BE" sz="2700" dirty="0" smtClean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nl-BE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533400"/>
          </a:xfrm>
        </p:spPr>
        <p:txBody>
          <a:bodyPr/>
          <a:lstStyle/>
          <a:p>
            <a:r>
              <a:rPr lang="nl-BE" dirty="0" err="1" smtClean="0"/>
              <a:t>Let’s</a:t>
            </a:r>
            <a:r>
              <a:rPr lang="nl-BE" dirty="0" smtClean="0"/>
              <a:t> </a:t>
            </a:r>
            <a:r>
              <a:rPr lang="nl-BE" dirty="0" err="1" smtClean="0"/>
              <a:t>dissect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a bit:</a:t>
            </a:r>
            <a:endParaRPr lang="nl-BE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59080" y="2057400"/>
            <a:ext cx="85039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(</a:t>
            </a:r>
            <a:r>
              <a:rPr lang="el-GR" sz="2700" dirty="0" smtClean="0"/>
              <a:t>λ </a:t>
            </a:r>
            <a:r>
              <a:rPr lang="nl-BE" sz="2700" dirty="0" smtClean="0"/>
              <a:t>n</a:t>
            </a:r>
            <a:r>
              <a:rPr lang="en-US" sz="2700" dirty="0" err="1" smtClean="0"/>
              <a:t>ewnumber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</a:t>
            </a:r>
            <a:r>
              <a:rPr lang="en-US" sz="2700" dirty="0" err="1" smtClean="0"/>
              <a:t>addr</a:t>
            </a:r>
            <a:r>
              <a:rPr lang="en-US" sz="2700" dirty="0" smtClean="0"/>
              <a:t> { phone_ = </a:t>
            </a:r>
            <a:r>
              <a:rPr lang="en-US" sz="2700" dirty="0" err="1" smtClean="0"/>
              <a:t>newnumber</a:t>
            </a:r>
            <a:r>
              <a:rPr lang="en-US" sz="2700" dirty="0" smtClean="0"/>
              <a:t> } 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-- (</a:t>
            </a:r>
            <a:r>
              <a:rPr lang="en-US" sz="2700" dirty="0" err="1" smtClean="0"/>
              <a:t>PhoneNumber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Address )</a:t>
            </a:r>
            <a:endParaRPr lang="nl-BE" sz="2700" dirty="0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259080" y="2971800"/>
            <a:ext cx="850392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update </a:t>
            </a:r>
            <a:r>
              <a:rPr kumimoji="0" lang="nl-B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peek</a:t>
            </a: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292608" y="35052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(phone_ </a:t>
            </a:r>
            <a:r>
              <a:rPr lang="en-US" sz="2700" dirty="0" err="1" smtClean="0"/>
              <a:t>addr</a:t>
            </a:r>
            <a:r>
              <a:rPr lang="en-US" sz="2700" dirty="0" smtClean="0"/>
              <a:t>) -- </a:t>
            </a:r>
            <a:r>
              <a:rPr lang="en-US" sz="2700" dirty="0" err="1" smtClean="0"/>
              <a:t>PhoneNumber</a:t>
            </a:r>
            <a:endParaRPr lang="en-US" sz="2700" dirty="0" smtClean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259080" y="4038600"/>
            <a:ext cx="8503920" cy="2286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 </a:t>
            </a:r>
            <a:r>
              <a:rPr lang="nl-BE" sz="2700" dirty="0" smtClean="0"/>
              <a:t>component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Given an Address,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Produce a Store </a:t>
            </a:r>
            <a:r>
              <a:rPr lang="en-US" sz="2700" dirty="0" err="1" smtClean="0"/>
              <a:t>PhoneNumber</a:t>
            </a:r>
            <a:r>
              <a:rPr lang="en-US" sz="2700" dirty="0" smtClean="0"/>
              <a:t> Address,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peek :: (</a:t>
            </a:r>
            <a:r>
              <a:rPr lang="en-US" sz="2700" dirty="0" err="1" smtClean="0"/>
              <a:t>PhoneNumber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Address )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pos :: </a:t>
            </a:r>
            <a:r>
              <a:rPr lang="en-US" sz="2700" dirty="0" err="1" smtClean="0"/>
              <a:t>PhoneNumber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838200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en-US" sz="2700" dirty="0" smtClean="0"/>
              <a:t>A lens is isomorphic to a pair of getter and setter functions:</a:t>
            </a:r>
            <a:r>
              <a:rPr lang="nl-BE" sz="2700" dirty="0" smtClean="0"/>
              <a:t> </a:t>
            </a:r>
            <a:r>
              <a:rPr lang="en-US" sz="2700" dirty="0" smtClean="0"/>
              <a:t>Lens </a:t>
            </a:r>
            <a:r>
              <a:rPr lang="el-GR" sz="2700" dirty="0" smtClean="0"/>
              <a:t>α</a:t>
            </a:r>
            <a:r>
              <a:rPr lang="en-US" sz="2700" dirty="0" smtClean="0"/>
              <a:t> </a:t>
            </a:r>
            <a:r>
              <a:rPr lang="el-GR" sz="2700" dirty="0" smtClean="0"/>
              <a:t>β</a:t>
            </a:r>
            <a:r>
              <a:rPr lang="en-US" sz="2700" dirty="0" smtClean="0"/>
              <a:t> ≈ (</a:t>
            </a:r>
            <a:r>
              <a:rPr lang="el-GR" sz="2700" dirty="0" smtClean="0"/>
              <a:t>α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</a:t>
            </a:r>
            <a:r>
              <a:rPr lang="el-GR" sz="2700" dirty="0" smtClean="0"/>
              <a:t>β</a:t>
            </a:r>
            <a:r>
              <a:rPr lang="en-US" sz="2700" dirty="0" smtClean="0"/>
              <a:t>) x (</a:t>
            </a:r>
            <a:r>
              <a:rPr lang="el-GR" sz="2700" dirty="0" smtClean="0"/>
              <a:t>α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</a:t>
            </a:r>
            <a:r>
              <a:rPr lang="el-GR" sz="2700" dirty="0" smtClean="0"/>
              <a:t>β</a:t>
            </a:r>
            <a:r>
              <a:rPr lang="en-US" sz="2700" dirty="0" smtClean="0"/>
              <a:t> </a:t>
            </a:r>
            <a:r>
              <a:rPr lang="nl-BE" sz="2700" dirty="0" smtClean="0"/>
              <a:t>→</a:t>
            </a:r>
            <a:r>
              <a:rPr lang="en-US" sz="2700" dirty="0" smtClean="0"/>
              <a:t> </a:t>
            </a:r>
            <a:r>
              <a:rPr lang="el-GR" sz="2700" dirty="0" smtClean="0"/>
              <a:t>α</a:t>
            </a:r>
            <a:r>
              <a:rPr lang="en-US" sz="2700" dirty="0" smtClean="0"/>
              <a:t>)</a:t>
            </a:r>
            <a:endParaRPr lang="nl-BE" sz="2700" dirty="0" smtClean="0"/>
          </a:p>
          <a:p>
            <a:endParaRPr lang="nl-BE" sz="2700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>
          <a:xfrm>
            <a:off x="4800600" y="2438400"/>
            <a:ext cx="4038600" cy="45720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To Lens</a:t>
            </a:r>
            <a:endParaRPr lang="nl-BE" dirty="0"/>
          </a:p>
        </p:txBody>
      </p:sp>
      <p:sp>
        <p:nvSpPr>
          <p:cNvPr id="11" name="Tijdelijke aanduiding voor inhoud 6"/>
          <p:cNvSpPr txBox="1">
            <a:spLocks/>
          </p:cNvSpPr>
          <p:nvPr/>
        </p:nvSpPr>
        <p:spPr>
          <a:xfrm>
            <a:off x="454152" y="2438400"/>
            <a:ext cx="4038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nl-B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Lens</a:t>
            </a:r>
            <a:endParaRPr kumimoji="0" lang="nl-BE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jdelijke aanduiding voor inhoud 6"/>
          <p:cNvSpPr txBox="1">
            <a:spLocks/>
          </p:cNvSpPr>
          <p:nvPr/>
        </p:nvSpPr>
        <p:spPr>
          <a:xfrm>
            <a:off x="457200" y="2819400"/>
            <a:ext cx="4038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500" dirty="0" err="1" smtClean="0"/>
              <a:t>get</a:t>
            </a:r>
            <a:r>
              <a:rPr lang="nl-BE" sz="2500" dirty="0" smtClean="0"/>
              <a:t> :: Lens </a:t>
            </a:r>
            <a:r>
              <a:rPr lang="el-GR" sz="2400" dirty="0" smtClean="0"/>
              <a:t>α</a:t>
            </a:r>
            <a:r>
              <a:rPr lang="nl-BE" sz="2500" dirty="0" smtClean="0"/>
              <a:t> </a:t>
            </a:r>
            <a:r>
              <a:rPr lang="el-GR" sz="2400" dirty="0" smtClean="0"/>
              <a:t>β</a:t>
            </a:r>
            <a:r>
              <a:rPr lang="nl-BE" sz="2500" dirty="0" smtClean="0"/>
              <a:t> </a:t>
            </a:r>
            <a:r>
              <a:rPr lang="nl-BE" sz="2400" dirty="0" smtClean="0"/>
              <a:t>→</a:t>
            </a:r>
            <a:r>
              <a:rPr lang="nl-BE" sz="2500" dirty="0" smtClean="0"/>
              <a:t> </a:t>
            </a:r>
            <a:r>
              <a:rPr lang="el-GR" sz="2400" dirty="0" smtClean="0"/>
              <a:t>α</a:t>
            </a:r>
            <a:r>
              <a:rPr lang="nl-BE" sz="2500" dirty="0" smtClean="0"/>
              <a:t> </a:t>
            </a:r>
            <a:r>
              <a:rPr lang="el-GR" sz="2400" dirty="0" smtClean="0"/>
              <a:t>β</a:t>
            </a:r>
            <a:endParaRPr lang="nl-BE" sz="25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500" dirty="0" err="1" smtClean="0"/>
              <a:t>get</a:t>
            </a:r>
            <a:r>
              <a:rPr lang="nl-BE" sz="2500" dirty="0" smtClean="0"/>
              <a:t> lens a = pos (lens a)</a:t>
            </a:r>
            <a:endParaRPr kumimoji="0" lang="nl-BE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500" dirty="0" smtClean="0"/>
              <a:t>set :: Lens </a:t>
            </a:r>
            <a:r>
              <a:rPr lang="el-GR" sz="2500" dirty="0" smtClean="0"/>
              <a:t>α β</a:t>
            </a:r>
            <a:r>
              <a:rPr lang="nl-BE" sz="2500" dirty="0" smtClean="0"/>
              <a:t> </a:t>
            </a:r>
            <a:r>
              <a:rPr lang="nl-BE" sz="2800" dirty="0" smtClean="0"/>
              <a:t>→</a:t>
            </a:r>
            <a:r>
              <a:rPr lang="nl-BE" sz="2500" dirty="0" smtClean="0"/>
              <a:t> </a:t>
            </a:r>
            <a:r>
              <a:rPr lang="el-GR" sz="2500" dirty="0" smtClean="0"/>
              <a:t>α</a:t>
            </a:r>
            <a:r>
              <a:rPr lang="nl-BE" sz="2500" dirty="0" smtClean="0"/>
              <a:t> </a:t>
            </a:r>
            <a:r>
              <a:rPr lang="nl-BE" sz="2800" dirty="0" smtClean="0"/>
              <a:t>→</a:t>
            </a:r>
            <a:r>
              <a:rPr lang="nl-BE" sz="2500" dirty="0" smtClean="0"/>
              <a:t> </a:t>
            </a:r>
            <a:r>
              <a:rPr lang="el-GR" sz="2500" dirty="0" smtClean="0"/>
              <a:t>β</a:t>
            </a:r>
            <a:r>
              <a:rPr lang="nl-BE" sz="2500" dirty="0" smtClean="0"/>
              <a:t> </a:t>
            </a:r>
            <a:r>
              <a:rPr lang="nl-BE" sz="2800" dirty="0" smtClean="0"/>
              <a:t>→</a:t>
            </a:r>
            <a:r>
              <a:rPr lang="nl-BE" sz="2500" dirty="0" smtClean="0"/>
              <a:t> </a:t>
            </a:r>
            <a:r>
              <a:rPr lang="el-GR" sz="2500" dirty="0" smtClean="0"/>
              <a:t>α</a:t>
            </a:r>
            <a:endParaRPr lang="nl-BE" sz="25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500" dirty="0" smtClean="0"/>
              <a:t>set lens a = </a:t>
            </a:r>
            <a:r>
              <a:rPr lang="nl-BE" sz="2500" dirty="0" err="1" smtClean="0"/>
              <a:t>peek</a:t>
            </a:r>
            <a:r>
              <a:rPr lang="nl-BE" sz="2500" dirty="0" smtClean="0"/>
              <a:t> (lens a)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kumimoji="0" lang="nl-BE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jdelijke aanduiding voor inhoud 6"/>
          <p:cNvSpPr txBox="1">
            <a:spLocks/>
          </p:cNvSpPr>
          <p:nvPr/>
        </p:nvSpPr>
        <p:spPr>
          <a:xfrm>
            <a:off x="4724400" y="2819400"/>
            <a:ext cx="4038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500" dirty="0" smtClean="0"/>
              <a:t>lens :: </a:t>
            </a:r>
            <a:r>
              <a:rPr lang="en-US" sz="2500" dirty="0" smtClean="0"/>
              <a:t>(</a:t>
            </a:r>
            <a:r>
              <a:rPr lang="el-GR" sz="2500" dirty="0" smtClean="0"/>
              <a:t>α</a:t>
            </a:r>
            <a:r>
              <a:rPr lang="en-US" sz="2500" dirty="0" smtClean="0"/>
              <a:t> </a:t>
            </a:r>
            <a:r>
              <a:rPr lang="nl-BE" sz="2500" dirty="0" smtClean="0"/>
              <a:t>→</a:t>
            </a:r>
            <a:r>
              <a:rPr lang="en-US" sz="2500" dirty="0" smtClean="0"/>
              <a:t> </a:t>
            </a:r>
            <a:r>
              <a:rPr lang="el-GR" sz="2500" dirty="0" smtClean="0"/>
              <a:t>β</a:t>
            </a:r>
            <a:r>
              <a:rPr lang="nl-BE" sz="2500" dirty="0" smtClean="0"/>
              <a:t>) → </a:t>
            </a:r>
            <a:r>
              <a:rPr lang="en-US" sz="2500" dirty="0" smtClean="0"/>
              <a:t>(</a:t>
            </a:r>
            <a:r>
              <a:rPr lang="el-GR" sz="2500" dirty="0" smtClean="0"/>
              <a:t>α</a:t>
            </a:r>
            <a:r>
              <a:rPr lang="en-US" sz="2500" dirty="0" smtClean="0"/>
              <a:t> </a:t>
            </a:r>
            <a:r>
              <a:rPr lang="nl-BE" sz="2500" dirty="0" smtClean="0"/>
              <a:t>→</a:t>
            </a:r>
            <a:r>
              <a:rPr lang="en-US" sz="2500" dirty="0" smtClean="0"/>
              <a:t> </a:t>
            </a:r>
            <a:r>
              <a:rPr lang="el-GR" sz="2500" dirty="0" smtClean="0"/>
              <a:t>β</a:t>
            </a:r>
            <a:r>
              <a:rPr lang="en-US" sz="2500" dirty="0" smtClean="0"/>
              <a:t> </a:t>
            </a:r>
            <a:r>
              <a:rPr lang="nl-BE" sz="2500" dirty="0" smtClean="0"/>
              <a:t>→</a:t>
            </a:r>
            <a:r>
              <a:rPr lang="en-US" sz="2500" dirty="0" smtClean="0"/>
              <a:t> </a:t>
            </a:r>
            <a:r>
              <a:rPr lang="el-GR" sz="2500" dirty="0" smtClean="0"/>
              <a:t>α</a:t>
            </a:r>
            <a:r>
              <a:rPr lang="en-US" sz="2500" dirty="0" smtClean="0"/>
              <a:t>)</a:t>
            </a:r>
            <a:r>
              <a:rPr lang="nl-BE" sz="2500" dirty="0" smtClean="0"/>
              <a:t> → Lens a b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500" dirty="0" smtClean="0"/>
              <a:t>lens </a:t>
            </a:r>
            <a:r>
              <a:rPr lang="nl-BE" sz="2500" dirty="0" err="1" smtClean="0"/>
              <a:t>getf</a:t>
            </a:r>
            <a:r>
              <a:rPr lang="nl-BE" sz="2500" dirty="0" smtClean="0"/>
              <a:t> </a:t>
            </a:r>
            <a:r>
              <a:rPr lang="nl-BE" sz="2500" dirty="0" err="1" smtClean="0"/>
              <a:t>setf</a:t>
            </a:r>
            <a:r>
              <a:rPr lang="nl-BE" sz="2500" dirty="0" smtClean="0"/>
              <a:t> = </a:t>
            </a:r>
            <a:r>
              <a:rPr lang="el-GR" sz="2500" dirty="0" smtClean="0"/>
              <a:t>λ</a:t>
            </a:r>
            <a:r>
              <a:rPr lang="nl-BE" sz="2500" dirty="0" smtClean="0"/>
              <a:t> a -&gt; Store (</a:t>
            </a:r>
            <a:r>
              <a:rPr lang="nl-BE" sz="2500" dirty="0" err="1" smtClean="0"/>
              <a:t>setf</a:t>
            </a:r>
            <a:r>
              <a:rPr lang="nl-BE" sz="2500" dirty="0" smtClean="0"/>
              <a:t> a) (</a:t>
            </a:r>
            <a:r>
              <a:rPr lang="nl-BE" sz="2500" dirty="0" err="1" smtClean="0"/>
              <a:t>getf</a:t>
            </a:r>
            <a:r>
              <a:rPr lang="nl-BE" sz="2500" dirty="0" smtClean="0"/>
              <a:t>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err="1" smtClean="0"/>
              <a:t>Example</a:t>
            </a:r>
            <a:endParaRPr lang="nl-BE" dirty="0" smtClean="0"/>
          </a:p>
        </p:txBody>
      </p:sp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304800" y="2060448"/>
            <a:ext cx="8503920" cy="243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-- get lens a = pos (lens a)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get </a:t>
            </a:r>
            <a:r>
              <a:rPr lang="en-US" sz="2700" dirty="0" err="1" smtClean="0"/>
              <a:t>phoneLens</a:t>
            </a:r>
            <a:r>
              <a:rPr lang="en-US" sz="2700" dirty="0" smtClean="0"/>
              <a:t> </a:t>
            </a:r>
            <a:r>
              <a:rPr lang="en-US" sz="2700" dirty="0" err="1" smtClean="0"/>
              <a:t>patrick</a:t>
            </a:r>
            <a:r>
              <a:rPr lang="en-US" sz="2700" dirty="0" smtClean="0"/>
              <a:t> = 333-4444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-- set lens a = peek (lens a)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set </a:t>
            </a:r>
            <a:r>
              <a:rPr lang="en-US" sz="2700" dirty="0" err="1" smtClean="0"/>
              <a:t>phoneLens</a:t>
            </a:r>
            <a:r>
              <a:rPr lang="en-US" sz="2700" dirty="0" smtClean="0"/>
              <a:t> </a:t>
            </a:r>
            <a:r>
              <a:rPr lang="en-US" sz="2700" dirty="0" err="1" smtClean="0"/>
              <a:t>patrick</a:t>
            </a:r>
            <a:r>
              <a:rPr lang="en-US" sz="2700" dirty="0" smtClean="0"/>
              <a:t> 555-666 = Address { phone_ = 555-666, website_ = http://www.patrick.com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get and set functions should satisfy certain laws:</a:t>
            </a:r>
            <a:endParaRPr lang="nl-BE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i="1" dirty="0" smtClean="0"/>
              <a:t>l</a:t>
            </a:r>
            <a:r>
              <a:rPr lang="en-US" sz="2400" dirty="0" smtClean="0"/>
              <a:t> (set </a:t>
            </a:r>
            <a:r>
              <a:rPr lang="en-US" sz="2400" i="1" dirty="0" smtClean="0"/>
              <a:t>l s b</a:t>
            </a:r>
            <a:r>
              <a:rPr lang="en-US" sz="2400" dirty="0" smtClean="0"/>
              <a:t>) = </a:t>
            </a:r>
            <a:r>
              <a:rPr lang="en-US" sz="2400" i="1" dirty="0" smtClean="0"/>
              <a:t>b</a:t>
            </a:r>
            <a:endParaRPr lang="nl-BE" sz="2400" dirty="0" smtClean="0"/>
          </a:p>
          <a:p>
            <a:pPr lvl="1"/>
            <a:r>
              <a:rPr lang="en-US" sz="2400" dirty="0" smtClean="0"/>
              <a:t>set </a:t>
            </a:r>
            <a:r>
              <a:rPr lang="en-US" sz="2400" i="1" dirty="0" smtClean="0"/>
              <a:t>l s </a:t>
            </a:r>
            <a:r>
              <a:rPr lang="en-US" sz="2400" dirty="0" smtClean="0"/>
              <a:t>(get </a:t>
            </a:r>
            <a:r>
              <a:rPr lang="en-US" sz="2400" i="1" dirty="0" smtClean="0"/>
              <a:t>l s</a:t>
            </a:r>
            <a:r>
              <a:rPr lang="en-US" sz="2400" dirty="0" smtClean="0"/>
              <a:t>) = </a:t>
            </a:r>
            <a:r>
              <a:rPr lang="en-US" sz="2400" i="1" dirty="0" smtClean="0"/>
              <a:t>s</a:t>
            </a:r>
            <a:endParaRPr lang="nl-BE" sz="2400" dirty="0" smtClean="0"/>
          </a:p>
          <a:p>
            <a:pPr lvl="1"/>
            <a:r>
              <a:rPr lang="en-US" sz="2400" dirty="0" smtClean="0"/>
              <a:t>set </a:t>
            </a:r>
            <a:r>
              <a:rPr lang="en-US" sz="2400" i="1" dirty="0" smtClean="0"/>
              <a:t>l</a:t>
            </a:r>
            <a:r>
              <a:rPr lang="en-US" sz="2400" dirty="0" smtClean="0"/>
              <a:t> (set </a:t>
            </a:r>
            <a:r>
              <a:rPr lang="en-US" sz="2400" i="1" dirty="0" smtClean="0"/>
              <a:t>l s b1</a:t>
            </a:r>
            <a:r>
              <a:rPr lang="en-US" sz="2400" dirty="0" smtClean="0"/>
              <a:t>)</a:t>
            </a:r>
            <a:r>
              <a:rPr lang="en-US" sz="2400" i="1" dirty="0" smtClean="0"/>
              <a:t> b2</a:t>
            </a:r>
            <a:r>
              <a:rPr lang="en-US" sz="2400" dirty="0" smtClean="0"/>
              <a:t> = set </a:t>
            </a:r>
            <a:r>
              <a:rPr lang="en-US" sz="2400" i="1" dirty="0" smtClean="0"/>
              <a:t>l s b2</a:t>
            </a:r>
            <a:endParaRPr lang="nl-BE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We can express these laws using the </a:t>
            </a:r>
            <a:r>
              <a:rPr lang="en-US" dirty="0" err="1" smtClean="0"/>
              <a:t>comonadic</a:t>
            </a:r>
            <a:r>
              <a:rPr lang="en-US" dirty="0" smtClean="0"/>
              <a:t> operations for the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Comonad</a:t>
            </a:r>
            <a:r>
              <a:rPr lang="en-US" dirty="0" smtClean="0"/>
              <a:t>:</a:t>
            </a:r>
            <a:endParaRPr lang="nl-BE" dirty="0" smtClean="0"/>
          </a:p>
          <a:p>
            <a:pPr lvl="1"/>
            <a:r>
              <a:rPr lang="en-US" sz="2400" dirty="0" smtClean="0"/>
              <a:t>extract</a:t>
            </a:r>
            <a:r>
              <a:rPr lang="nl-BE" sz="2400" dirty="0" smtClean="0"/>
              <a:t> ◦ </a:t>
            </a:r>
            <a:r>
              <a:rPr lang="nl-BE" sz="2400" i="1" dirty="0" smtClean="0"/>
              <a:t>l</a:t>
            </a:r>
            <a:r>
              <a:rPr lang="nl-BE" sz="2400" dirty="0" smtClean="0"/>
              <a:t> = </a:t>
            </a:r>
            <a:r>
              <a:rPr lang="nl-BE" sz="2400" dirty="0" err="1" smtClean="0"/>
              <a:t>id</a:t>
            </a:r>
            <a:endParaRPr lang="nl-BE" sz="2400" dirty="0" smtClean="0"/>
          </a:p>
          <a:p>
            <a:pPr lvl="1"/>
            <a:r>
              <a:rPr lang="nl-BE" sz="2400" dirty="0" err="1" smtClean="0"/>
              <a:t>fmap</a:t>
            </a:r>
            <a:r>
              <a:rPr lang="nl-BE" sz="2400" dirty="0" smtClean="0"/>
              <a:t> </a:t>
            </a:r>
            <a:r>
              <a:rPr lang="nl-BE" sz="2400" i="1" dirty="0" smtClean="0"/>
              <a:t>l </a:t>
            </a:r>
            <a:r>
              <a:rPr lang="nl-BE" sz="2400" dirty="0" smtClean="0"/>
              <a:t>◦ </a:t>
            </a:r>
            <a:r>
              <a:rPr lang="nl-BE" sz="2400" i="1" dirty="0" smtClean="0"/>
              <a:t>l</a:t>
            </a:r>
            <a:r>
              <a:rPr lang="nl-BE" sz="2400" dirty="0" smtClean="0"/>
              <a:t> = </a:t>
            </a:r>
            <a:r>
              <a:rPr lang="nl-BE" sz="2400" dirty="0" err="1" smtClean="0"/>
              <a:t>duplicate</a:t>
            </a:r>
            <a:r>
              <a:rPr lang="nl-BE" sz="2400" dirty="0" smtClean="0"/>
              <a:t> ◦ </a:t>
            </a:r>
            <a:r>
              <a:rPr lang="nl-BE" sz="2400" i="1" dirty="0" smtClean="0"/>
              <a:t>l</a:t>
            </a:r>
            <a:endParaRPr lang="nl-B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For all </a:t>
            </a:r>
            <a:r>
              <a:rPr lang="en-US" i="1" dirty="0" smtClean="0"/>
              <a:t>l</a:t>
            </a:r>
            <a:r>
              <a:rPr lang="en-US" dirty="0" smtClean="0"/>
              <a:t> of type Lens </a:t>
            </a:r>
            <a:r>
              <a:rPr lang="el-GR" dirty="0" smtClean="0"/>
              <a:t>α</a:t>
            </a:r>
            <a:r>
              <a:rPr lang="nl-BE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, (1) holds </a:t>
            </a:r>
            <a:r>
              <a:rPr lang="en-US" dirty="0" err="1" smtClean="0"/>
              <a:t>iff</a:t>
            </a:r>
            <a:r>
              <a:rPr lang="en-US" dirty="0" smtClean="0"/>
              <a:t> (2) holds. </a:t>
            </a:r>
            <a:endParaRPr lang="nl-BE" dirty="0" smtClean="0"/>
          </a:p>
          <a:p>
            <a:pPr lvl="0"/>
            <a:r>
              <a:rPr lang="en-US" dirty="0" smtClean="0"/>
              <a:t>A </a:t>
            </a:r>
            <a:r>
              <a:rPr lang="en-US" dirty="0" err="1" smtClean="0"/>
              <a:t>coalgebra</a:t>
            </a:r>
            <a:r>
              <a:rPr lang="en-US" dirty="0" smtClean="0"/>
              <a:t> for a </a:t>
            </a:r>
            <a:r>
              <a:rPr lang="en-US" dirty="0" err="1" smtClean="0"/>
              <a:t>Functor</a:t>
            </a:r>
            <a:r>
              <a:rPr lang="en-US" dirty="0" smtClean="0"/>
              <a:t> F is a function f :: A </a:t>
            </a:r>
            <a:r>
              <a:rPr lang="nl-BE" dirty="0" smtClean="0"/>
              <a:t>→</a:t>
            </a:r>
            <a:r>
              <a:rPr lang="en-US" dirty="0" smtClean="0"/>
              <a:t> F A for some type A</a:t>
            </a:r>
            <a:endParaRPr lang="nl-BE" dirty="0" smtClean="0"/>
          </a:p>
          <a:p>
            <a:pPr lvl="0"/>
            <a:r>
              <a:rPr lang="en-US" dirty="0" smtClean="0"/>
              <a:t>If W is a </a:t>
            </a:r>
            <a:r>
              <a:rPr lang="en-US" dirty="0" err="1" smtClean="0"/>
              <a:t>Comonad</a:t>
            </a:r>
            <a:r>
              <a:rPr lang="en-US" dirty="0" smtClean="0"/>
              <a:t>, f :: A </a:t>
            </a:r>
            <a:r>
              <a:rPr lang="nl-BE" dirty="0" smtClean="0"/>
              <a:t>→</a:t>
            </a:r>
            <a:r>
              <a:rPr lang="en-US" dirty="0" smtClean="0"/>
              <a:t> W A is a </a:t>
            </a:r>
            <a:r>
              <a:rPr lang="en-US" dirty="0" err="1" smtClean="0"/>
              <a:t>coalgebra</a:t>
            </a:r>
            <a:r>
              <a:rPr lang="en-US" dirty="0" smtClean="0"/>
              <a:t> for the </a:t>
            </a:r>
            <a:r>
              <a:rPr lang="en-US" dirty="0" err="1" smtClean="0"/>
              <a:t>Comonad</a:t>
            </a:r>
            <a:r>
              <a:rPr lang="en-US" dirty="0" smtClean="0"/>
              <a:t> W </a:t>
            </a:r>
            <a:r>
              <a:rPr lang="en-US" dirty="0" err="1" smtClean="0"/>
              <a:t>iff</a:t>
            </a:r>
            <a:r>
              <a:rPr lang="en-US" dirty="0" smtClean="0"/>
              <a:t> (2) is satisfied</a:t>
            </a:r>
            <a:endParaRPr lang="nl-BE" dirty="0" smtClean="0"/>
          </a:p>
          <a:p>
            <a:pPr lvl="0"/>
            <a:r>
              <a:rPr lang="en-US" dirty="0" smtClean="0"/>
              <a:t>Hence, </a:t>
            </a:r>
            <a:r>
              <a:rPr lang="en-US" b="1" dirty="0" smtClean="0"/>
              <a:t>Lenses</a:t>
            </a:r>
            <a:r>
              <a:rPr lang="en-US" dirty="0" smtClean="0"/>
              <a:t> are exactly the </a:t>
            </a:r>
            <a:r>
              <a:rPr lang="en-US" dirty="0" err="1" smtClean="0"/>
              <a:t>coalgebras</a:t>
            </a:r>
            <a:r>
              <a:rPr lang="en-US" dirty="0" smtClean="0"/>
              <a:t> for the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Comonad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do we </a:t>
            </a:r>
            <a:r>
              <a:rPr lang="nl-BE" dirty="0" err="1" smtClean="0"/>
              <a:t>get</a:t>
            </a:r>
            <a:r>
              <a:rPr lang="nl-BE" dirty="0" smtClean="0"/>
              <a:t> </a:t>
            </a:r>
            <a:r>
              <a:rPr lang="nl-BE" dirty="0" err="1" smtClean="0"/>
              <a:t>there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Lens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r>
              <a:rPr lang="nl-BE" b="1" dirty="0" smtClean="0"/>
              <a:t> </a:t>
            </a:r>
            <a:r>
              <a:rPr lang="nl-BE" dirty="0" smtClean="0">
                <a:sym typeface="Wingdings" pitchFamily="2" charset="2"/>
              </a:rPr>
              <a:t></a:t>
            </a:r>
            <a:endParaRPr lang="nl-BE" dirty="0" smtClean="0"/>
          </a:p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endParaRPr lang="nl-BE" dirty="0" smtClean="0"/>
          </a:p>
          <a:p>
            <a:r>
              <a:rPr lang="nl-BE" dirty="0" err="1" smtClean="0"/>
              <a:t>Multiplate</a:t>
            </a:r>
            <a:endParaRPr lang="nl-BE" dirty="0" smtClean="0"/>
          </a:p>
          <a:p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r>
              <a:rPr lang="nl-BE" b="1" dirty="0" smtClean="0"/>
              <a:t> </a:t>
            </a:r>
            <a:r>
              <a:rPr lang="nl-BE" dirty="0" smtClean="0"/>
              <a:t>- </a:t>
            </a:r>
            <a:r>
              <a:rPr lang="nl-BE" dirty="0" err="1" smtClean="0"/>
              <a:t>Biplate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err="1" smtClean="0"/>
              <a:t>Uniplate’s</a:t>
            </a:r>
            <a:r>
              <a:rPr lang="nl-BE" dirty="0" smtClean="0"/>
              <a:t> core data type: </a:t>
            </a:r>
            <a:r>
              <a:rPr lang="nl-BE" b="1" dirty="0" err="1" smtClean="0"/>
              <a:t>Biplate</a:t>
            </a:r>
            <a:endParaRPr lang="nl-BE" b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20604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b="1" dirty="0" smtClean="0"/>
              <a:t>type </a:t>
            </a:r>
            <a:r>
              <a:rPr lang="nl-BE" sz="2700" dirty="0" err="1" smtClean="0"/>
              <a:t>Biplate</a:t>
            </a:r>
            <a:r>
              <a:rPr lang="nl-BE" sz="2700" dirty="0" smtClean="0"/>
              <a:t> </a:t>
            </a:r>
            <a:r>
              <a:rPr lang="el-GR" sz="2700" dirty="0" smtClean="0">
                <a:solidFill>
                  <a:prstClr val="black"/>
                </a:solidFill>
              </a:rPr>
              <a:t>α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el-GR" sz="2700" dirty="0" smtClean="0">
                <a:solidFill>
                  <a:prstClr val="black"/>
                </a:solidFill>
              </a:rPr>
              <a:t>β</a:t>
            </a:r>
            <a:r>
              <a:rPr lang="nl-BE" sz="2700" dirty="0" smtClean="0"/>
              <a:t> = </a:t>
            </a:r>
            <a:r>
              <a:rPr lang="el-GR" sz="2700" dirty="0" smtClean="0">
                <a:solidFill>
                  <a:prstClr val="black"/>
                </a:solidFill>
              </a:rPr>
              <a:t>α</a:t>
            </a:r>
            <a:r>
              <a:rPr lang="nl-BE" sz="2700" dirty="0" smtClean="0"/>
              <a:t> </a:t>
            </a:r>
            <a:r>
              <a:rPr lang="nl-BE" sz="2700" dirty="0" smtClean="0">
                <a:solidFill>
                  <a:prstClr val="black"/>
                </a:solidFill>
              </a:rPr>
              <a:t>→</a:t>
            </a:r>
            <a:r>
              <a:rPr lang="nl-BE" sz="2700" dirty="0" smtClean="0"/>
              <a:t> ([</a:t>
            </a:r>
            <a:r>
              <a:rPr lang="el-GR" sz="2700" dirty="0" smtClean="0">
                <a:solidFill>
                  <a:prstClr val="black"/>
                </a:solidFill>
              </a:rPr>
              <a:t>β</a:t>
            </a:r>
            <a:r>
              <a:rPr lang="nl-BE" sz="2700" dirty="0" smtClean="0"/>
              <a:t>] x ([</a:t>
            </a:r>
            <a:r>
              <a:rPr lang="el-GR" sz="2700" dirty="0" smtClean="0">
                <a:solidFill>
                  <a:prstClr val="black"/>
                </a:solidFill>
              </a:rPr>
              <a:t>β</a:t>
            </a:r>
            <a:r>
              <a:rPr lang="nl-BE" sz="2700" dirty="0" smtClean="0"/>
              <a:t>] </a:t>
            </a:r>
            <a:r>
              <a:rPr lang="nl-BE" sz="2700" dirty="0" smtClean="0">
                <a:solidFill>
                  <a:prstClr val="black"/>
                </a:solidFill>
              </a:rPr>
              <a:t>→</a:t>
            </a:r>
            <a:r>
              <a:rPr lang="nl-BE" sz="2700" dirty="0" smtClean="0"/>
              <a:t> </a:t>
            </a:r>
            <a:r>
              <a:rPr lang="el-GR" sz="2700" dirty="0" smtClean="0">
                <a:solidFill>
                  <a:prstClr val="black"/>
                </a:solidFill>
              </a:rPr>
              <a:t>α</a:t>
            </a:r>
            <a:r>
              <a:rPr lang="nl-BE" sz="2700" dirty="0" smtClean="0"/>
              <a:t>))</a:t>
            </a:r>
            <a:endParaRPr kumimoji="0" lang="nl-BE" sz="27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2514600"/>
            <a:ext cx="8503920" cy="2667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err="1" smtClean="0"/>
              <a:t>Isomorphic</a:t>
            </a:r>
            <a:r>
              <a:rPr lang="nl-BE" sz="2700" dirty="0" smtClean="0"/>
              <a:t> to Lens </a:t>
            </a:r>
            <a:r>
              <a:rPr lang="el-GR" sz="2700" dirty="0" smtClean="0">
                <a:solidFill>
                  <a:prstClr val="black"/>
                </a:solidFill>
              </a:rPr>
              <a:t>α</a:t>
            </a:r>
            <a:r>
              <a:rPr lang="nl-BE" sz="2700" dirty="0" smtClean="0">
                <a:solidFill>
                  <a:prstClr val="black"/>
                </a:solidFill>
              </a:rPr>
              <a:t> [</a:t>
            </a:r>
            <a:r>
              <a:rPr lang="el-GR" sz="2700" dirty="0" smtClean="0">
                <a:solidFill>
                  <a:prstClr val="black"/>
                </a:solidFill>
              </a:rPr>
              <a:t>β</a:t>
            </a:r>
            <a:r>
              <a:rPr lang="nl-BE" sz="2700" dirty="0" smtClean="0">
                <a:solidFill>
                  <a:prstClr val="black"/>
                </a:solidFill>
              </a:rPr>
              <a:t>], except that: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>
                <a:solidFill>
                  <a:prstClr val="black"/>
                </a:solidFill>
              </a:rPr>
              <a:t>First [</a:t>
            </a:r>
            <a:r>
              <a:rPr lang="el-GR" sz="2700" dirty="0" smtClean="0">
                <a:solidFill>
                  <a:prstClr val="black"/>
                </a:solidFill>
              </a:rPr>
              <a:t>β</a:t>
            </a:r>
            <a:r>
              <a:rPr lang="nl-BE" sz="2700" dirty="0" smtClean="0">
                <a:solidFill>
                  <a:prstClr val="black"/>
                </a:solidFill>
              </a:rPr>
              <a:t>] </a:t>
            </a:r>
            <a:r>
              <a:rPr lang="nl-BE" sz="2700" dirty="0" err="1" smtClean="0">
                <a:solidFill>
                  <a:prstClr val="black"/>
                </a:solidFill>
              </a:rPr>
              <a:t>should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be</a:t>
            </a:r>
            <a:r>
              <a:rPr lang="nl-BE" sz="2700" dirty="0" smtClean="0">
                <a:solidFill>
                  <a:prstClr val="black"/>
                </a:solidFill>
              </a:rPr>
              <a:t> of </a:t>
            </a:r>
            <a:r>
              <a:rPr lang="nl-BE" sz="2700" dirty="0" err="1" smtClean="0">
                <a:solidFill>
                  <a:prstClr val="black"/>
                </a:solidFill>
              </a:rPr>
              <a:t>same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length</a:t>
            </a:r>
            <a:r>
              <a:rPr lang="nl-BE" sz="2700" dirty="0" smtClean="0">
                <a:solidFill>
                  <a:prstClr val="black"/>
                </a:solidFill>
              </a:rPr>
              <a:t> as </a:t>
            </a:r>
            <a:r>
              <a:rPr lang="nl-BE" sz="2700" dirty="0" err="1" smtClean="0">
                <a:solidFill>
                  <a:prstClr val="black"/>
                </a:solidFill>
              </a:rPr>
              <a:t>second</a:t>
            </a:r>
            <a:r>
              <a:rPr lang="nl-BE" sz="2700" dirty="0" smtClean="0">
                <a:solidFill>
                  <a:prstClr val="black"/>
                </a:solidFill>
              </a:rPr>
              <a:t> [</a:t>
            </a:r>
            <a:r>
              <a:rPr lang="el-GR" sz="2700" dirty="0" smtClean="0">
                <a:solidFill>
                  <a:prstClr val="black"/>
                </a:solidFill>
              </a:rPr>
              <a:t>β</a:t>
            </a:r>
            <a:r>
              <a:rPr lang="nl-BE" sz="2700" dirty="0" smtClean="0">
                <a:solidFill>
                  <a:prstClr val="black"/>
                </a:solidFill>
              </a:rPr>
              <a:t>]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nl-BE" sz="27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r>
              <a:rPr kumimoji="0" lang="nl-BE" sz="27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multiple </a:t>
            </a:r>
            <a:r>
              <a:rPr kumimoji="0" lang="nl-BE" sz="27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substructures</a:t>
            </a:r>
            <a:endParaRPr kumimoji="0" lang="nl-BE" sz="27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err="1" smtClean="0">
                <a:solidFill>
                  <a:prstClr val="black"/>
                </a:solidFill>
              </a:rPr>
              <a:t>Substructures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can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be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retrieved</a:t>
            </a:r>
            <a:r>
              <a:rPr lang="nl-BE" sz="2700" dirty="0" smtClean="0">
                <a:solidFill>
                  <a:prstClr val="black"/>
                </a:solidFill>
              </a:rPr>
              <a:t> and </a:t>
            </a:r>
            <a:r>
              <a:rPr lang="nl-BE" sz="2700" dirty="0" err="1" smtClean="0">
                <a:solidFill>
                  <a:prstClr val="black"/>
                </a:solidFill>
              </a:rPr>
              <a:t>simultaneously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updated</a:t>
            </a:r>
            <a:endParaRPr lang="nl-BE" sz="27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Introduction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endParaRPr lang="nl-BE" dirty="0" smtClean="0"/>
          </a:p>
          <a:p>
            <a:r>
              <a:rPr lang="nl-BE" dirty="0" err="1" smtClean="0"/>
              <a:t>Develop</a:t>
            </a:r>
            <a:r>
              <a:rPr lang="nl-BE" dirty="0" smtClean="0"/>
              <a:t> a </a:t>
            </a:r>
            <a:r>
              <a:rPr lang="nl-BE" dirty="0" err="1" smtClean="0"/>
              <a:t>third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r>
              <a:rPr lang="nl-BE" dirty="0" smtClean="0"/>
              <a:t> (</a:t>
            </a:r>
            <a:r>
              <a:rPr lang="nl-BE" dirty="0" err="1" smtClean="0"/>
              <a:t>Multiplate</a:t>
            </a:r>
            <a:r>
              <a:rPr lang="nl-BE" dirty="0" smtClean="0"/>
              <a:t>) </a:t>
            </a:r>
            <a:r>
              <a:rPr lang="nl-BE" dirty="0" err="1" smtClean="0"/>
              <a:t>that</a:t>
            </a:r>
            <a:r>
              <a:rPr lang="nl-BE" dirty="0" smtClean="0"/>
              <a:t> combines the </a:t>
            </a:r>
            <a:r>
              <a:rPr lang="nl-BE" dirty="0" err="1" smtClean="0"/>
              <a:t>two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r>
              <a:rPr lang="nl-BE" b="1" dirty="0" smtClean="0"/>
              <a:t> </a:t>
            </a:r>
            <a:r>
              <a:rPr lang="nl-BE" dirty="0" smtClean="0"/>
              <a:t>- </a:t>
            </a:r>
            <a:r>
              <a:rPr lang="nl-BE" dirty="0" err="1" smtClean="0"/>
              <a:t>Biplate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pPr lvl="0"/>
            <a:r>
              <a:rPr lang="nl-BE" dirty="0" err="1" smtClean="0">
                <a:solidFill>
                  <a:prstClr val="black"/>
                </a:solidFill>
              </a:rPr>
              <a:t>What</a:t>
            </a:r>
            <a:r>
              <a:rPr lang="nl-BE" dirty="0" smtClean="0">
                <a:solidFill>
                  <a:prstClr val="black"/>
                </a:solidFill>
              </a:rPr>
              <a:t> </a:t>
            </a:r>
            <a:r>
              <a:rPr lang="nl-BE" dirty="0" err="1" smtClean="0">
                <a:solidFill>
                  <a:prstClr val="black"/>
                </a:solidFill>
              </a:rPr>
              <a:t>they</a:t>
            </a:r>
            <a:r>
              <a:rPr lang="nl-BE" dirty="0" smtClean="0">
                <a:solidFill>
                  <a:prstClr val="black"/>
                </a:solidFill>
              </a:rPr>
              <a:t> </a:t>
            </a:r>
            <a:r>
              <a:rPr lang="nl-BE" i="1" dirty="0" err="1" smtClean="0">
                <a:solidFill>
                  <a:prstClr val="black"/>
                </a:solidFill>
              </a:rPr>
              <a:t>really</a:t>
            </a:r>
            <a:r>
              <a:rPr lang="nl-BE" dirty="0" smtClean="0">
                <a:solidFill>
                  <a:prstClr val="black"/>
                </a:solidFill>
              </a:rPr>
              <a:t> </a:t>
            </a:r>
            <a:r>
              <a:rPr lang="nl-BE" dirty="0" err="1" smtClean="0">
                <a:solidFill>
                  <a:prstClr val="black"/>
                </a:solidFill>
              </a:rPr>
              <a:t>wanted</a:t>
            </a:r>
            <a:r>
              <a:rPr lang="nl-BE" dirty="0" smtClean="0">
                <a:solidFill>
                  <a:prstClr val="black"/>
                </a:solidFill>
              </a:rPr>
              <a:t> to </a:t>
            </a:r>
            <a:r>
              <a:rPr lang="nl-BE" dirty="0" err="1" smtClean="0">
                <a:solidFill>
                  <a:prstClr val="black"/>
                </a:solidFill>
              </a:rPr>
              <a:t>write</a:t>
            </a:r>
            <a:r>
              <a:rPr lang="nl-BE" dirty="0" smtClean="0">
                <a:solidFill>
                  <a:prstClr val="black"/>
                </a:solidFill>
              </a:rPr>
              <a:t>:</a:t>
            </a: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20604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b="1" dirty="0" smtClean="0"/>
              <a:t>type </a:t>
            </a:r>
            <a:r>
              <a:rPr lang="nl-BE" sz="2700" dirty="0" err="1" smtClean="0"/>
              <a:t>Biplate</a:t>
            </a:r>
            <a:r>
              <a:rPr lang="nl-BE" sz="2700" dirty="0" smtClean="0"/>
              <a:t> </a:t>
            </a:r>
            <a:r>
              <a:rPr lang="el-GR" sz="2700" dirty="0" smtClean="0"/>
              <a:t>α β = </a:t>
            </a:r>
            <a:r>
              <a:rPr lang="nl-BE" sz="2700" dirty="0" smtClean="0"/>
              <a:t>a </a:t>
            </a:r>
            <a:r>
              <a:rPr lang="nl-BE" sz="2700" dirty="0" smtClean="0">
                <a:solidFill>
                  <a:prstClr val="black"/>
                </a:solidFill>
              </a:rPr>
              <a:t>→</a:t>
            </a:r>
            <a:r>
              <a:rPr lang="nl-BE" sz="2700" dirty="0" smtClean="0"/>
              <a:t> ∃n :</a:t>
            </a:r>
            <a:r>
              <a:rPr lang="nl-BE" sz="2700" dirty="0" smtClean="0">
                <a:sym typeface="Symbol"/>
              </a:rPr>
              <a:t>Nat</a:t>
            </a:r>
            <a:r>
              <a:rPr lang="nl-BE" sz="2700" dirty="0" smtClean="0"/>
              <a:t>. </a:t>
            </a:r>
            <a:r>
              <a:rPr lang="el-GR" sz="2700" dirty="0" smtClean="0"/>
              <a:t>β</a:t>
            </a:r>
            <a:r>
              <a:rPr lang="nl-BE" sz="2700" baseline="30000" dirty="0" smtClean="0"/>
              <a:t>n</a:t>
            </a:r>
            <a:r>
              <a:rPr lang="nl-BE" sz="2700" dirty="0" smtClean="0"/>
              <a:t>×(</a:t>
            </a:r>
            <a:r>
              <a:rPr lang="el-GR" sz="2700" dirty="0" smtClean="0"/>
              <a:t>β</a:t>
            </a:r>
            <a:r>
              <a:rPr lang="nl-BE" sz="2700" baseline="30000" dirty="0" smtClean="0"/>
              <a:t>n</a:t>
            </a:r>
            <a:r>
              <a:rPr lang="nl-BE" sz="2700" dirty="0" smtClean="0"/>
              <a:t>→</a:t>
            </a:r>
            <a:r>
              <a:rPr lang="el-GR" sz="2700" dirty="0" smtClean="0"/>
              <a:t>α)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nl-BE" sz="2700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2590800"/>
            <a:ext cx="850392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err="1" smtClean="0">
                <a:solidFill>
                  <a:prstClr val="black"/>
                </a:solidFill>
              </a:rPr>
              <a:t>Could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use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GADTs</a:t>
            </a:r>
            <a:endParaRPr lang="nl-BE" sz="27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>
                <a:solidFill>
                  <a:prstClr val="black"/>
                </a:solidFill>
              </a:rPr>
              <a:t>van </a:t>
            </a:r>
            <a:r>
              <a:rPr lang="nl-BE" sz="2700" dirty="0" err="1" smtClean="0">
                <a:solidFill>
                  <a:prstClr val="black"/>
                </a:solidFill>
              </a:rPr>
              <a:t>Laarhoven’s</a:t>
            </a:r>
            <a:r>
              <a:rPr lang="nl-BE" sz="2700" dirty="0" smtClean="0">
                <a:solidFill>
                  <a:prstClr val="black"/>
                </a:solidFill>
              </a:rPr>
              <a:t> data type </a:t>
            </a:r>
            <a:r>
              <a:rPr lang="nl-BE" sz="2700" dirty="0" err="1" smtClean="0">
                <a:solidFill>
                  <a:prstClr val="black"/>
                </a:solidFill>
              </a:rPr>
              <a:t>uses</a:t>
            </a:r>
            <a:r>
              <a:rPr lang="nl-BE" sz="2700" dirty="0" smtClean="0">
                <a:solidFill>
                  <a:prstClr val="black"/>
                </a:solidFill>
              </a:rPr>
              <a:t> </a:t>
            </a:r>
            <a:r>
              <a:rPr lang="nl-BE" sz="2700" dirty="0" err="1" smtClean="0">
                <a:solidFill>
                  <a:prstClr val="black"/>
                </a:solidFill>
              </a:rPr>
              <a:t>nested</a:t>
            </a:r>
            <a:r>
              <a:rPr lang="nl-BE" sz="2700" dirty="0" smtClean="0">
                <a:solidFill>
                  <a:prstClr val="black"/>
                </a:solidFill>
              </a:rPr>
              <a:t> data types: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304800" y="3508248"/>
            <a:ext cx="8503920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b="1" dirty="0" smtClean="0"/>
              <a:t>data</a:t>
            </a:r>
            <a:r>
              <a:rPr lang="nl-BE" sz="2700" dirty="0" smtClean="0"/>
              <a:t> </a:t>
            </a:r>
            <a:r>
              <a:rPr lang="nl-BE" sz="2700" dirty="0" err="1" smtClean="0"/>
              <a:t>CartesianStore</a:t>
            </a:r>
            <a:r>
              <a:rPr lang="nl-BE" sz="2700" dirty="0" smtClean="0"/>
              <a:t> </a:t>
            </a:r>
            <a:r>
              <a:rPr lang="el-GR" sz="2700" dirty="0" smtClean="0"/>
              <a:t>β α</a:t>
            </a:r>
            <a:r>
              <a:rPr lang="nl-BE" sz="2700" dirty="0" smtClean="0"/>
              <a:t> = Unit </a:t>
            </a:r>
            <a:r>
              <a:rPr lang="el-GR" sz="2700" dirty="0" smtClean="0"/>
              <a:t>α</a:t>
            </a:r>
            <a:r>
              <a:rPr lang="nl-BE" sz="2700" dirty="0" smtClean="0"/>
              <a:t> |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err="1" smtClean="0"/>
              <a:t>Battery</a:t>
            </a:r>
            <a:r>
              <a:rPr lang="nl-BE" sz="2700" dirty="0" smtClean="0"/>
              <a:t> (</a:t>
            </a:r>
            <a:r>
              <a:rPr lang="nl-BE" sz="2700" dirty="0" err="1" smtClean="0"/>
              <a:t>CartesianStore</a:t>
            </a:r>
            <a:r>
              <a:rPr lang="nl-BE" sz="2700" dirty="0" smtClean="0"/>
              <a:t> </a:t>
            </a:r>
            <a:r>
              <a:rPr lang="el-GR" sz="2700" dirty="0" smtClean="0"/>
              <a:t>β</a:t>
            </a:r>
            <a:r>
              <a:rPr lang="nl-BE" sz="2700" dirty="0" smtClean="0"/>
              <a:t> (</a:t>
            </a:r>
            <a:r>
              <a:rPr lang="el-GR" sz="2700" dirty="0" smtClean="0"/>
              <a:t>β</a:t>
            </a:r>
            <a:r>
              <a:rPr lang="nl-BE" sz="2700" dirty="0" smtClean="0"/>
              <a:t> -&gt; </a:t>
            </a:r>
            <a:r>
              <a:rPr lang="el-GR" sz="2700" dirty="0" smtClean="0"/>
              <a:t>α</a:t>
            </a:r>
            <a:r>
              <a:rPr lang="nl-BE" sz="2700" dirty="0" smtClean="0"/>
              <a:t>)) </a:t>
            </a:r>
            <a:r>
              <a:rPr lang="el-GR" sz="2700" dirty="0" smtClean="0"/>
              <a:t>β</a:t>
            </a:r>
            <a:endParaRPr lang="nl-BE" sz="2700" dirty="0" smtClean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259080" y="4572000"/>
            <a:ext cx="8503920" cy="1981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7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solidFill>
                  <a:prstClr val="black"/>
                </a:solidFill>
              </a:rPr>
              <a:t>Looks pretty similar, but a </a:t>
            </a:r>
            <a:r>
              <a:rPr lang="en-US" sz="2700" b="1" dirty="0" smtClean="0">
                <a:solidFill>
                  <a:prstClr val="black"/>
                </a:solidFill>
              </a:rPr>
              <a:t>Cartesian</a:t>
            </a:r>
            <a:r>
              <a:rPr lang="en-US" sz="2700" dirty="0" smtClean="0">
                <a:solidFill>
                  <a:prstClr val="black"/>
                </a:solidFill>
              </a:rPr>
              <a:t> </a:t>
            </a:r>
            <a:r>
              <a:rPr lang="en-US" sz="2700" b="1" dirty="0" smtClean="0">
                <a:solidFill>
                  <a:prstClr val="black"/>
                </a:solidFill>
              </a:rPr>
              <a:t>Store</a:t>
            </a:r>
            <a:r>
              <a:rPr lang="en-US" sz="2700" dirty="0" smtClean="0">
                <a:solidFill>
                  <a:prstClr val="black"/>
                </a:solidFill>
              </a:rPr>
              <a:t> has multiple dimensions: </a:t>
            </a:r>
            <a:r>
              <a:rPr lang="en-US" sz="2700" b="1" dirty="0" smtClean="0">
                <a:solidFill>
                  <a:prstClr val="black"/>
                </a:solidFill>
              </a:rPr>
              <a:t>Cartesian</a:t>
            </a:r>
            <a:r>
              <a:rPr lang="en-US" sz="2700" dirty="0" smtClean="0">
                <a:solidFill>
                  <a:prstClr val="black"/>
                </a:solidFill>
              </a:rPr>
              <a:t> </a:t>
            </a:r>
            <a:r>
              <a:rPr lang="en-US" sz="2700" b="1" dirty="0" smtClean="0">
                <a:solidFill>
                  <a:prstClr val="black"/>
                </a:solidFill>
              </a:rPr>
              <a:t>Store</a:t>
            </a:r>
            <a:r>
              <a:rPr lang="en-US" sz="2700" dirty="0" smtClean="0">
                <a:solidFill>
                  <a:prstClr val="black"/>
                </a:solidFill>
              </a:rPr>
              <a:t> items are indexed by a coordinate system of some dimension</a:t>
            </a:r>
            <a:endParaRPr lang="nl-BE" sz="2700" dirty="0" smtClean="0">
              <a:solidFill>
                <a:prstClr val="black"/>
              </a:solidFill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259080" y="45750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b="1" dirty="0" smtClean="0"/>
              <a:t>data</a:t>
            </a:r>
            <a:r>
              <a:rPr lang="nl-BE" sz="2700" dirty="0" smtClean="0"/>
              <a:t> Store </a:t>
            </a:r>
            <a:r>
              <a:rPr lang="el-GR" sz="2700" dirty="0" smtClean="0"/>
              <a:t>β α = </a:t>
            </a:r>
            <a:r>
              <a:rPr lang="nl-BE" sz="2700" dirty="0" smtClean="0"/>
              <a:t>Store { </a:t>
            </a:r>
            <a:r>
              <a:rPr lang="nl-BE" sz="2700" dirty="0" err="1" smtClean="0"/>
              <a:t>peek</a:t>
            </a:r>
            <a:r>
              <a:rPr lang="nl-BE" sz="2700" dirty="0" smtClean="0"/>
              <a:t> :: </a:t>
            </a:r>
            <a:r>
              <a:rPr lang="el-GR" sz="2700" dirty="0" smtClean="0"/>
              <a:t>β → α, </a:t>
            </a:r>
            <a:r>
              <a:rPr lang="nl-BE" sz="2700" dirty="0" smtClean="0"/>
              <a:t>pos :: </a:t>
            </a:r>
            <a:r>
              <a:rPr lang="el-GR" sz="2700" dirty="0" smtClean="0"/>
              <a:t>β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r>
              <a:rPr lang="nl-BE" b="1" dirty="0" smtClean="0"/>
              <a:t> </a:t>
            </a:r>
            <a:r>
              <a:rPr lang="nl-BE" dirty="0" smtClean="0"/>
              <a:t>- </a:t>
            </a:r>
            <a:r>
              <a:rPr lang="nl-BE" dirty="0" err="1" smtClean="0"/>
              <a:t>Example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Dimension = 2</a:t>
            </a:r>
            <a:endParaRPr lang="nl-BE" dirty="0" smtClean="0"/>
          </a:p>
          <a:p>
            <a:pPr lvl="0"/>
            <a:r>
              <a:rPr lang="en-US" dirty="0" smtClean="0"/>
              <a:t>Selected location = {b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3</a:t>
            </a:r>
            <a:r>
              <a:rPr lang="en-US" dirty="0" smtClean="0"/>
              <a:t>}</a:t>
            </a:r>
          </a:p>
          <a:p>
            <a:r>
              <a:rPr lang="en-US" dirty="0" smtClean="0"/>
              <a:t>Battery (Battery (Unit (x :: b → b → a) ) b</a:t>
            </a:r>
            <a:r>
              <a:rPr lang="en-US" baseline="-25000" dirty="0" smtClean="0"/>
              <a:t>3</a:t>
            </a:r>
            <a:r>
              <a:rPr lang="en-US" dirty="0" smtClean="0"/>
              <a:t>) b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Our x function takes the same amount of arguments as we have </a:t>
            </a:r>
            <a:r>
              <a:rPr lang="en-US" dirty="0" err="1" smtClean="0"/>
              <a:t>b’s</a:t>
            </a:r>
            <a:endParaRPr lang="nl-BE" dirty="0" smtClean="0"/>
          </a:p>
        </p:txBody>
      </p:sp>
      <p:pic>
        <p:nvPicPr>
          <p:cNvPr id="6" name="Picture 3" descr="cartesianstore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502808"/>
            <a:ext cx="4038600" cy="441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r>
              <a:rPr lang="nl-BE" b="1" dirty="0" smtClean="0"/>
              <a:t> </a:t>
            </a:r>
            <a:r>
              <a:rPr lang="nl-BE" dirty="0" smtClean="0"/>
              <a:t>– </a:t>
            </a:r>
            <a:r>
              <a:rPr lang="nl-BE" dirty="0" err="1" smtClean="0"/>
              <a:t>Cartesian</a:t>
            </a:r>
            <a:r>
              <a:rPr lang="nl-BE" dirty="0" smtClean="0"/>
              <a:t> Store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pPr lvl="0"/>
            <a:r>
              <a:rPr lang="en-US" dirty="0" err="1" smtClean="0"/>
              <a:t>Comonadic</a:t>
            </a:r>
            <a:r>
              <a:rPr lang="en-US" dirty="0" smtClean="0"/>
              <a:t> operations for the </a:t>
            </a:r>
            <a:r>
              <a:rPr lang="en-US" b="1" dirty="0" smtClean="0"/>
              <a:t>Cartesian Store</a:t>
            </a:r>
            <a:r>
              <a:rPr lang="en-US" dirty="0" smtClean="0"/>
              <a:t>:</a:t>
            </a:r>
            <a:endParaRPr lang="nl-BE" dirty="0" smtClean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304800" y="2060448"/>
            <a:ext cx="8503920" cy="350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700" b="1" dirty="0" smtClean="0"/>
              <a:t>instance</a:t>
            </a:r>
            <a:r>
              <a:rPr lang="en-US" sz="2700" dirty="0" smtClean="0"/>
              <a:t> </a:t>
            </a:r>
            <a:r>
              <a:rPr lang="en-US" sz="2700" dirty="0" err="1" smtClean="0"/>
              <a:t>Functor</a:t>
            </a:r>
            <a:r>
              <a:rPr lang="en-US" sz="2700" dirty="0" smtClean="0"/>
              <a:t> (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</a:t>
            </a:r>
            <a:r>
              <a:rPr lang="nl-BE" sz="2700" dirty="0" smtClean="0"/>
              <a:t>β</a:t>
            </a:r>
            <a:r>
              <a:rPr lang="en-US" sz="2700" dirty="0" smtClean="0"/>
              <a:t>) </a:t>
            </a:r>
            <a:r>
              <a:rPr lang="en-US" sz="2700" b="1" dirty="0" smtClean="0"/>
              <a:t>where</a:t>
            </a:r>
            <a:endParaRPr lang="nl-BE" sz="2700" b="1" dirty="0" smtClean="0"/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fmap</a:t>
            </a:r>
            <a:r>
              <a:rPr lang="en-US" sz="2700" dirty="0" smtClean="0"/>
              <a:t> f (Unit a) = Unit (f a)</a:t>
            </a:r>
            <a:endParaRPr lang="nl-BE" sz="2700" dirty="0" smtClean="0"/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fmap</a:t>
            </a:r>
            <a:r>
              <a:rPr lang="en-US" sz="2700" dirty="0" smtClean="0"/>
              <a:t> f (Battery v b) = Battery (</a:t>
            </a:r>
            <a:r>
              <a:rPr lang="en-US" sz="2700" dirty="0" err="1" smtClean="0"/>
              <a:t>fmap</a:t>
            </a:r>
            <a:r>
              <a:rPr lang="en-US" sz="2700" dirty="0" smtClean="0"/>
              <a:t> (f ◦ ) v) b</a:t>
            </a:r>
            <a:endParaRPr lang="nl-BE" sz="2700" dirty="0" smtClean="0"/>
          </a:p>
          <a:p>
            <a:r>
              <a:rPr lang="en-US" sz="2700" b="1" dirty="0" smtClean="0"/>
              <a:t>instance</a:t>
            </a:r>
            <a:r>
              <a:rPr lang="en-US" sz="2700" dirty="0" smtClean="0"/>
              <a:t> </a:t>
            </a:r>
            <a:r>
              <a:rPr lang="en-US" sz="2700" dirty="0" err="1" smtClean="0"/>
              <a:t>Comonad</a:t>
            </a:r>
            <a:r>
              <a:rPr lang="en-US" sz="2700" dirty="0" smtClean="0"/>
              <a:t> (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</a:t>
            </a:r>
            <a:r>
              <a:rPr lang="nl-BE" sz="2700" dirty="0" smtClean="0"/>
              <a:t>β</a:t>
            </a:r>
            <a:r>
              <a:rPr lang="en-US" sz="2700" dirty="0" smtClean="0"/>
              <a:t>) </a:t>
            </a:r>
            <a:r>
              <a:rPr lang="en-US" sz="2700" b="1" dirty="0" smtClean="0"/>
              <a:t>where</a:t>
            </a:r>
            <a:endParaRPr lang="nl-BE" sz="2700" b="1" dirty="0" smtClean="0"/>
          </a:p>
          <a:p>
            <a:r>
              <a:rPr lang="en-US" sz="2700" dirty="0" smtClean="0"/>
              <a:t>	extract (Unit a)  = a</a:t>
            </a:r>
            <a:endParaRPr lang="nl-BE" sz="2700" dirty="0" smtClean="0"/>
          </a:p>
          <a:p>
            <a:r>
              <a:rPr lang="en-US" sz="2700" dirty="0" smtClean="0"/>
              <a:t>	extract (Battery v b) = extract v b</a:t>
            </a:r>
            <a:endParaRPr lang="nl-BE" sz="2700" dirty="0" smtClean="0"/>
          </a:p>
          <a:p>
            <a:r>
              <a:rPr lang="en-US" sz="2700" dirty="0" smtClean="0"/>
              <a:t>	duplicate (Unit a) = Unit (Unit a)</a:t>
            </a:r>
            <a:endParaRPr lang="nl-BE" sz="2700" dirty="0" smtClean="0"/>
          </a:p>
          <a:p>
            <a:r>
              <a:rPr lang="en-US" sz="2700" dirty="0" smtClean="0"/>
              <a:t>	duplicate (Battery v b) = Battery (extend Battery v)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r>
              <a:rPr lang="nl-BE" b="1" dirty="0" smtClean="0"/>
              <a:t> </a:t>
            </a:r>
            <a:r>
              <a:rPr lang="nl-BE" dirty="0" smtClean="0"/>
              <a:t>– </a:t>
            </a:r>
            <a:r>
              <a:rPr lang="nl-BE" dirty="0" err="1" smtClean="0"/>
              <a:t>Cartesian</a:t>
            </a:r>
            <a:r>
              <a:rPr lang="nl-BE" dirty="0" smtClean="0"/>
              <a:t> Store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err="1" smtClean="0"/>
              <a:t>There</a:t>
            </a:r>
            <a:r>
              <a:rPr lang="nl-BE" dirty="0" smtClean="0"/>
              <a:t> is </a:t>
            </a:r>
            <a:r>
              <a:rPr lang="nl-BE" dirty="0" err="1" smtClean="0"/>
              <a:t>some</a:t>
            </a:r>
            <a:r>
              <a:rPr lang="nl-BE" dirty="0" smtClean="0"/>
              <a:t> extra </a:t>
            </a:r>
            <a:r>
              <a:rPr lang="nl-BE" dirty="0" err="1" smtClean="0"/>
              <a:t>structure</a:t>
            </a:r>
            <a:r>
              <a:rPr lang="nl-BE" dirty="0" smtClean="0"/>
              <a:t> in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1981200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Battery (Battery (Unit (x :: b → b → a) ) b</a:t>
            </a:r>
            <a:r>
              <a:rPr lang="en-US" sz="2700" baseline="-25000" dirty="0" smtClean="0"/>
              <a:t>2</a:t>
            </a:r>
            <a:r>
              <a:rPr lang="en-US" sz="2700" dirty="0" smtClean="0"/>
              <a:t>) b</a:t>
            </a:r>
            <a:r>
              <a:rPr lang="en-US" sz="2700" baseline="-25000" dirty="0" smtClean="0"/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nl-BE" sz="2700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2517648"/>
            <a:ext cx="8503920" cy="530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kumimoji="0" lang="nl-B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</a:t>
            </a:r>
            <a:r>
              <a:rPr kumimoji="0" lang="nl-B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nl-B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Applicative</a:t>
            </a: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3048000"/>
            <a:ext cx="850392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700" b="1" dirty="0" smtClean="0"/>
              <a:t>instance</a:t>
            </a:r>
            <a:r>
              <a:rPr lang="en-US" sz="2700" dirty="0" smtClean="0"/>
              <a:t> Applicative (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</a:t>
            </a:r>
            <a:r>
              <a:rPr lang="nl-BE" sz="2700" dirty="0" smtClean="0"/>
              <a:t>β</a:t>
            </a:r>
            <a:r>
              <a:rPr lang="en-US" sz="2700" dirty="0" smtClean="0"/>
              <a:t>) </a:t>
            </a:r>
            <a:r>
              <a:rPr lang="en-US" sz="2700" b="1" dirty="0" smtClean="0"/>
              <a:t>where</a:t>
            </a:r>
            <a:endParaRPr lang="nl-BE" sz="2700" b="1" dirty="0" smtClean="0"/>
          </a:p>
          <a:p>
            <a:r>
              <a:rPr lang="en-US" sz="2700" dirty="0" smtClean="0"/>
              <a:t>	pure = Unit</a:t>
            </a:r>
            <a:endParaRPr lang="nl-BE" sz="2700" dirty="0" smtClean="0"/>
          </a:p>
          <a:p>
            <a:r>
              <a:rPr lang="en-US" sz="2700" dirty="0" smtClean="0"/>
              <a:t>	f &lt;*&gt; (Unit a) = </a:t>
            </a:r>
            <a:r>
              <a:rPr lang="en-US" sz="2700" dirty="0" err="1" smtClean="0"/>
              <a:t>fmap</a:t>
            </a:r>
            <a:r>
              <a:rPr lang="en-US" sz="2700" dirty="0" smtClean="0"/>
              <a:t> ($ a) f</a:t>
            </a:r>
            <a:endParaRPr lang="nl-BE" sz="2700" dirty="0" smtClean="0"/>
          </a:p>
          <a:p>
            <a:r>
              <a:rPr lang="en-US" sz="2700" dirty="0" smtClean="0"/>
              <a:t>	f &lt;*&gt; (Battery v b) = Battery ((◦) &lt;$&gt; f &lt;∗&gt; v) b</a:t>
            </a:r>
            <a:endParaRPr lang="nl-BE" sz="27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304800" y="4803648"/>
            <a:ext cx="8503920" cy="11399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Cartesian</a:t>
            </a:r>
            <a:r>
              <a:rPr kumimoji="0" lang="nl-BE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</a:t>
            </a:r>
            <a:r>
              <a:rPr kumimoji="0" lang="nl-BE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</a:t>
            </a:r>
            <a:r>
              <a:rPr kumimoji="0" lang="nl-BE" sz="27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generalization</a:t>
            </a:r>
            <a:r>
              <a:rPr kumimoji="0" lang="nl-BE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nl-BE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</a:t>
            </a:r>
            <a:endParaRPr kumimoji="0" lang="nl-BE" sz="27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nl-BE" sz="2700" dirty="0" smtClean="0"/>
              <a:t>We </a:t>
            </a:r>
            <a:r>
              <a:rPr lang="nl-BE" sz="2700" dirty="0" err="1" smtClean="0"/>
              <a:t>can</a:t>
            </a:r>
            <a:r>
              <a:rPr lang="nl-BE" sz="2700" dirty="0" smtClean="0"/>
              <a:t> </a:t>
            </a:r>
            <a:r>
              <a:rPr lang="nl-BE" sz="2700" dirty="0" err="1" smtClean="0"/>
              <a:t>transform</a:t>
            </a:r>
            <a:r>
              <a:rPr lang="nl-BE" sz="2700" dirty="0" smtClean="0"/>
              <a:t> a </a:t>
            </a:r>
            <a:r>
              <a:rPr lang="nl-BE" sz="2700" b="1" dirty="0" smtClean="0"/>
              <a:t>Store</a:t>
            </a:r>
            <a:r>
              <a:rPr lang="nl-BE" sz="2700" dirty="0" smtClean="0"/>
              <a:t> </a:t>
            </a:r>
            <a:r>
              <a:rPr lang="nl-BE" sz="2700" dirty="0" err="1" smtClean="0"/>
              <a:t>into</a:t>
            </a:r>
            <a:r>
              <a:rPr lang="nl-BE" sz="2700" dirty="0" smtClean="0"/>
              <a:t> a </a:t>
            </a:r>
            <a:r>
              <a:rPr lang="nl-BE" sz="2700" b="1" dirty="0" err="1" smtClean="0"/>
              <a:t>Cartesian</a:t>
            </a:r>
            <a:r>
              <a:rPr lang="nl-BE" sz="2700" b="1" dirty="0" smtClean="0"/>
              <a:t> Store</a:t>
            </a:r>
            <a:r>
              <a:rPr lang="nl-BE" sz="2700" dirty="0" smtClean="0"/>
              <a:t>:</a:t>
            </a:r>
            <a:endParaRPr kumimoji="0" lang="nl-BE" sz="27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4800" y="57942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err="1" smtClean="0"/>
              <a:t>singleStore</a:t>
            </a:r>
            <a:r>
              <a:rPr lang="en-US" sz="2700" dirty="0" smtClean="0"/>
              <a:t> (Store v b) = Battery (Unit v)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do we </a:t>
            </a:r>
            <a:r>
              <a:rPr lang="nl-BE" dirty="0" err="1" smtClean="0"/>
              <a:t>get</a:t>
            </a:r>
            <a:r>
              <a:rPr lang="nl-BE" dirty="0" smtClean="0"/>
              <a:t> </a:t>
            </a:r>
            <a:r>
              <a:rPr lang="nl-BE" dirty="0" err="1" smtClean="0"/>
              <a:t>there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Lens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endParaRPr lang="nl-BE" dirty="0" smtClean="0"/>
          </a:p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</a:p>
          <a:p>
            <a:pPr>
              <a:buNone/>
            </a:pPr>
            <a:r>
              <a:rPr lang="nl-BE" dirty="0" smtClean="0"/>
              <a:t>	</a:t>
            </a:r>
            <a:r>
              <a:rPr lang="nl-BE" dirty="0" err="1" smtClean="0"/>
              <a:t>Comonad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</a:t>
            </a:r>
            <a:endParaRPr lang="nl-BE" dirty="0" smtClean="0"/>
          </a:p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endParaRPr lang="nl-BE" dirty="0" smtClean="0"/>
          </a:p>
          <a:p>
            <a:r>
              <a:rPr lang="nl-BE" dirty="0" err="1" smtClean="0"/>
              <a:t>Multiplate</a:t>
            </a:r>
            <a:endParaRPr lang="nl-BE" dirty="0" smtClean="0"/>
          </a:p>
          <a:p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825752"/>
          </a:xfrm>
        </p:spPr>
        <p:txBody>
          <a:bodyPr/>
          <a:lstStyle/>
          <a:p>
            <a:r>
              <a:rPr lang="en-US" dirty="0" smtClean="0"/>
              <a:t>We can define a </a:t>
            </a:r>
            <a:r>
              <a:rPr lang="en-US" dirty="0" err="1" smtClean="0"/>
              <a:t>Comonad</a:t>
            </a:r>
            <a:r>
              <a:rPr lang="en-US" dirty="0" smtClean="0"/>
              <a:t> of which the function component only accepts inputs that are the same length as the data component of the value</a:t>
            </a:r>
          </a:p>
          <a:p>
            <a:r>
              <a:rPr lang="en-US" dirty="0" smtClean="0"/>
              <a:t>We can define a </a:t>
            </a:r>
            <a:r>
              <a:rPr lang="en-US" b="1" dirty="0" err="1" smtClean="0"/>
              <a:t>Biplate</a:t>
            </a:r>
            <a:r>
              <a:rPr lang="en-US" dirty="0" smtClean="0"/>
              <a:t> as such: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33558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700" b="1" dirty="0" smtClean="0"/>
              <a:t>type</a:t>
            </a:r>
            <a:r>
              <a:rPr lang="en-US" sz="2700" dirty="0" smtClean="0"/>
              <a:t> </a:t>
            </a:r>
            <a:r>
              <a:rPr lang="en-US" sz="2700" dirty="0" err="1" smtClean="0"/>
              <a:t>Biplate</a:t>
            </a:r>
            <a:r>
              <a:rPr lang="en-US" sz="2700" dirty="0" smtClean="0"/>
              <a:t> </a:t>
            </a:r>
            <a:r>
              <a:rPr lang="nl-BE" sz="2700" dirty="0" smtClean="0"/>
              <a:t>α β</a:t>
            </a:r>
            <a:r>
              <a:rPr lang="en-US" sz="2700" dirty="0" smtClean="0"/>
              <a:t> = </a:t>
            </a:r>
            <a:r>
              <a:rPr lang="nl-BE" sz="2700" dirty="0" smtClean="0"/>
              <a:t>α</a:t>
            </a:r>
            <a:r>
              <a:rPr lang="en-US" sz="2700" dirty="0" smtClean="0"/>
              <a:t> →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</a:t>
            </a:r>
            <a:r>
              <a:rPr lang="nl-BE" sz="2700" dirty="0" smtClean="0"/>
              <a:t>β α</a:t>
            </a:r>
            <a:endParaRPr lang="nl-BE" sz="2700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3889248"/>
            <a:ext cx="8503920" cy="2359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This means </a:t>
            </a:r>
            <a:r>
              <a:rPr lang="en-US" sz="2700" b="1" dirty="0" err="1" smtClean="0"/>
              <a:t>Biplates</a:t>
            </a:r>
            <a:r>
              <a:rPr lang="en-US" sz="2700" dirty="0" smtClean="0"/>
              <a:t> must be </a:t>
            </a:r>
            <a:r>
              <a:rPr lang="en-US" sz="2700" dirty="0" err="1" smtClean="0"/>
              <a:t>coalgebras</a:t>
            </a:r>
            <a:r>
              <a:rPr lang="en-US" sz="2700" dirty="0" smtClean="0"/>
              <a:t> of the </a:t>
            </a:r>
            <a:r>
              <a:rPr lang="en-US" sz="2700" b="1" dirty="0" smtClean="0"/>
              <a:t>Cartesian</a:t>
            </a:r>
            <a:r>
              <a:rPr lang="en-US" sz="2700" dirty="0" smtClean="0"/>
              <a:t> </a:t>
            </a:r>
            <a:r>
              <a:rPr lang="en-US" sz="2700" b="1" dirty="0" smtClean="0"/>
              <a:t>Store </a:t>
            </a:r>
            <a:r>
              <a:rPr lang="en-US" sz="2700" dirty="0" err="1" smtClean="0"/>
              <a:t>Comonad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So they need to satisfy the two </a:t>
            </a:r>
            <a:r>
              <a:rPr lang="en-US" sz="2700" dirty="0" err="1" smtClean="0"/>
              <a:t>coalgebraic</a:t>
            </a:r>
            <a:r>
              <a:rPr lang="en-US" sz="2700" dirty="0" smtClean="0"/>
              <a:t> laws:</a:t>
            </a:r>
          </a:p>
          <a:p>
            <a:pPr marL="548640" lvl="1" indent="-274320">
              <a:spcBef>
                <a:spcPct val="20000"/>
              </a:spcBef>
              <a:buClr>
                <a:srgbClr val="CCB400"/>
              </a:buClr>
              <a:buSzPct val="70000"/>
              <a:buFont typeface="Wingdings"/>
              <a:buChar char=""/>
            </a:pPr>
            <a:r>
              <a:rPr lang="en-US" sz="2400" dirty="0" smtClean="0">
                <a:solidFill>
                  <a:srgbClr val="646B86"/>
                </a:solidFill>
              </a:rPr>
              <a:t>extract</a:t>
            </a:r>
            <a:r>
              <a:rPr lang="nl-BE" sz="2400" dirty="0" smtClean="0">
                <a:solidFill>
                  <a:srgbClr val="646B86"/>
                </a:solidFill>
              </a:rPr>
              <a:t> ◦ </a:t>
            </a: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r>
              <a:rPr lang="nl-BE" sz="2400" dirty="0" smtClean="0">
                <a:solidFill>
                  <a:srgbClr val="646B86"/>
                </a:solidFill>
              </a:rPr>
              <a:t> = </a:t>
            </a:r>
            <a:r>
              <a:rPr lang="nl-BE" sz="2400" dirty="0" err="1" smtClean="0">
                <a:solidFill>
                  <a:srgbClr val="646B86"/>
                </a:solidFill>
              </a:rPr>
              <a:t>id</a:t>
            </a:r>
            <a:endParaRPr lang="nl-BE" sz="2400" dirty="0" smtClean="0">
              <a:solidFill>
                <a:srgbClr val="646B86"/>
              </a:solidFill>
            </a:endParaRPr>
          </a:p>
          <a:p>
            <a:pPr marL="548640" lvl="1" indent="-274320">
              <a:spcBef>
                <a:spcPct val="20000"/>
              </a:spcBef>
              <a:buClr>
                <a:srgbClr val="CCB400"/>
              </a:buClr>
              <a:buSzPct val="70000"/>
              <a:buFont typeface="Wingdings"/>
              <a:buChar char=""/>
            </a:pPr>
            <a:r>
              <a:rPr lang="nl-BE" sz="2400" dirty="0" err="1" smtClean="0">
                <a:solidFill>
                  <a:srgbClr val="646B86"/>
                </a:solidFill>
              </a:rPr>
              <a:t>fmap</a:t>
            </a:r>
            <a:r>
              <a:rPr lang="nl-BE" sz="2400" dirty="0" smtClean="0">
                <a:solidFill>
                  <a:srgbClr val="646B86"/>
                </a:solidFill>
              </a:rPr>
              <a:t> </a:t>
            </a:r>
            <a:r>
              <a:rPr lang="nl-BE" sz="2400" i="1" dirty="0" smtClean="0">
                <a:solidFill>
                  <a:srgbClr val="646B86"/>
                </a:solidFill>
              </a:rPr>
              <a:t>l </a:t>
            </a:r>
            <a:r>
              <a:rPr lang="nl-BE" sz="2400" dirty="0" smtClean="0">
                <a:solidFill>
                  <a:srgbClr val="646B86"/>
                </a:solidFill>
              </a:rPr>
              <a:t>◦ </a:t>
            </a: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r>
              <a:rPr lang="nl-BE" sz="2400" dirty="0" smtClean="0">
                <a:solidFill>
                  <a:srgbClr val="646B86"/>
                </a:solidFill>
              </a:rPr>
              <a:t> = </a:t>
            </a:r>
            <a:r>
              <a:rPr lang="nl-BE" sz="2400" dirty="0" err="1" smtClean="0">
                <a:solidFill>
                  <a:srgbClr val="646B86"/>
                </a:solidFill>
              </a:rPr>
              <a:t>duplicate</a:t>
            </a:r>
            <a:r>
              <a:rPr lang="nl-BE" sz="2400" dirty="0" smtClean="0">
                <a:solidFill>
                  <a:srgbClr val="646B86"/>
                </a:solidFill>
              </a:rPr>
              <a:t> ◦ </a:t>
            </a: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endParaRPr lang="nl-BE" sz="2400" dirty="0" smtClean="0">
              <a:solidFill>
                <a:srgbClr val="646B86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Actually, a </a:t>
            </a:r>
            <a:r>
              <a:rPr lang="en-US" b="1" dirty="0" err="1" smtClean="0"/>
              <a:t>Biplate</a:t>
            </a:r>
            <a:r>
              <a:rPr lang="en-US" dirty="0" smtClean="0"/>
              <a:t> is a generalization of </a:t>
            </a:r>
            <a:r>
              <a:rPr lang="en-US" b="1" dirty="0" smtClean="0"/>
              <a:t>Lens</a:t>
            </a:r>
            <a:r>
              <a:rPr lang="en-US" dirty="0" smtClean="0"/>
              <a:t>:</a:t>
            </a:r>
            <a:endParaRPr lang="nl-BE" dirty="0" smtClean="0"/>
          </a:p>
          <a:p>
            <a:pPr lvl="0"/>
            <a:r>
              <a:rPr lang="en-US" dirty="0" smtClean="0"/>
              <a:t>A </a:t>
            </a:r>
            <a:r>
              <a:rPr lang="en-US" b="1" dirty="0" smtClean="0"/>
              <a:t>Lens</a:t>
            </a:r>
            <a:r>
              <a:rPr lang="en-US" dirty="0" smtClean="0"/>
              <a:t> is a reference to a substructure inside a large structure</a:t>
            </a:r>
            <a:endParaRPr lang="nl-BE" dirty="0" smtClean="0"/>
          </a:p>
          <a:p>
            <a:pPr lvl="0"/>
            <a:r>
              <a:rPr lang="en-US" dirty="0" smtClean="0"/>
              <a:t>A </a:t>
            </a:r>
            <a:r>
              <a:rPr lang="en-US" b="1" dirty="0" err="1" smtClean="0"/>
              <a:t>Biplate</a:t>
            </a:r>
            <a:r>
              <a:rPr lang="en-US" dirty="0" smtClean="0"/>
              <a:t> is a reference to a list of 0 (or more) substructures inside a large structure</a:t>
            </a:r>
            <a:endParaRPr lang="nl-BE" dirty="0" smtClean="0"/>
          </a:p>
          <a:p>
            <a:pPr lvl="0"/>
            <a:r>
              <a:rPr lang="en-US" dirty="0" smtClean="0"/>
              <a:t>Thus, a </a:t>
            </a:r>
            <a:r>
              <a:rPr lang="en-US" b="1" dirty="0" smtClean="0"/>
              <a:t>Lens</a:t>
            </a:r>
            <a:r>
              <a:rPr lang="en-US" dirty="0" smtClean="0"/>
              <a:t> is a </a:t>
            </a:r>
            <a:r>
              <a:rPr lang="en-US" b="1" dirty="0" err="1" smtClean="0"/>
              <a:t>Biplate</a:t>
            </a:r>
            <a:r>
              <a:rPr lang="en-US" dirty="0" smtClean="0"/>
              <a:t> where the amount of substructures referenced is exactly one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do we </a:t>
            </a:r>
            <a:r>
              <a:rPr lang="nl-BE" dirty="0" err="1" smtClean="0"/>
              <a:t>get</a:t>
            </a:r>
            <a:r>
              <a:rPr lang="nl-BE" dirty="0" smtClean="0"/>
              <a:t> </a:t>
            </a:r>
            <a:r>
              <a:rPr lang="nl-BE" dirty="0" err="1" smtClean="0"/>
              <a:t>there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Lens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endParaRPr lang="nl-BE" dirty="0" smtClean="0"/>
          </a:p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</a:t>
            </a:r>
            <a:endParaRPr lang="nl-BE" dirty="0" smtClean="0"/>
          </a:p>
          <a:p>
            <a:r>
              <a:rPr lang="nl-BE" dirty="0" err="1" smtClean="0"/>
              <a:t>Multiplate</a:t>
            </a:r>
            <a:endParaRPr lang="nl-BE" dirty="0" smtClean="0"/>
          </a:p>
          <a:p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r>
              <a:rPr lang="nl-BE" dirty="0" smtClean="0"/>
              <a:t> – </a:t>
            </a:r>
            <a:r>
              <a:rPr lang="nl-BE" b="1" dirty="0" smtClean="0"/>
              <a:t>Store</a:t>
            </a:r>
            <a:r>
              <a:rPr lang="nl-BE" dirty="0" smtClean="0"/>
              <a:t> A B </a:t>
            </a:r>
            <a:r>
              <a:rPr lang="nl-BE" dirty="0" err="1" smtClean="0"/>
              <a:t>representation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smtClean="0"/>
              <a:t>Different </a:t>
            </a:r>
            <a:r>
              <a:rPr lang="nl-BE" dirty="0" err="1" smtClean="0"/>
              <a:t>representation</a:t>
            </a:r>
            <a:r>
              <a:rPr lang="nl-BE" dirty="0" smtClean="0"/>
              <a:t> of </a:t>
            </a:r>
            <a:r>
              <a:rPr lang="nl-BE" b="1" dirty="0" smtClean="0"/>
              <a:t>Store</a:t>
            </a:r>
            <a:r>
              <a:rPr lang="nl-BE" dirty="0" smtClean="0"/>
              <a:t> A B:</a:t>
            </a: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19842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l-GR" sz="2700" dirty="0" smtClean="0"/>
              <a:t>∀κ </a:t>
            </a:r>
            <a:r>
              <a:rPr lang="nl-BE" sz="2700" dirty="0" smtClean="0"/>
              <a:t>:</a:t>
            </a:r>
            <a:r>
              <a:rPr lang="el-GR" sz="2700" dirty="0" smtClean="0"/>
              <a:t> </a:t>
            </a:r>
            <a:r>
              <a:rPr lang="en-US" sz="2700" dirty="0" err="1" smtClean="0"/>
              <a:t>Functor</a:t>
            </a:r>
            <a:r>
              <a:rPr lang="en-US" sz="2700" dirty="0" smtClean="0"/>
              <a:t>. (B→</a:t>
            </a:r>
            <a:r>
              <a:rPr lang="el-GR" sz="2700" dirty="0" smtClean="0"/>
              <a:t>κ</a:t>
            </a:r>
            <a:r>
              <a:rPr lang="en-US" sz="2700" dirty="0" smtClean="0"/>
              <a:t>B)→</a:t>
            </a:r>
            <a:r>
              <a:rPr lang="el-GR" sz="2700" dirty="0" smtClean="0"/>
              <a:t>κ</a:t>
            </a:r>
            <a:r>
              <a:rPr lang="en-US" sz="2700" dirty="0" smtClean="0"/>
              <a:t>A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2438400"/>
            <a:ext cx="8503920" cy="3962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Why this representation? </a:t>
            </a:r>
            <a:r>
              <a:rPr lang="en-US" sz="2700" dirty="0" smtClean="0">
                <a:sym typeface="Wingdings"/>
              </a:rPr>
              <a:t></a:t>
            </a:r>
            <a:r>
              <a:rPr lang="en-US" sz="2700" dirty="0" smtClean="0"/>
              <a:t> The </a:t>
            </a:r>
            <a:r>
              <a:rPr lang="en-US" sz="2700" dirty="0" err="1" smtClean="0"/>
              <a:t>parametricity</a:t>
            </a:r>
            <a:r>
              <a:rPr lang="en-US" sz="2700" dirty="0" smtClean="0"/>
              <a:t> will greatly restrict what the values of this data type can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r>
              <a:rPr lang="nl-BE" dirty="0" smtClean="0"/>
              <a:t> – </a:t>
            </a:r>
            <a:r>
              <a:rPr lang="nl-BE" b="1" dirty="0" smtClean="0"/>
              <a:t>Store</a:t>
            </a:r>
            <a:r>
              <a:rPr lang="nl-BE" dirty="0" smtClean="0"/>
              <a:t> A B </a:t>
            </a:r>
            <a:r>
              <a:rPr lang="nl-BE" dirty="0" err="1" smtClean="0"/>
              <a:t>representation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303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l-GR" dirty="0" smtClean="0"/>
              <a:t>∀κ : </a:t>
            </a:r>
            <a:r>
              <a:rPr lang="en-US" dirty="0" err="1" smtClean="0"/>
              <a:t>Functor</a:t>
            </a:r>
            <a:r>
              <a:rPr lang="en-US" dirty="0" smtClean="0"/>
              <a:t>. (B→</a:t>
            </a:r>
            <a:r>
              <a:rPr lang="el-GR" dirty="0" smtClean="0"/>
              <a:t>κ</a:t>
            </a:r>
            <a:r>
              <a:rPr lang="en-US" dirty="0" smtClean="0"/>
              <a:t>B)→</a:t>
            </a:r>
            <a:r>
              <a:rPr lang="el-GR" dirty="0" smtClean="0"/>
              <a:t>κ</a:t>
            </a:r>
            <a:r>
              <a:rPr lang="en-US" dirty="0" smtClean="0"/>
              <a:t>A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1981200"/>
            <a:ext cx="8503920" cy="441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Brainstorm: How can we produce a value of </a:t>
            </a:r>
            <a:r>
              <a:rPr lang="en-US" sz="2500" dirty="0" err="1" smtClean="0"/>
              <a:t>κA</a:t>
            </a:r>
            <a:r>
              <a:rPr lang="en-US" sz="2500" dirty="0" smtClean="0"/>
              <a:t>?</a:t>
            </a:r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The only tool we can use is fmap</a:t>
            </a:r>
            <a:r>
              <a:rPr lang="en-US" sz="2500" baseline="-25000" dirty="0" smtClean="0"/>
              <a:t>k</a:t>
            </a:r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We have to utilize our parameter f :: </a:t>
            </a:r>
            <a:r>
              <a:rPr lang="en-US" sz="2500" dirty="0" err="1" smtClean="0"/>
              <a:t>B→κB</a:t>
            </a:r>
            <a:endParaRPr lang="en-US" sz="2500" dirty="0" smtClean="0"/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So, our type needs to internally have a value b :: B, and apply it to f, yielding a </a:t>
            </a:r>
            <a:r>
              <a:rPr lang="en-US" sz="2500" dirty="0" err="1" smtClean="0"/>
              <a:t>κB</a:t>
            </a:r>
            <a:r>
              <a:rPr lang="en-US" sz="2500" dirty="0" smtClean="0"/>
              <a:t>.</a:t>
            </a:r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But how can we transform our </a:t>
            </a:r>
            <a:r>
              <a:rPr lang="en-US" sz="2500" dirty="0" err="1" smtClean="0"/>
              <a:t>κB</a:t>
            </a:r>
            <a:r>
              <a:rPr lang="en-US" sz="2500" dirty="0" smtClean="0"/>
              <a:t> to a </a:t>
            </a:r>
            <a:r>
              <a:rPr lang="en-US" sz="2500" dirty="0" err="1" smtClean="0"/>
              <a:t>κA</a:t>
            </a:r>
            <a:r>
              <a:rPr lang="en-US" sz="2500" dirty="0" smtClean="0"/>
              <a:t>?</a:t>
            </a:r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Our type will also have to hold a value v :: B → A, so we can use fmap</a:t>
            </a:r>
            <a:r>
              <a:rPr lang="en-US" sz="2500" baseline="-25000" dirty="0" smtClean="0"/>
              <a:t>k</a:t>
            </a:r>
            <a:r>
              <a:rPr lang="en-US" sz="2500" dirty="0" smtClean="0"/>
              <a:t> v to get a </a:t>
            </a:r>
            <a:r>
              <a:rPr lang="en-US" sz="2500" dirty="0" err="1" smtClean="0"/>
              <a:t>κA</a:t>
            </a:r>
            <a:endParaRPr lang="en-US" sz="2500" dirty="0" smtClean="0"/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In conclusion, we need a B and a B → A.</a:t>
            </a:r>
          </a:p>
          <a:p>
            <a:pPr marL="274320" lvl="0" indent="-274320">
              <a:spcBef>
                <a:spcPct val="20000"/>
              </a:spcBef>
              <a:buClr>
                <a:srgbClr val="D16349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These are exactly the two components of Store B 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do we </a:t>
            </a:r>
            <a:r>
              <a:rPr lang="nl-BE" dirty="0" err="1" smtClean="0"/>
              <a:t>get</a:t>
            </a:r>
            <a:r>
              <a:rPr lang="nl-BE" dirty="0" smtClean="0"/>
              <a:t> </a:t>
            </a:r>
            <a:r>
              <a:rPr lang="nl-BE" dirty="0" err="1" smtClean="0"/>
              <a:t>there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Lens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b="1" dirty="0" smtClean="0"/>
              <a:t>Lens</a:t>
            </a:r>
            <a:r>
              <a:rPr lang="nl-BE" dirty="0" smtClean="0"/>
              <a:t> as a Coalgebra of 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r>
              <a:rPr lang="nl-BE" dirty="0" smtClean="0"/>
              <a:t> and </a:t>
            </a:r>
            <a:r>
              <a:rPr lang="nl-BE" b="1" dirty="0" err="1" smtClean="0"/>
              <a:t>Biplates</a:t>
            </a:r>
            <a:endParaRPr lang="nl-BE" dirty="0" smtClean="0"/>
          </a:p>
          <a:p>
            <a:r>
              <a:rPr lang="nl-BE" b="1" dirty="0" err="1" smtClean="0"/>
              <a:t>Biplates</a:t>
            </a:r>
            <a:r>
              <a:rPr lang="nl-BE" dirty="0" smtClean="0"/>
              <a:t> as a Coalgebra of the </a:t>
            </a:r>
            <a:r>
              <a:rPr lang="nl-BE" b="1" dirty="0" err="1" smtClean="0"/>
              <a:t>Cartesian</a:t>
            </a:r>
            <a:r>
              <a:rPr lang="nl-BE" b="1" dirty="0" smtClean="0"/>
              <a:t> 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 smtClean="0"/>
          </a:p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endParaRPr lang="nl-BE" dirty="0" smtClean="0"/>
          </a:p>
          <a:p>
            <a:r>
              <a:rPr lang="nl-BE" dirty="0" err="1" smtClean="0"/>
              <a:t>Multiplate</a:t>
            </a:r>
            <a:endParaRPr lang="nl-BE" dirty="0" smtClean="0"/>
          </a:p>
          <a:p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Uniplate</a:t>
            </a:r>
            <a:r>
              <a:rPr lang="nl-BE" dirty="0" smtClean="0"/>
              <a:t> and </a:t>
            </a:r>
            <a:r>
              <a:rPr lang="nl-BE" dirty="0" err="1" smtClean="0"/>
              <a:t>Compos</a:t>
            </a:r>
            <a:r>
              <a:rPr lang="nl-BE" dirty="0" smtClean="0"/>
              <a:t> data types are </a:t>
            </a:r>
            <a:r>
              <a:rPr lang="nl-BE" dirty="0" err="1" smtClean="0"/>
              <a:t>isomorphic</a:t>
            </a:r>
            <a:r>
              <a:rPr lang="nl-BE" dirty="0" smtClean="0"/>
              <a:t> – </a:t>
            </a:r>
            <a:r>
              <a:rPr lang="nl-BE" b="1" dirty="0" smtClean="0"/>
              <a:t>Store</a:t>
            </a:r>
            <a:r>
              <a:rPr lang="nl-BE" dirty="0" smtClean="0"/>
              <a:t> A B </a:t>
            </a:r>
            <a:r>
              <a:rPr lang="nl-BE" dirty="0" err="1" smtClean="0"/>
              <a:t>representation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543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isoStore</a:t>
            </a:r>
            <a:r>
              <a:rPr lang="en-US" baseline="-25000" dirty="0" smtClean="0"/>
              <a:t>1</a:t>
            </a:r>
            <a:r>
              <a:rPr lang="en-US" dirty="0" smtClean="0"/>
              <a:t> :: Store B A → ∀</a:t>
            </a:r>
            <a:r>
              <a:rPr lang="nl-BE" dirty="0" smtClean="0"/>
              <a:t>κ</a:t>
            </a:r>
            <a:r>
              <a:rPr lang="en-US" dirty="0" smtClean="0"/>
              <a:t> : </a:t>
            </a:r>
            <a:r>
              <a:rPr lang="en-US" dirty="0" err="1" smtClean="0"/>
              <a:t>Functor</a:t>
            </a:r>
            <a:r>
              <a:rPr lang="en-US" dirty="0" smtClean="0"/>
              <a:t>. (B → </a:t>
            </a:r>
            <a:r>
              <a:rPr lang="nl-BE" dirty="0" smtClean="0"/>
              <a:t>κ</a:t>
            </a:r>
            <a:r>
              <a:rPr lang="en-US" dirty="0" smtClean="0"/>
              <a:t>B) → </a:t>
            </a:r>
            <a:r>
              <a:rPr lang="nl-BE" dirty="0" smtClean="0"/>
              <a:t>κ</a:t>
            </a:r>
            <a:r>
              <a:rPr lang="en-US" dirty="0" smtClean="0"/>
              <a:t>A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isoStore</a:t>
            </a:r>
            <a:r>
              <a:rPr lang="en-US" baseline="-25000" dirty="0" smtClean="0"/>
              <a:t>1</a:t>
            </a:r>
            <a:r>
              <a:rPr lang="en-US" dirty="0" smtClean="0"/>
              <a:t> (Store v b) = </a:t>
            </a:r>
            <a:r>
              <a:rPr lang="el-GR" sz="2400" dirty="0" smtClean="0"/>
              <a:t>λ </a:t>
            </a:r>
            <a:r>
              <a:rPr lang="nl-BE" sz="2400" dirty="0" smtClean="0"/>
              <a:t> </a:t>
            </a:r>
            <a:r>
              <a:rPr lang="nl-BE" dirty="0" smtClean="0"/>
              <a:t>κ </a:t>
            </a:r>
            <a:r>
              <a:rPr lang="en-US" dirty="0" smtClean="0"/>
              <a:t>→ </a:t>
            </a:r>
            <a:r>
              <a:rPr lang="nl-BE" dirty="0" smtClean="0"/>
              <a:t>λ </a:t>
            </a:r>
            <a:r>
              <a:rPr lang="en-US" dirty="0" smtClean="0"/>
              <a:t>f → </a:t>
            </a:r>
            <a:r>
              <a:rPr lang="en-US" dirty="0" err="1" smtClean="0"/>
              <a:t>fmap</a:t>
            </a:r>
            <a:r>
              <a:rPr lang="nl-BE" baseline="-25000" dirty="0" smtClean="0"/>
              <a:t>κ</a:t>
            </a:r>
            <a:r>
              <a:rPr lang="en-US" dirty="0" smtClean="0"/>
              <a:t> v (f b)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isoStore2 :: (∀</a:t>
            </a:r>
            <a:r>
              <a:rPr lang="nl-BE" dirty="0" smtClean="0"/>
              <a:t>κ</a:t>
            </a:r>
            <a:r>
              <a:rPr lang="en-US" dirty="0" smtClean="0"/>
              <a:t> : </a:t>
            </a:r>
            <a:r>
              <a:rPr lang="en-US" dirty="0" err="1" smtClean="0"/>
              <a:t>Functor</a:t>
            </a:r>
            <a:r>
              <a:rPr lang="en-US" dirty="0" smtClean="0"/>
              <a:t>. (B → </a:t>
            </a:r>
            <a:r>
              <a:rPr lang="nl-BE" dirty="0" smtClean="0"/>
              <a:t>κ</a:t>
            </a:r>
            <a:r>
              <a:rPr lang="en-US" dirty="0" smtClean="0"/>
              <a:t>B) → </a:t>
            </a:r>
            <a:r>
              <a:rPr lang="nl-BE" dirty="0" smtClean="0"/>
              <a:t>κ</a:t>
            </a:r>
            <a:r>
              <a:rPr lang="en-US" dirty="0" smtClean="0"/>
              <a:t>A) → Store B A</a:t>
            </a:r>
            <a:endParaRPr lang="nl-BE" dirty="0" smtClean="0"/>
          </a:p>
          <a:p>
            <a:pPr>
              <a:buNone/>
            </a:pPr>
            <a:r>
              <a:rPr lang="nl-BE" dirty="0" smtClean="0"/>
              <a:t>isoStore2 y =  y</a:t>
            </a:r>
            <a:r>
              <a:rPr lang="nl-BE" baseline="-25000" dirty="0" smtClean="0"/>
              <a:t>(Store B)</a:t>
            </a:r>
            <a:r>
              <a:rPr lang="nl-BE" dirty="0" smtClean="0"/>
              <a:t> </a:t>
            </a:r>
            <a:r>
              <a:rPr lang="nl-BE" dirty="0" err="1" smtClean="0"/>
              <a:t>idLens</a:t>
            </a:r>
            <a:r>
              <a:rPr lang="nl-BE" baseline="-25000" dirty="0" err="1" smtClean="0"/>
              <a:t>B</a:t>
            </a:r>
            <a:endParaRPr lang="nl-BE" baseline="-25000" dirty="0" smtClean="0"/>
          </a:p>
          <a:p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3657600"/>
            <a:ext cx="8503920" cy="2667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This isomorphism implies the following set of isomorphisms: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Store B A ≈ ∀</a:t>
            </a:r>
            <a:r>
              <a:rPr lang="el-GR" sz="2700" dirty="0" smtClean="0"/>
              <a:t>κ</a:t>
            </a:r>
            <a:r>
              <a:rPr lang="nl-BE" sz="2700" dirty="0" smtClean="0"/>
              <a:t> :: Functor.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Lens A B ≈ A → ∀</a:t>
            </a:r>
            <a:r>
              <a:rPr lang="el-GR" sz="2700" dirty="0" smtClean="0"/>
              <a:t>κ</a:t>
            </a:r>
            <a:r>
              <a:rPr lang="nl-BE" sz="2700" dirty="0" smtClean="0"/>
              <a:t> :: Functor.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Lens A B ≈ ∀</a:t>
            </a:r>
            <a:r>
              <a:rPr lang="el-GR" sz="2700" dirty="0" smtClean="0"/>
              <a:t>κ</a:t>
            </a:r>
            <a:r>
              <a:rPr lang="nl-BE" sz="2700" dirty="0" smtClean="0"/>
              <a:t> :: Functor.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A → </a:t>
            </a:r>
            <a:r>
              <a:rPr lang="el-GR" sz="2700" dirty="0" smtClean="0"/>
              <a:t>κ</a:t>
            </a:r>
            <a:r>
              <a:rPr lang="nl-BE" sz="2700" dirty="0" smtClean="0"/>
              <a:t>A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smtClean="0"/>
              <a:t>	(van Laarhoven representation for a lens)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82575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We can transport Lens laws through the isomorphism to get laws for van </a:t>
            </a:r>
            <a:r>
              <a:rPr lang="en-US" dirty="0" err="1" smtClean="0"/>
              <a:t>Laarhoven</a:t>
            </a:r>
            <a:r>
              <a:rPr lang="en-US" dirty="0" smtClean="0"/>
              <a:t> lenses</a:t>
            </a:r>
            <a:endParaRPr lang="nl-BE" dirty="0" smtClean="0"/>
          </a:p>
          <a:p>
            <a:pPr lvl="0"/>
            <a:r>
              <a:rPr lang="en-US" dirty="0" smtClean="0"/>
              <a:t>Reasoning this way is awkward</a:t>
            </a:r>
            <a:endParaRPr lang="nl-BE" dirty="0" smtClean="0"/>
          </a:p>
          <a:p>
            <a:pPr lvl="0"/>
            <a:r>
              <a:rPr lang="en-US" dirty="0" smtClean="0"/>
              <a:t>Is there a more natural way? Yes!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1752" y="32796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b="1" dirty="0" smtClean="0"/>
              <a:t>type</a:t>
            </a:r>
            <a:r>
              <a:rPr lang="nl-BE" sz="2700" dirty="0" smtClean="0"/>
              <a:t> Coalgebra </a:t>
            </a:r>
            <a:r>
              <a:rPr lang="el-GR" sz="2700" dirty="0" smtClean="0"/>
              <a:t>α</a:t>
            </a:r>
            <a:r>
              <a:rPr lang="nl-BE" sz="2700" dirty="0" smtClean="0"/>
              <a:t> </a:t>
            </a:r>
            <a:r>
              <a:rPr lang="el-GR" sz="2700" dirty="0" smtClean="0"/>
              <a:t>κ</a:t>
            </a:r>
            <a:r>
              <a:rPr lang="nl-BE" sz="2700" dirty="0" smtClean="0"/>
              <a:t> = </a:t>
            </a:r>
            <a:r>
              <a:rPr lang="el-GR" sz="2700" dirty="0" smtClean="0"/>
              <a:t>α</a:t>
            </a:r>
            <a:r>
              <a:rPr lang="nl-BE" sz="2700" dirty="0" smtClean="0"/>
              <a:t> </a:t>
            </a:r>
            <a:r>
              <a:rPr lang="el-GR" sz="2700" dirty="0" smtClean="0"/>
              <a:t>→</a:t>
            </a:r>
            <a:r>
              <a:rPr lang="nl-BE" sz="2700" dirty="0" smtClean="0"/>
              <a:t> </a:t>
            </a:r>
            <a:r>
              <a:rPr lang="el-GR" sz="2700" dirty="0" smtClean="0"/>
              <a:t>κ</a:t>
            </a:r>
            <a:r>
              <a:rPr lang="nl-BE" sz="2700" dirty="0" smtClean="0"/>
              <a:t> </a:t>
            </a:r>
            <a:r>
              <a:rPr lang="el-GR" sz="2700" dirty="0" smtClean="0"/>
              <a:t>α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736848"/>
            <a:ext cx="8503920" cy="1292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flipped: </a:t>
            </a:r>
            <a:r>
              <a:rPr lang="en-US" sz="2700" dirty="0" err="1" smtClean="0"/>
              <a:t>Coalgebra</a:t>
            </a:r>
            <a:r>
              <a:rPr lang="en-US" sz="2700" dirty="0" smtClean="0"/>
              <a:t> </a:t>
            </a:r>
            <a:r>
              <a:rPr lang="nl-BE" sz="2700" dirty="0" smtClean="0"/>
              <a:t>α</a:t>
            </a:r>
            <a:r>
              <a:rPr lang="en-US" sz="2700" dirty="0" smtClean="0"/>
              <a:t> :: (⋆ → ⋆) → ⋆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Think of it as a </a:t>
            </a:r>
            <a:r>
              <a:rPr lang="en-US" sz="2700" dirty="0" err="1" smtClean="0"/>
              <a:t>functor</a:t>
            </a:r>
            <a:r>
              <a:rPr lang="en-US" sz="2700" dirty="0" smtClean="0"/>
              <a:t> from </a:t>
            </a:r>
            <a:r>
              <a:rPr lang="en-US" sz="2700" dirty="0" err="1" smtClean="0"/>
              <a:t>functors</a:t>
            </a:r>
            <a:r>
              <a:rPr lang="en-US" sz="2700" dirty="0" smtClean="0"/>
              <a:t>-on-types to types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1524000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b="1" dirty="0" smtClean="0"/>
              <a:t>type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1</a:t>
            </a:r>
            <a:r>
              <a:rPr lang="nl-BE" sz="2700" dirty="0" smtClean="0"/>
              <a:t> </a:t>
            </a:r>
            <a:r>
              <a:rPr lang="el-GR" sz="2700" dirty="0" smtClean="0"/>
              <a:t>⇒</a:t>
            </a:r>
            <a:r>
              <a:rPr lang="nl-BE" sz="2700" dirty="0" smtClean="0"/>
              <a:t>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2</a:t>
            </a:r>
            <a:r>
              <a:rPr lang="nl-BE" sz="2700" dirty="0" smtClean="0"/>
              <a:t> = </a:t>
            </a:r>
            <a:r>
              <a:rPr lang="el-GR" sz="2700" dirty="0" smtClean="0"/>
              <a:t>∀α.</a:t>
            </a:r>
            <a:r>
              <a:rPr lang="nl-BE" sz="2700" dirty="0" smtClean="0"/>
              <a:t>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1</a:t>
            </a:r>
            <a:r>
              <a:rPr lang="el-GR" sz="2700" dirty="0" smtClean="0"/>
              <a:t> α</a:t>
            </a:r>
            <a:r>
              <a:rPr lang="nl-BE" sz="2700" dirty="0" smtClean="0"/>
              <a:t> </a:t>
            </a:r>
            <a:r>
              <a:rPr lang="el-GR" sz="2700" dirty="0" smtClean="0"/>
              <a:t>→</a:t>
            </a:r>
            <a:r>
              <a:rPr lang="nl-BE" sz="2700" dirty="0" smtClean="0"/>
              <a:t>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2</a:t>
            </a:r>
            <a:r>
              <a:rPr lang="el-GR" sz="2700" dirty="0" smtClean="0"/>
              <a:t> α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2136648"/>
            <a:ext cx="8503920" cy="911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r>
              <a:rPr lang="en-US" sz="2700" dirty="0" err="1" smtClean="0"/>
              <a:t>coalgMap</a:t>
            </a:r>
            <a:r>
              <a:rPr lang="en-US" sz="2700" dirty="0" smtClean="0"/>
              <a:t> :: (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1</a:t>
            </a:r>
            <a:r>
              <a:rPr lang="en-US" sz="2700" dirty="0" smtClean="0"/>
              <a:t> ⇒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2</a:t>
            </a:r>
            <a:r>
              <a:rPr lang="en-US" sz="2700" dirty="0" smtClean="0"/>
              <a:t>) → </a:t>
            </a:r>
            <a:r>
              <a:rPr lang="en-US" sz="2700" dirty="0" err="1" smtClean="0"/>
              <a:t>Coalgeba</a:t>
            </a:r>
            <a:r>
              <a:rPr lang="en-US" sz="2700" dirty="0" smtClean="0"/>
              <a:t> </a:t>
            </a:r>
            <a:r>
              <a:rPr lang="nl-BE" sz="2700" dirty="0" smtClean="0"/>
              <a:t>β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1</a:t>
            </a:r>
            <a:r>
              <a:rPr lang="en-US" sz="2700" dirty="0" smtClean="0"/>
              <a:t> → </a:t>
            </a:r>
            <a:r>
              <a:rPr lang="en-US" sz="2700" dirty="0" err="1" smtClean="0"/>
              <a:t>Coalgebra</a:t>
            </a:r>
            <a:r>
              <a:rPr lang="en-US" sz="2700" dirty="0" smtClean="0"/>
              <a:t> </a:t>
            </a:r>
            <a:r>
              <a:rPr lang="nl-BE" sz="2700" dirty="0" smtClean="0"/>
              <a:t>β </a:t>
            </a:r>
            <a:r>
              <a:rPr lang="el-GR" sz="2700" dirty="0" smtClean="0"/>
              <a:t>κ</a:t>
            </a:r>
            <a:r>
              <a:rPr lang="el-GR" sz="2700" baseline="-25000" dirty="0" smtClean="0"/>
              <a:t>2</a:t>
            </a:r>
            <a:endParaRPr lang="nl-BE" sz="2700" dirty="0" smtClean="0"/>
          </a:p>
          <a:p>
            <a:r>
              <a:rPr lang="en-US" sz="2700" dirty="0" err="1" smtClean="0"/>
              <a:t>coalgMap</a:t>
            </a:r>
            <a:r>
              <a:rPr lang="en-US" sz="2700" dirty="0" smtClean="0"/>
              <a:t> </a:t>
            </a:r>
            <a:r>
              <a:rPr lang="nl-BE" sz="2700" dirty="0" smtClean="0"/>
              <a:t>η </a:t>
            </a:r>
            <a:r>
              <a:rPr lang="en-US" sz="2700" dirty="0" smtClean="0"/>
              <a:t>c = </a:t>
            </a:r>
            <a:r>
              <a:rPr lang="nl-BE" sz="2700" dirty="0" smtClean="0"/>
              <a:t>η</a:t>
            </a:r>
            <a:r>
              <a:rPr lang="en-US" sz="2700" dirty="0" smtClean="0"/>
              <a:t>◦c</a:t>
            </a:r>
            <a:endParaRPr lang="nl-BE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3124200"/>
            <a:ext cx="8503920" cy="2974848"/>
          </a:xfrm>
        </p:spPr>
        <p:txBody>
          <a:bodyPr/>
          <a:lstStyle/>
          <a:p>
            <a:r>
              <a:rPr lang="nl-BE" dirty="0" smtClean="0"/>
              <a:t>If we have a natural transformation between functors on types,</a:t>
            </a:r>
          </a:p>
          <a:p>
            <a:r>
              <a:rPr lang="nl-BE" dirty="0" smtClean="0"/>
              <a:t>... we can “map” over a coalgebra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smtClean="0"/>
              <a:t>We can rewrite the type of a van Laarhoven lens:</a:t>
            </a:r>
            <a:endParaRPr lang="nl-BE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2593848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smtClean="0"/>
              <a:t>l :: </a:t>
            </a:r>
            <a:r>
              <a:rPr lang="el-GR" sz="2700" dirty="0" smtClean="0"/>
              <a:t>∀κ</a:t>
            </a:r>
            <a:r>
              <a:rPr lang="nl-BE" sz="2700" dirty="0" smtClean="0"/>
              <a:t> </a:t>
            </a:r>
            <a:r>
              <a:rPr lang="el-GR" sz="2700" dirty="0" smtClean="0"/>
              <a:t>: </a:t>
            </a:r>
            <a:r>
              <a:rPr lang="nl-BE" sz="2700" dirty="0" smtClean="0"/>
              <a:t>Functor. Coalgebra B </a:t>
            </a:r>
            <a:r>
              <a:rPr lang="el-GR" sz="2700" dirty="0" smtClean="0"/>
              <a:t>κ</a:t>
            </a:r>
            <a:r>
              <a:rPr lang="nl-BE" sz="2700" dirty="0" smtClean="0"/>
              <a:t> </a:t>
            </a:r>
            <a:r>
              <a:rPr lang="el-GR" sz="2700" dirty="0" smtClean="0"/>
              <a:t>→</a:t>
            </a:r>
            <a:r>
              <a:rPr lang="nl-BE" sz="2700" dirty="0" smtClean="0"/>
              <a:t> Coalgebra A </a:t>
            </a:r>
            <a:r>
              <a:rPr lang="el-GR" sz="2700" dirty="0" smtClean="0"/>
              <a:t>κ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304800" y="1981200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smtClean="0"/>
              <a:t>l :: ∀</a:t>
            </a:r>
            <a:r>
              <a:rPr lang="el-GR" sz="2700" dirty="0" smtClean="0"/>
              <a:t>κ</a:t>
            </a:r>
            <a:r>
              <a:rPr lang="nl-BE" sz="2700" dirty="0" smtClean="0"/>
              <a:t> : Functor.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A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  <a:endParaRPr lang="el-GR" sz="27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124200"/>
            <a:ext cx="8503920" cy="3276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It’s the type of a natural transformation from </a:t>
            </a:r>
            <a:r>
              <a:rPr lang="en-US" sz="2700" dirty="0" err="1" smtClean="0"/>
              <a:t>Coalgebra</a:t>
            </a:r>
            <a:r>
              <a:rPr lang="en-US" sz="2700" dirty="0" smtClean="0"/>
              <a:t> B to </a:t>
            </a:r>
            <a:r>
              <a:rPr lang="en-US" sz="2700" dirty="0" err="1" smtClean="0"/>
              <a:t>Coalgebra</a:t>
            </a:r>
            <a:r>
              <a:rPr lang="en-US" sz="2700" dirty="0" smtClean="0"/>
              <a:t> 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We get a free theorem: </a:t>
            </a:r>
            <a:r>
              <a:rPr lang="en-US" sz="2700" dirty="0" err="1" smtClean="0"/>
              <a:t>coalgMap</a:t>
            </a:r>
            <a:r>
              <a:rPr lang="en-US" sz="2700" dirty="0" smtClean="0"/>
              <a:t> </a:t>
            </a:r>
            <a:r>
              <a:rPr lang="en-US" sz="2700" dirty="0" err="1" smtClean="0"/>
              <a:t>η◦l</a:t>
            </a:r>
            <a:r>
              <a:rPr lang="en-US" sz="2700" dirty="0" smtClean="0"/>
              <a:t> = l◦ </a:t>
            </a:r>
            <a:r>
              <a:rPr lang="en-US" sz="2700" dirty="0" err="1" smtClean="0"/>
              <a:t>coalgMap</a:t>
            </a:r>
            <a:r>
              <a:rPr lang="en-US" sz="2700" dirty="0" smtClean="0"/>
              <a:t> η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Both the category of </a:t>
            </a:r>
            <a:r>
              <a:rPr lang="en-US" sz="2700" dirty="0" err="1" smtClean="0"/>
              <a:t>functors</a:t>
            </a:r>
            <a:r>
              <a:rPr lang="en-US" sz="2700" dirty="0" smtClean="0"/>
              <a:t> and the category of types are </a:t>
            </a:r>
            <a:r>
              <a:rPr lang="en-US" sz="2700" dirty="0" err="1" smtClean="0"/>
              <a:t>monoidal</a:t>
            </a:r>
            <a:r>
              <a:rPr lang="en-US" sz="2700" dirty="0" smtClean="0"/>
              <a:t>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2438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idCoalg</a:t>
            </a:r>
            <a:r>
              <a:rPr lang="en-US" dirty="0" smtClean="0"/>
              <a:t> :: 1 → </a:t>
            </a:r>
            <a:r>
              <a:rPr lang="en-US" dirty="0" err="1" smtClean="0"/>
              <a:t>Coalgebra</a:t>
            </a:r>
            <a:r>
              <a:rPr lang="en-US" dirty="0" smtClean="0"/>
              <a:t> </a:t>
            </a:r>
            <a:r>
              <a:rPr lang="nl-BE" dirty="0" smtClean="0"/>
              <a:t>α</a:t>
            </a:r>
            <a:r>
              <a:rPr lang="en-US" dirty="0" smtClean="0"/>
              <a:t> Id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idCoalg</a:t>
            </a:r>
            <a:r>
              <a:rPr lang="en-US" dirty="0" smtClean="0"/>
              <a:t> () = id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composeCoalg</a:t>
            </a:r>
            <a:r>
              <a:rPr lang="en-US" dirty="0" smtClean="0"/>
              <a:t> :: (</a:t>
            </a:r>
            <a:r>
              <a:rPr lang="en-US" dirty="0" err="1" smtClean="0"/>
              <a:t>Functor</a:t>
            </a:r>
            <a:r>
              <a:rPr lang="en-US" dirty="0" smtClean="0"/>
              <a:t> </a:t>
            </a:r>
            <a:r>
              <a:rPr lang="el-GR" dirty="0" smtClean="0"/>
              <a:t>κ</a:t>
            </a:r>
            <a:r>
              <a:rPr lang="el-GR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Functor</a:t>
            </a:r>
            <a:r>
              <a:rPr lang="en-US" dirty="0" smtClean="0"/>
              <a:t> </a:t>
            </a:r>
            <a:r>
              <a:rPr lang="el-GR" dirty="0" smtClean="0"/>
              <a:t>κ</a:t>
            </a:r>
            <a:r>
              <a:rPr lang="el-GR" baseline="-25000" dirty="0" smtClean="0"/>
              <a:t>2</a:t>
            </a:r>
            <a:r>
              <a:rPr lang="en-US" dirty="0" smtClean="0"/>
              <a:t>) ⇒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Coalgebra</a:t>
            </a:r>
            <a:r>
              <a:rPr lang="en-US" dirty="0" smtClean="0"/>
              <a:t> </a:t>
            </a:r>
            <a:r>
              <a:rPr lang="nl-BE" dirty="0" smtClean="0"/>
              <a:t>α </a:t>
            </a:r>
            <a:r>
              <a:rPr lang="el-GR" dirty="0" smtClean="0"/>
              <a:t>κ</a:t>
            </a:r>
            <a:r>
              <a:rPr lang="el-GR" baseline="-25000" dirty="0" smtClean="0"/>
              <a:t>1</a:t>
            </a:r>
            <a:r>
              <a:rPr lang="en-US" dirty="0" smtClean="0"/>
              <a:t> × </a:t>
            </a:r>
            <a:r>
              <a:rPr lang="en-US" dirty="0" err="1" smtClean="0"/>
              <a:t>Coalgebra</a:t>
            </a:r>
            <a:r>
              <a:rPr lang="en-US" dirty="0" smtClean="0"/>
              <a:t> </a:t>
            </a:r>
            <a:r>
              <a:rPr lang="nl-BE" dirty="0" smtClean="0"/>
              <a:t>α </a:t>
            </a:r>
            <a:r>
              <a:rPr lang="el-GR" dirty="0" smtClean="0"/>
              <a:t>κ</a:t>
            </a:r>
            <a:r>
              <a:rPr lang="el-GR" baseline="-25000" dirty="0" smtClean="0"/>
              <a:t>2</a:t>
            </a:r>
            <a:r>
              <a:rPr lang="en-US" dirty="0" smtClean="0"/>
              <a:t>) →</a:t>
            </a:r>
            <a:r>
              <a:rPr lang="nl-BE" dirty="0" smtClean="0"/>
              <a:t> </a:t>
            </a:r>
            <a:r>
              <a:rPr lang="en-US" dirty="0" err="1" smtClean="0"/>
              <a:t>Coalgebra</a:t>
            </a:r>
            <a:r>
              <a:rPr lang="en-US" dirty="0" smtClean="0"/>
              <a:t> </a:t>
            </a:r>
            <a:r>
              <a:rPr lang="nl-BE" dirty="0" smtClean="0"/>
              <a:t>α</a:t>
            </a:r>
            <a:r>
              <a:rPr lang="en-US" dirty="0" smtClean="0"/>
              <a:t> (</a:t>
            </a:r>
            <a:r>
              <a:rPr lang="el-GR" dirty="0" smtClean="0"/>
              <a:t>κ</a:t>
            </a:r>
            <a:r>
              <a:rPr lang="el-GR" baseline="-25000" dirty="0" smtClean="0"/>
              <a:t>1</a:t>
            </a:r>
            <a:r>
              <a:rPr lang="en-US" dirty="0" smtClean="0"/>
              <a:t> ◦ </a:t>
            </a:r>
            <a:r>
              <a:rPr lang="el-GR" dirty="0" smtClean="0"/>
              <a:t>κ</a:t>
            </a:r>
            <a:r>
              <a:rPr lang="el-GR" baseline="-25000" dirty="0" smtClean="0"/>
              <a:t>2</a:t>
            </a:r>
            <a:r>
              <a:rPr lang="en-US" dirty="0" smtClean="0"/>
              <a:t>)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composeCoalg</a:t>
            </a:r>
            <a:r>
              <a:rPr lang="en-US" dirty="0" smtClean="0"/>
              <a:t> (c1, c2) = </a:t>
            </a:r>
            <a:r>
              <a:rPr lang="en-US" dirty="0" err="1" smtClean="0"/>
              <a:t>fmap</a:t>
            </a:r>
            <a:r>
              <a:rPr lang="el-GR" dirty="0" smtClean="0"/>
              <a:t>κ</a:t>
            </a:r>
            <a:r>
              <a:rPr lang="el-GR" baseline="-25000" dirty="0" smtClean="0"/>
              <a:t>1</a:t>
            </a:r>
            <a:r>
              <a:rPr lang="en-US" dirty="0" smtClean="0"/>
              <a:t> c2 ◦ c1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4648200"/>
            <a:ext cx="850392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Given that </a:t>
            </a:r>
            <a:r>
              <a:rPr lang="en-US" sz="2700" dirty="0" err="1" smtClean="0"/>
              <a:t>Coalgebra</a:t>
            </a:r>
            <a:r>
              <a:rPr lang="en-US" sz="2700" dirty="0" smtClean="0"/>
              <a:t> A and </a:t>
            </a:r>
            <a:r>
              <a:rPr lang="en-US" sz="2700" dirty="0" err="1" smtClean="0"/>
              <a:t>Coalgebra</a:t>
            </a:r>
            <a:r>
              <a:rPr lang="en-US" sz="2700" dirty="0" smtClean="0"/>
              <a:t> B are both </a:t>
            </a:r>
            <a:r>
              <a:rPr lang="en-US" sz="2700" dirty="0" err="1" smtClean="0"/>
              <a:t>monoidal</a:t>
            </a:r>
            <a:r>
              <a:rPr lang="en-US" sz="2700" dirty="0" smtClean="0"/>
              <a:t> </a:t>
            </a:r>
            <a:r>
              <a:rPr lang="en-US" sz="2700" dirty="0" err="1" smtClean="0"/>
              <a:t>functors</a:t>
            </a:r>
            <a:r>
              <a:rPr lang="en-US" sz="2700" dirty="0" smtClean="0"/>
              <a:t>,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… we note that l is actually a </a:t>
            </a:r>
            <a:r>
              <a:rPr lang="en-US" sz="2700" dirty="0" err="1" smtClean="0"/>
              <a:t>monoidal</a:t>
            </a:r>
            <a:r>
              <a:rPr lang="en-US" sz="2700" dirty="0" smtClean="0"/>
              <a:t> natural transformation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752" y="1371600"/>
            <a:ext cx="850392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err="1" smtClean="0"/>
              <a:t>Coalgebras</a:t>
            </a:r>
            <a:r>
              <a:rPr lang="en-US" sz="2700" dirty="0" smtClean="0"/>
              <a:t> preserve this </a:t>
            </a:r>
            <a:r>
              <a:rPr lang="en-US" sz="2700" dirty="0" err="1" smtClean="0"/>
              <a:t>monoidal</a:t>
            </a:r>
            <a:r>
              <a:rPr lang="en-US" sz="2700" dirty="0" smtClean="0"/>
              <a:t> structure with the following operations: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8069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laws for a </a:t>
            </a:r>
            <a:r>
              <a:rPr lang="en-US" dirty="0" err="1" smtClean="0"/>
              <a:t>monoidal</a:t>
            </a:r>
            <a:r>
              <a:rPr lang="en-US" dirty="0" smtClean="0"/>
              <a:t> natural transformation lens are the following</a:t>
            </a:r>
          </a:p>
          <a:p>
            <a:pPr lvl="1">
              <a:buClr>
                <a:srgbClr val="CCB400"/>
              </a:buClr>
            </a:pP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r>
              <a:rPr lang="nl-BE" sz="2400" dirty="0" smtClean="0">
                <a:solidFill>
                  <a:srgbClr val="646B86"/>
                </a:solidFill>
              </a:rPr>
              <a:t> (idCoalg ()) = idCoalg ()</a:t>
            </a:r>
            <a:endParaRPr lang="en-US" sz="2400" dirty="0" smtClean="0"/>
          </a:p>
          <a:p>
            <a:pPr lvl="1">
              <a:buClr>
                <a:srgbClr val="CCB400"/>
              </a:buClr>
            </a:pP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r>
              <a:rPr lang="nl-BE" sz="2400" dirty="0" smtClean="0">
                <a:solidFill>
                  <a:srgbClr val="646B86"/>
                </a:solidFill>
              </a:rPr>
              <a:t> (composeCoalg (c1, c2)) = composeCoalg (l c1, l c2)</a:t>
            </a:r>
          </a:p>
          <a:p>
            <a:pPr lvl="0"/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Let’s recall (1) and (2) :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i="1" dirty="0" smtClean="0"/>
              <a:t>l</a:t>
            </a:r>
            <a:r>
              <a:rPr lang="en-US" sz="2400" dirty="0" smtClean="0"/>
              <a:t> (set </a:t>
            </a:r>
            <a:r>
              <a:rPr lang="en-US" sz="2400" i="1" dirty="0" smtClean="0"/>
              <a:t>l s b</a:t>
            </a:r>
            <a:r>
              <a:rPr lang="en-US" sz="2400" dirty="0" smtClean="0"/>
              <a:t>) = </a:t>
            </a:r>
            <a:r>
              <a:rPr lang="en-US" sz="2400" i="1" dirty="0" smtClean="0"/>
              <a:t>b</a:t>
            </a:r>
            <a:endParaRPr lang="nl-BE" sz="2400" dirty="0" smtClean="0"/>
          </a:p>
          <a:p>
            <a:pPr lvl="1"/>
            <a:r>
              <a:rPr lang="en-US" sz="2400" dirty="0" smtClean="0"/>
              <a:t>set </a:t>
            </a:r>
            <a:r>
              <a:rPr lang="en-US" sz="2400" i="1" dirty="0" smtClean="0"/>
              <a:t>l s </a:t>
            </a:r>
            <a:r>
              <a:rPr lang="en-US" sz="2400" dirty="0" smtClean="0"/>
              <a:t>(get </a:t>
            </a:r>
            <a:r>
              <a:rPr lang="en-US" sz="2400" i="1" dirty="0" smtClean="0"/>
              <a:t>l s</a:t>
            </a:r>
            <a:r>
              <a:rPr lang="en-US" sz="2400" dirty="0" smtClean="0"/>
              <a:t>) = </a:t>
            </a:r>
            <a:r>
              <a:rPr lang="en-US" sz="2400" i="1" dirty="0" smtClean="0"/>
              <a:t>s</a:t>
            </a:r>
            <a:endParaRPr lang="nl-BE" sz="2400" dirty="0" smtClean="0"/>
          </a:p>
          <a:p>
            <a:pPr lvl="1"/>
            <a:r>
              <a:rPr lang="en-US" sz="2400" dirty="0" smtClean="0"/>
              <a:t>set </a:t>
            </a:r>
            <a:r>
              <a:rPr lang="en-US" sz="2400" i="1" dirty="0" smtClean="0"/>
              <a:t>l</a:t>
            </a:r>
            <a:r>
              <a:rPr lang="en-US" sz="2400" dirty="0" smtClean="0"/>
              <a:t> (set </a:t>
            </a:r>
            <a:r>
              <a:rPr lang="en-US" sz="2400" i="1" dirty="0" smtClean="0"/>
              <a:t>l s b1</a:t>
            </a:r>
            <a:r>
              <a:rPr lang="en-US" sz="2400" dirty="0" smtClean="0"/>
              <a:t>)</a:t>
            </a:r>
            <a:r>
              <a:rPr lang="en-US" sz="2400" i="1" dirty="0" smtClean="0"/>
              <a:t> b2</a:t>
            </a:r>
            <a:r>
              <a:rPr lang="en-US" sz="2400" dirty="0" smtClean="0"/>
              <a:t> = set </a:t>
            </a:r>
            <a:r>
              <a:rPr lang="en-US" sz="2400" i="1" dirty="0" smtClean="0"/>
              <a:t>l s b2	</a:t>
            </a:r>
            <a:r>
              <a:rPr lang="en-US" sz="2000" dirty="0" smtClean="0"/>
              <a:t>(1 : Very well behaved lens)</a:t>
            </a:r>
            <a:endParaRPr lang="nl-BE" sz="2000" dirty="0" smtClean="0"/>
          </a:p>
          <a:p>
            <a:pPr lvl="1"/>
            <a:r>
              <a:rPr lang="en-US" sz="2400" dirty="0" smtClean="0"/>
              <a:t>extract</a:t>
            </a:r>
            <a:r>
              <a:rPr lang="nl-BE" sz="2400" dirty="0" smtClean="0"/>
              <a:t> ◦ </a:t>
            </a:r>
            <a:r>
              <a:rPr lang="nl-BE" sz="2400" i="1" dirty="0" smtClean="0"/>
              <a:t>l</a:t>
            </a:r>
            <a:r>
              <a:rPr lang="nl-BE" sz="2400" dirty="0" smtClean="0"/>
              <a:t> = id</a:t>
            </a:r>
          </a:p>
          <a:p>
            <a:pPr lvl="1"/>
            <a:r>
              <a:rPr lang="nl-BE" sz="2400" dirty="0" smtClean="0"/>
              <a:t>fmap </a:t>
            </a:r>
            <a:r>
              <a:rPr lang="nl-BE" sz="2400" i="1" dirty="0" smtClean="0"/>
              <a:t>l </a:t>
            </a:r>
            <a:r>
              <a:rPr lang="nl-BE" sz="2400" dirty="0" smtClean="0"/>
              <a:t>◦ </a:t>
            </a:r>
            <a:r>
              <a:rPr lang="nl-BE" sz="2400" i="1" dirty="0" smtClean="0"/>
              <a:t>l</a:t>
            </a:r>
            <a:r>
              <a:rPr lang="nl-BE" sz="2400" dirty="0" smtClean="0"/>
              <a:t> = duplicate ◦ </a:t>
            </a:r>
            <a:r>
              <a:rPr lang="nl-BE" sz="2400" i="1" dirty="0" smtClean="0"/>
              <a:t>l		</a:t>
            </a:r>
            <a:r>
              <a:rPr lang="nl-BE" sz="2000" dirty="0" smtClean="0"/>
              <a:t>(2 : (1) expressed for Comonads)</a:t>
            </a:r>
            <a:endParaRPr lang="en-US" sz="2400" i="1" dirty="0" smtClean="0"/>
          </a:p>
          <a:p>
            <a:pPr lvl="1">
              <a:buClr>
                <a:srgbClr val="CCB400"/>
              </a:buClr>
            </a:pP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r>
              <a:rPr lang="nl-BE" sz="2400" dirty="0" smtClean="0">
                <a:solidFill>
                  <a:srgbClr val="646B86"/>
                </a:solidFill>
              </a:rPr>
              <a:t> (idCoalg ()) = idCoalg ()</a:t>
            </a:r>
            <a:endParaRPr lang="en-US" sz="2400" dirty="0" smtClean="0"/>
          </a:p>
          <a:p>
            <a:pPr lvl="1">
              <a:buClr>
                <a:srgbClr val="CCB400"/>
              </a:buClr>
            </a:pPr>
            <a:r>
              <a:rPr lang="nl-BE" sz="2400" i="1" dirty="0" smtClean="0">
                <a:solidFill>
                  <a:srgbClr val="646B86"/>
                </a:solidFill>
              </a:rPr>
              <a:t>l</a:t>
            </a:r>
            <a:r>
              <a:rPr lang="nl-BE" sz="2400" dirty="0" smtClean="0">
                <a:solidFill>
                  <a:srgbClr val="646B86"/>
                </a:solidFill>
              </a:rPr>
              <a:t> (composeCoalg (c1, c2)) = composeCoalg (lc1, lc2) 		(3)</a:t>
            </a:r>
          </a:p>
          <a:p>
            <a:pPr lvl="0"/>
            <a:r>
              <a:rPr lang="en-US" dirty="0" smtClean="0"/>
              <a:t>(3) is satisfied </a:t>
            </a:r>
            <a:r>
              <a:rPr lang="en-US" dirty="0" err="1" smtClean="0"/>
              <a:t>iff</a:t>
            </a:r>
            <a:r>
              <a:rPr lang="en-US" dirty="0" smtClean="0"/>
              <a:t> (2) holds, and (1) holds </a:t>
            </a:r>
            <a:r>
              <a:rPr lang="en-US" dirty="0" err="1" smtClean="0"/>
              <a:t>iff</a:t>
            </a:r>
            <a:r>
              <a:rPr lang="en-US" dirty="0" smtClean="0"/>
              <a:t> (2) holds</a:t>
            </a:r>
          </a:p>
          <a:p>
            <a:pPr lvl="0"/>
            <a:r>
              <a:rPr lang="en-US" dirty="0" smtClean="0"/>
              <a:t>Thus, (1), (2) and (3) are all equivalent</a:t>
            </a:r>
            <a:endParaRPr lang="nl-BE" dirty="0" smtClean="0"/>
          </a:p>
          <a:p>
            <a:r>
              <a:rPr lang="en-US" dirty="0" smtClean="0"/>
              <a:t>Three different characterizations of two different  representations of a lens structure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Cartesian 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Similarly, </a:t>
            </a:r>
            <a:r>
              <a:rPr lang="en-US" dirty="0" err="1" smtClean="0"/>
              <a:t>CartesianStore</a:t>
            </a:r>
            <a:r>
              <a:rPr lang="en-US" dirty="0" smtClean="0"/>
              <a:t> A B can be represented as</a:t>
            </a:r>
            <a:endParaRPr lang="nl-BE" dirty="0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1981200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2517648"/>
            <a:ext cx="8503920" cy="3883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Again, </a:t>
            </a:r>
            <a:r>
              <a:rPr lang="en-US" sz="2700" dirty="0" err="1" smtClean="0"/>
              <a:t>parametricity</a:t>
            </a:r>
            <a:r>
              <a:rPr lang="en-US" sz="2700" dirty="0" smtClean="0"/>
              <a:t> restricts what these values can do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But now, we can also use pure and &lt;*&gt;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If our value contains an a :: A, we can just return </a:t>
            </a:r>
            <a:r>
              <a:rPr lang="en-US" sz="2700" dirty="0" err="1" smtClean="0"/>
              <a:t>pure</a:t>
            </a:r>
            <a:r>
              <a:rPr lang="en-US" sz="2700" baseline="-25000" dirty="0" err="1" smtClean="0"/>
              <a:t>k</a:t>
            </a:r>
            <a:r>
              <a:rPr lang="en-US" sz="2700" dirty="0" smtClean="0"/>
              <a:t> 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If our value contains a b :: B and a function v :: B </a:t>
            </a:r>
            <a:r>
              <a:rPr lang="nl-BE" sz="2700" dirty="0" smtClean="0"/>
              <a:t>→</a:t>
            </a:r>
            <a:r>
              <a:rPr lang="en-US" sz="2700" dirty="0" smtClean="0"/>
              <a:t> A, we can return </a:t>
            </a:r>
            <a:r>
              <a:rPr lang="en-US" sz="2700" dirty="0" err="1" smtClean="0"/>
              <a:t>pure</a:t>
            </a:r>
            <a:r>
              <a:rPr lang="en-US" sz="2700" baseline="-25000" dirty="0" err="1" smtClean="0"/>
              <a:t>k</a:t>
            </a:r>
            <a:r>
              <a:rPr lang="en-US" sz="2700" dirty="0" smtClean="0"/>
              <a:t> v &lt;*&gt;</a:t>
            </a:r>
            <a:r>
              <a:rPr lang="en-US" sz="2700" baseline="-25000" dirty="0" smtClean="0"/>
              <a:t>k</a:t>
            </a:r>
            <a:r>
              <a:rPr lang="en-US" sz="2700" dirty="0" smtClean="0"/>
              <a:t> f b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Because &lt;*&gt;</a:t>
            </a:r>
            <a:r>
              <a:rPr lang="en-US" sz="2700" baseline="-25000" dirty="0" smtClean="0"/>
              <a:t> k</a:t>
            </a:r>
            <a:r>
              <a:rPr lang="en-US" sz="2700" dirty="0" smtClean="0"/>
              <a:t> is defined as </a:t>
            </a:r>
            <a:r>
              <a:rPr lang="en-US" sz="2700" dirty="0" err="1" smtClean="0"/>
              <a:t>fmap</a:t>
            </a:r>
            <a:r>
              <a:rPr lang="en-US" sz="2700" baseline="-25000" dirty="0" err="1" smtClean="0"/>
              <a:t>k</a:t>
            </a:r>
            <a:r>
              <a:rPr lang="en-US" sz="2700" dirty="0" smtClean="0"/>
              <a:t> v x = </a:t>
            </a:r>
            <a:r>
              <a:rPr lang="en-US" sz="2700" dirty="0" err="1" smtClean="0"/>
              <a:t>pure</a:t>
            </a:r>
            <a:r>
              <a:rPr lang="en-US" sz="2700" baseline="-25000" dirty="0" err="1" smtClean="0"/>
              <a:t>k</a:t>
            </a:r>
            <a:r>
              <a:rPr lang="en-US" sz="2700" dirty="0" smtClean="0"/>
              <a:t> v &lt;*&gt;</a:t>
            </a:r>
            <a:r>
              <a:rPr lang="en-US" sz="2700" baseline="-25000" dirty="0" smtClean="0"/>
              <a:t>k</a:t>
            </a:r>
            <a:r>
              <a:rPr lang="en-US" sz="2700" dirty="0" smtClean="0"/>
              <a:t> x, it is essentially identical to the lens case</a:t>
            </a:r>
            <a:endParaRPr lang="nl-BE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Cartesian 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740152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There are other possibilities:</a:t>
            </a:r>
          </a:p>
          <a:p>
            <a:r>
              <a:rPr lang="en-US" dirty="0" smtClean="0"/>
              <a:t>Two values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 :: B</a:t>
            </a:r>
          </a:p>
          <a:p>
            <a:r>
              <a:rPr lang="en-US" dirty="0" smtClean="0"/>
              <a:t>Function v :: B -&gt; B -&gt; A</a:t>
            </a:r>
          </a:p>
          <a:p>
            <a:r>
              <a:rPr lang="en-US" dirty="0" smtClean="0"/>
              <a:t>We would return pure</a:t>
            </a:r>
            <a:r>
              <a:rPr lang="en-US" baseline="-25000" dirty="0" smtClean="0"/>
              <a:t> k</a:t>
            </a:r>
            <a:r>
              <a:rPr lang="en-US" dirty="0" smtClean="0"/>
              <a:t> v &lt;*&gt;</a:t>
            </a:r>
            <a:r>
              <a:rPr lang="en-US" baseline="-25000" dirty="0" smtClean="0"/>
              <a:t> k</a:t>
            </a:r>
            <a:r>
              <a:rPr lang="en-US" dirty="0" smtClean="0"/>
              <a:t> f b</a:t>
            </a:r>
            <a:r>
              <a:rPr lang="en-US" baseline="-25000" dirty="0" smtClean="0"/>
              <a:t>1</a:t>
            </a:r>
            <a:r>
              <a:rPr lang="en-US" dirty="0" smtClean="0"/>
              <a:t> &lt;*&gt;</a:t>
            </a:r>
            <a:r>
              <a:rPr lang="en-US" baseline="-25000" dirty="0" smtClean="0"/>
              <a:t> k</a:t>
            </a:r>
            <a:r>
              <a:rPr lang="en-US" dirty="0" smtClean="0"/>
              <a:t> f b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We could keep adding B’s</a:t>
            </a:r>
          </a:p>
          <a:p>
            <a:r>
              <a:rPr lang="en-US" smtClean="0"/>
              <a:t>In essence, we have the following type:</a:t>
            </a:r>
          </a:p>
          <a:p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4194048"/>
            <a:ext cx="8503920" cy="1292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r>
              <a:rPr lang="en-US" sz="2800" dirty="0" smtClean="0"/>
              <a:t>A + 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→ A) × 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(B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→ A) ×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… </a:t>
            </a:r>
          </a:p>
          <a:p>
            <a:r>
              <a:rPr lang="en-US" sz="2800" dirty="0" smtClean="0"/>
              <a:t>≈ ∃n : Nat. (B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→ A) × B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≈ </a:t>
            </a:r>
            <a:r>
              <a:rPr lang="en-US" sz="2800" dirty="0" err="1" smtClean="0"/>
              <a:t>CartesianStore</a:t>
            </a:r>
            <a:r>
              <a:rPr lang="en-US" sz="2800" dirty="0" smtClean="0"/>
              <a:t> B A</a:t>
            </a:r>
            <a:endParaRPr lang="nl-B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Cartesian 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We can produce a value of the polymorphic type like so</a:t>
            </a:r>
            <a:r>
              <a:rPr lang="nl-BE" dirty="0" smtClean="0"/>
              <a:t>: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1981200"/>
            <a:ext cx="850392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l-BE" sz="2700" dirty="0" smtClean="0"/>
              <a:t>-- </a:t>
            </a:r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</a:p>
          <a:p>
            <a:r>
              <a:rPr lang="en-US" sz="2700" dirty="0" smtClean="0"/>
              <a:t>isoCartesianStore</a:t>
            </a:r>
            <a:r>
              <a:rPr lang="en-US" sz="2700" baseline="-25000" dirty="0" smtClean="0"/>
              <a:t>1</a:t>
            </a:r>
            <a:r>
              <a:rPr lang="en-US" sz="2700" dirty="0" smtClean="0"/>
              <a:t> :: 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B A → </a:t>
            </a:r>
          </a:p>
          <a:p>
            <a:r>
              <a:rPr lang="en-US" sz="2700" dirty="0" smtClean="0"/>
              <a:t>(</a:t>
            </a:r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  <a:r>
              <a:rPr lang="en-US" sz="2700" dirty="0" smtClean="0"/>
              <a:t>)</a:t>
            </a:r>
            <a:endParaRPr lang="nl-BE" sz="2700" dirty="0" smtClean="0"/>
          </a:p>
          <a:p>
            <a:r>
              <a:rPr lang="en-US" sz="2700" dirty="0" smtClean="0"/>
              <a:t>isoCartesianStore</a:t>
            </a:r>
            <a:r>
              <a:rPr lang="en-US" sz="2700" baseline="-25000" dirty="0" smtClean="0"/>
              <a:t>1</a:t>
            </a:r>
            <a:r>
              <a:rPr lang="en-US" sz="2700" dirty="0" smtClean="0"/>
              <a:t> (Unit a) = </a:t>
            </a:r>
            <a:r>
              <a:rPr lang="nl-BE" sz="2700" dirty="0" smtClean="0"/>
              <a:t>λ κ </a:t>
            </a:r>
            <a:r>
              <a:rPr lang="en-US" sz="2700" dirty="0" smtClean="0"/>
              <a:t>→ </a:t>
            </a:r>
            <a:r>
              <a:rPr lang="nl-BE" sz="2700" dirty="0" smtClean="0"/>
              <a:t>λ </a:t>
            </a:r>
            <a:r>
              <a:rPr lang="en-US" sz="2700" dirty="0" smtClean="0"/>
              <a:t>f → pure</a:t>
            </a:r>
            <a:r>
              <a:rPr lang="nl-BE" sz="2700" baseline="-25000" dirty="0" smtClean="0"/>
              <a:t>κ</a:t>
            </a:r>
            <a:r>
              <a:rPr lang="en-US" sz="2700" dirty="0" smtClean="0"/>
              <a:t> a</a:t>
            </a:r>
            <a:endParaRPr lang="nl-BE" sz="2700" dirty="0" smtClean="0"/>
          </a:p>
          <a:p>
            <a:r>
              <a:rPr lang="en-US" sz="2700" dirty="0" smtClean="0"/>
              <a:t>isoCartesianStore</a:t>
            </a:r>
            <a:r>
              <a:rPr lang="en-US" sz="2700" baseline="-25000" dirty="0" smtClean="0"/>
              <a:t>1</a:t>
            </a:r>
            <a:r>
              <a:rPr lang="en-US" sz="2700" dirty="0" smtClean="0"/>
              <a:t> (Battery v b) = </a:t>
            </a:r>
            <a:r>
              <a:rPr lang="nl-BE" sz="2700" dirty="0" smtClean="0"/>
              <a:t>λ κ </a:t>
            </a:r>
            <a:r>
              <a:rPr lang="en-US" sz="2700" dirty="0" smtClean="0"/>
              <a:t>→ </a:t>
            </a:r>
            <a:r>
              <a:rPr lang="nl-BE" sz="2700" dirty="0" smtClean="0"/>
              <a:t>λ </a:t>
            </a:r>
            <a:r>
              <a:rPr lang="en-US" sz="2700" dirty="0" smtClean="0"/>
              <a:t>f →(isoCartesianStore</a:t>
            </a:r>
            <a:r>
              <a:rPr lang="en-US" sz="2700" baseline="-25000" dirty="0" smtClean="0"/>
              <a:t>1</a:t>
            </a:r>
            <a:r>
              <a:rPr lang="en-US" sz="2700" dirty="0" smtClean="0"/>
              <a:t> v)</a:t>
            </a:r>
            <a:r>
              <a:rPr lang="nl-BE" sz="2700" baseline="-25000" dirty="0" smtClean="0"/>
              <a:t>κ</a:t>
            </a:r>
            <a:r>
              <a:rPr lang="en-US" sz="2700" dirty="0" smtClean="0"/>
              <a:t> f &lt;*&gt;</a:t>
            </a:r>
            <a:r>
              <a:rPr lang="nl-BE" sz="2700" baseline="-25000" dirty="0" smtClean="0"/>
              <a:t>κ</a:t>
            </a:r>
            <a:r>
              <a:rPr lang="en-US" sz="2700" dirty="0" smtClean="0"/>
              <a:t> f b</a:t>
            </a:r>
            <a:endParaRPr lang="nl-BE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nl-BE" sz="27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651248"/>
            <a:ext cx="8503920" cy="106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van </a:t>
            </a:r>
            <a:r>
              <a:rPr lang="en-US" sz="2700" dirty="0" err="1" smtClean="0"/>
              <a:t>Laarhoven</a:t>
            </a:r>
            <a:r>
              <a:rPr lang="en-US" sz="2700" dirty="0" smtClean="0"/>
              <a:t> had a feeling that 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A B and </a:t>
            </a:r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  <a:r>
              <a:rPr lang="el-GR" sz="2700" dirty="0" smtClean="0"/>
              <a:t> </a:t>
            </a:r>
            <a:r>
              <a:rPr lang="en-US" sz="2700" dirty="0" smtClean="0"/>
              <a:t>are isomorphic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Lens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816352"/>
          </a:xfrm>
        </p:spPr>
        <p:txBody>
          <a:bodyPr/>
          <a:lstStyle/>
          <a:p>
            <a:pPr lvl="0"/>
            <a:r>
              <a:rPr lang="en-US" dirty="0" smtClean="0"/>
              <a:t>During programming, you often have tree-like data structures you wish to manipulate</a:t>
            </a:r>
            <a:endParaRPr lang="nl-BE" dirty="0" smtClean="0"/>
          </a:p>
          <a:p>
            <a:pPr lvl="0"/>
            <a:r>
              <a:rPr lang="en-US" dirty="0" smtClean="0"/>
              <a:t>For example, replacing a </a:t>
            </a:r>
            <a:r>
              <a:rPr lang="en-US" dirty="0" err="1" smtClean="0"/>
              <a:t>subtree</a:t>
            </a:r>
            <a:r>
              <a:rPr lang="en-US" dirty="0" smtClean="0"/>
              <a:t> (or </a:t>
            </a:r>
            <a:r>
              <a:rPr lang="en-US" dirty="0" err="1" smtClean="0"/>
              <a:t>subexpression</a:t>
            </a:r>
            <a:r>
              <a:rPr lang="en-US" dirty="0" smtClean="0"/>
              <a:t>)</a:t>
            </a:r>
            <a:endParaRPr lang="nl-BE" dirty="0" smtClean="0"/>
          </a:p>
          <a:p>
            <a:pPr lvl="0"/>
            <a:r>
              <a:rPr lang="en-US" dirty="0" smtClean="0"/>
              <a:t>Often used for abstract syntax trees,  which are often built from mutually recursive data types</a:t>
            </a:r>
            <a:endParaRPr lang="nl-BE" dirty="0" smtClean="0"/>
          </a:p>
          <a:p>
            <a:r>
              <a:rPr lang="en-US" b="1" dirty="0" smtClean="0"/>
              <a:t>Lens</a:t>
            </a:r>
            <a:r>
              <a:rPr lang="en-US" dirty="0" smtClean="0"/>
              <a:t> structure = functional reference or </a:t>
            </a:r>
            <a:r>
              <a:rPr lang="en-US" b="1" dirty="0" err="1" smtClean="0"/>
              <a:t>accessor</a:t>
            </a:r>
            <a:endParaRPr lang="en-US" b="1" dirty="0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43434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lvl="0"/>
            <a:r>
              <a:rPr lang="en-US" sz="2700" b="1" dirty="0" smtClean="0"/>
              <a:t>data</a:t>
            </a:r>
            <a:r>
              <a:rPr lang="en-US" sz="2700" dirty="0" smtClean="0"/>
              <a:t> Lens </a:t>
            </a:r>
            <a:r>
              <a:rPr lang="el-GR" sz="2800" dirty="0" smtClean="0"/>
              <a:t>α</a:t>
            </a:r>
            <a:r>
              <a:rPr lang="nl-BE" sz="2800" dirty="0" smtClean="0"/>
              <a:t> </a:t>
            </a:r>
            <a:r>
              <a:rPr lang="el-GR" sz="2800" dirty="0" smtClean="0"/>
              <a:t>β</a:t>
            </a:r>
            <a:r>
              <a:rPr lang="nl-BE" sz="2800" dirty="0" smtClean="0"/>
              <a:t> </a:t>
            </a:r>
            <a:r>
              <a:rPr lang="en-US" sz="2700" dirty="0" smtClean="0"/>
              <a:t>= Address { get :: </a:t>
            </a:r>
            <a:r>
              <a:rPr lang="el-GR" sz="2400" dirty="0" smtClean="0"/>
              <a:t>α</a:t>
            </a:r>
            <a:r>
              <a:rPr lang="en-US" sz="2700" dirty="0" smtClean="0"/>
              <a:t> </a:t>
            </a:r>
            <a:r>
              <a:rPr lang="nl-BE" sz="2800" dirty="0" smtClean="0"/>
              <a:t>→</a:t>
            </a:r>
            <a:r>
              <a:rPr lang="en-US" sz="2700" dirty="0" smtClean="0"/>
              <a:t> </a:t>
            </a:r>
            <a:r>
              <a:rPr lang="el-GR" sz="2400" dirty="0" smtClean="0"/>
              <a:t>β</a:t>
            </a:r>
            <a:r>
              <a:rPr lang="en-US" sz="2700" dirty="0" smtClean="0"/>
              <a:t>, set :: </a:t>
            </a:r>
            <a:r>
              <a:rPr lang="el-GR" sz="2400" dirty="0" smtClean="0"/>
              <a:t>α</a:t>
            </a:r>
            <a:r>
              <a:rPr lang="en-US" sz="2700" dirty="0" smtClean="0"/>
              <a:t> </a:t>
            </a:r>
            <a:r>
              <a:rPr lang="nl-BE" sz="2800" dirty="0" smtClean="0"/>
              <a:t>→</a:t>
            </a:r>
            <a:r>
              <a:rPr lang="en-US" sz="2700" dirty="0" smtClean="0"/>
              <a:t> </a:t>
            </a:r>
            <a:r>
              <a:rPr lang="el-GR" sz="2400" dirty="0" smtClean="0"/>
              <a:t>β</a:t>
            </a:r>
            <a:r>
              <a:rPr lang="en-US" sz="2700" dirty="0" smtClean="0"/>
              <a:t> </a:t>
            </a:r>
            <a:r>
              <a:rPr lang="nl-BE" sz="2800" dirty="0" smtClean="0"/>
              <a:t>→</a:t>
            </a:r>
            <a:r>
              <a:rPr lang="en-US" sz="2700" dirty="0" smtClean="0"/>
              <a:t> </a:t>
            </a:r>
            <a:r>
              <a:rPr lang="el-GR" sz="2400" dirty="0" smtClean="0"/>
              <a:t>α</a:t>
            </a:r>
            <a:r>
              <a:rPr lang="en-US" sz="2700" dirty="0" smtClean="0"/>
              <a:t> }</a:t>
            </a:r>
            <a:endParaRPr lang="nl-BE" sz="27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304800" y="4879848"/>
            <a:ext cx="8503920" cy="2816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700" dirty="0" smtClean="0"/>
              <a:t>Used for manipulating </a:t>
            </a:r>
            <a:r>
              <a:rPr lang="en-US" sz="2700" dirty="0" err="1" smtClean="0"/>
              <a:t>subexpressions</a:t>
            </a:r>
            <a:endParaRPr kumimoji="0" lang="en-US" sz="27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Cartesian 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smtClean="0"/>
              <a:t>They are</a:t>
            </a: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1981200"/>
            <a:ext cx="850392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r>
              <a:rPr lang="en-US" sz="2700" dirty="0" smtClean="0"/>
              <a:t>isoCartesianStore</a:t>
            </a:r>
            <a:r>
              <a:rPr lang="en-US" sz="2700" baseline="-25000" dirty="0" smtClean="0"/>
              <a:t>2</a:t>
            </a:r>
            <a:r>
              <a:rPr lang="en-US" sz="2700" dirty="0" smtClean="0"/>
              <a:t> :: (</a:t>
            </a:r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  <a:r>
              <a:rPr lang="en-US" sz="2700" dirty="0" smtClean="0"/>
              <a:t>) → </a:t>
            </a:r>
            <a:r>
              <a:rPr lang="en-US" sz="2700" dirty="0" err="1" smtClean="0"/>
              <a:t>CartesianStore</a:t>
            </a:r>
            <a:r>
              <a:rPr lang="en-US" sz="2700" dirty="0" smtClean="0"/>
              <a:t> B A</a:t>
            </a:r>
            <a:endParaRPr lang="nl-BE" sz="2700" dirty="0" smtClean="0"/>
          </a:p>
          <a:p>
            <a:r>
              <a:rPr lang="nl-BE" sz="2700" dirty="0" smtClean="0"/>
              <a:t>isoCartesianStore</a:t>
            </a:r>
            <a:r>
              <a:rPr lang="en-US" sz="2700" baseline="-25000" dirty="0" smtClean="0"/>
              <a:t>2</a:t>
            </a:r>
            <a:r>
              <a:rPr lang="nl-BE" sz="2700" dirty="0" smtClean="0"/>
              <a:t> y = y (CartesianStore B) idBiplate</a:t>
            </a:r>
            <a:r>
              <a:rPr lang="nl-BE" sz="2700" baseline="-25000" dirty="0" smtClean="0"/>
              <a:t>B</a:t>
            </a:r>
            <a:endParaRPr lang="nl-BE" sz="2700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203448"/>
            <a:ext cx="8503920" cy="3197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This isomorphism implies the following set of isomorphisms: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CartesianStore B A ≈ ∀</a:t>
            </a:r>
            <a:r>
              <a:rPr lang="el-GR" sz="2700" dirty="0" smtClean="0"/>
              <a:t>κ</a:t>
            </a:r>
            <a:r>
              <a:rPr lang="nl-BE" sz="2700" dirty="0" smtClean="0"/>
              <a:t> ::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Biplate A B ≈ A → ∀</a:t>
            </a:r>
            <a:r>
              <a:rPr lang="el-GR" sz="2700" dirty="0" smtClean="0"/>
              <a:t>κ</a:t>
            </a:r>
            <a:r>
              <a:rPr lang="nl-BE" sz="2700" dirty="0" smtClean="0"/>
              <a:t> ::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</a:t>
            </a:r>
            <a:r>
              <a:rPr lang="el-GR" sz="2700" dirty="0" smtClean="0"/>
              <a:t>κ</a:t>
            </a:r>
            <a:r>
              <a:rPr lang="nl-BE" sz="2700" dirty="0" smtClean="0"/>
              <a:t>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nl-BE" sz="2700" dirty="0" smtClean="0"/>
              <a:t>Biplate A B ≈ ∀</a:t>
            </a:r>
            <a:r>
              <a:rPr lang="el-GR" sz="2700" dirty="0" smtClean="0"/>
              <a:t>κ</a:t>
            </a:r>
            <a:r>
              <a:rPr lang="nl-BE" sz="2700" dirty="0" smtClean="0"/>
              <a:t> ::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A → </a:t>
            </a:r>
            <a:r>
              <a:rPr lang="el-GR" sz="2700" dirty="0" smtClean="0"/>
              <a:t>κ</a:t>
            </a:r>
            <a:r>
              <a:rPr lang="nl-BE" sz="2700" dirty="0" smtClean="0"/>
              <a:t>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Show that Uniplate and Compos data types are isomorphic – </a:t>
            </a:r>
            <a:r>
              <a:rPr lang="nl-BE" b="1" dirty="0" smtClean="0"/>
              <a:t>Cartesian Store</a:t>
            </a:r>
            <a:r>
              <a:rPr lang="nl-BE" dirty="0" smtClean="0"/>
              <a:t> A B representation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Again, </a:t>
            </a:r>
            <a:r>
              <a:rPr lang="en-US" dirty="0" err="1" smtClean="0"/>
              <a:t>coalgebra</a:t>
            </a:r>
            <a:r>
              <a:rPr lang="en-US" dirty="0" smtClean="0"/>
              <a:t> laws for </a:t>
            </a:r>
            <a:r>
              <a:rPr lang="en-US" b="1" dirty="0" err="1" smtClean="0"/>
              <a:t>Biplates</a:t>
            </a:r>
            <a:r>
              <a:rPr lang="en-US" dirty="0" smtClean="0"/>
              <a:t> are equivalent to the laws for a </a:t>
            </a:r>
            <a:r>
              <a:rPr lang="en-US" dirty="0" err="1" smtClean="0"/>
              <a:t>monoidal</a:t>
            </a:r>
            <a:r>
              <a:rPr lang="en-US" dirty="0" smtClean="0"/>
              <a:t> natural transformation</a:t>
            </a:r>
            <a:endParaRPr lang="nl-BE" dirty="0" smtClean="0"/>
          </a:p>
          <a:p>
            <a:pPr lvl="0"/>
            <a:r>
              <a:rPr lang="en-US" dirty="0" smtClean="0"/>
              <a:t>It turns out that ∀</a:t>
            </a:r>
            <a:r>
              <a:rPr lang="nl-BE" dirty="0" smtClean="0"/>
              <a:t>κ</a:t>
            </a:r>
            <a:r>
              <a:rPr lang="en-US" dirty="0" smtClean="0"/>
              <a:t> : Applicative. (A → </a:t>
            </a:r>
            <a:r>
              <a:rPr lang="nl-BE" dirty="0" smtClean="0"/>
              <a:t>κ</a:t>
            </a:r>
            <a:r>
              <a:rPr lang="en-US" dirty="0" smtClean="0"/>
              <a:t>A) → A → </a:t>
            </a:r>
            <a:r>
              <a:rPr lang="nl-BE" dirty="0" smtClean="0"/>
              <a:t>κ</a:t>
            </a:r>
            <a:r>
              <a:rPr lang="en-US" dirty="0" smtClean="0"/>
              <a:t>A is </a:t>
            </a:r>
            <a:r>
              <a:rPr lang="en-US" i="1" dirty="0" smtClean="0"/>
              <a:t>exactly</a:t>
            </a:r>
            <a:r>
              <a:rPr lang="en-US" dirty="0" smtClean="0"/>
              <a:t> the type of compos from the Compos library</a:t>
            </a:r>
            <a:endParaRPr lang="nl-BE" dirty="0" smtClean="0"/>
          </a:p>
          <a:p>
            <a:pPr lvl="0"/>
            <a:r>
              <a:rPr lang="en-US" dirty="0" smtClean="0"/>
              <a:t>Hence, </a:t>
            </a:r>
            <a:r>
              <a:rPr lang="en-US" dirty="0" err="1" smtClean="0"/>
              <a:t>Uniplate</a:t>
            </a:r>
            <a:r>
              <a:rPr lang="en-US" dirty="0" smtClean="0"/>
              <a:t> and Compos use (in essence) isomorphic representations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Let’s look at the van </a:t>
            </a:r>
            <a:r>
              <a:rPr lang="en-US" dirty="0" err="1" smtClean="0"/>
              <a:t>Laarhoven</a:t>
            </a:r>
            <a:r>
              <a:rPr lang="en-US" dirty="0" smtClean="0"/>
              <a:t> representation of a </a:t>
            </a:r>
            <a:r>
              <a:rPr lang="en-US" dirty="0" err="1" smtClean="0"/>
              <a:t>Biplate</a:t>
            </a:r>
            <a:r>
              <a:rPr lang="en-US" dirty="0" smtClean="0"/>
              <a:t> again: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23622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(A → </a:t>
            </a:r>
            <a:r>
              <a:rPr lang="el-GR" sz="2700" dirty="0" smtClean="0"/>
              <a:t>κ</a:t>
            </a:r>
            <a:r>
              <a:rPr lang="nl-BE" sz="2700" dirty="0" smtClean="0"/>
              <a:t>A)</a:t>
            </a:r>
            <a:endParaRPr lang="nl-BE" sz="2700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822448"/>
            <a:ext cx="8503920" cy="1444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Suppose we want to extend the type to support different types of substructures of A (which is the main structure)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The natural way would be to add more parameters: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4191000"/>
            <a:ext cx="850392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800" dirty="0" smtClean="0"/>
              <a:t>∀</a:t>
            </a:r>
            <a:r>
              <a:rPr lang="nl-BE" sz="2800" dirty="0" smtClean="0"/>
              <a:t>κ</a:t>
            </a:r>
            <a:r>
              <a:rPr lang="en-US" sz="2800" dirty="0" smtClean="0"/>
              <a:t> : Applicative. (A→</a:t>
            </a:r>
            <a:r>
              <a:rPr lang="nl-BE" sz="2800" dirty="0" smtClean="0"/>
              <a:t>κ</a:t>
            </a:r>
            <a:r>
              <a:rPr lang="en-US" sz="2800" dirty="0" smtClean="0"/>
              <a:t>A)→(B→</a:t>
            </a:r>
            <a:r>
              <a:rPr lang="nl-BE" sz="2800" dirty="0" smtClean="0"/>
              <a:t>κ</a:t>
            </a:r>
            <a:r>
              <a:rPr lang="en-US" sz="2800" dirty="0" smtClean="0"/>
              <a:t>B)→(C→</a:t>
            </a:r>
            <a:r>
              <a:rPr lang="nl-BE" sz="2800" dirty="0" smtClean="0"/>
              <a:t>κ</a:t>
            </a:r>
            <a:r>
              <a:rPr lang="en-US" sz="2800" dirty="0" smtClean="0"/>
              <a:t>C)→(A→</a:t>
            </a:r>
            <a:r>
              <a:rPr lang="nl-BE" sz="2800" dirty="0" smtClean="0"/>
              <a:t>κ</a:t>
            </a:r>
            <a:r>
              <a:rPr lang="en-US" sz="2800" dirty="0" smtClean="0"/>
              <a:t>A)</a:t>
            </a:r>
            <a:endParaRPr lang="nl-BE" sz="2800" dirty="0" smtClean="0"/>
          </a:p>
          <a:p>
            <a:r>
              <a:rPr lang="en-US" sz="2800" dirty="0" smtClean="0"/>
              <a:t>∀</a:t>
            </a:r>
            <a:r>
              <a:rPr lang="nl-BE" sz="2800" dirty="0" smtClean="0"/>
              <a:t>κ : </a:t>
            </a:r>
            <a:r>
              <a:rPr lang="en-US" sz="2800" dirty="0" smtClean="0"/>
              <a:t>Applicative. (A→</a:t>
            </a:r>
            <a:r>
              <a:rPr lang="nl-BE" sz="2800" dirty="0" smtClean="0"/>
              <a:t>κ</a:t>
            </a:r>
            <a:r>
              <a:rPr lang="en-US" sz="2800" dirty="0" smtClean="0"/>
              <a:t>A)→(B→</a:t>
            </a:r>
            <a:r>
              <a:rPr lang="nl-BE" sz="2800" dirty="0" smtClean="0"/>
              <a:t>κ</a:t>
            </a:r>
            <a:r>
              <a:rPr lang="en-US" sz="2800" dirty="0" smtClean="0"/>
              <a:t>B)→(C→</a:t>
            </a:r>
            <a:r>
              <a:rPr lang="nl-BE" sz="2800" dirty="0" smtClean="0"/>
              <a:t>κ</a:t>
            </a:r>
            <a:r>
              <a:rPr lang="en-US" sz="2800" dirty="0" smtClean="0"/>
              <a:t>C)→(B→</a:t>
            </a:r>
            <a:r>
              <a:rPr lang="nl-BE" sz="2800" dirty="0" smtClean="0"/>
              <a:t>κ</a:t>
            </a:r>
            <a:r>
              <a:rPr lang="en-US" sz="2800" dirty="0" smtClean="0"/>
              <a:t>B)</a:t>
            </a:r>
            <a:endParaRPr lang="nl-BE" sz="2800" dirty="0" smtClean="0"/>
          </a:p>
          <a:p>
            <a:r>
              <a:rPr lang="en-US" sz="2800" dirty="0" smtClean="0"/>
              <a:t>∀</a:t>
            </a:r>
            <a:r>
              <a:rPr lang="nl-BE" sz="2800" dirty="0" smtClean="0"/>
              <a:t>κ</a:t>
            </a:r>
            <a:r>
              <a:rPr lang="en-US" sz="2800" dirty="0" smtClean="0"/>
              <a:t> : Applicative. (A→</a:t>
            </a:r>
            <a:r>
              <a:rPr lang="nl-BE" sz="2800" dirty="0" smtClean="0"/>
              <a:t>κ</a:t>
            </a:r>
            <a:r>
              <a:rPr lang="en-US" sz="2800" dirty="0" smtClean="0"/>
              <a:t>A)→(B→</a:t>
            </a:r>
            <a:r>
              <a:rPr lang="nl-BE" sz="2800" dirty="0" smtClean="0"/>
              <a:t>κ</a:t>
            </a:r>
            <a:r>
              <a:rPr lang="en-US" sz="2800" dirty="0" smtClean="0"/>
              <a:t>B)→(C→</a:t>
            </a:r>
            <a:r>
              <a:rPr lang="nl-BE" sz="2800" dirty="0" smtClean="0"/>
              <a:t>κ</a:t>
            </a:r>
            <a:r>
              <a:rPr lang="en-US" sz="2800" dirty="0" smtClean="0"/>
              <a:t>C)→(C→</a:t>
            </a:r>
            <a:r>
              <a:rPr lang="nl-BE" sz="2800" dirty="0" smtClean="0"/>
              <a:t>κ</a:t>
            </a:r>
            <a:r>
              <a:rPr lang="en-US" sz="2800" dirty="0" smtClean="0"/>
              <a:t>C)</a:t>
            </a:r>
            <a:endParaRPr lang="nl-BE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565648"/>
            <a:ext cx="8503920" cy="835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This will get ugly fast!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4800" y="23622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l-GR" sz="2700" dirty="0" smtClean="0"/>
              <a:t>∀κ</a:t>
            </a:r>
            <a:r>
              <a:rPr lang="nl-BE" sz="2700" dirty="0" smtClean="0"/>
              <a:t> : Applicative. (B → </a:t>
            </a:r>
            <a:r>
              <a:rPr lang="el-GR" sz="2700" dirty="0" smtClean="0"/>
              <a:t>κ</a:t>
            </a:r>
            <a:r>
              <a:rPr lang="nl-BE" sz="2700" dirty="0" smtClean="0"/>
              <a:t>B) → (C → </a:t>
            </a:r>
            <a:r>
              <a:rPr lang="el-GR" sz="2700" dirty="0" smtClean="0"/>
              <a:t>κ</a:t>
            </a:r>
            <a:r>
              <a:rPr lang="nl-BE" sz="2700" dirty="0" smtClean="0"/>
              <a:t>C) → (A → </a:t>
            </a:r>
            <a:r>
              <a:rPr lang="el-GR" sz="2700" dirty="0" smtClean="0"/>
              <a:t>κ</a:t>
            </a:r>
            <a:r>
              <a:rPr lang="nl-BE" sz="2700" dirty="0" smtClean="0"/>
              <a:t>A)</a:t>
            </a:r>
            <a:endParaRPr lang="nl-BE" sz="27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Compos supports mutually recursive data types through GADTs</a:t>
            </a:r>
            <a:endParaRPr lang="nl-BE" dirty="0" smtClean="0"/>
          </a:p>
          <a:p>
            <a:pPr lvl="0"/>
            <a:r>
              <a:rPr lang="en-US" dirty="0" err="1" smtClean="0"/>
              <a:t>Uniplate</a:t>
            </a:r>
            <a:r>
              <a:rPr lang="en-US" dirty="0" smtClean="0"/>
              <a:t> resorts to </a:t>
            </a:r>
            <a:r>
              <a:rPr lang="en-US" dirty="0" err="1" smtClean="0"/>
              <a:t>multiparameter</a:t>
            </a:r>
            <a:r>
              <a:rPr lang="en-US" dirty="0" smtClean="0"/>
              <a:t> type classes</a:t>
            </a:r>
            <a:endParaRPr lang="nl-BE" dirty="0" smtClean="0"/>
          </a:p>
          <a:p>
            <a:pPr lvl="0"/>
            <a:r>
              <a:rPr lang="en-US" dirty="0" smtClean="0"/>
              <a:t>But </a:t>
            </a:r>
            <a:r>
              <a:rPr lang="en-US" dirty="0" err="1" smtClean="0"/>
              <a:t>Uniplate</a:t>
            </a:r>
            <a:r>
              <a:rPr lang="en-US" dirty="0" smtClean="0"/>
              <a:t> supports updating only a single pair of parent-child types at a time</a:t>
            </a:r>
            <a:endParaRPr lang="nl-BE" dirty="0" smtClean="0"/>
          </a:p>
          <a:p>
            <a:pPr lvl="0"/>
            <a:r>
              <a:rPr lang="en-US" dirty="0" smtClean="0"/>
              <a:t>Ideally, we do not want to require GADTs or </a:t>
            </a:r>
            <a:r>
              <a:rPr lang="en-US" dirty="0" err="1" smtClean="0"/>
              <a:t>multiparameter</a:t>
            </a:r>
            <a:r>
              <a:rPr lang="en-US" dirty="0" smtClean="0"/>
              <a:t> type classes</a:t>
            </a:r>
            <a:endParaRPr lang="nl-BE" dirty="0" smtClean="0"/>
          </a:p>
          <a:p>
            <a:pPr lvl="0"/>
            <a:r>
              <a:rPr lang="en-US" dirty="0" smtClean="0"/>
              <a:t>To do this, we will use rank-3 polymorphism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1155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Instead of creating three </a:t>
            </a:r>
            <a:r>
              <a:rPr lang="en-US" dirty="0" err="1" smtClean="0"/>
              <a:t>multireference</a:t>
            </a:r>
            <a:r>
              <a:rPr lang="en-US" dirty="0" smtClean="0"/>
              <a:t> types, we can combine them</a:t>
            </a:r>
            <a:endParaRPr lang="nl-BE" dirty="0" smtClean="0"/>
          </a:p>
          <a:p>
            <a:pPr lvl="0"/>
            <a:r>
              <a:rPr lang="en-US" dirty="0" smtClean="0"/>
              <a:t>This “matrix transformation” will operate on a “vector” of </a:t>
            </a:r>
            <a:r>
              <a:rPr lang="en-US" dirty="0" err="1" smtClean="0"/>
              <a:t>coalgebras</a:t>
            </a:r>
            <a:endParaRPr lang="nl-BE" dirty="0" smtClean="0"/>
          </a:p>
          <a:p>
            <a:pPr lvl="0"/>
            <a:r>
              <a:rPr lang="en-US" dirty="0" smtClean="0"/>
              <a:t>Let’s define a record type </a:t>
            </a:r>
            <a:r>
              <a:rPr lang="en-US" dirty="0" err="1" smtClean="0"/>
              <a:t>parametrized</a:t>
            </a:r>
            <a:r>
              <a:rPr lang="en-US" dirty="0" smtClean="0"/>
              <a:t> by applicative functions:</a:t>
            </a:r>
            <a:endParaRPr lang="nl-BE" dirty="0" smtClean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3962400"/>
            <a:ext cx="85039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r>
              <a:rPr lang="en-US" sz="2800" b="1" dirty="0" smtClean="0"/>
              <a:t>data</a:t>
            </a:r>
            <a:r>
              <a:rPr lang="en-US" sz="2800" dirty="0" smtClean="0"/>
              <a:t> P </a:t>
            </a:r>
            <a:r>
              <a:rPr lang="nl-BE" sz="2800" dirty="0" smtClean="0"/>
              <a:t>κ</a:t>
            </a:r>
            <a:r>
              <a:rPr lang="en-US" sz="2800" dirty="0" smtClean="0"/>
              <a:t> = </a:t>
            </a:r>
          </a:p>
          <a:p>
            <a:r>
              <a:rPr lang="en-US" sz="2800" dirty="0" smtClean="0"/>
              <a:t>{ </a:t>
            </a:r>
            <a:r>
              <a:rPr lang="en-US" sz="2800" dirty="0" err="1" smtClean="0"/>
              <a:t>coalgA</a:t>
            </a:r>
            <a:r>
              <a:rPr lang="en-US" sz="2800" dirty="0" smtClean="0"/>
              <a:t> :: A→</a:t>
            </a:r>
            <a:r>
              <a:rPr lang="nl-BE" sz="2800" dirty="0" smtClean="0"/>
              <a:t>κ</a:t>
            </a:r>
            <a:r>
              <a:rPr lang="en-US" sz="2800" dirty="0" smtClean="0"/>
              <a:t>A, </a:t>
            </a:r>
            <a:r>
              <a:rPr lang="en-US" sz="2800" dirty="0" err="1" smtClean="0"/>
              <a:t>coalgB</a:t>
            </a:r>
            <a:r>
              <a:rPr lang="en-US" sz="2800" dirty="0" smtClean="0"/>
              <a:t> :: B→</a:t>
            </a:r>
            <a:r>
              <a:rPr lang="nl-BE" sz="2800" dirty="0" smtClean="0"/>
              <a:t>κ</a:t>
            </a:r>
            <a:r>
              <a:rPr lang="en-US" sz="2800" dirty="0" smtClean="0"/>
              <a:t>B, </a:t>
            </a:r>
            <a:r>
              <a:rPr lang="nl-BE" sz="2800" dirty="0" smtClean="0"/>
              <a:t>coalgC :: C</a:t>
            </a:r>
            <a:r>
              <a:rPr lang="en-US" sz="2800" dirty="0" smtClean="0"/>
              <a:t>→</a:t>
            </a:r>
            <a:r>
              <a:rPr lang="nl-BE" sz="2800" dirty="0" smtClean="0"/>
              <a:t>κC }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304800" y="54102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nl-BE" sz="2800" dirty="0" smtClean="0"/>
              <a:t>∀κ : Applicative. P κ </a:t>
            </a:r>
            <a:r>
              <a:rPr lang="en-US" sz="2800" dirty="0" smtClean="0"/>
              <a:t>→ </a:t>
            </a:r>
            <a:r>
              <a:rPr lang="nl-BE" sz="2800" dirty="0" smtClean="0"/>
              <a:t>P κ</a:t>
            </a:r>
            <a:endParaRPr lang="nl-BE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879848"/>
            <a:ext cx="8503920" cy="835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Then, we can just write a single type:</a:t>
            </a:r>
            <a:endParaRPr lang="nl-B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We can give generic implementations of traversal operations for a given P</a:t>
            </a:r>
            <a:endParaRPr lang="nl-BE" dirty="0" smtClean="0"/>
          </a:p>
          <a:p>
            <a:pPr lvl="0"/>
            <a:r>
              <a:rPr lang="en-US" dirty="0" smtClean="0"/>
              <a:t>Let’s take a non-generic example first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Example Language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27401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data </a:t>
            </a:r>
            <a:r>
              <a:rPr lang="en-US" dirty="0" err="1" smtClean="0"/>
              <a:t>Stm</a:t>
            </a:r>
            <a:r>
              <a:rPr lang="en-US" dirty="0" smtClean="0"/>
              <a:t> = 	</a:t>
            </a:r>
            <a:r>
              <a:rPr lang="en-US" dirty="0" err="1" smtClean="0"/>
              <a:t>SDecl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| </a:t>
            </a:r>
            <a:r>
              <a:rPr lang="en-US" dirty="0" err="1" smtClean="0"/>
              <a:t>SAss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| SBlock [</a:t>
            </a:r>
            <a:r>
              <a:rPr lang="en-US" dirty="0" err="1" smtClean="0"/>
              <a:t>Stm</a:t>
            </a:r>
            <a:r>
              <a:rPr lang="en-US" dirty="0" smtClean="0"/>
              <a:t>] |</a:t>
            </a:r>
          </a:p>
          <a:p>
            <a:pPr>
              <a:buNone/>
            </a:pPr>
            <a:r>
              <a:rPr lang="en-US" dirty="0" smtClean="0"/>
              <a:t> 		         	</a:t>
            </a:r>
            <a:r>
              <a:rPr lang="en-US" dirty="0" err="1" smtClean="0"/>
              <a:t>SReturn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= 	</a:t>
            </a:r>
            <a:r>
              <a:rPr lang="en-US" dirty="0" err="1" smtClean="0"/>
              <a:t>EStm</a:t>
            </a:r>
            <a:r>
              <a:rPr lang="en-US" dirty="0" smtClean="0"/>
              <a:t> </a:t>
            </a:r>
            <a:r>
              <a:rPr lang="en-US" dirty="0" err="1" smtClean="0"/>
              <a:t>Stm</a:t>
            </a:r>
            <a:r>
              <a:rPr lang="en-US" dirty="0" smtClean="0"/>
              <a:t> | </a:t>
            </a:r>
            <a:r>
              <a:rPr lang="en-US" dirty="0" err="1" smtClean="0"/>
              <a:t>EAdd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| </a:t>
            </a:r>
            <a:r>
              <a:rPr lang="en-US" dirty="0" err="1" smtClean="0"/>
              <a:t>EVar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|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EInt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data</a:t>
            </a:r>
            <a:r>
              <a:rPr lang="nl-BE" dirty="0" smtClean="0"/>
              <a:t> Var = 	V String</a:t>
            </a:r>
          </a:p>
          <a:p>
            <a:pPr>
              <a:buNone/>
            </a:pPr>
            <a:r>
              <a:rPr lang="nl-BE" b="1" dirty="0" smtClean="0"/>
              <a:t>data</a:t>
            </a:r>
            <a:r>
              <a:rPr lang="nl-BE" dirty="0" smtClean="0"/>
              <a:t> Typ = 	TInt | TFloat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191000"/>
            <a:ext cx="8503920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What now?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500" dirty="0" smtClean="0"/>
              <a:t>→ For each type, we need a record type with a field for a </a:t>
            </a:r>
            <a:r>
              <a:rPr lang="en-US" sz="2500" dirty="0" err="1" smtClean="0"/>
              <a:t>coalgebra</a:t>
            </a:r>
            <a:endParaRPr lang="en-US" sz="25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This record is then </a:t>
            </a:r>
            <a:r>
              <a:rPr lang="en-US" sz="2500" dirty="0" err="1" smtClean="0"/>
              <a:t>parametrized</a:t>
            </a:r>
            <a:r>
              <a:rPr lang="en-US" sz="2500" dirty="0" smtClean="0"/>
              <a:t> by an applicative </a:t>
            </a:r>
            <a:r>
              <a:rPr lang="en-US" sz="2500" dirty="0" err="1" smtClean="0"/>
              <a:t>functor</a:t>
            </a:r>
            <a:endParaRPr lang="en-US" sz="2500" dirty="0" smtClean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smtClean="0"/>
              <a:t>Let’s call this a </a:t>
            </a:r>
            <a:r>
              <a:rPr lang="en-US" sz="2500" b="1" dirty="0" smtClean="0"/>
              <a:t>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Plate data type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8257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data</a:t>
            </a:r>
            <a:r>
              <a:rPr lang="en-US" dirty="0" smtClean="0"/>
              <a:t> Plate </a:t>
            </a:r>
            <a:r>
              <a:rPr lang="nl-BE" dirty="0" smtClean="0"/>
              <a:t>κ</a:t>
            </a:r>
            <a:r>
              <a:rPr lang="en-US" dirty="0" smtClean="0"/>
              <a:t> = Plate {</a:t>
            </a:r>
            <a:r>
              <a:rPr lang="en-US" dirty="0" err="1" smtClean="0"/>
              <a:t>stm</a:t>
            </a:r>
            <a:r>
              <a:rPr lang="en-US" dirty="0" smtClean="0"/>
              <a:t> :: </a:t>
            </a:r>
            <a:r>
              <a:rPr lang="en-US" dirty="0" err="1" smtClean="0"/>
              <a:t>Stm</a:t>
            </a:r>
            <a:r>
              <a:rPr lang="en-US" dirty="0" smtClean="0"/>
              <a:t> →</a:t>
            </a:r>
            <a:r>
              <a:rPr lang="nl-BE" dirty="0" smtClean="0"/>
              <a:t>κ</a:t>
            </a:r>
            <a:r>
              <a:rPr lang="en-US" dirty="0" smtClean="0"/>
              <a:t> </a:t>
            </a:r>
            <a:r>
              <a:rPr lang="en-US" dirty="0" err="1" smtClean="0"/>
              <a:t>Stm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fr-BE" dirty="0" err="1" smtClean="0"/>
              <a:t>expr</a:t>
            </a:r>
            <a:r>
              <a:rPr lang="fr-BE" dirty="0" smtClean="0"/>
              <a:t> :: </a:t>
            </a:r>
            <a:r>
              <a:rPr lang="fr-BE" dirty="0" err="1" smtClean="0"/>
              <a:t>Expr</a:t>
            </a:r>
            <a:r>
              <a:rPr lang="fr-BE" dirty="0" smtClean="0"/>
              <a:t> →</a:t>
            </a:r>
            <a:r>
              <a:rPr lang="nl-BE" dirty="0" smtClean="0"/>
              <a:t>κ</a:t>
            </a:r>
            <a:r>
              <a:rPr lang="fr-BE" dirty="0" smtClean="0"/>
              <a:t> </a:t>
            </a:r>
            <a:r>
              <a:rPr lang="fr-BE" dirty="0" err="1" smtClean="0"/>
              <a:t>Expr</a:t>
            </a:r>
            <a:r>
              <a:rPr lang="fr-BE" dirty="0" smtClean="0"/>
              <a:t>,</a:t>
            </a:r>
            <a:endParaRPr lang="nl-BE" dirty="0" smtClean="0"/>
          </a:p>
          <a:p>
            <a:pPr>
              <a:buNone/>
            </a:pPr>
            <a:r>
              <a:rPr lang="nl-BE" dirty="0" smtClean="0"/>
              <a:t>				 </a:t>
            </a:r>
            <a:r>
              <a:rPr lang="fr-BE" dirty="0" smtClean="0"/>
              <a:t>var :: Var →</a:t>
            </a:r>
            <a:r>
              <a:rPr lang="nl-BE" dirty="0" smtClean="0"/>
              <a:t>κ</a:t>
            </a:r>
            <a:r>
              <a:rPr lang="fr-BE" dirty="0" smtClean="0"/>
              <a:t> Var,</a:t>
            </a:r>
            <a:endParaRPr lang="nl-BE" dirty="0" smtClean="0"/>
          </a:p>
          <a:p>
            <a:pPr>
              <a:buNone/>
            </a:pPr>
            <a:r>
              <a:rPr lang="nl-BE" dirty="0" smtClean="0"/>
              <a:t>				 typ :: Typ </a:t>
            </a:r>
            <a:r>
              <a:rPr lang="en-US" dirty="0" smtClean="0"/>
              <a:t>→</a:t>
            </a:r>
            <a:r>
              <a:rPr lang="nl-BE" dirty="0" smtClean="0"/>
              <a:t>κ Typ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Multiplate – Providing the functional multireference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multiplate</a:t>
            </a:r>
            <a:r>
              <a:rPr lang="en-US" dirty="0" smtClean="0"/>
              <a:t> :: Applicative </a:t>
            </a:r>
            <a:r>
              <a:rPr lang="nl-BE" dirty="0" smtClean="0"/>
              <a:t>κ </a:t>
            </a:r>
            <a:r>
              <a:rPr lang="en-US" dirty="0" smtClean="0"/>
              <a:t>⇒ Plate </a:t>
            </a:r>
            <a:r>
              <a:rPr lang="nl-BE" dirty="0" smtClean="0"/>
              <a:t>κ </a:t>
            </a:r>
            <a:r>
              <a:rPr lang="en-US" dirty="0" smtClean="0"/>
              <a:t>→ Plate </a:t>
            </a:r>
            <a:r>
              <a:rPr lang="nl-BE" dirty="0" smtClean="0"/>
              <a:t>κ</a:t>
            </a:r>
          </a:p>
          <a:p>
            <a:pPr>
              <a:buNone/>
            </a:pPr>
            <a:r>
              <a:rPr lang="nl-BE" dirty="0" smtClean="0"/>
              <a:t>multiplate p = Plate { 	stm = buildStm, expr = buildExpr,</a:t>
            </a:r>
          </a:p>
          <a:p>
            <a:pPr>
              <a:buNone/>
            </a:pPr>
            <a:r>
              <a:rPr lang="nl-BE" dirty="0" smtClean="0"/>
              <a:t>				var = buildVar, typ = buildTyp }</a:t>
            </a:r>
          </a:p>
          <a:p>
            <a:pPr>
              <a:buNone/>
            </a:pPr>
            <a:r>
              <a:rPr lang="nl-BE" dirty="0" smtClean="0"/>
              <a:t>  where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buildStm</a:t>
            </a:r>
            <a:r>
              <a:rPr lang="en-US" dirty="0" smtClean="0"/>
              <a:t> (</a:t>
            </a:r>
            <a:r>
              <a:rPr lang="en-US" dirty="0" err="1" smtClean="0"/>
              <a:t>SDecl</a:t>
            </a:r>
            <a:r>
              <a:rPr lang="en-US" dirty="0" smtClean="0"/>
              <a:t> t v)	= </a:t>
            </a:r>
            <a:r>
              <a:rPr lang="en-US" dirty="0" err="1" smtClean="0"/>
              <a:t>SDecl</a:t>
            </a:r>
            <a:r>
              <a:rPr lang="en-US" dirty="0" smtClean="0"/>
              <a:t> &lt;$&gt; </a:t>
            </a:r>
            <a:r>
              <a:rPr lang="en-US" dirty="0" err="1" smtClean="0"/>
              <a:t>typ</a:t>
            </a:r>
            <a:r>
              <a:rPr lang="en-US" dirty="0" smtClean="0"/>
              <a:t> p t &lt;∗&gt; </a:t>
            </a:r>
            <a:r>
              <a:rPr lang="en-US" dirty="0" err="1" smtClean="0"/>
              <a:t>var</a:t>
            </a:r>
            <a:r>
              <a:rPr lang="en-US" dirty="0" smtClean="0"/>
              <a:t> p v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buildStm</a:t>
            </a:r>
            <a:r>
              <a:rPr lang="en-US" dirty="0" smtClean="0"/>
              <a:t> (</a:t>
            </a:r>
            <a:r>
              <a:rPr lang="en-US" dirty="0" err="1" smtClean="0"/>
              <a:t>SAss</a:t>
            </a:r>
            <a:r>
              <a:rPr lang="en-US" dirty="0" smtClean="0"/>
              <a:t> v e)	= </a:t>
            </a:r>
            <a:r>
              <a:rPr lang="en-US" dirty="0" err="1" smtClean="0"/>
              <a:t>SAss</a:t>
            </a:r>
            <a:r>
              <a:rPr lang="en-US" dirty="0" smtClean="0"/>
              <a:t> &lt;$&gt; </a:t>
            </a:r>
            <a:r>
              <a:rPr lang="en-US" dirty="0" err="1" smtClean="0"/>
              <a:t>var</a:t>
            </a:r>
            <a:r>
              <a:rPr lang="en-US" dirty="0" smtClean="0"/>
              <a:t> p v &lt;∗&gt; </a:t>
            </a:r>
            <a:r>
              <a:rPr lang="en-US" dirty="0" err="1" smtClean="0"/>
              <a:t>expr</a:t>
            </a:r>
            <a:r>
              <a:rPr lang="en-US" dirty="0" smtClean="0"/>
              <a:t> p e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buildStm</a:t>
            </a:r>
            <a:r>
              <a:rPr lang="en-US" dirty="0" smtClean="0"/>
              <a:t> (SBlock </a:t>
            </a:r>
            <a:r>
              <a:rPr lang="en-US" i="1" dirty="0" err="1" smtClean="0"/>
              <a:t>ss</a:t>
            </a:r>
            <a:r>
              <a:rPr lang="en-US" dirty="0" smtClean="0"/>
              <a:t>)	= SBlock &lt;$&gt; traverse (</a:t>
            </a:r>
            <a:r>
              <a:rPr lang="en-US" dirty="0" err="1" smtClean="0"/>
              <a:t>stm</a:t>
            </a:r>
            <a:r>
              <a:rPr lang="en-US" dirty="0" smtClean="0"/>
              <a:t> p) </a:t>
            </a:r>
            <a:r>
              <a:rPr lang="en-US" i="1" dirty="0" err="1" smtClean="0"/>
              <a:t>ss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buildStm</a:t>
            </a:r>
            <a:r>
              <a:rPr lang="en-US" dirty="0" smtClean="0"/>
              <a:t> (</a:t>
            </a:r>
            <a:r>
              <a:rPr lang="en-US" dirty="0" err="1" smtClean="0"/>
              <a:t>SReturn</a:t>
            </a:r>
            <a:r>
              <a:rPr lang="en-US" dirty="0" smtClean="0"/>
              <a:t> e)	= </a:t>
            </a:r>
            <a:r>
              <a:rPr lang="en-US" dirty="0" err="1" smtClean="0"/>
              <a:t>SReturn</a:t>
            </a:r>
            <a:r>
              <a:rPr lang="en-US" dirty="0" smtClean="0"/>
              <a:t> &lt;$&gt; </a:t>
            </a:r>
            <a:r>
              <a:rPr lang="en-US" dirty="0" err="1" smtClean="0"/>
              <a:t>expr</a:t>
            </a:r>
            <a:r>
              <a:rPr lang="en-US" dirty="0" smtClean="0"/>
              <a:t> p e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buildExpr</a:t>
            </a:r>
            <a:r>
              <a:rPr lang="en-US" dirty="0" smtClean="0"/>
              <a:t> (</a:t>
            </a:r>
            <a:r>
              <a:rPr lang="en-US" dirty="0" err="1" smtClean="0"/>
              <a:t>EStms</a:t>
            </a:r>
            <a:r>
              <a:rPr lang="en-US" dirty="0" smtClean="0"/>
              <a:t>)	= </a:t>
            </a:r>
            <a:r>
              <a:rPr lang="en-US" dirty="0" err="1" smtClean="0"/>
              <a:t>EStm</a:t>
            </a:r>
            <a:r>
              <a:rPr lang="en-US" dirty="0" smtClean="0"/>
              <a:t> &lt;$&gt; </a:t>
            </a:r>
            <a:r>
              <a:rPr lang="en-US" dirty="0" err="1" smtClean="0"/>
              <a:t>stm</a:t>
            </a:r>
            <a:r>
              <a:rPr lang="en-US" dirty="0" smtClean="0"/>
              <a:t> p 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buildExpr</a:t>
            </a:r>
            <a:r>
              <a:rPr lang="en-US" dirty="0" smtClean="0"/>
              <a:t> (</a:t>
            </a:r>
            <a:r>
              <a:rPr lang="en-US" dirty="0" err="1" smtClean="0"/>
              <a:t>EAdd</a:t>
            </a:r>
            <a:r>
              <a:rPr lang="en-US" dirty="0" smtClean="0"/>
              <a:t> e1 e2) = </a:t>
            </a:r>
            <a:r>
              <a:rPr lang="en-US" dirty="0" err="1" smtClean="0"/>
              <a:t>EAdd</a:t>
            </a:r>
            <a:r>
              <a:rPr lang="en-US" dirty="0" smtClean="0"/>
              <a:t> &lt;$&gt; </a:t>
            </a:r>
            <a:r>
              <a:rPr lang="en-US" dirty="0" err="1" smtClean="0"/>
              <a:t>expr</a:t>
            </a:r>
            <a:r>
              <a:rPr lang="en-US" dirty="0" smtClean="0"/>
              <a:t> p e1 &lt;*&gt; </a:t>
            </a:r>
            <a:r>
              <a:rPr lang="en-US" dirty="0" err="1" smtClean="0"/>
              <a:t>expr</a:t>
            </a:r>
            <a:r>
              <a:rPr lang="en-US" dirty="0" smtClean="0"/>
              <a:t> p e2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buildExpr</a:t>
            </a:r>
            <a:r>
              <a:rPr lang="en-US" dirty="0" smtClean="0"/>
              <a:t> (</a:t>
            </a:r>
            <a:r>
              <a:rPr lang="en-US" dirty="0" err="1" smtClean="0"/>
              <a:t>EVar</a:t>
            </a:r>
            <a:r>
              <a:rPr lang="en-US" dirty="0" smtClean="0"/>
              <a:t> v) 	= </a:t>
            </a:r>
            <a:r>
              <a:rPr lang="en-US" dirty="0" err="1" smtClean="0"/>
              <a:t>EVar</a:t>
            </a:r>
            <a:r>
              <a:rPr lang="en-US" dirty="0" smtClean="0"/>
              <a:t> &lt;$&gt; </a:t>
            </a:r>
            <a:r>
              <a:rPr lang="en-US" dirty="0" err="1" smtClean="0"/>
              <a:t>var</a:t>
            </a:r>
            <a:r>
              <a:rPr lang="en-US" dirty="0" smtClean="0"/>
              <a:t> p v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buildExpr</a:t>
            </a:r>
            <a:r>
              <a:rPr lang="en-US" dirty="0" smtClean="0"/>
              <a:t> x = pure x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buildVar</a:t>
            </a:r>
            <a:r>
              <a:rPr lang="en-US" dirty="0" smtClean="0"/>
              <a:t> x = pure x</a:t>
            </a:r>
            <a:endParaRPr lang="nl-BE" dirty="0" smtClean="0"/>
          </a:p>
          <a:p>
            <a:pPr>
              <a:buNone/>
            </a:pPr>
            <a:r>
              <a:rPr lang="nl-BE" dirty="0" smtClean="0"/>
              <a:t>	 buildTyp x = pure x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Example function, Compos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Using </a:t>
            </a:r>
            <a:r>
              <a:rPr lang="en-US" dirty="0" err="1" smtClean="0"/>
              <a:t>multiplate</a:t>
            </a:r>
            <a:r>
              <a:rPr lang="en-US" dirty="0" smtClean="0"/>
              <a:t>, we can for example define a collection of rename functions</a:t>
            </a:r>
            <a:endParaRPr lang="nl-BE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2362200"/>
            <a:ext cx="850392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nl-BE" sz="2700" noProof="0" dirty="0" smtClean="0"/>
              <a:t>rename :: Plate Id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nl-BE" sz="2700" dirty="0" smtClean="0"/>
              <a:t>r</a:t>
            </a:r>
            <a:r>
              <a:rPr kumimoji="0" lang="nl-BE" sz="27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ename</a:t>
            </a:r>
            <a:r>
              <a:rPr kumimoji="0" lang="nl-BE" sz="27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Plate { 	stm = stm (multiplate rename),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nl-BE" sz="2700" baseline="0" noProof="0" dirty="0" smtClean="0"/>
              <a:t>				expr</a:t>
            </a:r>
            <a:r>
              <a:rPr lang="nl-BE" sz="2700" noProof="0" dirty="0" smtClean="0"/>
              <a:t> = expr (multiplate rename),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nl-BE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var = (</a:t>
            </a:r>
            <a:r>
              <a:rPr lang="nl-BE" sz="2800" dirty="0" smtClean="0"/>
              <a:t>λ s) </a:t>
            </a:r>
            <a:r>
              <a:rPr lang="en-US" sz="2800" dirty="0" smtClean="0"/>
              <a:t>→ pure</a:t>
            </a:r>
            <a:r>
              <a:rPr lang="nl-BE" sz="2700" baseline="-25000" dirty="0" smtClean="0"/>
              <a:t>Id</a:t>
            </a:r>
            <a:r>
              <a:rPr lang="nl-BE" sz="2700" dirty="0" smtClean="0"/>
              <a:t> (V (‘_’ : s)),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nl-BE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typ</a:t>
            </a:r>
            <a:r>
              <a:rPr kumimoji="0" lang="nl-BE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typ (multiplate rename) }</a:t>
            </a:r>
            <a:endParaRPr kumimoji="0" lang="nl-BE" sz="27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879848"/>
            <a:ext cx="8503920" cy="14447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These recursive calls will rename all </a:t>
            </a:r>
            <a:r>
              <a:rPr lang="en-US" sz="2700" dirty="0" err="1" smtClean="0"/>
              <a:t>Stm</a:t>
            </a:r>
            <a:r>
              <a:rPr lang="en-US" sz="2700" dirty="0" smtClean="0"/>
              <a:t> and </a:t>
            </a:r>
            <a:r>
              <a:rPr lang="en-US" sz="2700" dirty="0" err="1" smtClean="0"/>
              <a:t>Expr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This is the way Compos does it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err="1" smtClean="0"/>
              <a:t>Uniplate</a:t>
            </a:r>
            <a:r>
              <a:rPr lang="en-US" sz="2700" dirty="0" smtClean="0"/>
              <a:t> does it differently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Store </a:t>
            </a:r>
            <a:r>
              <a:rPr lang="nl-BE" dirty="0" err="1" smtClean="0"/>
              <a:t>Comonad</a:t>
            </a:r>
            <a:r>
              <a:rPr lang="nl-BE" dirty="0" smtClean="0"/>
              <a:t> – </a:t>
            </a:r>
            <a:r>
              <a:rPr lang="nl-BE" dirty="0" err="1" smtClean="0"/>
              <a:t>Comonad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 smtClean="0"/>
              <a:t>Dual</a:t>
            </a:r>
            <a:r>
              <a:rPr lang="nl-BE" dirty="0" smtClean="0"/>
              <a:t> to </a:t>
            </a:r>
            <a:r>
              <a:rPr lang="nl-BE" dirty="0" err="1" smtClean="0"/>
              <a:t>Monad</a:t>
            </a:r>
            <a:endParaRPr lang="nl-BE" dirty="0" smtClean="0"/>
          </a:p>
          <a:p>
            <a:pPr lvl="0"/>
            <a:r>
              <a:rPr lang="en-US" dirty="0" smtClean="0"/>
              <a:t>Monads “put things </a:t>
            </a:r>
            <a:r>
              <a:rPr lang="en-US" i="1" dirty="0" smtClean="0"/>
              <a:t>into</a:t>
            </a:r>
            <a:r>
              <a:rPr lang="en-US" dirty="0" smtClean="0"/>
              <a:t> a box”</a:t>
            </a:r>
            <a:endParaRPr lang="nl-BE" dirty="0" smtClean="0"/>
          </a:p>
          <a:p>
            <a:pPr lvl="0"/>
            <a:r>
              <a:rPr lang="en-US" dirty="0" err="1" smtClean="0"/>
              <a:t>Comonads</a:t>
            </a:r>
            <a:r>
              <a:rPr lang="en-US" dirty="0" smtClean="0"/>
              <a:t> “pull things </a:t>
            </a:r>
            <a:r>
              <a:rPr lang="en-US" i="1" dirty="0" smtClean="0"/>
              <a:t>out of</a:t>
            </a:r>
            <a:r>
              <a:rPr lang="en-US" dirty="0" smtClean="0"/>
              <a:t> a box”</a:t>
            </a:r>
            <a:endParaRPr lang="nl-BE" dirty="0" smtClean="0"/>
          </a:p>
          <a:p>
            <a:pPr lvl="0"/>
            <a:r>
              <a:rPr lang="en-US" dirty="0" smtClean="0"/>
              <a:t>(&gt;&gt;=) chains action 1 to action 2</a:t>
            </a:r>
            <a:endParaRPr lang="nl-BE" dirty="0" smtClean="0"/>
          </a:p>
          <a:p>
            <a:pPr lvl="0"/>
            <a:r>
              <a:rPr lang="en-US" dirty="0" smtClean="0"/>
              <a:t>(extend) chains action 2 to action 1</a:t>
            </a:r>
            <a:endParaRPr lang="nl-BE" dirty="0" smtClean="0"/>
          </a:p>
          <a:p>
            <a:pPr lvl="0"/>
            <a:r>
              <a:rPr lang="en-US" dirty="0" smtClean="0"/>
              <a:t>Monads take into account past computations</a:t>
            </a:r>
            <a:endParaRPr lang="nl-BE" dirty="0" smtClean="0"/>
          </a:p>
          <a:p>
            <a:pPr lvl="0"/>
            <a:r>
              <a:rPr lang="en-US" dirty="0" err="1" smtClean="0"/>
              <a:t>Comonads</a:t>
            </a:r>
            <a:r>
              <a:rPr lang="en-US" dirty="0" smtClean="0"/>
              <a:t> take into account future computations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Example function, Uniplate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smtClean="0"/>
              <a:t>Uniplate defines a generic traversal function</a:t>
            </a: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981200"/>
            <a:ext cx="850392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r>
              <a:rPr lang="en-US" sz="2700" dirty="0" err="1" smtClean="0"/>
              <a:t>mapFamily</a:t>
            </a:r>
            <a:r>
              <a:rPr lang="en-US" sz="2700" dirty="0" smtClean="0"/>
              <a:t> :: Plate Id → Plate Id</a:t>
            </a:r>
            <a:endParaRPr lang="nl-BE" sz="2700" dirty="0" smtClean="0"/>
          </a:p>
          <a:p>
            <a:r>
              <a:rPr lang="en-US" sz="2700" dirty="0" err="1" smtClean="0"/>
              <a:t>mapFamily</a:t>
            </a:r>
            <a:r>
              <a:rPr lang="en-US" sz="2700" dirty="0" smtClean="0"/>
              <a:t> p = p ‘</a:t>
            </a:r>
            <a:r>
              <a:rPr lang="en-US" sz="2700" dirty="0" err="1" smtClean="0"/>
              <a:t>composePlateId</a:t>
            </a:r>
            <a:r>
              <a:rPr lang="en-US" sz="2700" dirty="0" smtClean="0"/>
              <a:t>‘ </a:t>
            </a:r>
            <a:r>
              <a:rPr lang="en-US" sz="2700" dirty="0" err="1" smtClean="0"/>
              <a:t>multiplate</a:t>
            </a:r>
            <a:r>
              <a:rPr lang="en-US" sz="2700" dirty="0" smtClean="0"/>
              <a:t> (</a:t>
            </a:r>
            <a:r>
              <a:rPr lang="en-US" sz="2700" dirty="0" err="1" smtClean="0"/>
              <a:t>mapFamily</a:t>
            </a:r>
            <a:r>
              <a:rPr lang="en-US" sz="2700" dirty="0" smtClean="0"/>
              <a:t> p)</a:t>
            </a:r>
            <a:endParaRPr lang="nl-BE" sz="2700" dirty="0" smtClean="0"/>
          </a:p>
          <a:p>
            <a:r>
              <a:rPr lang="en-US" sz="2700" dirty="0" smtClean="0"/>
              <a:t>   where</a:t>
            </a:r>
            <a:endParaRPr lang="nl-BE" sz="2700" dirty="0" smtClean="0"/>
          </a:p>
          <a:p>
            <a:r>
              <a:rPr lang="en-US" sz="2700" dirty="0" smtClean="0"/>
              <a:t>     </a:t>
            </a:r>
            <a:r>
              <a:rPr lang="en-US" sz="2700" dirty="0" err="1" smtClean="0"/>
              <a:t>composePlateId</a:t>
            </a:r>
            <a:r>
              <a:rPr lang="en-US" sz="2700" dirty="0" smtClean="0"/>
              <a:t> :: Plate Id → Plate Id → Plate Id</a:t>
            </a:r>
            <a:endParaRPr lang="nl-BE" sz="2700" dirty="0" smtClean="0"/>
          </a:p>
          <a:p>
            <a:r>
              <a:rPr lang="en-US" sz="2700" dirty="0" smtClean="0"/>
              <a:t>     p1 ‘</a:t>
            </a:r>
            <a:r>
              <a:rPr lang="en-US" sz="2700" dirty="0" err="1" smtClean="0"/>
              <a:t>composePlateId</a:t>
            </a:r>
            <a:r>
              <a:rPr lang="en-US" sz="2700" dirty="0" smtClean="0"/>
              <a:t>‘ p2 = </a:t>
            </a:r>
          </a:p>
          <a:p>
            <a:r>
              <a:rPr lang="en-US" sz="2700" dirty="0" smtClean="0"/>
              <a:t>            Plate {	</a:t>
            </a:r>
            <a:r>
              <a:rPr lang="en-US" sz="2700" dirty="0" err="1" smtClean="0"/>
              <a:t>stm</a:t>
            </a:r>
            <a:r>
              <a:rPr lang="en-US" sz="2700" dirty="0" smtClean="0"/>
              <a:t> = </a:t>
            </a:r>
            <a:r>
              <a:rPr lang="en-US" sz="2700" dirty="0" err="1" smtClean="0"/>
              <a:t>stm</a:t>
            </a:r>
            <a:r>
              <a:rPr lang="en-US" sz="2700" dirty="0" smtClean="0"/>
              <a:t> p1 ◦ </a:t>
            </a:r>
            <a:r>
              <a:rPr lang="en-US" sz="2700" dirty="0" err="1" smtClean="0"/>
              <a:t>stm</a:t>
            </a:r>
            <a:r>
              <a:rPr lang="en-US" sz="2700" dirty="0" smtClean="0"/>
              <a:t> p2,</a:t>
            </a:r>
          </a:p>
          <a:p>
            <a:r>
              <a:rPr lang="en-US" sz="2700" dirty="0" smtClean="0"/>
              <a:t>		</a:t>
            </a:r>
            <a:r>
              <a:rPr lang="en-US" sz="2700" dirty="0" err="1" smtClean="0"/>
              <a:t>expr</a:t>
            </a:r>
            <a:r>
              <a:rPr lang="en-US" sz="2700" dirty="0" smtClean="0"/>
              <a:t> = </a:t>
            </a:r>
            <a:r>
              <a:rPr lang="en-US" sz="2700" dirty="0" err="1" smtClean="0"/>
              <a:t>expr</a:t>
            </a:r>
            <a:r>
              <a:rPr lang="en-US" sz="2700" dirty="0" smtClean="0"/>
              <a:t> p1 ◦ </a:t>
            </a:r>
            <a:r>
              <a:rPr lang="en-US" sz="2700" dirty="0" err="1" smtClean="0"/>
              <a:t>expr</a:t>
            </a:r>
            <a:r>
              <a:rPr lang="en-US" sz="2700" dirty="0" smtClean="0"/>
              <a:t> p2,</a:t>
            </a:r>
          </a:p>
          <a:p>
            <a:r>
              <a:rPr lang="en-US" sz="2700" dirty="0" smtClean="0"/>
              <a:t>		</a:t>
            </a:r>
            <a:r>
              <a:rPr lang="en-US" sz="2700" dirty="0" err="1" smtClean="0"/>
              <a:t>var</a:t>
            </a:r>
            <a:r>
              <a:rPr lang="en-US" sz="2700" dirty="0" smtClean="0"/>
              <a:t> = </a:t>
            </a:r>
            <a:r>
              <a:rPr lang="en-US" sz="2700" dirty="0" err="1" smtClean="0"/>
              <a:t>var</a:t>
            </a:r>
            <a:r>
              <a:rPr lang="en-US" sz="2700" dirty="0" smtClean="0"/>
              <a:t> p1 ◦ </a:t>
            </a:r>
            <a:r>
              <a:rPr lang="en-US" sz="2700" dirty="0" err="1" smtClean="0"/>
              <a:t>var</a:t>
            </a:r>
            <a:r>
              <a:rPr lang="en-US" sz="2700" dirty="0" smtClean="0"/>
              <a:t> p2,</a:t>
            </a:r>
          </a:p>
          <a:p>
            <a:r>
              <a:rPr lang="en-US" sz="2700" dirty="0" smtClean="0"/>
              <a:t>		</a:t>
            </a:r>
            <a:r>
              <a:rPr lang="en-US" sz="2700" dirty="0" err="1" smtClean="0"/>
              <a:t>typ</a:t>
            </a:r>
            <a:r>
              <a:rPr lang="en-US" sz="2700" dirty="0" smtClean="0"/>
              <a:t> = </a:t>
            </a:r>
            <a:r>
              <a:rPr lang="en-US" sz="2700" dirty="0" err="1" smtClean="0"/>
              <a:t>typ</a:t>
            </a:r>
            <a:r>
              <a:rPr lang="en-US" sz="2700" dirty="0" smtClean="0"/>
              <a:t> p1 ◦ </a:t>
            </a:r>
            <a:r>
              <a:rPr lang="en-US" sz="2700" dirty="0" err="1" smtClean="0"/>
              <a:t>typ</a:t>
            </a:r>
            <a:r>
              <a:rPr lang="en-US" sz="2700" dirty="0" smtClean="0"/>
              <a:t> p2 }</a:t>
            </a:r>
            <a:endParaRPr lang="nl-BE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Example function, Uniplate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5021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purePlate :: Applicative </a:t>
            </a:r>
            <a:r>
              <a:rPr lang="nl-BE" dirty="0" smtClean="0"/>
              <a:t>κ </a:t>
            </a:r>
            <a:r>
              <a:rPr lang="en-US" dirty="0" smtClean="0"/>
              <a:t>⇒ Plate </a:t>
            </a:r>
            <a:r>
              <a:rPr lang="nl-BE" dirty="0" smtClean="0"/>
              <a:t>κ</a:t>
            </a:r>
          </a:p>
          <a:p>
            <a:pPr>
              <a:buNone/>
            </a:pPr>
            <a:r>
              <a:rPr lang="en-US" dirty="0" smtClean="0"/>
              <a:t>purePlate = Plate {	 </a:t>
            </a:r>
            <a:r>
              <a:rPr lang="en-US" dirty="0" err="1" smtClean="0"/>
              <a:t>stm</a:t>
            </a:r>
            <a:r>
              <a:rPr lang="en-US" dirty="0" smtClean="0"/>
              <a:t> = pure, </a:t>
            </a:r>
            <a:r>
              <a:rPr lang="en-US" dirty="0" err="1" smtClean="0"/>
              <a:t>expr</a:t>
            </a:r>
            <a:r>
              <a:rPr lang="en-US" dirty="0" smtClean="0"/>
              <a:t> = pure,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var</a:t>
            </a:r>
            <a:r>
              <a:rPr lang="en-US" dirty="0" smtClean="0"/>
              <a:t> = pure, </a:t>
            </a:r>
            <a:r>
              <a:rPr lang="en-US" dirty="0" err="1" smtClean="0"/>
              <a:t>typ</a:t>
            </a:r>
            <a:r>
              <a:rPr lang="en-US" dirty="0" smtClean="0"/>
              <a:t> = pure }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en-US" dirty="0" smtClean="0"/>
              <a:t>rename = </a:t>
            </a:r>
            <a:r>
              <a:rPr lang="en-US" dirty="0" err="1" smtClean="0"/>
              <a:t>mapFamily</a:t>
            </a:r>
            <a:r>
              <a:rPr lang="en-US" dirty="0" smtClean="0"/>
              <a:t> (purePlate {</a:t>
            </a:r>
            <a:r>
              <a:rPr lang="en-US" dirty="0" err="1" smtClean="0"/>
              <a:t>var</a:t>
            </a:r>
            <a:r>
              <a:rPr lang="en-US" dirty="0" smtClean="0"/>
              <a:t> = </a:t>
            </a:r>
            <a:r>
              <a:rPr lang="en-US" dirty="0" err="1" smtClean="0"/>
              <a:t>renameVar</a:t>
            </a:r>
            <a:r>
              <a:rPr lang="en-US" dirty="0" smtClean="0"/>
              <a:t>})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  where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 	 </a:t>
            </a:r>
            <a:r>
              <a:rPr lang="en-US" dirty="0" err="1" smtClean="0"/>
              <a:t>renameVar</a:t>
            </a:r>
            <a:r>
              <a:rPr lang="en-US" dirty="0" smtClean="0"/>
              <a:t> (V s) = pure (V(’_’: s))</a:t>
            </a:r>
            <a:endParaRPr lang="nl-BE" dirty="0" smtClean="0"/>
          </a:p>
          <a:p>
            <a:pPr>
              <a:buNone/>
            </a:pPr>
            <a:endParaRPr lang="nl-BE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5032248"/>
            <a:ext cx="8503920" cy="106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cases we are interested in are defined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nl-BE" sz="2700" baseline="0" dirty="0" smtClean="0"/>
              <a:t>The rest are handled</a:t>
            </a:r>
            <a:r>
              <a:rPr lang="nl-BE" sz="2700" dirty="0" smtClean="0"/>
              <a:t> generically</a:t>
            </a: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Monadic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835152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Using Kleisli composition, we can generalize composePlate to monads:</a:t>
            </a: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2209800"/>
            <a:ext cx="850392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r>
              <a:rPr lang="en-US" sz="2700" dirty="0" err="1" smtClean="0"/>
              <a:t>kleisliComposePlate</a:t>
            </a:r>
            <a:r>
              <a:rPr lang="en-US" sz="2700" dirty="0" smtClean="0"/>
              <a:t> :: Monad m ⇒ Plate m → Plate m → Plate m</a:t>
            </a:r>
          </a:p>
          <a:p>
            <a:r>
              <a:rPr lang="en-US" sz="2700" dirty="0" smtClean="0"/>
              <a:t>p1 ‘</a:t>
            </a:r>
            <a:r>
              <a:rPr lang="en-US" sz="2700" dirty="0" err="1" smtClean="0"/>
              <a:t>kleisliComposePlate</a:t>
            </a:r>
            <a:r>
              <a:rPr lang="en-US" sz="2700" dirty="0" smtClean="0"/>
              <a:t>‘ p2 = </a:t>
            </a:r>
          </a:p>
          <a:p>
            <a:r>
              <a:rPr lang="en-US" sz="2700" dirty="0" smtClean="0"/>
              <a:t> 	Plate</a:t>
            </a:r>
            <a:r>
              <a:rPr lang="nl-BE" sz="2700" dirty="0" smtClean="0"/>
              <a:t> { stm = stm p1 &lt;=&lt; stm p2,</a:t>
            </a:r>
          </a:p>
          <a:p>
            <a:r>
              <a:rPr lang="fr-BE" sz="2700" dirty="0" smtClean="0"/>
              <a:t>		 </a:t>
            </a:r>
            <a:r>
              <a:rPr lang="fr-BE" sz="2700" dirty="0" err="1" smtClean="0"/>
              <a:t>expr</a:t>
            </a:r>
            <a:r>
              <a:rPr lang="fr-BE" sz="2700" dirty="0" smtClean="0"/>
              <a:t> = </a:t>
            </a:r>
            <a:r>
              <a:rPr lang="fr-BE" sz="2700" dirty="0" err="1" smtClean="0"/>
              <a:t>expr</a:t>
            </a:r>
            <a:r>
              <a:rPr lang="fr-BE" sz="2700" dirty="0" smtClean="0"/>
              <a:t> p1 &lt;=&lt; </a:t>
            </a:r>
            <a:r>
              <a:rPr lang="fr-BE" sz="2700" dirty="0" err="1" smtClean="0"/>
              <a:t>expr</a:t>
            </a:r>
            <a:r>
              <a:rPr lang="fr-BE" sz="2700" dirty="0" smtClean="0"/>
              <a:t> p2,</a:t>
            </a:r>
            <a:endParaRPr lang="nl-BE" sz="2700" dirty="0" smtClean="0"/>
          </a:p>
          <a:p>
            <a:r>
              <a:rPr lang="fr-BE" sz="2700" dirty="0" smtClean="0"/>
              <a:t>		 var = var p1 &lt;=&lt; var p2,</a:t>
            </a:r>
            <a:endParaRPr lang="nl-BE" sz="2700" dirty="0" smtClean="0"/>
          </a:p>
          <a:p>
            <a:r>
              <a:rPr lang="en-US" sz="2700" dirty="0" smtClean="0"/>
              <a:t>		 </a:t>
            </a:r>
            <a:r>
              <a:rPr lang="en-US" sz="2700" dirty="0" err="1" smtClean="0"/>
              <a:t>typ</a:t>
            </a:r>
            <a:r>
              <a:rPr lang="en-US" sz="2700" dirty="0" smtClean="0"/>
              <a:t> = </a:t>
            </a:r>
            <a:r>
              <a:rPr lang="en-US" sz="2700" dirty="0" err="1" smtClean="0"/>
              <a:t>typ</a:t>
            </a:r>
            <a:r>
              <a:rPr lang="en-US" sz="2700" dirty="0" smtClean="0"/>
              <a:t> p1 &lt;=&lt; </a:t>
            </a:r>
            <a:r>
              <a:rPr lang="en-US" sz="2700" dirty="0" err="1" smtClean="0"/>
              <a:t>typ</a:t>
            </a:r>
            <a:r>
              <a:rPr lang="en-US" sz="2700" dirty="0" smtClean="0"/>
              <a:t> p2 }</a:t>
            </a:r>
          </a:p>
          <a:p>
            <a:r>
              <a:rPr lang="en-US" sz="2700" dirty="0" err="1" smtClean="0"/>
              <a:t>mapFamilyM</a:t>
            </a:r>
            <a:r>
              <a:rPr lang="en-US" sz="2700" dirty="0" smtClean="0"/>
              <a:t> :: Monad m ⇒ Plate m → Plate m</a:t>
            </a:r>
          </a:p>
          <a:p>
            <a:r>
              <a:rPr lang="en-US" sz="2700" dirty="0" err="1" smtClean="0"/>
              <a:t>mapFamilyM</a:t>
            </a:r>
            <a:r>
              <a:rPr lang="en-US" sz="2700" dirty="0" smtClean="0"/>
              <a:t> p = p ‘</a:t>
            </a:r>
            <a:r>
              <a:rPr lang="en-US" sz="2700" dirty="0" err="1" smtClean="0"/>
              <a:t>kleisliComposePlate</a:t>
            </a:r>
            <a:r>
              <a:rPr lang="en-US" sz="2700" dirty="0" smtClean="0"/>
              <a:t>‘ </a:t>
            </a:r>
            <a:r>
              <a:rPr lang="en-US" sz="2700" dirty="0" err="1" smtClean="0"/>
              <a:t>multiplate</a:t>
            </a:r>
            <a:r>
              <a:rPr lang="en-US" sz="2700" dirty="0" smtClean="0"/>
              <a:t> (</a:t>
            </a:r>
            <a:r>
              <a:rPr lang="en-US" sz="2700" dirty="0" err="1" smtClean="0"/>
              <a:t>mapFamilyM</a:t>
            </a:r>
            <a:r>
              <a:rPr lang="en-US" sz="2700" dirty="0" smtClean="0"/>
              <a:t> p)</a:t>
            </a:r>
            <a:endParaRPr lang="nl-BE" sz="2700" dirty="0" smtClean="0"/>
          </a:p>
          <a:p>
            <a:endParaRPr lang="nl-BE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Generic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This is all quite nice, but we’d like to generalize our functions for all mutually recursive datatypes</a:t>
            </a:r>
          </a:p>
          <a:p>
            <a:r>
              <a:rPr lang="nl-BE" dirty="0" smtClean="0"/>
              <a:t>We need to create a type class for plates</a:t>
            </a:r>
          </a:p>
          <a:p>
            <a:r>
              <a:rPr lang="nl-BE" dirty="0" smtClean="0"/>
              <a:t>We also need a generic way of building plates</a:t>
            </a:r>
          </a:p>
          <a:p>
            <a:r>
              <a:rPr lang="nl-BE" dirty="0" smtClean="0"/>
              <a:t>The record fields of purePlate, mapFamilyM, etc, are built in a uniform way</a:t>
            </a:r>
          </a:p>
          <a:p>
            <a:r>
              <a:rPr lang="nl-BE" dirty="0" smtClean="0"/>
              <a:t>So if we give a polymorphic function </a:t>
            </a:r>
            <a:r>
              <a:rPr lang="en-US" dirty="0" smtClean="0"/>
              <a:t>∀α. </a:t>
            </a:r>
            <a:r>
              <a:rPr lang="en-US" dirty="0" err="1" smtClean="0"/>
              <a:t>α→κ</a:t>
            </a:r>
            <a:r>
              <a:rPr lang="en-US" dirty="0" smtClean="0"/>
              <a:t> α, we can build an arbitrary plate </a:t>
            </a:r>
            <a:r>
              <a:rPr lang="en-US" dirty="0" err="1" smtClean="0"/>
              <a:t>Pκ</a:t>
            </a:r>
            <a:r>
              <a:rPr lang="en-US" dirty="0" smtClean="0"/>
              <a:t> for an arbitrary applicative </a:t>
            </a:r>
            <a:r>
              <a:rPr lang="en-US" dirty="0" err="1" smtClean="0"/>
              <a:t>functor</a:t>
            </a:r>
            <a:r>
              <a:rPr lang="en-US" dirty="0" smtClean="0"/>
              <a:t> κ</a:t>
            </a:r>
          </a:p>
          <a:p>
            <a:r>
              <a:rPr lang="nl-BE" dirty="0" smtClean="0"/>
              <a:t>We also need a projection function to pass to our builder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Generic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type</a:t>
            </a:r>
            <a:r>
              <a:rPr lang="en-US" dirty="0" smtClean="0"/>
              <a:t> Projector ρ α = ∀κ. </a:t>
            </a:r>
            <a:r>
              <a:rPr lang="nl-BE" dirty="0" smtClean="0"/>
              <a:t>p</a:t>
            </a:r>
            <a:r>
              <a:rPr lang="en-US" dirty="0" smtClean="0"/>
              <a:t> κ → α → κ α</a:t>
            </a:r>
            <a:endParaRPr lang="nl-BE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2060448"/>
            <a:ext cx="8503920" cy="12923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nl-BE" sz="2700" dirty="0" smtClean="0"/>
              <a:t>We can pass this to a generic builder function to have it create the corresponding field of our record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nl-BE" sz="2700" noProof="0" dirty="0" smtClean="0"/>
              <a:t>We need the user to provide a second function:</a:t>
            </a: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429000"/>
            <a:ext cx="8503920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700" dirty="0" err="1" smtClean="0"/>
              <a:t>mkPlate</a:t>
            </a:r>
            <a:r>
              <a:rPr lang="en-US" sz="2700" dirty="0" smtClean="0"/>
              <a:t> :: (∀α. Projector p α → α → κ α) → p κ</a:t>
            </a:r>
            <a:endParaRPr lang="nl-BE" sz="27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114800"/>
            <a:ext cx="8503920" cy="1749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700" dirty="0" err="1" smtClean="0"/>
              <a:t>mkPlate</a:t>
            </a:r>
            <a:r>
              <a:rPr lang="en-US" sz="2700" dirty="0" smtClean="0"/>
              <a:t> builder = Plate {	</a:t>
            </a:r>
            <a:r>
              <a:rPr lang="en-US" sz="2700" dirty="0" err="1" smtClean="0"/>
              <a:t>stm</a:t>
            </a:r>
            <a:r>
              <a:rPr lang="en-US" sz="2700" dirty="0" smtClean="0"/>
              <a:t> = builder </a:t>
            </a:r>
            <a:r>
              <a:rPr lang="en-US" sz="2700" dirty="0" err="1" smtClean="0"/>
              <a:t>stm</a:t>
            </a:r>
            <a:r>
              <a:rPr lang="en-US" sz="2700" dirty="0" smtClean="0"/>
              <a:t>,</a:t>
            </a:r>
          </a:p>
          <a:p>
            <a:r>
              <a:rPr lang="en-US" sz="2700" dirty="0" smtClean="0"/>
              <a:t>				</a:t>
            </a:r>
            <a:r>
              <a:rPr lang="en-US" sz="2700" dirty="0" err="1" smtClean="0"/>
              <a:t>expr</a:t>
            </a:r>
            <a:r>
              <a:rPr lang="en-US" sz="2700" dirty="0" smtClean="0"/>
              <a:t> = builder </a:t>
            </a:r>
            <a:r>
              <a:rPr lang="en-US" sz="2700" dirty="0" err="1" smtClean="0"/>
              <a:t>expr</a:t>
            </a:r>
            <a:r>
              <a:rPr lang="en-US" sz="2700" dirty="0" smtClean="0"/>
              <a:t>,</a:t>
            </a:r>
          </a:p>
          <a:p>
            <a:r>
              <a:rPr lang="en-US" sz="2700" dirty="0" smtClean="0"/>
              <a:t>				</a:t>
            </a:r>
            <a:r>
              <a:rPr lang="en-US" sz="2700" dirty="0" err="1" smtClean="0"/>
              <a:t>var</a:t>
            </a:r>
            <a:r>
              <a:rPr lang="en-US" sz="2700" dirty="0" smtClean="0"/>
              <a:t> = builder </a:t>
            </a:r>
            <a:r>
              <a:rPr lang="en-US" sz="2700" dirty="0" err="1" smtClean="0"/>
              <a:t>var</a:t>
            </a:r>
            <a:r>
              <a:rPr lang="en-US" sz="2700" dirty="0" smtClean="0"/>
              <a:t>,</a:t>
            </a:r>
          </a:p>
          <a:p>
            <a:r>
              <a:rPr lang="en-US" sz="2700" dirty="0" smtClean="0"/>
              <a:t>				</a:t>
            </a:r>
            <a:r>
              <a:rPr lang="en-US" sz="2700" dirty="0" err="1" smtClean="0"/>
              <a:t>typ</a:t>
            </a:r>
            <a:r>
              <a:rPr lang="en-US" sz="2700" dirty="0" smtClean="0"/>
              <a:t> = builder </a:t>
            </a:r>
            <a:r>
              <a:rPr lang="en-US" sz="2700" dirty="0" err="1" smtClean="0"/>
              <a:t>typ</a:t>
            </a:r>
            <a:r>
              <a:rPr lang="en-US" sz="2700" dirty="0" smtClean="0"/>
              <a:t> }</a:t>
            </a:r>
            <a:endParaRPr lang="nl-BE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Generic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Putting multiplate and mkPlate together, we get the Multiplate class:</a:t>
            </a: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2362200"/>
            <a:ext cx="850392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800" b="1" dirty="0" smtClean="0"/>
              <a:t>class</a:t>
            </a:r>
            <a:r>
              <a:rPr lang="en-US" sz="2800" dirty="0" smtClean="0"/>
              <a:t> </a:t>
            </a:r>
            <a:r>
              <a:rPr lang="en-US" sz="2800" dirty="0" err="1" smtClean="0"/>
              <a:t>Multiplate</a:t>
            </a:r>
            <a:r>
              <a:rPr lang="en-US" sz="2800" dirty="0" smtClean="0"/>
              <a:t> ρ </a:t>
            </a:r>
            <a:r>
              <a:rPr lang="en-US" sz="2800" b="1" dirty="0" smtClean="0"/>
              <a:t>where</a:t>
            </a:r>
            <a:endParaRPr lang="nl-BE" sz="2800" b="1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multiplate</a:t>
            </a:r>
            <a:r>
              <a:rPr lang="en-US" sz="2800" dirty="0" smtClean="0"/>
              <a:t> :: Applicative κ ⇒ ρ κ → ρ κ</a:t>
            </a:r>
            <a:endParaRPr lang="nl-BE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mkPlate</a:t>
            </a:r>
            <a:r>
              <a:rPr lang="en-US" sz="2800" dirty="0" smtClean="0"/>
              <a:t> (∀α. Projector ρ α → α → κ α) → ρ κ</a:t>
            </a:r>
            <a:endParaRPr lang="nl-BE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889248"/>
            <a:ext cx="8503920" cy="8351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l-B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this class, we can</a:t>
            </a:r>
            <a:r>
              <a:rPr kumimoji="0" lang="nl-B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define generic versions of purePlate, kleisliComposePlate, mapFamilyM, and more</a:t>
            </a: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Generic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purePlate :: (</a:t>
            </a:r>
            <a:r>
              <a:rPr lang="en-US" dirty="0" err="1" smtClean="0"/>
              <a:t>Multiplate</a:t>
            </a:r>
            <a:r>
              <a:rPr lang="en-US" dirty="0" smtClean="0"/>
              <a:t> ρ, Applicative κ) ⇒ ρ κ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purePlate = </a:t>
            </a:r>
            <a:r>
              <a:rPr lang="en-US" dirty="0" err="1" smtClean="0"/>
              <a:t>mkPlate</a:t>
            </a:r>
            <a:r>
              <a:rPr lang="en-US" dirty="0" smtClean="0"/>
              <a:t> (const pure)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idPlate</a:t>
            </a:r>
            <a:r>
              <a:rPr lang="en-US" dirty="0" smtClean="0"/>
              <a:t> :: </a:t>
            </a:r>
            <a:r>
              <a:rPr lang="en-US" dirty="0" err="1" smtClean="0"/>
              <a:t>Multiplate</a:t>
            </a:r>
            <a:r>
              <a:rPr lang="en-US" dirty="0" smtClean="0"/>
              <a:t> ρ ⇒ ρ Id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idPlate</a:t>
            </a:r>
            <a:r>
              <a:rPr lang="en-US" dirty="0" smtClean="0"/>
              <a:t> = purePlate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mapPlate</a:t>
            </a:r>
            <a:r>
              <a:rPr lang="en-US" dirty="0" smtClean="0"/>
              <a:t> :: ∀ρ κ</a:t>
            </a:r>
            <a:r>
              <a:rPr lang="en-US" baseline="-25000" dirty="0" smtClean="0"/>
              <a:t>1</a:t>
            </a:r>
            <a:r>
              <a:rPr lang="en-US" dirty="0" smtClean="0"/>
              <a:t> κ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Multiplate</a:t>
            </a:r>
            <a:r>
              <a:rPr lang="en-US" dirty="0" smtClean="0"/>
              <a:t> ρ ⇒ (∀ g. κ</a:t>
            </a:r>
            <a:r>
              <a:rPr lang="en-US" baseline="-25000" dirty="0" smtClean="0"/>
              <a:t>1 </a:t>
            </a:r>
            <a:r>
              <a:rPr lang="en-US" dirty="0" smtClean="0"/>
              <a:t>g→κ</a:t>
            </a:r>
            <a:r>
              <a:rPr lang="en-US" baseline="-25000" dirty="0" smtClean="0"/>
              <a:t>2</a:t>
            </a:r>
            <a:r>
              <a:rPr lang="en-US" dirty="0" smtClean="0"/>
              <a:t> g)→ρ κ</a:t>
            </a:r>
            <a:r>
              <a:rPr lang="en-US" baseline="-25000" dirty="0" smtClean="0"/>
              <a:t>1</a:t>
            </a:r>
            <a:r>
              <a:rPr lang="en-US" dirty="0" smtClean="0"/>
              <a:t> →ρ κ</a:t>
            </a:r>
            <a:r>
              <a:rPr lang="en-US" baseline="-25000" dirty="0" smtClean="0"/>
              <a:t>2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mapPlate</a:t>
            </a:r>
            <a:r>
              <a:rPr lang="en-US" dirty="0" smtClean="0"/>
              <a:t> η p = </a:t>
            </a:r>
            <a:r>
              <a:rPr lang="en-US" dirty="0" err="1" smtClean="0"/>
              <a:t>mkPlate</a:t>
            </a:r>
            <a:r>
              <a:rPr lang="en-US" dirty="0" smtClean="0"/>
              <a:t> build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  where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build :: Projector ρ α → α → κ</a:t>
            </a:r>
            <a:r>
              <a:rPr lang="en-US" baseline="-25000" dirty="0" smtClean="0"/>
              <a:t>2</a:t>
            </a:r>
            <a:r>
              <a:rPr lang="en-US" dirty="0" smtClean="0"/>
              <a:t> α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build r = η ◦ r p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Generic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8069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composePlate :: ∀ρ κ</a:t>
            </a:r>
            <a:r>
              <a:rPr lang="en-US" baseline="-25000" dirty="0" smtClean="0"/>
              <a:t>1</a:t>
            </a:r>
            <a:r>
              <a:rPr lang="en-US" dirty="0" smtClean="0"/>
              <a:t> κ</a:t>
            </a:r>
            <a:r>
              <a:rPr lang="en-US" baseline="-25000" dirty="0" smtClean="0"/>
              <a:t>2</a:t>
            </a:r>
            <a:r>
              <a:rPr lang="en-US" dirty="0" smtClean="0"/>
              <a:t>. (</a:t>
            </a:r>
            <a:r>
              <a:rPr lang="en-US" dirty="0" err="1" smtClean="0"/>
              <a:t>Multiplate</a:t>
            </a:r>
            <a:r>
              <a:rPr lang="en-US" dirty="0" smtClean="0"/>
              <a:t> ρ, Applicative κ</a:t>
            </a:r>
            <a:r>
              <a:rPr lang="en-US" baseline="-25000" dirty="0" smtClean="0"/>
              <a:t>1</a:t>
            </a:r>
            <a:r>
              <a:rPr lang="en-US" dirty="0" smtClean="0"/>
              <a:t>, Applicative κ</a:t>
            </a:r>
            <a:r>
              <a:rPr lang="en-US" baseline="-25000" dirty="0" smtClean="0"/>
              <a:t>2</a:t>
            </a:r>
            <a:r>
              <a:rPr lang="en-US" dirty="0" smtClean="0"/>
              <a:t>) ⇒ ρ κ</a:t>
            </a:r>
            <a:r>
              <a:rPr lang="en-US" baseline="-25000" dirty="0" smtClean="0"/>
              <a:t>1</a:t>
            </a:r>
            <a:r>
              <a:rPr lang="en-US" dirty="0" smtClean="0"/>
              <a:t>→ρ κ</a:t>
            </a:r>
            <a:r>
              <a:rPr lang="en-US" baseline="-25000" dirty="0" smtClean="0"/>
              <a:t>2</a:t>
            </a:r>
            <a:r>
              <a:rPr lang="en-US" dirty="0" smtClean="0"/>
              <a:t>→ρ (κ</a:t>
            </a:r>
            <a:r>
              <a:rPr lang="en-US" baseline="-25000" dirty="0" smtClean="0"/>
              <a:t>2</a:t>
            </a:r>
            <a:r>
              <a:rPr lang="en-US" dirty="0" smtClean="0"/>
              <a:t> ◦ κ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p1 ‘</a:t>
            </a:r>
            <a:r>
              <a:rPr lang="en-US" dirty="0" err="1" smtClean="0"/>
              <a:t>composePlate</a:t>
            </a:r>
            <a:r>
              <a:rPr lang="en-US" dirty="0" smtClean="0"/>
              <a:t>‘ p2 = </a:t>
            </a:r>
            <a:r>
              <a:rPr lang="en-US" dirty="0" err="1" smtClean="0"/>
              <a:t>mkPlate</a:t>
            </a:r>
            <a:r>
              <a:rPr lang="en-US" dirty="0" smtClean="0"/>
              <a:t> build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  where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build :: Projector ρ α → α → κ</a:t>
            </a:r>
            <a:r>
              <a:rPr lang="en-US" baseline="-25000" dirty="0" smtClean="0"/>
              <a:t>2</a:t>
            </a:r>
            <a:r>
              <a:rPr lang="en-US" dirty="0" smtClean="0"/>
              <a:t> (κ</a:t>
            </a:r>
            <a:r>
              <a:rPr lang="en-US" baseline="-25000" dirty="0" smtClean="0"/>
              <a:t>1</a:t>
            </a:r>
            <a:r>
              <a:rPr lang="en-US" dirty="0" smtClean="0"/>
              <a:t> α)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build r = fmapκ</a:t>
            </a:r>
            <a:r>
              <a:rPr lang="en-US" baseline="-25000" dirty="0" smtClean="0"/>
              <a:t>2</a:t>
            </a:r>
            <a:r>
              <a:rPr lang="en-US" dirty="0" smtClean="0"/>
              <a:t> (r p1) ◦ r p2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kleisliComposePlate</a:t>
            </a:r>
            <a:r>
              <a:rPr lang="en-US" dirty="0" smtClean="0"/>
              <a:t> :: (</a:t>
            </a:r>
            <a:r>
              <a:rPr lang="en-US" dirty="0" err="1" smtClean="0"/>
              <a:t>Multiplate</a:t>
            </a:r>
            <a:r>
              <a:rPr lang="en-US" dirty="0" smtClean="0"/>
              <a:t> ρ, Monad m) ⇒ ρ m →ρ m→ ρ m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p1 ‘</a:t>
            </a:r>
            <a:r>
              <a:rPr lang="en-US" dirty="0" err="1" smtClean="0"/>
              <a:t>kleisliComposePlate</a:t>
            </a:r>
            <a:r>
              <a:rPr lang="en-US" dirty="0" smtClean="0"/>
              <a:t>‘ p2 = </a:t>
            </a:r>
            <a:r>
              <a:rPr lang="en-US" dirty="0" err="1" smtClean="0"/>
              <a:t>mapPlate</a:t>
            </a:r>
            <a:r>
              <a:rPr lang="en-US" dirty="0" smtClean="0"/>
              <a:t> join (p1 ‘</a:t>
            </a:r>
            <a:r>
              <a:rPr lang="en-US" dirty="0" err="1" smtClean="0"/>
              <a:t>composePlate</a:t>
            </a:r>
            <a:r>
              <a:rPr lang="en-US" dirty="0" smtClean="0"/>
              <a:t>‘ p2)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mapFamilyM</a:t>
            </a:r>
            <a:r>
              <a:rPr lang="en-US" dirty="0" smtClean="0"/>
              <a:t> :: (</a:t>
            </a:r>
            <a:r>
              <a:rPr lang="en-US" dirty="0" err="1" smtClean="0"/>
              <a:t>Multiplate</a:t>
            </a:r>
            <a:r>
              <a:rPr lang="en-US" dirty="0" smtClean="0"/>
              <a:t> ρ, Monad m) ⇒ ρ m → ρ m</a:t>
            </a:r>
            <a:endParaRPr lang="nl-BE" dirty="0" smtClean="0"/>
          </a:p>
          <a:p>
            <a:pPr>
              <a:buNone/>
            </a:pPr>
            <a:r>
              <a:rPr lang="en-US" dirty="0" err="1" smtClean="0"/>
              <a:t>mapFamilyM</a:t>
            </a:r>
            <a:r>
              <a:rPr lang="en-US" dirty="0" smtClean="0"/>
              <a:t> p = p ‘</a:t>
            </a:r>
            <a:r>
              <a:rPr lang="en-US" dirty="0" err="1" smtClean="0"/>
              <a:t>kleisliComposePlate</a:t>
            </a:r>
            <a:r>
              <a:rPr lang="en-US" dirty="0" smtClean="0"/>
              <a:t>‘ </a:t>
            </a:r>
            <a:r>
              <a:rPr lang="en-US" dirty="0" err="1" smtClean="0"/>
              <a:t>multiplate</a:t>
            </a:r>
            <a:r>
              <a:rPr lang="en-US" dirty="0" smtClean="0"/>
              <a:t> (</a:t>
            </a:r>
            <a:r>
              <a:rPr lang="en-US" dirty="0" err="1" smtClean="0"/>
              <a:t>mapFamilyM</a:t>
            </a:r>
            <a:r>
              <a:rPr lang="en-US" dirty="0" smtClean="0"/>
              <a:t> p)</a:t>
            </a:r>
            <a:endParaRPr lang="nl-BE" dirty="0" smtClean="0"/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Generic Multiplate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nl-BE" dirty="0" smtClean="0"/>
              <a:t>We can write code for generic folding like Compos does it</a:t>
            </a: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981200"/>
            <a:ext cx="850392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/>
          <a:p>
            <a:r>
              <a:rPr lang="en-US" sz="2700" b="1" dirty="0" smtClean="0"/>
              <a:t>instance</a:t>
            </a:r>
            <a:r>
              <a:rPr lang="en-US" sz="2700" dirty="0" smtClean="0"/>
              <a:t> (</a:t>
            </a:r>
            <a:r>
              <a:rPr lang="en-US" sz="2700" dirty="0" err="1" smtClean="0"/>
              <a:t>Monoid</a:t>
            </a:r>
            <a:r>
              <a:rPr lang="en-US" sz="2700" dirty="0" smtClean="0"/>
              <a:t> o) ⇒ Applicative (Const o) </a:t>
            </a:r>
            <a:r>
              <a:rPr lang="en-US" sz="2700" b="1" dirty="0" smtClean="0"/>
              <a:t>where</a:t>
            </a:r>
            <a:endParaRPr lang="nl-BE" sz="2700" b="1" dirty="0" smtClean="0"/>
          </a:p>
          <a:p>
            <a:r>
              <a:rPr lang="en-US" sz="2700" dirty="0" smtClean="0"/>
              <a:t>	pure x = 1</a:t>
            </a:r>
            <a:r>
              <a:rPr lang="en-US" sz="2700" baseline="-25000" dirty="0" smtClean="0"/>
              <a:t>o</a:t>
            </a:r>
            <a:endParaRPr lang="nl-BE" sz="2700" baseline="-25000" dirty="0" smtClean="0"/>
          </a:p>
          <a:p>
            <a:r>
              <a:rPr lang="en-US" sz="2700" dirty="0" smtClean="0"/>
              <a:t>	f &lt;*&gt; x = f ∗</a:t>
            </a:r>
            <a:r>
              <a:rPr lang="en-US" sz="2700" baseline="-25000" dirty="0" smtClean="0"/>
              <a:t>o</a:t>
            </a:r>
            <a:r>
              <a:rPr lang="en-US" sz="2700" dirty="0" smtClean="0"/>
              <a:t> x</a:t>
            </a:r>
            <a:endParaRPr lang="nl-BE" sz="2700" dirty="0" smtClean="0"/>
          </a:p>
          <a:p>
            <a:r>
              <a:rPr lang="en-US" sz="2700" dirty="0" err="1" smtClean="0"/>
              <a:t>appendPlate</a:t>
            </a:r>
            <a:r>
              <a:rPr lang="en-US" sz="2700" dirty="0" smtClean="0"/>
              <a:t> :: ∀ρ o. (</a:t>
            </a:r>
            <a:r>
              <a:rPr lang="en-US" sz="2700" dirty="0" err="1" smtClean="0"/>
              <a:t>Multiplate</a:t>
            </a:r>
            <a:r>
              <a:rPr lang="en-US" sz="2700" dirty="0" smtClean="0"/>
              <a:t> ρ, </a:t>
            </a:r>
            <a:r>
              <a:rPr lang="en-US" sz="2700" dirty="0" err="1" smtClean="0"/>
              <a:t>Monoid</a:t>
            </a:r>
            <a:r>
              <a:rPr lang="en-US" sz="2700" dirty="0" smtClean="0"/>
              <a:t> o) ⇒ </a:t>
            </a:r>
          </a:p>
          <a:p>
            <a:r>
              <a:rPr lang="en-US" sz="2700" dirty="0" smtClean="0"/>
              <a:t>ρ (Const o) → ρ (Const o) → ρ (Const o)</a:t>
            </a:r>
            <a:endParaRPr lang="nl-BE" sz="2700" dirty="0" smtClean="0"/>
          </a:p>
          <a:p>
            <a:r>
              <a:rPr lang="en-US" sz="2700" dirty="0" smtClean="0"/>
              <a:t>p1 ‘</a:t>
            </a:r>
            <a:r>
              <a:rPr lang="en-US" sz="2700" dirty="0" err="1" smtClean="0"/>
              <a:t>appendPlate</a:t>
            </a:r>
            <a:r>
              <a:rPr lang="en-US" sz="2700" dirty="0" smtClean="0"/>
              <a:t>‘ p2 = </a:t>
            </a:r>
            <a:r>
              <a:rPr lang="en-US" sz="2700" dirty="0" err="1" smtClean="0"/>
              <a:t>mkPlate</a:t>
            </a:r>
            <a:r>
              <a:rPr lang="en-US" sz="2700" dirty="0" smtClean="0"/>
              <a:t> build</a:t>
            </a:r>
          </a:p>
          <a:p>
            <a:r>
              <a:rPr lang="en-US" sz="2700" dirty="0" smtClean="0"/>
              <a:t>  where</a:t>
            </a:r>
            <a:endParaRPr lang="nl-BE" sz="2700" dirty="0" smtClean="0"/>
          </a:p>
          <a:p>
            <a:r>
              <a:rPr lang="en-US" sz="2700" dirty="0" smtClean="0"/>
              <a:t>	build :: Projector ρ α → α → m α</a:t>
            </a:r>
            <a:endParaRPr lang="nl-BE" sz="2700" dirty="0" smtClean="0"/>
          </a:p>
          <a:p>
            <a:r>
              <a:rPr lang="en-US" sz="2700" dirty="0" smtClean="0"/>
              <a:t>	build r a = r p1</a:t>
            </a:r>
            <a:r>
              <a:rPr lang="en-US" sz="2700" baseline="-25000" dirty="0" smtClean="0"/>
              <a:t> </a:t>
            </a:r>
            <a:r>
              <a:rPr lang="en-US" sz="2700" dirty="0" smtClean="0"/>
              <a:t>a &lt;∗&gt; r p2 a</a:t>
            </a:r>
          </a:p>
          <a:p>
            <a:r>
              <a:rPr lang="en-US" sz="2800" dirty="0" err="1" smtClean="0"/>
              <a:t>preorderFold</a:t>
            </a:r>
            <a:r>
              <a:rPr lang="en-US" sz="2800" dirty="0" smtClean="0"/>
              <a:t> :: (</a:t>
            </a:r>
            <a:r>
              <a:rPr lang="en-US" sz="2800" dirty="0" err="1" smtClean="0"/>
              <a:t>Multiplate</a:t>
            </a:r>
            <a:r>
              <a:rPr lang="en-US" sz="2800" dirty="0" smtClean="0"/>
              <a:t> ρ, </a:t>
            </a:r>
            <a:r>
              <a:rPr lang="en-US" sz="2800" dirty="0" err="1" smtClean="0"/>
              <a:t>Monoid</a:t>
            </a:r>
            <a:r>
              <a:rPr lang="en-US" sz="2800" dirty="0" smtClean="0"/>
              <a:t> o)⇒ρ (Const o)→ρ (Const o)</a:t>
            </a:r>
            <a:endParaRPr lang="nl-BE" sz="2800" dirty="0" smtClean="0"/>
          </a:p>
          <a:p>
            <a:r>
              <a:rPr lang="en-US" sz="2800" dirty="0" err="1" smtClean="0"/>
              <a:t>preorderFold</a:t>
            </a:r>
            <a:r>
              <a:rPr lang="en-US" sz="2800" dirty="0" smtClean="0"/>
              <a:t> p = p ‘</a:t>
            </a:r>
            <a:r>
              <a:rPr lang="en-US" sz="2800" dirty="0" err="1" smtClean="0"/>
              <a:t>appendPlate</a:t>
            </a:r>
            <a:r>
              <a:rPr lang="en-US" sz="2800" dirty="0" smtClean="0"/>
              <a:t>‘ </a:t>
            </a:r>
            <a:r>
              <a:rPr lang="en-US" sz="2800" dirty="0" err="1" smtClean="0"/>
              <a:t>multiplate</a:t>
            </a:r>
            <a:r>
              <a:rPr lang="en-US" sz="2800" dirty="0" smtClean="0"/>
              <a:t> (</a:t>
            </a:r>
            <a:r>
              <a:rPr lang="en-US" sz="2800" dirty="0" err="1" smtClean="0"/>
              <a:t>preorderFold</a:t>
            </a:r>
            <a:r>
              <a:rPr lang="en-US" sz="2800" dirty="0" smtClean="0"/>
              <a:t> p)</a:t>
            </a:r>
            <a:endParaRPr lang="nl-BE" sz="2800" dirty="0" smtClean="0"/>
          </a:p>
          <a:p>
            <a:r>
              <a:rPr lang="en-US" sz="2800" dirty="0" err="1" smtClean="0"/>
              <a:t>postorderFold</a:t>
            </a:r>
            <a:r>
              <a:rPr lang="en-US" sz="2800" dirty="0" smtClean="0"/>
              <a:t> :: (</a:t>
            </a:r>
            <a:r>
              <a:rPr lang="en-US" sz="2800" dirty="0" err="1" smtClean="0"/>
              <a:t>Multiplate</a:t>
            </a:r>
            <a:r>
              <a:rPr lang="en-US" sz="2800" dirty="0" smtClean="0"/>
              <a:t> ρ, </a:t>
            </a:r>
            <a:r>
              <a:rPr lang="en-US" sz="2800" dirty="0" err="1" smtClean="0"/>
              <a:t>Monoid</a:t>
            </a:r>
            <a:r>
              <a:rPr lang="en-US" sz="2800" dirty="0" smtClean="0"/>
              <a:t> o)⇒ρ (Const o)→ρ (Const o)</a:t>
            </a:r>
            <a:endParaRPr lang="nl-BE" sz="2800" dirty="0" smtClean="0"/>
          </a:p>
          <a:p>
            <a:r>
              <a:rPr lang="en-US" sz="2800" dirty="0" err="1" smtClean="0"/>
              <a:t>postorderFold</a:t>
            </a:r>
            <a:r>
              <a:rPr lang="en-US" sz="2800" dirty="0" smtClean="0"/>
              <a:t> p = </a:t>
            </a:r>
            <a:r>
              <a:rPr lang="en-US" sz="2800" dirty="0" err="1" smtClean="0"/>
              <a:t>multiplate</a:t>
            </a:r>
            <a:r>
              <a:rPr lang="en-US" sz="2800" dirty="0" smtClean="0"/>
              <a:t> (</a:t>
            </a:r>
            <a:r>
              <a:rPr lang="en-US" sz="2800" dirty="0" err="1" smtClean="0"/>
              <a:t>postorderFold</a:t>
            </a:r>
            <a:r>
              <a:rPr lang="en-US" sz="2800" dirty="0" smtClean="0"/>
              <a:t> p) ‘</a:t>
            </a:r>
            <a:r>
              <a:rPr lang="en-US" sz="2800" dirty="0" err="1" smtClean="0"/>
              <a:t>appendPlate</a:t>
            </a:r>
            <a:r>
              <a:rPr lang="en-US" sz="2800" dirty="0" smtClean="0"/>
              <a:t>‘</a:t>
            </a:r>
            <a:endParaRPr lang="nl-BE" sz="2700" dirty="0" smtClean="0"/>
          </a:p>
          <a:p>
            <a:endParaRPr lang="nl-BE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nl-B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– Multiplate Laws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The Multiplate library is generic enough that you can define your own plate structure, as long as it satisfies the multiplate laws:</a:t>
            </a:r>
          </a:p>
          <a:p>
            <a:pPr lvl="1"/>
            <a:r>
              <a:rPr lang="en-US" sz="2400" dirty="0" err="1" smtClean="0"/>
              <a:t>multiplate</a:t>
            </a:r>
            <a:r>
              <a:rPr lang="en-US" sz="2400" dirty="0" smtClean="0"/>
              <a:t> </a:t>
            </a:r>
            <a:r>
              <a:rPr lang="en-US" sz="2400" dirty="0" err="1" smtClean="0"/>
              <a:t>idPlate</a:t>
            </a:r>
            <a:r>
              <a:rPr lang="en-US" sz="2400" dirty="0" smtClean="0"/>
              <a:t> = </a:t>
            </a:r>
            <a:r>
              <a:rPr lang="en-US" sz="2400" dirty="0" err="1" smtClean="0"/>
              <a:t>idPlate</a:t>
            </a:r>
            <a:endParaRPr lang="nl-BE" sz="2400" dirty="0" smtClean="0"/>
          </a:p>
          <a:p>
            <a:pPr lvl="1"/>
            <a:r>
              <a:rPr lang="en-US" sz="2400" dirty="0" err="1" smtClean="0"/>
              <a:t>multiplate</a:t>
            </a:r>
            <a:r>
              <a:rPr lang="en-US" sz="2400" dirty="0" smtClean="0"/>
              <a:t> (composePlate p1 p2) = composePlate (</a:t>
            </a:r>
            <a:r>
              <a:rPr lang="en-US" sz="2400" dirty="0" err="1" smtClean="0"/>
              <a:t>multiplate</a:t>
            </a:r>
            <a:r>
              <a:rPr lang="en-US" sz="2400" dirty="0" smtClean="0"/>
              <a:t> p1) (</a:t>
            </a:r>
            <a:r>
              <a:rPr lang="en-US" sz="2400" dirty="0" err="1" smtClean="0"/>
              <a:t>multiplate</a:t>
            </a:r>
            <a:r>
              <a:rPr lang="en-US" sz="2400" dirty="0" smtClean="0"/>
              <a:t> p2)</a:t>
            </a:r>
            <a:endParaRPr lang="nl-B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Store </a:t>
            </a:r>
            <a:r>
              <a:rPr lang="nl-BE" dirty="0" err="1" smtClean="0"/>
              <a:t>Comonad</a:t>
            </a:r>
            <a:r>
              <a:rPr lang="nl-BE" dirty="0" smtClean="0"/>
              <a:t> – </a:t>
            </a:r>
            <a:r>
              <a:rPr lang="nl-BE" dirty="0" err="1" smtClean="0"/>
              <a:t>Comonad</a:t>
            </a:r>
            <a:r>
              <a:rPr lang="nl-BE" dirty="0" smtClean="0"/>
              <a:t> </a:t>
            </a:r>
            <a:r>
              <a:rPr lang="nl-BE" dirty="0" err="1" smtClean="0"/>
              <a:t>Definition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449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Functor</a:t>
            </a:r>
            <a:r>
              <a:rPr lang="en-US" dirty="0" smtClean="0"/>
              <a:t> </a:t>
            </a:r>
            <a:r>
              <a:rPr lang="nl-BE" dirty="0" smtClean="0"/>
              <a:t>w ⇒</a:t>
            </a:r>
            <a:r>
              <a:rPr lang="en-US" dirty="0" smtClean="0"/>
              <a:t> </a:t>
            </a:r>
            <a:r>
              <a:rPr lang="en-US" dirty="0" err="1" smtClean="0"/>
              <a:t>Comonad</a:t>
            </a:r>
            <a:r>
              <a:rPr lang="en-US" dirty="0" smtClean="0"/>
              <a:t> w </a:t>
            </a:r>
            <a:r>
              <a:rPr lang="en-US" b="1" dirty="0" smtClean="0"/>
              <a:t>where</a:t>
            </a:r>
            <a:endParaRPr lang="nl-BE" b="1" dirty="0" smtClean="0"/>
          </a:p>
          <a:p>
            <a:pPr>
              <a:buNone/>
            </a:pPr>
            <a:r>
              <a:rPr lang="en-US" dirty="0" smtClean="0"/>
              <a:t>	extract :: w </a:t>
            </a:r>
            <a:r>
              <a:rPr lang="el-GR" sz="2400" dirty="0" smtClean="0"/>
              <a:t>α</a:t>
            </a:r>
            <a:r>
              <a:rPr lang="en-US" dirty="0" smtClean="0"/>
              <a:t> </a:t>
            </a:r>
            <a:r>
              <a:rPr lang="nl-BE" sz="2400" dirty="0" smtClean="0"/>
              <a:t>→</a:t>
            </a:r>
            <a:r>
              <a:rPr lang="en-US" dirty="0" smtClean="0"/>
              <a:t> </a:t>
            </a:r>
            <a:r>
              <a:rPr lang="el-GR" sz="2400" dirty="0" smtClean="0"/>
              <a:t>α </a:t>
            </a:r>
            <a:r>
              <a:rPr lang="en-US" dirty="0" smtClean="0"/>
              <a:t>			-- (Dual to return)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duplicate :: w </a:t>
            </a:r>
            <a:r>
              <a:rPr lang="el-GR" sz="2400" dirty="0" smtClean="0"/>
              <a:t>α </a:t>
            </a:r>
            <a:r>
              <a:rPr lang="nl-BE" sz="2400" dirty="0" smtClean="0"/>
              <a:t>→</a:t>
            </a:r>
            <a:r>
              <a:rPr lang="en-US" dirty="0" smtClean="0"/>
              <a:t> w (w </a:t>
            </a:r>
            <a:r>
              <a:rPr lang="el-GR" sz="2400" dirty="0" smtClean="0"/>
              <a:t>α</a:t>
            </a:r>
            <a:r>
              <a:rPr lang="en-US" dirty="0" smtClean="0"/>
              <a:t>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duplicate = extend id			-- (Dual to join)</a:t>
            </a:r>
            <a:endParaRPr lang="nl-BE" dirty="0" smtClean="0"/>
          </a:p>
          <a:p>
            <a:pPr>
              <a:buNone/>
            </a:pPr>
            <a:r>
              <a:rPr lang="nl-BE" dirty="0" smtClean="0"/>
              <a:t>	</a:t>
            </a:r>
            <a:r>
              <a:rPr lang="en-US" dirty="0" smtClean="0"/>
              <a:t>extend :: (w </a:t>
            </a:r>
            <a:r>
              <a:rPr lang="el-GR" sz="2400" dirty="0" smtClean="0"/>
              <a:t>α</a:t>
            </a:r>
            <a:r>
              <a:rPr lang="en-US" dirty="0" smtClean="0"/>
              <a:t> </a:t>
            </a:r>
            <a:r>
              <a:rPr lang="nl-BE" sz="2400" dirty="0" smtClean="0"/>
              <a:t>→</a:t>
            </a:r>
            <a:r>
              <a:rPr lang="en-US" dirty="0" smtClean="0"/>
              <a:t> g) </a:t>
            </a:r>
            <a:r>
              <a:rPr lang="nl-BE" sz="2400" dirty="0" smtClean="0"/>
              <a:t>→</a:t>
            </a:r>
            <a:r>
              <a:rPr lang="en-US" dirty="0" smtClean="0"/>
              <a:t> w </a:t>
            </a:r>
            <a:r>
              <a:rPr lang="el-GR" sz="2400" dirty="0" smtClean="0"/>
              <a:t>α</a:t>
            </a:r>
            <a:r>
              <a:rPr lang="en-US" dirty="0" smtClean="0"/>
              <a:t> </a:t>
            </a:r>
            <a:r>
              <a:rPr lang="nl-BE" sz="2400" dirty="0" smtClean="0"/>
              <a:t>→</a:t>
            </a:r>
            <a:r>
              <a:rPr lang="en-US" dirty="0" smtClean="0"/>
              <a:t> w g	-- (Dual to bind)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extend f x = </a:t>
            </a:r>
            <a:r>
              <a:rPr lang="en-US" dirty="0" err="1" smtClean="0"/>
              <a:t>fmap</a:t>
            </a:r>
            <a:r>
              <a:rPr lang="en-US" dirty="0" smtClean="0"/>
              <a:t> f (duplicate x)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Multiplate -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Compos requires you to rewrite your data type as a GADT</a:t>
            </a:r>
          </a:p>
          <a:p>
            <a:r>
              <a:rPr lang="nl-BE" dirty="0" smtClean="0"/>
              <a:t>Uniplate’s Biplate doesn’t allow for simultaneous modification of different data types</a:t>
            </a:r>
          </a:p>
          <a:p>
            <a:r>
              <a:rPr lang="nl-BE" dirty="0" smtClean="0"/>
              <a:t>Multiplate can use the user’s mutually recursive data type</a:t>
            </a:r>
          </a:p>
          <a:p>
            <a:r>
              <a:rPr lang="nl-BE" dirty="0" smtClean="0"/>
              <a:t>Multiplate can update different data types at the same time</a:t>
            </a:r>
          </a:p>
          <a:p>
            <a:r>
              <a:rPr lang="nl-BE" dirty="0" smtClean="0"/>
              <a:t>Multiplate only requires rank 3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Thanks for your time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63752"/>
          </a:xfrm>
        </p:spPr>
        <p:txBody>
          <a:bodyPr/>
          <a:lstStyle/>
          <a:p>
            <a:pPr lvl="0"/>
            <a:r>
              <a:rPr lang="en-US" dirty="0" smtClean="0"/>
              <a:t>Dual to the State monad</a:t>
            </a:r>
            <a:endParaRPr lang="nl-BE" dirty="0" smtClean="0"/>
          </a:p>
          <a:p>
            <a:pPr lvl="0"/>
            <a:r>
              <a:rPr lang="en-US" dirty="0" smtClean="0"/>
              <a:t>Also called </a:t>
            </a:r>
            <a:r>
              <a:rPr lang="en-US" dirty="0" err="1" smtClean="0"/>
              <a:t>costate</a:t>
            </a:r>
            <a:r>
              <a:rPr lang="en-US" dirty="0" smtClean="0"/>
              <a:t>, context, state-in-context</a:t>
            </a:r>
            <a:endParaRPr lang="nl-BE" dirty="0" smtClean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25146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b="1" dirty="0" smtClean="0"/>
              <a:t>data</a:t>
            </a:r>
            <a:r>
              <a:rPr lang="en-US" sz="2700" dirty="0" smtClean="0"/>
              <a:t> Store </a:t>
            </a:r>
            <a:r>
              <a:rPr lang="el-GR" sz="2700" dirty="0" smtClean="0"/>
              <a:t>β</a:t>
            </a:r>
            <a:r>
              <a:rPr lang="en-US" sz="2700" dirty="0" smtClean="0"/>
              <a:t> </a:t>
            </a:r>
            <a:r>
              <a:rPr lang="el-GR" sz="2700" dirty="0" smtClean="0"/>
              <a:t>α</a:t>
            </a:r>
            <a:r>
              <a:rPr lang="en-US" sz="2700" dirty="0" smtClean="0"/>
              <a:t> = Store { peek :: </a:t>
            </a:r>
            <a:r>
              <a:rPr lang="el-GR" sz="2700" dirty="0" smtClean="0"/>
              <a:t>β</a:t>
            </a:r>
            <a:r>
              <a:rPr lang="en-US" sz="2700" dirty="0" smtClean="0"/>
              <a:t> </a:t>
            </a:r>
            <a:r>
              <a:rPr lang="nl-BE" sz="2800" dirty="0" smtClean="0"/>
              <a:t>→</a:t>
            </a:r>
            <a:r>
              <a:rPr lang="en-US" sz="2700" dirty="0" smtClean="0"/>
              <a:t> </a:t>
            </a:r>
            <a:r>
              <a:rPr lang="el-GR" sz="2700" dirty="0" smtClean="0"/>
              <a:t>α</a:t>
            </a:r>
            <a:r>
              <a:rPr lang="en-US" sz="2700" dirty="0" smtClean="0"/>
              <a:t>, pos :: </a:t>
            </a:r>
            <a:r>
              <a:rPr lang="el-GR" sz="2700" dirty="0" smtClean="0"/>
              <a:t>β</a:t>
            </a:r>
            <a:r>
              <a:rPr lang="en-US" sz="2700" dirty="0" smtClean="0"/>
              <a:t> }</a:t>
            </a: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Store </a:t>
            </a:r>
            <a:r>
              <a:rPr lang="nl-BE" dirty="0" err="1" smtClean="0"/>
              <a:t>Comonad</a:t>
            </a:r>
            <a:r>
              <a:rPr lang="nl-BE" dirty="0" smtClean="0"/>
              <a:t> - </a:t>
            </a:r>
            <a:r>
              <a:rPr lang="nl-BE" dirty="0" err="1" smtClean="0"/>
              <a:t>Example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The a values can vary, but for simplicity data type A is used everywhere</a:t>
            </a:r>
            <a:endParaRPr lang="nl-BE" dirty="0" smtClean="0"/>
          </a:p>
          <a:p>
            <a:pPr lvl="0"/>
            <a:r>
              <a:rPr lang="en-US" dirty="0" smtClean="0"/>
              <a:t>Each A value belongs to a location labeled with b</a:t>
            </a:r>
            <a:r>
              <a:rPr lang="en-US" baseline="-25000" dirty="0" smtClean="0"/>
              <a:t>i</a:t>
            </a:r>
            <a:endParaRPr lang="nl-BE" dirty="0" smtClean="0"/>
          </a:p>
          <a:p>
            <a:pPr lvl="0"/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is currently the “selected” location: if extract is called upon this </a:t>
            </a:r>
            <a:r>
              <a:rPr lang="en-US" dirty="0" err="1" smtClean="0"/>
              <a:t>comonad</a:t>
            </a:r>
            <a:r>
              <a:rPr lang="en-US" dirty="0" smtClean="0"/>
              <a:t>, it will be the value returned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8" name="Picture 1" descr="storecomonad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66946"/>
            <a:ext cx="4038600" cy="409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b="1" dirty="0" smtClean="0"/>
              <a:t>Store</a:t>
            </a:r>
            <a:r>
              <a:rPr lang="nl-BE" dirty="0" smtClean="0"/>
              <a:t> </a:t>
            </a:r>
            <a:r>
              <a:rPr lang="nl-BE" dirty="0" err="1" smtClean="0"/>
              <a:t>Comonad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63752"/>
          </a:xfrm>
        </p:spPr>
        <p:txBody>
          <a:bodyPr/>
          <a:lstStyle/>
          <a:p>
            <a:pPr lvl="0"/>
            <a:r>
              <a:rPr lang="en-US" dirty="0" smtClean="0"/>
              <a:t>Dual to the State monad</a:t>
            </a:r>
            <a:endParaRPr lang="nl-BE" dirty="0" smtClean="0"/>
          </a:p>
          <a:p>
            <a:pPr lvl="0"/>
            <a:r>
              <a:rPr lang="en-US" dirty="0" smtClean="0"/>
              <a:t>Also called </a:t>
            </a:r>
            <a:r>
              <a:rPr lang="en-US" dirty="0" err="1" smtClean="0"/>
              <a:t>costate</a:t>
            </a:r>
            <a:r>
              <a:rPr lang="en-US" dirty="0" smtClean="0"/>
              <a:t>, context, state-in-context</a:t>
            </a:r>
            <a:endParaRPr lang="nl-BE" dirty="0" smtClean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04800" y="2514600"/>
            <a:ext cx="850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b="1" dirty="0" smtClean="0"/>
              <a:t>data</a:t>
            </a:r>
            <a:r>
              <a:rPr lang="en-US" sz="2700" dirty="0" smtClean="0"/>
              <a:t> Store </a:t>
            </a:r>
            <a:r>
              <a:rPr lang="el-GR" sz="2700" dirty="0" smtClean="0"/>
              <a:t>β</a:t>
            </a:r>
            <a:r>
              <a:rPr lang="en-US" sz="2700" dirty="0" smtClean="0"/>
              <a:t> </a:t>
            </a:r>
            <a:r>
              <a:rPr lang="el-GR" sz="2700" dirty="0" smtClean="0"/>
              <a:t>α</a:t>
            </a:r>
            <a:r>
              <a:rPr lang="en-US" sz="2700" dirty="0" smtClean="0"/>
              <a:t> = Store { peek :: </a:t>
            </a:r>
            <a:r>
              <a:rPr lang="el-GR" sz="2700" dirty="0" smtClean="0"/>
              <a:t>β</a:t>
            </a:r>
            <a:r>
              <a:rPr lang="en-US" sz="2700" dirty="0" smtClean="0"/>
              <a:t> </a:t>
            </a:r>
            <a:r>
              <a:rPr lang="nl-BE" sz="2800" dirty="0" smtClean="0"/>
              <a:t>→</a:t>
            </a:r>
            <a:r>
              <a:rPr lang="en-US" sz="2700" dirty="0" smtClean="0"/>
              <a:t> </a:t>
            </a:r>
            <a:r>
              <a:rPr lang="el-GR" sz="2700" dirty="0" smtClean="0"/>
              <a:t>α</a:t>
            </a:r>
            <a:r>
              <a:rPr lang="en-US" sz="2700" dirty="0" smtClean="0"/>
              <a:t>, pos :: </a:t>
            </a:r>
            <a:r>
              <a:rPr lang="el-GR" sz="2700" dirty="0" smtClean="0"/>
              <a:t>β</a:t>
            </a:r>
            <a:r>
              <a:rPr lang="en-US" sz="2700" dirty="0" smtClean="0"/>
              <a:t> }</a:t>
            </a: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04800" y="3048000"/>
            <a:ext cx="850392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It is a </a:t>
            </a:r>
            <a:r>
              <a:rPr lang="en-US" sz="2700" dirty="0" err="1" smtClean="0"/>
              <a:t>Comonad</a:t>
            </a:r>
            <a:r>
              <a:rPr lang="en-US" sz="2700" dirty="0" smtClean="0"/>
              <a:t> for every </a:t>
            </a:r>
            <a:r>
              <a:rPr lang="el-GR" sz="2400" dirty="0" smtClean="0"/>
              <a:t>β</a:t>
            </a:r>
            <a:r>
              <a:rPr lang="en-US" sz="2700" dirty="0" smtClean="0"/>
              <a:t> with the following </a:t>
            </a:r>
            <a:r>
              <a:rPr lang="en-US" sz="2700" dirty="0" err="1" smtClean="0"/>
              <a:t>comonadic</a:t>
            </a:r>
            <a:r>
              <a:rPr lang="en-US" sz="2700" dirty="0" smtClean="0"/>
              <a:t> operations:</a:t>
            </a:r>
            <a:endParaRPr lang="nl-BE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259080" y="3962400"/>
            <a:ext cx="850392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r>
              <a:rPr lang="en-US" sz="2700" b="1" dirty="0" smtClean="0"/>
              <a:t>instance</a:t>
            </a:r>
            <a:r>
              <a:rPr lang="en-US" sz="2700" dirty="0" smtClean="0"/>
              <a:t> </a:t>
            </a:r>
            <a:r>
              <a:rPr lang="en-US" sz="2700" dirty="0" err="1" smtClean="0"/>
              <a:t>Functor</a:t>
            </a:r>
            <a:r>
              <a:rPr lang="en-US" sz="2700" dirty="0" smtClean="0"/>
              <a:t> (Store </a:t>
            </a:r>
            <a:r>
              <a:rPr lang="el-GR" sz="2700" dirty="0" smtClean="0"/>
              <a:t>β</a:t>
            </a:r>
            <a:r>
              <a:rPr lang="en-US" sz="2700" dirty="0" smtClean="0"/>
              <a:t>) </a:t>
            </a:r>
            <a:r>
              <a:rPr lang="en-US" sz="2700" b="1" dirty="0" smtClean="0"/>
              <a:t>where</a:t>
            </a:r>
            <a:endParaRPr lang="nl-BE" sz="2700" b="1" dirty="0" smtClean="0"/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fmap</a:t>
            </a:r>
            <a:r>
              <a:rPr lang="en-US" sz="2700" dirty="0" smtClean="0"/>
              <a:t> f (Store v </a:t>
            </a:r>
            <a:r>
              <a:rPr lang="nl-BE" sz="2700" dirty="0" smtClean="0"/>
              <a:t>b)</a:t>
            </a:r>
            <a:r>
              <a:rPr lang="en-US" sz="2700" dirty="0" smtClean="0"/>
              <a:t> = Store (f ◦ v) </a:t>
            </a:r>
            <a:r>
              <a:rPr lang="nl-BE" sz="2700" dirty="0" smtClean="0"/>
              <a:t>b</a:t>
            </a:r>
          </a:p>
          <a:p>
            <a:r>
              <a:rPr lang="en-US" sz="2700" b="1" dirty="0" smtClean="0"/>
              <a:t>instance </a:t>
            </a:r>
            <a:r>
              <a:rPr lang="en-US" sz="2700" dirty="0" err="1" smtClean="0"/>
              <a:t>Comonad</a:t>
            </a:r>
            <a:r>
              <a:rPr lang="en-US" sz="2700" dirty="0" smtClean="0"/>
              <a:t> (Store </a:t>
            </a:r>
            <a:r>
              <a:rPr lang="el-GR" sz="2700" dirty="0" smtClean="0"/>
              <a:t>β</a:t>
            </a:r>
            <a:r>
              <a:rPr lang="en-US" sz="2700" dirty="0" smtClean="0"/>
              <a:t>) </a:t>
            </a:r>
            <a:r>
              <a:rPr lang="en-US" sz="2700" b="1" dirty="0" smtClean="0"/>
              <a:t>where</a:t>
            </a:r>
            <a:endParaRPr lang="nl-BE" sz="2700" b="1" dirty="0" smtClean="0"/>
          </a:p>
          <a:p>
            <a:r>
              <a:rPr lang="en-US" sz="2700" dirty="0" smtClean="0"/>
              <a:t>	extract (Store v b) = v b</a:t>
            </a:r>
            <a:endParaRPr lang="nl-BE" sz="2700" dirty="0" smtClean="0"/>
          </a:p>
          <a:p>
            <a:r>
              <a:rPr lang="en-US" sz="2700" dirty="0" smtClean="0"/>
              <a:t>	duplicate (Store v b) = Store (Store v) b</a:t>
            </a:r>
            <a:endParaRPr lang="nl-BE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kumimoji="0" lang="nl-B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el">
  <a:themeElements>
    <a:clrScheme name="Sarina IMIP II">
      <a:dk1>
        <a:sysClr val="windowText" lastClr="000000"/>
      </a:dk1>
      <a:lt1>
        <a:sysClr val="window" lastClr="FFFFFF"/>
      </a:lt1>
      <a:dk2>
        <a:srgbClr val="2F2F2F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61888A"/>
      </a:accent5>
      <a:accent6>
        <a:srgbClr val="D19049"/>
      </a:accent6>
      <a:hlink>
        <a:srgbClr val="00A3D6"/>
      </a:hlink>
      <a:folHlink>
        <a:srgbClr val="694F07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841</TotalTime>
  <Words>3850</Words>
  <Application>Microsoft Office PowerPoint</Application>
  <PresentationFormat>Diavoorstelling (4:3)</PresentationFormat>
  <Paragraphs>471</Paragraphs>
  <Slides>62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62</vt:i4>
      </vt:variant>
    </vt:vector>
  </HeadingPairs>
  <TitlesOfParts>
    <vt:vector size="63" baseType="lpstr">
      <vt:lpstr>Civiel</vt:lpstr>
      <vt:lpstr>Functor is to Lens as Applicative is to Biplate – Introducing Multiplate By Russell O’Connor</vt:lpstr>
      <vt:lpstr>Introduction</vt:lpstr>
      <vt:lpstr>How do we get there?</vt:lpstr>
      <vt:lpstr>The Lens Structure</vt:lpstr>
      <vt:lpstr>The Store Comonad – Comonad?</vt:lpstr>
      <vt:lpstr>The Store Comonad – Comonad Definition</vt:lpstr>
      <vt:lpstr>The Store Comonad</vt:lpstr>
      <vt:lpstr>The Store Comonad - Example</vt:lpstr>
      <vt:lpstr>The Store Comonad</vt:lpstr>
      <vt:lpstr>The Store Comonad - duplicate</vt:lpstr>
      <vt:lpstr>How do we get there?</vt:lpstr>
      <vt:lpstr>Lens as a Coalgebra of the Store Comonad</vt:lpstr>
      <vt:lpstr>Lens as a Coalgebra of the Store Comonad</vt:lpstr>
      <vt:lpstr>Lens as a Coalgebra of the Store Comonad</vt:lpstr>
      <vt:lpstr>Lens as a Coalgebra of the Store Comonad</vt:lpstr>
      <vt:lpstr>Lens as a Coalgebra of the Store Comonad</vt:lpstr>
      <vt:lpstr>Lens as a Coalgebra of the Store Comonad</vt:lpstr>
      <vt:lpstr>How do we get there?</vt:lpstr>
      <vt:lpstr>The Cartesian Store Comonad and Biplates - Biplate</vt:lpstr>
      <vt:lpstr>The Cartesian Store Comonad and Biplates - Biplate</vt:lpstr>
      <vt:lpstr>The Cartesian Store Comonad and Biplates - Example</vt:lpstr>
      <vt:lpstr>The Cartesian Store Comonad and Biplates – Cartesian Store Comonad</vt:lpstr>
      <vt:lpstr>The Cartesian Store Comonad and Biplates – Cartesian Store Comonad</vt:lpstr>
      <vt:lpstr>How do we get there?</vt:lpstr>
      <vt:lpstr>Biplates as a Coalgebra of the Cartesian Store Comonad</vt:lpstr>
      <vt:lpstr>Biplates as a Coalgebra of the Cartesian Store Comonad</vt:lpstr>
      <vt:lpstr>How do we get there?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Store A B representation</vt:lpstr>
      <vt:lpstr>Show that Uniplate and Compos data types are isomorphic – Cartesian Store A B representation</vt:lpstr>
      <vt:lpstr>Show that Uniplate and Compos data types are isomorphic – Cartesian Store A B representation</vt:lpstr>
      <vt:lpstr>Show that Uniplate and Compos data types are isomorphic – Cartesian Store A B representation</vt:lpstr>
      <vt:lpstr>Show that Uniplate and Compos data types are isomorphic – Cartesian Store A B representation</vt:lpstr>
      <vt:lpstr>Show that Uniplate and Compos data types are isomorphic – Cartesian Store A B representation</vt:lpstr>
      <vt:lpstr>Multiplate!</vt:lpstr>
      <vt:lpstr>Multiplate</vt:lpstr>
      <vt:lpstr>Multiplate</vt:lpstr>
      <vt:lpstr>Multiplate</vt:lpstr>
      <vt:lpstr>Multiplate – Example Language</vt:lpstr>
      <vt:lpstr>Multiplate – Plate data type</vt:lpstr>
      <vt:lpstr>Multiplate – Providing the functional multireference</vt:lpstr>
      <vt:lpstr>Multiplate – Example function, Compos Style</vt:lpstr>
      <vt:lpstr>Multiplate – Example function, Uniplate Style</vt:lpstr>
      <vt:lpstr>Multiplate – Example function, Uniplate Style</vt:lpstr>
      <vt:lpstr>Multiplate – Monadic multiplate</vt:lpstr>
      <vt:lpstr>Multiplate – Generic Multiplate</vt:lpstr>
      <vt:lpstr>Multiplate – Generic Multiplate</vt:lpstr>
      <vt:lpstr>Multiplate – Generic Multiplate</vt:lpstr>
      <vt:lpstr>Multiplate – Generic Multiplate</vt:lpstr>
      <vt:lpstr>Multiplate – Generic Multiplate</vt:lpstr>
      <vt:lpstr>Multiplate – Generic Multiplate</vt:lpstr>
      <vt:lpstr>Multiplate – Multiplate Laws</vt:lpstr>
      <vt:lpstr>Multiplate - Conclusions</vt:lpstr>
      <vt:lpstr>Thanks for your time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Functor is to Lens as Applicative is to Biplate Introducing Multiplate</dc:title>
  <dc:creator>Beerend</dc:creator>
  <cp:lastModifiedBy>Dokter</cp:lastModifiedBy>
  <cp:revision>555</cp:revision>
  <dcterms:created xsi:type="dcterms:W3CDTF">2006-08-16T00:00:00Z</dcterms:created>
  <dcterms:modified xsi:type="dcterms:W3CDTF">2011-10-17T07:06:30Z</dcterms:modified>
</cp:coreProperties>
</file>