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3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B1294-1596-466A-8D87-77B05A0E3F7B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C6DDA-651E-42FA-99C7-CB09C31626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F6E8E2-2793-483E-A3A5-0AA7DF13137A}" type="datetime1">
              <a:rPr lang="en-NZ" smtClean="0"/>
              <a:t>2/12/2020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B6B81-650C-45A5-9DF3-95E136FA1E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89F0A-A71D-45BB-8463-9BD3B5F1DEF1}" type="datetime1">
              <a:rPr lang="en-NZ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B6B81-650C-45A5-9DF3-95E136FA1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26EEA-91EB-4EB8-B546-171E2FEA1361}" type="datetime1">
              <a:rPr lang="en-NZ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B6B81-650C-45A5-9DF3-95E136FA1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88F9B5-0516-4C6A-AF20-0F1E57ACFACC}" type="datetime1">
              <a:rPr lang="en-NZ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B6B81-650C-45A5-9DF3-95E136FA1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F9A5CA-CCF7-4968-921E-37752FEFBF5F}" type="datetime1">
              <a:rPr lang="en-NZ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B6B81-650C-45A5-9DF3-95E136FA1E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DB8AC1-9B1F-4898-B4C9-B2445C6D2CC4}" type="datetime1">
              <a:rPr lang="en-NZ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B6B81-650C-45A5-9DF3-95E136FA1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CE69C-9DBC-4578-B166-6027BC06DFE0}" type="datetime1">
              <a:rPr lang="en-NZ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B6B81-650C-45A5-9DF3-95E136FA1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EA247-852D-42CB-82AD-16D9CBDE1D28}" type="datetime1">
              <a:rPr lang="en-NZ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B6B81-650C-45A5-9DF3-95E136FA1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5568F8-1C2C-45C9-9E69-23FB6A2F518E}" type="datetime1">
              <a:rPr lang="en-NZ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B6B81-650C-45A5-9DF3-95E136FA1E1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ED31DF-F175-403C-8DED-A50D196799EE}" type="datetime1">
              <a:rPr lang="en-NZ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B6B81-650C-45A5-9DF3-95E136FA1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1FBA34-7586-48E5-B348-494212CA6BDE}" type="datetime1">
              <a:rPr lang="en-NZ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B6B81-650C-45A5-9DF3-95E136FA1E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4EC23D1-8F83-404A-BF86-111D390AAFF8}" type="datetime1">
              <a:rPr lang="en-NZ" smtClean="0"/>
              <a:t>2/12/2020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14B6B81-650C-45A5-9DF3-95E136FA1E1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8288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Agile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13DB5-7B3E-4E82-9F96-A7C5A761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99" y="0"/>
            <a:ext cx="6447501" cy="1320800"/>
          </a:xfrm>
        </p:spPr>
        <p:txBody>
          <a:bodyPr>
            <a:normAutofit/>
          </a:bodyPr>
          <a:lstStyle/>
          <a:p>
            <a:r>
              <a:rPr lang="en-NZ" sz="3200" dirty="0"/>
              <a:t>As a Scrum Master,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9581DA-043E-4858-B5CF-805DA112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562" y="905070"/>
            <a:ext cx="7410838" cy="5952931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/>
            </a:pPr>
            <a:r>
              <a:rPr lang="en-NZ" sz="1400" dirty="0" smtClean="0"/>
              <a:t>Serve </a:t>
            </a:r>
            <a:r>
              <a:rPr lang="en-NZ" sz="1400" dirty="0"/>
              <a:t>as the keeper of the scrum process, “holding space” for the team.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Provide facilitation for team meetings during the sprint - this can mean leading them yourself, recruiting an outside facilitator, or helping the team facilitate their own meetings.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Know when to step back and let the team learn through their own experience, including mistakes.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Are available to the team and the product owner to answer questions and give advice.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Protect the team from outside distractions, serving as a buffer between the team and external stakeholders.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Remove impediments for the team, so they can get on with the work.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Are not the boss. Your role is defined by a unique set of responsibilities, not by rank.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Help the team master the use of scrum artefacts, like the task board, the sprint backlog, and burn charts.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Coach the Product Owner and individual team members, in scrum practices.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Act as your organisation’s chief scrum evangelist, helping the entire company embrace scrum.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Lead the daily scrum until the team members are comfortable running it by themselves.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Run the second half of the story time meeting, or assist the team members in running it themselves.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Provide facilitation for, and participate in, the sprint retrospective.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Are not the scrum police!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Ensure that your duties as a technical contributor - if you are one—do not detract from your role as scrum master.</a:t>
            </a:r>
          </a:p>
          <a:p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xmlns="" val="26610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B388F-A0F5-4B08-A327-D4DBD91D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/>
              <a:t>As a Team Member, you…</a:t>
            </a:r>
            <a:br>
              <a:rPr lang="en-NZ" sz="3200" dirty="0"/>
            </a:br>
            <a:endParaRPr lang="en-N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516AF7-90BD-435A-9DA8-C623E7962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621" y="1219200"/>
            <a:ext cx="7620779" cy="5341001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NZ" sz="1800" dirty="0"/>
              <a:t>Provide Estimates</a:t>
            </a:r>
          </a:p>
          <a:p>
            <a:pPr lvl="0">
              <a:buFont typeface="+mj-lt"/>
              <a:buAutoNum type="arabicPeriod"/>
            </a:pPr>
            <a:r>
              <a:rPr lang="en-NZ" sz="1800" dirty="0"/>
              <a:t>Clarify user needs (stories)</a:t>
            </a:r>
          </a:p>
          <a:p>
            <a:pPr lvl="0">
              <a:buFont typeface="+mj-lt"/>
              <a:buAutoNum type="arabicPeriod"/>
            </a:pPr>
            <a:r>
              <a:rPr lang="en-NZ" sz="1800" dirty="0"/>
              <a:t>Commit to work on items from the sprint backlog</a:t>
            </a:r>
          </a:p>
          <a:p>
            <a:pPr lvl="0">
              <a:buFont typeface="+mj-lt"/>
              <a:buAutoNum type="arabicPeriod"/>
            </a:pPr>
            <a:r>
              <a:rPr lang="en-NZ" sz="1800" dirty="0"/>
              <a:t>Do the work of delivering a potentially releasable Increment of “Done” product at the end of each Sprint</a:t>
            </a:r>
          </a:p>
          <a:p>
            <a:pPr lvl="0">
              <a:buFont typeface="+mj-lt"/>
              <a:buAutoNum type="arabicPeriod"/>
            </a:pPr>
            <a:r>
              <a:rPr lang="en-NZ" sz="1800" dirty="0"/>
              <a:t>Share your knowledge</a:t>
            </a:r>
          </a:p>
          <a:p>
            <a:pPr lvl="0">
              <a:buFont typeface="+mj-lt"/>
              <a:buAutoNum type="arabicPeriod"/>
            </a:pPr>
            <a:r>
              <a:rPr lang="en-NZ" sz="1800" dirty="0"/>
              <a:t>Report your progress in daily stand up meetings</a:t>
            </a:r>
          </a:p>
          <a:p>
            <a:pPr lvl="0">
              <a:buFont typeface="+mj-lt"/>
              <a:buAutoNum type="arabicPeriod"/>
            </a:pPr>
            <a:r>
              <a:rPr lang="en-NZ" sz="1800" dirty="0"/>
              <a:t>Demonstrate your work in a Sprint Review</a:t>
            </a:r>
          </a:p>
          <a:p>
            <a:pPr lvl="0">
              <a:buFont typeface="+mj-lt"/>
              <a:buAutoNum type="arabicPeriod"/>
            </a:pPr>
            <a:r>
              <a:rPr lang="en-NZ" sz="1800" dirty="0"/>
              <a:t>Contribute to Sprint Retrospective</a:t>
            </a:r>
          </a:p>
          <a:p>
            <a:pPr lvl="0">
              <a:buFont typeface="+mj-lt"/>
              <a:buAutoNum type="arabicPeriod"/>
            </a:pPr>
            <a:r>
              <a:rPr lang="en-NZ" sz="1800" dirty="0"/>
              <a:t>self-organise</a:t>
            </a:r>
          </a:p>
          <a:p>
            <a:pPr lvl="0">
              <a:buFont typeface="+mj-lt"/>
              <a:buAutoNum type="arabicPeriod"/>
            </a:pPr>
            <a:r>
              <a:rPr lang="en-NZ" sz="1800" dirty="0"/>
              <a:t>are accountable as a team, there is no </a:t>
            </a:r>
            <a:r>
              <a:rPr lang="en-NZ" sz="1800" dirty="0" err="1"/>
              <a:t>recongised</a:t>
            </a:r>
            <a:r>
              <a:rPr lang="en-NZ" sz="1800" dirty="0"/>
              <a:t> title of "tester", "analyst", everyone is a "developer"</a:t>
            </a:r>
          </a:p>
          <a:p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xmlns="" val="28005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15BE7-E049-4781-A250-2FFC482E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99" y="321816"/>
            <a:ext cx="6447501" cy="668784"/>
          </a:xfrm>
        </p:spPr>
        <p:txBody>
          <a:bodyPr>
            <a:noAutofit/>
          </a:bodyPr>
          <a:lstStyle/>
          <a:p>
            <a:r>
              <a:rPr lang="en-NZ" sz="3200" dirty="0"/>
              <a:t>As a Product Owner, you…</a:t>
            </a:r>
            <a:br>
              <a:rPr lang="en-NZ" sz="3200" dirty="0"/>
            </a:br>
            <a:endParaRPr lang="en-N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14DAB8-2AAD-4456-B793-7FA04861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7" y="762000"/>
            <a:ext cx="7105643" cy="6062478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/>
            </a:pPr>
            <a:r>
              <a:rPr lang="en-NZ" sz="1400" dirty="0"/>
              <a:t>Hold the vision for the product on behalf of the business, the customer, and the user.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Represent the interests of the business to the team.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Represent the product and the team to the business.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Communicate with stakeholders regularly.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Do not hold the role of scrum master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Write user stories and help others write user stories.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Understand the business value of each user story.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Prioritize the user stories into a strictly ordered backlog.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Identify acceptance criteria for each story.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Collaborate with the rest of the team to create the team’s definition of done.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Accept or reject completed work, determining whether it has met the acceptance criteria.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Arbitrate conflicting requirements from stakeholders.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Do not tell the team how to do the work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Do not estimate stories – but provide the information that the team needs to estimate each story.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Make yourself available to answer the team’s questions about requirements and business value.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Make the call in the rare instances when a sprint needs to be terminated early.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Clarify requirements for the team.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Lead the first part of the sprint planning meeting.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Gather feedback from stakeholders at the sprint review.</a:t>
            </a:r>
          </a:p>
          <a:p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xmlns="" val="25977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06164B-4F6D-4F93-89F1-FCD08109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28" y="126738"/>
            <a:ext cx="7215572" cy="1321062"/>
          </a:xfrm>
        </p:spPr>
        <p:txBody>
          <a:bodyPr>
            <a:normAutofit/>
          </a:bodyPr>
          <a:lstStyle/>
          <a:p>
            <a:r>
              <a:rPr lang="en-NZ" sz="3200" dirty="0"/>
              <a:t>Product </a:t>
            </a:r>
            <a:r>
              <a:rPr lang="en-NZ" sz="3200" dirty="0" smtClean="0"/>
              <a:t>Backlog</a:t>
            </a:r>
            <a:endParaRPr lang="en-N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6BF082-297A-41E4-BF39-E29A3992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147665"/>
            <a:ext cx="6867849" cy="5218472"/>
          </a:xfrm>
        </p:spPr>
        <p:txBody>
          <a:bodyPr>
            <a:normAutofit/>
          </a:bodyPr>
          <a:lstStyle/>
          <a:p>
            <a:pPr lvl="0"/>
            <a:r>
              <a:rPr lang="en-NZ" sz="1800" dirty="0"/>
              <a:t>An ordered features list, containing short descriptions of all functionality desired in the product </a:t>
            </a:r>
          </a:p>
          <a:p>
            <a:pPr lvl="0"/>
            <a:r>
              <a:rPr lang="en-NZ" sz="1800" dirty="0"/>
              <a:t>Typically lists features, functions, requirements, enhancements, and fixes that are desired in the product. Technical work and knowledge acquisition also belong in the product backlog</a:t>
            </a:r>
          </a:p>
          <a:p>
            <a:pPr lvl="0"/>
            <a:r>
              <a:rPr lang="en-NZ" sz="1800" dirty="0"/>
              <a:t>Product Owner is responsible for Product Backlog, including its content, availability and ordering</a:t>
            </a:r>
          </a:p>
          <a:p>
            <a:pPr lvl="0"/>
            <a:r>
              <a:rPr lang="en-NZ" sz="1800" dirty="0"/>
              <a:t>Typically, a Scrum team and its product owner begin by writing down everything they can think of easily. This is almost always more than enough for a first sprint.</a:t>
            </a:r>
          </a:p>
          <a:p>
            <a:pPr lvl="0"/>
            <a:r>
              <a:rPr lang="en-NZ" sz="1800" dirty="0"/>
              <a:t>The Product Backlog evolves (allowed to grow and change) as more is learned about the product and its customers.</a:t>
            </a:r>
          </a:p>
          <a:p>
            <a:pPr lvl="0"/>
            <a:r>
              <a:rPr lang="en-NZ" sz="1800" dirty="0"/>
              <a:t>Multiple Scrum teams often work on the same Product Backlog; an attribute is used to group items</a:t>
            </a:r>
          </a:p>
          <a:p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xmlns="" val="34357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EE1FA-AC35-4CB9-97A3-17CC9B92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540" y="274638"/>
            <a:ext cx="7498080" cy="1143000"/>
          </a:xfrm>
        </p:spPr>
        <p:txBody>
          <a:bodyPr>
            <a:normAutofit/>
          </a:bodyPr>
          <a:lstStyle/>
          <a:p>
            <a:r>
              <a:rPr lang="en-NZ" sz="3200" dirty="0"/>
              <a:t>A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10E489-D88C-47A9-9323-63657BF5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295400"/>
            <a:ext cx="7498080" cy="4800600"/>
          </a:xfrm>
        </p:spPr>
        <p:txBody>
          <a:bodyPr>
            <a:normAutofit/>
          </a:bodyPr>
          <a:lstStyle/>
          <a:p>
            <a:r>
              <a:rPr lang="en-NZ" sz="1800" dirty="0">
                <a:solidFill>
                  <a:schemeClr val="accent2">
                    <a:lumMod val="75000"/>
                  </a:schemeClr>
                </a:solidFill>
              </a:rPr>
              <a:t>A sprint </a:t>
            </a:r>
            <a:r>
              <a:rPr lang="en-NZ" sz="1800" dirty="0"/>
              <a:t>is a time-boxed </a:t>
            </a:r>
            <a:r>
              <a:rPr lang="en-NZ" sz="1800" dirty="0">
                <a:solidFill>
                  <a:schemeClr val="accent2">
                    <a:lumMod val="75000"/>
                  </a:schemeClr>
                </a:solidFill>
              </a:rPr>
              <a:t>milestone</a:t>
            </a:r>
            <a:r>
              <a:rPr lang="en-NZ" sz="1800" dirty="0"/>
              <a:t> that teams use to measure project progress, based on working software increments.</a:t>
            </a:r>
          </a:p>
          <a:p>
            <a:r>
              <a:rPr lang="en-NZ" sz="1800" dirty="0"/>
              <a:t>A sprint is typically 2 to 4 weeks. But it is agreed by the team and shorter/longer sprints are possible.</a:t>
            </a:r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xmlns="" val="13296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5B5FBE-55FF-4AB5-8BDA-5F5EF9BF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9AA823-5A9C-41CA-955B-4154E4D7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350" y="1656737"/>
            <a:ext cx="7664450" cy="3880773"/>
          </a:xfrm>
        </p:spPr>
        <p:txBody>
          <a:bodyPr>
            <a:noAutofit/>
          </a:bodyPr>
          <a:lstStyle/>
          <a:p>
            <a:r>
              <a:rPr lang="en-NZ" sz="1800" dirty="0"/>
              <a:t>The Daily Scrum is a coordination meeting that is used foster communication and collaboration and helps ensure that the entire development team is on the same page.</a:t>
            </a:r>
          </a:p>
          <a:p>
            <a:r>
              <a:rPr lang="en-NZ" sz="1800" dirty="0"/>
              <a:t>To achieve this, each team member must report about their work in enough detail to make it transparent to others.</a:t>
            </a:r>
          </a:p>
          <a:p>
            <a:r>
              <a:rPr lang="en-NZ" sz="1800" dirty="0"/>
              <a:t>Typically 15 minutes at the same time every work day</a:t>
            </a:r>
          </a:p>
          <a:p>
            <a:endParaRPr lang="en-NZ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CF0F13C-26FF-4CB4-A63C-1619AADBFE99}"/>
              </a:ext>
            </a:extLst>
          </p:cNvPr>
          <p:cNvSpPr txBox="1">
            <a:spLocks/>
          </p:cNvSpPr>
          <p:nvPr/>
        </p:nvSpPr>
        <p:spPr>
          <a:xfrm>
            <a:off x="1401099" y="381000"/>
            <a:ext cx="6447501" cy="824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3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The Daily Scrum</a:t>
            </a:r>
            <a:r>
              <a:rPr lang="en-NZ" sz="3200" dirty="0"/>
              <a:t/>
            </a:r>
            <a:br>
              <a:rPr lang="en-NZ" sz="3200" dirty="0"/>
            </a:b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xmlns="" val="4834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03DA5-9E16-46D5-A0AE-8D51F4D9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/>
              <a:t>The goals of the meeting are to</a:t>
            </a:r>
            <a:r>
              <a:rPr lang="en-NZ" sz="3200" dirty="0" smtClean="0"/>
              <a:t>:</a:t>
            </a:r>
            <a:r>
              <a:rPr lang="en-NZ" sz="3200" dirty="0"/>
              <a:t/>
            </a:r>
            <a:br>
              <a:rPr lang="en-NZ" sz="3200" dirty="0"/>
            </a:br>
            <a:endParaRPr lang="en-N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C5898F-8AA5-44D9-A7E2-39C0E8F8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NZ" sz="1800" dirty="0"/>
              <a:t>Focus the team on the right work</a:t>
            </a:r>
          </a:p>
          <a:p>
            <a:pPr lvl="0"/>
            <a:r>
              <a:rPr lang="en-NZ" sz="1800" dirty="0"/>
              <a:t>Create a sense of team accountability</a:t>
            </a:r>
          </a:p>
          <a:p>
            <a:pPr lvl="0"/>
            <a:r>
              <a:rPr lang="en-NZ" sz="1800" dirty="0"/>
              <a:t>Communicate what is going on</a:t>
            </a:r>
          </a:p>
          <a:p>
            <a:pPr lvl="0"/>
            <a:r>
              <a:rPr lang="en-NZ" sz="1800" dirty="0"/>
              <a:t>Identify issues, risks and dependencies</a:t>
            </a:r>
          </a:p>
          <a:p>
            <a:pPr lvl="0"/>
            <a:r>
              <a:rPr lang="en-NZ" sz="1800" dirty="0"/>
              <a:t>Support continuous improvement by exposing problems</a:t>
            </a:r>
          </a:p>
          <a:p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xmlns="" val="27252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E6B1F-32EF-44AF-A1B3-ECFA796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540" y="274638"/>
            <a:ext cx="7498080" cy="1143000"/>
          </a:xfrm>
        </p:spPr>
        <p:txBody>
          <a:bodyPr>
            <a:noAutofit/>
          </a:bodyPr>
          <a:lstStyle/>
          <a:p>
            <a:r>
              <a:rPr lang="en-NZ" sz="3200" dirty="0"/>
              <a:t>Retrospective</a:t>
            </a:r>
            <a:br>
              <a:rPr lang="en-NZ" sz="3200" dirty="0"/>
            </a:br>
            <a:endParaRPr lang="en-N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DC2CF4-4BEF-44FF-ABD5-8155CCE6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1800" dirty="0"/>
              <a:t>Tell me (at least) one idea you learnt today</a:t>
            </a:r>
          </a:p>
          <a:p>
            <a:r>
              <a:rPr lang="en-NZ" sz="1800" dirty="0"/>
              <a:t>How can you apply what you learnt outside of the class?</a:t>
            </a:r>
          </a:p>
          <a:p>
            <a:r>
              <a:rPr lang="en-NZ" sz="1800" dirty="0"/>
              <a:t>Is there anything you are not clear on today's topic?</a:t>
            </a:r>
          </a:p>
          <a:p>
            <a:r>
              <a:rPr lang="en-NZ" sz="1800" dirty="0"/>
              <a:t>Is there anything we did that you would like changed?</a:t>
            </a:r>
          </a:p>
        </p:txBody>
      </p:sp>
    </p:spTree>
    <p:extLst>
      <p:ext uri="{BB962C8B-B14F-4D97-AF65-F5344CB8AC3E}">
        <p14:creationId xmlns:p14="http://schemas.microsoft.com/office/powerpoint/2010/main" xmlns="" val="15966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657572-4E34-4D58-B701-51100E74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133600"/>
            <a:ext cx="7612496" cy="1320800"/>
          </a:xfrm>
        </p:spPr>
        <p:txBody>
          <a:bodyPr>
            <a:noAutofit/>
          </a:bodyPr>
          <a:lstStyle/>
          <a:p>
            <a:r>
              <a:rPr lang="en-NZ" sz="5400" dirty="0"/>
              <a:t>Agile vs Waterfall Development</a:t>
            </a:r>
          </a:p>
        </p:txBody>
      </p:sp>
    </p:spTree>
    <p:extLst>
      <p:ext uri="{BB962C8B-B14F-4D97-AF65-F5344CB8AC3E}">
        <p14:creationId xmlns="" xmlns:p14="http://schemas.microsoft.com/office/powerpoint/2010/main" val="39978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1438275"/>
            <a:ext cx="66198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DCB0A-2D8E-4F42-B91B-CEA4B396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000" dirty="0"/>
              <a:t>Waterfall Development</a:t>
            </a:r>
            <a:r>
              <a:rPr lang="en-NZ" sz="4000" dirty="0" smtClean="0"/>
              <a:t>: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32E082-BE9F-4A30-B41A-63EEA647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661" y="1478903"/>
            <a:ext cx="7067939" cy="4693297"/>
          </a:xfrm>
        </p:spPr>
        <p:txBody>
          <a:bodyPr>
            <a:normAutofit/>
          </a:bodyPr>
          <a:lstStyle/>
          <a:p>
            <a:r>
              <a:rPr lang="en-NZ" sz="1800" dirty="0" smtClean="0"/>
              <a:t>Linear </a:t>
            </a:r>
            <a:r>
              <a:rPr lang="en-NZ" sz="1800" dirty="0"/>
              <a:t>process</a:t>
            </a:r>
          </a:p>
          <a:p>
            <a:r>
              <a:rPr lang="en-NZ" sz="1800" dirty="0" smtClean="0"/>
              <a:t>A </a:t>
            </a:r>
            <a:r>
              <a:rPr lang="en-NZ" sz="1800" dirty="0"/>
              <a:t>lot of hand-offs between siloed teams</a:t>
            </a:r>
          </a:p>
          <a:p>
            <a:r>
              <a:rPr lang="en-NZ" sz="1800" dirty="0" smtClean="0"/>
              <a:t>Large </a:t>
            </a:r>
            <a:r>
              <a:rPr lang="en-NZ" sz="1800" dirty="0"/>
              <a:t>amounts of written documentation</a:t>
            </a:r>
          </a:p>
          <a:p>
            <a:r>
              <a:rPr lang="en-NZ" sz="1800" dirty="0" smtClean="0"/>
              <a:t>Fixes </a:t>
            </a:r>
            <a:r>
              <a:rPr lang="en-NZ" sz="1800" dirty="0"/>
              <a:t>scope, cost, and duration up front</a:t>
            </a:r>
          </a:p>
          <a:p>
            <a:r>
              <a:rPr lang="en-NZ" sz="1800" dirty="0" smtClean="0"/>
              <a:t>Relies </a:t>
            </a:r>
            <a:r>
              <a:rPr lang="en-NZ" sz="1800" dirty="0"/>
              <a:t>on detailed planning and design up front to reduce risk</a:t>
            </a:r>
          </a:p>
          <a:p>
            <a:r>
              <a:rPr lang="en-NZ" sz="1800" dirty="0" smtClean="0"/>
              <a:t>Change </a:t>
            </a:r>
            <a:r>
              <a:rPr lang="en-NZ" sz="1800" dirty="0"/>
              <a:t>adverse or costly to change</a:t>
            </a:r>
          </a:p>
          <a:p>
            <a:r>
              <a:rPr lang="en-NZ" sz="1800" dirty="0" smtClean="0"/>
              <a:t>Relies </a:t>
            </a:r>
            <a:r>
              <a:rPr lang="en-NZ" sz="1800" dirty="0"/>
              <a:t>on project manager to collect project status and report</a:t>
            </a:r>
          </a:p>
          <a:p>
            <a:r>
              <a:rPr lang="en-NZ" sz="1800" dirty="0" smtClean="0"/>
              <a:t>Value </a:t>
            </a:r>
            <a:r>
              <a:rPr lang="en-NZ" sz="1800" dirty="0"/>
              <a:t>delivered at the end of project</a:t>
            </a:r>
          </a:p>
          <a:p>
            <a:endParaRPr lang="en-NZ" sz="2000" dirty="0"/>
          </a:p>
          <a:p>
            <a:endParaRPr lang="en-NZ" sz="2000" dirty="0"/>
          </a:p>
        </p:txBody>
      </p:sp>
    </p:spTree>
    <p:extLst>
      <p:ext uri="{BB962C8B-B14F-4D97-AF65-F5344CB8AC3E}">
        <p14:creationId xmlns="" xmlns:p14="http://schemas.microsoft.com/office/powerpoint/2010/main" val="1814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66E2AC-907F-49F3-BEDC-6D5BAB04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/>
              <a:t>Problems with traditional development </a:t>
            </a:r>
            <a:r>
              <a:rPr lang="en-NZ" sz="3200" dirty="0" smtClean="0"/>
              <a:t>process</a:t>
            </a:r>
            <a:endParaRPr lang="en-N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ECE07C-2568-4822-B249-A6E62348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600200"/>
            <a:ext cx="7498080" cy="4800600"/>
          </a:xfrm>
        </p:spPr>
        <p:txBody>
          <a:bodyPr>
            <a:noAutofit/>
          </a:bodyPr>
          <a:lstStyle/>
          <a:p>
            <a:r>
              <a:rPr lang="en-NZ" sz="1800" dirty="0"/>
              <a:t>Artefact reviews can't prove the product is correct, or measure the project's true progress</a:t>
            </a:r>
          </a:p>
          <a:p>
            <a:r>
              <a:rPr lang="en-NZ" sz="1800" dirty="0"/>
              <a:t>Overly precise plans are difficult to change</a:t>
            </a:r>
          </a:p>
          <a:p>
            <a:r>
              <a:rPr lang="en-NZ" sz="1800" dirty="0"/>
              <a:t>Unnecessary dependencies cause blocked or delayed work</a:t>
            </a:r>
          </a:p>
          <a:p>
            <a:r>
              <a:rPr lang="en-NZ" sz="1800" dirty="0"/>
              <a:t>Business must completely specify the product upfront</a:t>
            </a:r>
          </a:p>
          <a:p>
            <a:r>
              <a:rPr lang="en-NZ" sz="1800" dirty="0"/>
              <a:t>Conformance to plan over change and adaptation</a:t>
            </a:r>
          </a:p>
          <a:p>
            <a:r>
              <a:rPr lang="en-NZ" sz="1800" dirty="0"/>
              <a:t>Long feedback loops</a:t>
            </a:r>
          </a:p>
          <a:p>
            <a:r>
              <a:rPr lang="en-NZ" sz="1800" dirty="0"/>
              <a:t>Impeded innovation</a:t>
            </a:r>
          </a:p>
          <a:p>
            <a:r>
              <a:rPr lang="en-NZ" sz="1800" dirty="0"/>
              <a:t>Unnecessary overhead and bureaucracy</a:t>
            </a:r>
          </a:p>
          <a:p>
            <a:r>
              <a:rPr lang="en-NZ" sz="1800" dirty="0"/>
              <a:t>Relies on project manager to collect project status and report</a:t>
            </a:r>
          </a:p>
          <a:p>
            <a:r>
              <a:rPr lang="en-NZ" sz="1800" dirty="0"/>
              <a:t>Value delivered at the end of project</a:t>
            </a:r>
          </a:p>
          <a:p>
            <a:endParaRPr lang="en-NZ" sz="1800" dirty="0"/>
          </a:p>
        </p:txBody>
      </p:sp>
    </p:spTree>
    <p:extLst>
      <p:ext uri="{BB962C8B-B14F-4D97-AF65-F5344CB8AC3E}">
        <p14:creationId xmlns="" xmlns:p14="http://schemas.microsoft.com/office/powerpoint/2010/main" val="20169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F44DA0-F923-469E-A9AB-4709399C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Autofit/>
          </a:bodyPr>
          <a:lstStyle/>
          <a:p>
            <a:r>
              <a:rPr lang="en-NZ" sz="3200" dirty="0"/>
              <a:t>Agile Development:</a:t>
            </a:r>
            <a:br>
              <a:rPr lang="en-NZ" sz="3200" dirty="0"/>
            </a:br>
            <a:endParaRPr lang="en-N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EB3E04-B5D5-49F8-A543-DEFCEDB6C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899" y="1418254"/>
            <a:ext cx="6447501" cy="4623109"/>
          </a:xfrm>
        </p:spPr>
        <p:txBody>
          <a:bodyPr>
            <a:normAutofit/>
          </a:bodyPr>
          <a:lstStyle/>
          <a:p>
            <a:r>
              <a:rPr lang="en-NZ" sz="2000" dirty="0"/>
              <a:t>An iterative process - deliver regularly</a:t>
            </a:r>
          </a:p>
          <a:p>
            <a:r>
              <a:rPr lang="en-NZ" sz="2000" dirty="0"/>
              <a:t>Flexible duration, scope and cost</a:t>
            </a:r>
          </a:p>
          <a:p>
            <a:r>
              <a:rPr lang="en-NZ" sz="2000" dirty="0"/>
              <a:t>Little design documentation</a:t>
            </a:r>
          </a:p>
          <a:p>
            <a:r>
              <a:rPr lang="en-NZ" sz="2000" dirty="0"/>
              <a:t>Relies on frequent collaboration and short feedback loop to reduce risk</a:t>
            </a:r>
          </a:p>
          <a:p>
            <a:r>
              <a:rPr lang="en-NZ" sz="2000" dirty="0"/>
              <a:t>Status is visible to everyone</a:t>
            </a:r>
          </a:p>
          <a:p>
            <a:r>
              <a:rPr lang="en-NZ" sz="2000" dirty="0"/>
              <a:t>Deliver value quickly - within days or weeks</a:t>
            </a:r>
          </a:p>
          <a:p>
            <a:r>
              <a:rPr lang="en-NZ" sz="2000" dirty="0"/>
              <a:t>Change is welcome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="" xmlns:p14="http://schemas.microsoft.com/office/powerpoint/2010/main" val="24319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A136DE-AF9A-425A-AE7C-5EBC7E39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74" y="431800"/>
            <a:ext cx="7412726" cy="1320800"/>
          </a:xfrm>
        </p:spPr>
        <p:txBody>
          <a:bodyPr>
            <a:noAutofit/>
          </a:bodyPr>
          <a:lstStyle/>
          <a:p>
            <a:r>
              <a:rPr lang="en-NZ" sz="3200" dirty="0"/>
              <a:t>Agile development vs. traditional development</a:t>
            </a:r>
            <a:br>
              <a:rPr lang="en-NZ" sz="3200" dirty="0"/>
            </a:br>
            <a:endParaRPr lang="en-N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A4CFA4-7909-44D6-AB90-753310F0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993" y="1374709"/>
            <a:ext cx="6322007" cy="35020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NZ" dirty="0"/>
              <a:t>Visibility	 										Risk	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Business value</a:t>
            </a:r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9C531A4-78FF-4479-B890-D8552FFBF4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090" y="1904999"/>
            <a:ext cx="6860110" cy="1817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70BB0BE-9398-4952-85AD-ED2C451D941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8696" y="4572000"/>
            <a:ext cx="4013587" cy="18560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8C4F320-E6A8-40C1-A96D-28CADF5B9338}"/>
              </a:ext>
            </a:extLst>
          </p:cNvPr>
          <p:cNvSpPr/>
          <p:nvPr/>
        </p:nvSpPr>
        <p:spPr>
          <a:xfrm>
            <a:off x="5892282" y="5410200"/>
            <a:ext cx="2479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Traditional development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567B394-9631-451E-AFDA-27120FDE27C3}"/>
              </a:ext>
            </a:extLst>
          </p:cNvPr>
          <p:cNvSpPr/>
          <p:nvPr/>
        </p:nvSpPr>
        <p:spPr>
          <a:xfrm>
            <a:off x="5936060" y="4964668"/>
            <a:ext cx="194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Agile development</a:t>
            </a: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4814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2EE39C-1FA2-49EA-9136-8121285A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899" y="156237"/>
            <a:ext cx="6447501" cy="1320800"/>
          </a:xfrm>
        </p:spPr>
        <p:txBody>
          <a:bodyPr>
            <a:normAutofit/>
          </a:bodyPr>
          <a:lstStyle/>
          <a:p>
            <a:r>
              <a:rPr lang="en-NZ" sz="3200" dirty="0"/>
              <a:t>Agile 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3C357D-CB93-49DA-8AD9-E865733D1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150" y="1447800"/>
            <a:ext cx="3854450" cy="4695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1800" dirty="0">
                <a:solidFill>
                  <a:schemeClr val="accent2">
                    <a:lumMod val="75000"/>
                  </a:schemeClr>
                </a:solidFill>
              </a:rPr>
              <a:t>Core Roles:</a:t>
            </a:r>
          </a:p>
          <a:p>
            <a:r>
              <a:rPr lang="en-NZ" sz="1800" dirty="0"/>
              <a:t>Stakeholder (often not considered to be in the agile team)</a:t>
            </a:r>
          </a:p>
          <a:p>
            <a:r>
              <a:rPr lang="en-NZ" sz="1800" dirty="0"/>
              <a:t>Team Lead</a:t>
            </a:r>
          </a:p>
          <a:p>
            <a:r>
              <a:rPr lang="en-NZ" sz="1800" dirty="0"/>
              <a:t>Product Owner</a:t>
            </a:r>
          </a:p>
          <a:p>
            <a:r>
              <a:rPr lang="en-NZ" sz="1800" dirty="0"/>
              <a:t>Agile Team Member</a:t>
            </a:r>
          </a:p>
          <a:p>
            <a:pPr marL="0" indent="0">
              <a:buNone/>
            </a:pPr>
            <a:endParaRPr lang="en-NZ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40ECC15-2A9A-4856-938F-3904D8226107}"/>
              </a:ext>
            </a:extLst>
          </p:cNvPr>
          <p:cNvSpPr txBox="1">
            <a:spLocks/>
          </p:cNvSpPr>
          <p:nvPr/>
        </p:nvSpPr>
        <p:spPr>
          <a:xfrm>
            <a:off x="5330825" y="1324638"/>
            <a:ext cx="2670175" cy="469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NZ" dirty="0">
                <a:solidFill>
                  <a:schemeClr val="accent2">
                    <a:lumMod val="75000"/>
                  </a:schemeClr>
                </a:solidFill>
              </a:rPr>
              <a:t>Additional Roles:</a:t>
            </a:r>
          </a:p>
          <a:p>
            <a:r>
              <a:rPr lang="en-NZ" dirty="0"/>
              <a:t>Architecture Owner</a:t>
            </a:r>
          </a:p>
          <a:p>
            <a:r>
              <a:rPr lang="en-NZ" dirty="0"/>
              <a:t>Domain Expert</a:t>
            </a:r>
          </a:p>
          <a:p>
            <a:r>
              <a:rPr lang="en-NZ" dirty="0"/>
              <a:t>Technical Expert</a:t>
            </a:r>
          </a:p>
          <a:p>
            <a:r>
              <a:rPr lang="en-NZ" dirty="0"/>
              <a:t>Independent Tester</a:t>
            </a:r>
          </a:p>
          <a:p>
            <a:r>
              <a:rPr lang="en-NZ" dirty="0"/>
              <a:t>Integrator</a:t>
            </a:r>
          </a:p>
          <a:p>
            <a:r>
              <a:rPr lang="en-NZ" dirty="0"/>
              <a:t>Specialist</a:t>
            </a:r>
          </a:p>
        </p:txBody>
      </p:sp>
    </p:spTree>
    <p:extLst>
      <p:ext uri="{BB962C8B-B14F-4D97-AF65-F5344CB8AC3E}">
        <p14:creationId xmlns:p14="http://schemas.microsoft.com/office/powerpoint/2010/main" xmlns="" val="42122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ED912-E5B1-4E40-B62A-41178683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46" y="203200"/>
            <a:ext cx="2046254" cy="1320800"/>
          </a:xfrm>
        </p:spPr>
        <p:txBody>
          <a:bodyPr>
            <a:normAutofit/>
          </a:bodyPr>
          <a:lstStyle/>
          <a:p>
            <a:r>
              <a:rPr lang="en-NZ" sz="3600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D62A2C-965F-4EF0-91C3-A78D46D7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049" y="1464907"/>
            <a:ext cx="2326951" cy="456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1400" dirty="0"/>
              <a:t>Scrum is an agile process most commonly used for product development, especially software development. </a:t>
            </a:r>
          </a:p>
          <a:p>
            <a:pPr marL="0" indent="0">
              <a:buNone/>
            </a:pPr>
            <a:r>
              <a:rPr lang="en-NZ" sz="1400" dirty="0"/>
              <a:t>Scrum is a project management framework that is applicable to any project with aggressive deadlines, complex requirements and a degree of uniqueness. </a:t>
            </a:r>
          </a:p>
          <a:p>
            <a:pPr marL="0" indent="0">
              <a:buNone/>
            </a:pPr>
            <a:endParaRPr lang="en-NZ" sz="1400" dirty="0"/>
          </a:p>
          <a:p>
            <a:pPr marL="0" indent="0">
              <a:buNone/>
            </a:pPr>
            <a:endParaRPr lang="en-NZ" sz="1400" dirty="0"/>
          </a:p>
          <a:p>
            <a:endParaRPr lang="en-NZ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FE50BE4-3299-4497-8C4F-D3EAD939B5E7}"/>
              </a:ext>
            </a:extLst>
          </p:cNvPr>
          <p:cNvPicPr/>
          <p:nvPr/>
        </p:nvPicPr>
        <p:blipFill rotWithShape="1">
          <a:blip r:embed="rId2" cstate="print"/>
          <a:srcRect l="53678" t="3878" r="7434" b="2511"/>
          <a:stretch/>
        </p:blipFill>
        <p:spPr bwMode="auto">
          <a:xfrm>
            <a:off x="3276600" y="457200"/>
            <a:ext cx="5717332" cy="601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1501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1341</TotalTime>
  <Words>1170</Words>
  <Application>Microsoft Office PowerPoint</Application>
  <PresentationFormat>On-screen Show (4:3)</PresentationFormat>
  <Paragraphs>132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Agile</vt:lpstr>
      <vt:lpstr>Agile vs Waterfall Development</vt:lpstr>
      <vt:lpstr>Slide 3</vt:lpstr>
      <vt:lpstr>Waterfall Development:</vt:lpstr>
      <vt:lpstr>Problems with traditional development process</vt:lpstr>
      <vt:lpstr>Agile Development: </vt:lpstr>
      <vt:lpstr>Agile development vs. traditional development </vt:lpstr>
      <vt:lpstr>Agile Team Roles</vt:lpstr>
      <vt:lpstr>Scrum</vt:lpstr>
      <vt:lpstr>As a Scrum Master, you</vt:lpstr>
      <vt:lpstr>As a Team Member, you… </vt:lpstr>
      <vt:lpstr>As a Product Owner, you… </vt:lpstr>
      <vt:lpstr>Product Backlog</vt:lpstr>
      <vt:lpstr>A sprint</vt:lpstr>
      <vt:lpstr> </vt:lpstr>
      <vt:lpstr>The goals of the meeting are to: </vt:lpstr>
      <vt:lpstr>Retrospective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BEER INDER</dc:creator>
  <cp:lastModifiedBy>BEER INDER</cp:lastModifiedBy>
  <cp:revision>60</cp:revision>
  <dcterms:created xsi:type="dcterms:W3CDTF">2020-12-01T07:03:19Z</dcterms:created>
  <dcterms:modified xsi:type="dcterms:W3CDTF">2020-12-02T05:25:19Z</dcterms:modified>
</cp:coreProperties>
</file>