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charts/chart2.xml" ContentType="application/vnd.openxmlformats-officedocument.drawingml.chart+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 Id="rId9"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697" r:id="rId3"/>
    <p:sldMasterId id="2147483708" r:id="rId4"/>
    <p:sldMasterId id="2147483714" r:id="rId5"/>
  </p:sldMasterIdLst>
  <p:notesMasterIdLst>
    <p:notesMasterId r:id="rId20"/>
  </p:notesMasterIdLst>
  <p:sldIdLst>
    <p:sldId id="257" r:id="rId6"/>
    <p:sldId id="370" r:id="rId7"/>
    <p:sldId id="451" r:id="rId8"/>
    <p:sldId id="490" r:id="rId9"/>
    <p:sldId id="403" r:id="rId10"/>
    <p:sldId id="491" r:id="rId11"/>
    <p:sldId id="492" r:id="rId12"/>
    <p:sldId id="493" r:id="rId13"/>
    <p:sldId id="448" r:id="rId14"/>
    <p:sldId id="494" r:id="rId15"/>
    <p:sldId id="478" r:id="rId16"/>
    <p:sldId id="391" r:id="rId17"/>
    <p:sldId id="378" r:id="rId18"/>
    <p:sldId id="379" r:id="rId19"/>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9" autoAdjust="0"/>
    <p:restoredTop sz="93622" autoAdjust="0"/>
  </p:normalViewPr>
  <p:slideViewPr>
    <p:cSldViewPr>
      <p:cViewPr varScale="1">
        <p:scale>
          <a:sx n="88" d="100"/>
          <a:sy n="88" d="100"/>
        </p:scale>
        <p:origin x="-1099" y="-67"/>
      </p:cViewPr>
      <p:guideLst>
        <p:guide orient="horz" pos="1392"/>
        <p:guide pos="19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rutvnasgts0001\ebus_share\NA%20LMSC\Liquidity\Business%20Reviews%20&amp;%20Strategy\2014.10%20Corporate%20Bank%20Presentation\Corporate%20Banking%20-%20Basel%20III%20LCR%20Train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086614173228349E-2"/>
          <c:y val="4.1205704760255812E-2"/>
          <c:w val="0.96802205539669595"/>
          <c:h val="0.67692866516685413"/>
        </c:manualLayout>
      </c:layout>
      <c:barChart>
        <c:barDir val="col"/>
        <c:grouping val="clustered"/>
        <c:varyColors val="0"/>
        <c:ser>
          <c:idx val="0"/>
          <c:order val="0"/>
          <c:tx>
            <c:strRef>
              <c:f>Sheet1!$B$1</c:f>
              <c:strCache>
                <c:ptCount val="1"/>
                <c:pt idx="0">
                  <c:v>Series 1</c:v>
                </c:pt>
              </c:strCache>
            </c:strRef>
          </c:tx>
          <c:spPr>
            <a:solidFill>
              <a:schemeClr val="accent3"/>
            </a:solidFill>
          </c:spPr>
          <c:invertIfNegative val="0"/>
          <c:dLbls>
            <c:dLbl>
              <c:idx val="1"/>
              <c:layout>
                <c:manualLayout>
                  <c:x val="0"/>
                  <c:y val="0.15826126941738053"/>
                </c:manualLayout>
              </c:layout>
              <c:showLegendKey val="0"/>
              <c:showVal val="1"/>
              <c:showCatName val="0"/>
              <c:showSerName val="0"/>
              <c:showPercent val="0"/>
              <c:showBubbleSize val="0"/>
            </c:dLbl>
            <c:dLbl>
              <c:idx val="2"/>
              <c:layout>
                <c:manualLayout>
                  <c:x val="0"/>
                  <c:y val="0.18991352330085653"/>
                </c:manualLayout>
              </c:layout>
              <c:showLegendKey val="0"/>
              <c:showVal val="1"/>
              <c:showCatName val="0"/>
              <c:showSerName val="0"/>
              <c:showPercent val="0"/>
              <c:showBubbleSize val="0"/>
            </c:dLbl>
            <c:dLbl>
              <c:idx val="3"/>
              <c:layout>
                <c:manualLayout>
                  <c:x val="7.5729319560137879E-3"/>
                  <c:y val="0.34817479271823698"/>
                </c:manualLayout>
              </c:layout>
              <c:showLegendKey val="0"/>
              <c:showVal val="1"/>
              <c:showCatName val="0"/>
              <c:showSerName val="0"/>
              <c:showPercent val="0"/>
              <c:showBubbleSize val="0"/>
            </c:dLbl>
            <c:dLbl>
              <c:idx val="4"/>
              <c:layout>
                <c:manualLayout>
                  <c:x val="1.0580210432978193E-2"/>
                  <c:y val="0"/>
                </c:manualLayout>
              </c:layout>
              <c:showLegendKey val="0"/>
              <c:showVal val="1"/>
              <c:showCatName val="0"/>
              <c:showSerName val="0"/>
              <c:showPercent val="0"/>
              <c:showBubbleSize val="0"/>
            </c:dLbl>
            <c:txPr>
              <a:bodyPr/>
              <a:lstStyle/>
              <a:p>
                <a:pPr>
                  <a:defRPr sz="800" b="1"/>
                </a:pPr>
                <a:endParaRPr lang="en-US"/>
              </a:p>
            </c:txPr>
            <c:showLegendKey val="0"/>
            <c:showVal val="1"/>
            <c:showCatName val="0"/>
            <c:showSerName val="0"/>
            <c:showPercent val="0"/>
            <c:showBubbleSize val="0"/>
            <c:showLeaderLines val="0"/>
          </c:dLbls>
          <c:cat>
            <c:strRef>
              <c:f>Sheet1!$A$2:$A$5</c:f>
              <c:strCache>
                <c:ptCount val="4"/>
                <c:pt idx="0">
                  <c:v>&gt;30 Day Tenors</c:v>
                </c:pt>
                <c:pt idx="1">
                  <c:v>Operational</c:v>
                </c:pt>
                <c:pt idx="2">
                  <c:v>Corp/ PS Non-Operational</c:v>
                </c:pt>
                <c:pt idx="3">
                  <c:v>FI Non-Operational</c:v>
                </c:pt>
              </c:strCache>
            </c:strRef>
          </c:cat>
          <c:val>
            <c:numRef>
              <c:f>Sheet1!$B$2:$B$5</c:f>
              <c:numCache>
                <c:formatCode>0%</c:formatCode>
                <c:ptCount val="4"/>
                <c:pt idx="0">
                  <c:v>0</c:v>
                </c:pt>
                <c:pt idx="1">
                  <c:v>0.25</c:v>
                </c:pt>
                <c:pt idx="2">
                  <c:v>0.4</c:v>
                </c:pt>
                <c:pt idx="3">
                  <c:v>1</c:v>
                </c:pt>
              </c:numCache>
            </c:numRef>
          </c:val>
        </c:ser>
        <c:dLbls>
          <c:showLegendKey val="0"/>
          <c:showVal val="0"/>
          <c:showCatName val="0"/>
          <c:showSerName val="0"/>
          <c:showPercent val="0"/>
          <c:showBubbleSize val="0"/>
        </c:dLbls>
        <c:gapWidth val="50"/>
        <c:axId val="43243008"/>
        <c:axId val="76686080"/>
      </c:barChart>
      <c:catAx>
        <c:axId val="43243008"/>
        <c:scaling>
          <c:orientation val="minMax"/>
        </c:scaling>
        <c:delete val="0"/>
        <c:axPos val="b"/>
        <c:majorTickMark val="none"/>
        <c:minorTickMark val="none"/>
        <c:tickLblPos val="nextTo"/>
        <c:txPr>
          <a:bodyPr/>
          <a:lstStyle/>
          <a:p>
            <a:pPr>
              <a:defRPr sz="600"/>
            </a:pPr>
            <a:endParaRPr lang="en-US"/>
          </a:p>
        </c:txPr>
        <c:crossAx val="76686080"/>
        <c:crosses val="autoZero"/>
        <c:auto val="1"/>
        <c:lblAlgn val="ctr"/>
        <c:lblOffset val="100"/>
        <c:noMultiLvlLbl val="0"/>
      </c:catAx>
      <c:valAx>
        <c:axId val="76686080"/>
        <c:scaling>
          <c:orientation val="minMax"/>
          <c:max val="1"/>
        </c:scaling>
        <c:delete val="1"/>
        <c:axPos val="l"/>
        <c:numFmt formatCode="0%" sourceLinked="1"/>
        <c:majorTickMark val="out"/>
        <c:minorTickMark val="none"/>
        <c:tickLblPos val="nextTo"/>
        <c:crossAx val="432430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406795170902784E-2"/>
          <c:y val="4.3650793650793648E-2"/>
          <c:w val="0.75145721635222951"/>
          <c:h val="0.8553305836770404"/>
        </c:manualLayout>
      </c:layout>
      <c:barChart>
        <c:barDir val="col"/>
        <c:grouping val="stacked"/>
        <c:varyColors val="0"/>
        <c:ser>
          <c:idx val="5"/>
          <c:order val="0"/>
          <c:tx>
            <c:strRef>
              <c:f>'Sheet2 (2)'!$B$43</c:f>
              <c:strCache>
                <c:ptCount val="1"/>
                <c:pt idx="0">
                  <c:v>LCR Liquidity Value</c:v>
                </c:pt>
              </c:strCache>
            </c:strRef>
          </c:tx>
          <c:spPr>
            <a:solidFill>
              <a:schemeClr val="accent2"/>
            </a:solidFill>
          </c:spPr>
          <c:invertIfNegative val="0"/>
          <c:cat>
            <c:strRef>
              <c:f>'Sheet2 (2)'!$C$37:$H$37</c:f>
              <c:strCache>
                <c:ptCount val="6"/>
                <c:pt idx="0">
                  <c:v>Corp/PS Operating</c:v>
                </c:pt>
                <c:pt idx="1">
                  <c:v>FI Operating</c:v>
                </c:pt>
                <c:pt idx="2">
                  <c:v>Corp/PS Non-Operating</c:v>
                </c:pt>
                <c:pt idx="3">
                  <c:v>FI Non-Operating</c:v>
                </c:pt>
                <c:pt idx="4">
                  <c:v>Broker Sweeps</c:v>
                </c:pt>
                <c:pt idx="5">
                  <c:v>TDS &gt;30days</c:v>
                </c:pt>
              </c:strCache>
            </c:strRef>
          </c:cat>
          <c:val>
            <c:numRef>
              <c:f>'Sheet2 (2)'!$C$43:$H$43</c:f>
              <c:numCache>
                <c:formatCode>General</c:formatCode>
                <c:ptCount val="6"/>
                <c:pt idx="0">
                  <c:v>75</c:v>
                </c:pt>
                <c:pt idx="1">
                  <c:v>75</c:v>
                </c:pt>
                <c:pt idx="2">
                  <c:v>60</c:v>
                </c:pt>
                <c:pt idx="4">
                  <c:v>75</c:v>
                </c:pt>
                <c:pt idx="5">
                  <c:v>100</c:v>
                </c:pt>
              </c:numCache>
            </c:numRef>
          </c:val>
        </c:ser>
        <c:ser>
          <c:idx val="4"/>
          <c:order val="1"/>
          <c:tx>
            <c:strRef>
              <c:f>'Sheet2 (2)'!$B$42</c:f>
              <c:strCache>
                <c:ptCount val="1"/>
                <c:pt idx="0">
                  <c:v>LCR Partial Run Off</c:v>
                </c:pt>
              </c:strCache>
            </c:strRef>
          </c:tx>
          <c:spPr>
            <a:solidFill>
              <a:schemeClr val="accent3"/>
            </a:solidFill>
          </c:spPr>
          <c:invertIfNegative val="0"/>
          <c:cat>
            <c:strRef>
              <c:f>'Sheet2 (2)'!$C$37:$H$37</c:f>
              <c:strCache>
                <c:ptCount val="6"/>
                <c:pt idx="0">
                  <c:v>Corp/PS Operating</c:v>
                </c:pt>
                <c:pt idx="1">
                  <c:v>FI Operating</c:v>
                </c:pt>
                <c:pt idx="2">
                  <c:v>Corp/PS Non-Operating</c:v>
                </c:pt>
                <c:pt idx="3">
                  <c:v>FI Non-Operating</c:v>
                </c:pt>
                <c:pt idx="4">
                  <c:v>Broker Sweeps</c:v>
                </c:pt>
                <c:pt idx="5">
                  <c:v>TDS &gt;30days</c:v>
                </c:pt>
              </c:strCache>
            </c:strRef>
          </c:cat>
          <c:val>
            <c:numRef>
              <c:f>'Sheet2 (2)'!$C$42:$H$42</c:f>
              <c:numCache>
                <c:formatCode>General</c:formatCode>
                <c:ptCount val="6"/>
                <c:pt idx="0">
                  <c:v>25</c:v>
                </c:pt>
                <c:pt idx="1">
                  <c:v>25</c:v>
                </c:pt>
                <c:pt idx="2">
                  <c:v>40</c:v>
                </c:pt>
                <c:pt idx="4">
                  <c:v>25</c:v>
                </c:pt>
              </c:numCache>
            </c:numRef>
          </c:val>
        </c:ser>
        <c:ser>
          <c:idx val="3"/>
          <c:order val="2"/>
          <c:tx>
            <c:strRef>
              <c:f>'Sheet2 (2)'!$B$41</c:f>
              <c:strCache>
                <c:ptCount val="1"/>
                <c:pt idx="0">
                  <c:v>LCR Liquidity Value of Excess</c:v>
                </c:pt>
              </c:strCache>
            </c:strRef>
          </c:tx>
          <c:spPr>
            <a:solidFill>
              <a:schemeClr val="accent2"/>
            </a:solidFill>
            <a:ln>
              <a:solidFill>
                <a:schemeClr val="accent2"/>
              </a:solidFill>
            </a:ln>
          </c:spPr>
          <c:invertIfNegative val="0"/>
          <c:cat>
            <c:strRef>
              <c:f>'Sheet2 (2)'!$C$37:$H$37</c:f>
              <c:strCache>
                <c:ptCount val="6"/>
                <c:pt idx="0">
                  <c:v>Corp/PS Operating</c:v>
                </c:pt>
                <c:pt idx="1">
                  <c:v>FI Operating</c:v>
                </c:pt>
                <c:pt idx="2">
                  <c:v>Corp/PS Non-Operating</c:v>
                </c:pt>
                <c:pt idx="3">
                  <c:v>FI Non-Operating</c:v>
                </c:pt>
                <c:pt idx="4">
                  <c:v>Broker Sweeps</c:v>
                </c:pt>
                <c:pt idx="5">
                  <c:v>TDS &gt;30days</c:v>
                </c:pt>
              </c:strCache>
            </c:strRef>
          </c:cat>
          <c:val>
            <c:numRef>
              <c:f>'Sheet2 (2)'!$C$41:$H$41</c:f>
              <c:numCache>
                <c:formatCode>General</c:formatCode>
                <c:ptCount val="6"/>
                <c:pt idx="0">
                  <c:v>12</c:v>
                </c:pt>
              </c:numCache>
            </c:numRef>
          </c:val>
        </c:ser>
        <c:ser>
          <c:idx val="2"/>
          <c:order val="3"/>
          <c:tx>
            <c:strRef>
              <c:f>'Sheet2 (2)'!$B$40</c:f>
              <c:strCache>
                <c:ptCount val="1"/>
                <c:pt idx="0">
                  <c:v>Corp/PS Excess Run Off</c:v>
                </c:pt>
              </c:strCache>
            </c:strRef>
          </c:tx>
          <c:spPr>
            <a:solidFill>
              <a:srgbClr val="CB6015"/>
            </a:solidFill>
          </c:spPr>
          <c:invertIfNegative val="0"/>
          <c:cat>
            <c:strRef>
              <c:f>'Sheet2 (2)'!$C$37:$H$37</c:f>
              <c:strCache>
                <c:ptCount val="6"/>
                <c:pt idx="0">
                  <c:v>Corp/PS Operating</c:v>
                </c:pt>
                <c:pt idx="1">
                  <c:v>FI Operating</c:v>
                </c:pt>
                <c:pt idx="2">
                  <c:v>Corp/PS Non-Operating</c:v>
                </c:pt>
                <c:pt idx="3">
                  <c:v>FI Non-Operating</c:v>
                </c:pt>
                <c:pt idx="4">
                  <c:v>Broker Sweeps</c:v>
                </c:pt>
                <c:pt idx="5">
                  <c:v>TDS &gt;30days</c:v>
                </c:pt>
              </c:strCache>
            </c:strRef>
          </c:cat>
          <c:val>
            <c:numRef>
              <c:f>'Sheet2 (2)'!$C$40:$H$40</c:f>
              <c:numCache>
                <c:formatCode>General</c:formatCode>
                <c:ptCount val="6"/>
                <c:pt idx="0">
                  <c:v>8</c:v>
                </c:pt>
              </c:numCache>
            </c:numRef>
          </c:val>
        </c:ser>
        <c:ser>
          <c:idx val="1"/>
          <c:order val="4"/>
          <c:tx>
            <c:strRef>
              <c:f>'Sheet2 (2)'!$B$39</c:f>
              <c:strCache>
                <c:ptCount val="1"/>
                <c:pt idx="0">
                  <c:v>LCR 100% Run Off - FI Excess</c:v>
                </c:pt>
              </c:strCache>
            </c:strRef>
          </c:tx>
          <c:spPr>
            <a:solidFill>
              <a:srgbClr val="CB6015"/>
            </a:solidFill>
          </c:spPr>
          <c:invertIfNegative val="0"/>
          <c:cat>
            <c:strRef>
              <c:f>'Sheet2 (2)'!$C$37:$H$37</c:f>
              <c:strCache>
                <c:ptCount val="6"/>
                <c:pt idx="0">
                  <c:v>Corp/PS Operating</c:v>
                </c:pt>
                <c:pt idx="1">
                  <c:v>FI Operating</c:v>
                </c:pt>
                <c:pt idx="2">
                  <c:v>Corp/PS Non-Operating</c:v>
                </c:pt>
                <c:pt idx="3">
                  <c:v>FI Non-Operating</c:v>
                </c:pt>
                <c:pt idx="4">
                  <c:v>Broker Sweeps</c:v>
                </c:pt>
                <c:pt idx="5">
                  <c:v>TDS &gt;30days</c:v>
                </c:pt>
              </c:strCache>
            </c:strRef>
          </c:cat>
          <c:val>
            <c:numRef>
              <c:f>'Sheet2 (2)'!$C$39:$H$39</c:f>
              <c:numCache>
                <c:formatCode>General</c:formatCode>
                <c:ptCount val="6"/>
                <c:pt idx="1">
                  <c:v>20</c:v>
                </c:pt>
              </c:numCache>
            </c:numRef>
          </c:val>
        </c:ser>
        <c:ser>
          <c:idx val="0"/>
          <c:order val="5"/>
          <c:tx>
            <c:strRef>
              <c:f>'Sheet2 (2)'!$B$38</c:f>
              <c:strCache>
                <c:ptCount val="1"/>
                <c:pt idx="0">
                  <c:v>LCR 100% Run Off</c:v>
                </c:pt>
              </c:strCache>
            </c:strRef>
          </c:tx>
          <c:spPr>
            <a:solidFill>
              <a:srgbClr val="CB6015"/>
            </a:solidFill>
            <a:ln>
              <a:noFill/>
            </a:ln>
          </c:spPr>
          <c:invertIfNegative val="0"/>
          <c:cat>
            <c:strRef>
              <c:f>'Sheet2 (2)'!$C$37:$H$37</c:f>
              <c:strCache>
                <c:ptCount val="6"/>
                <c:pt idx="0">
                  <c:v>Corp/PS Operating</c:v>
                </c:pt>
                <c:pt idx="1">
                  <c:v>FI Operating</c:v>
                </c:pt>
                <c:pt idx="2">
                  <c:v>Corp/PS Non-Operating</c:v>
                </c:pt>
                <c:pt idx="3">
                  <c:v>FI Non-Operating</c:v>
                </c:pt>
                <c:pt idx="4">
                  <c:v>Broker Sweeps</c:v>
                </c:pt>
                <c:pt idx="5">
                  <c:v>TDS &gt;30days</c:v>
                </c:pt>
              </c:strCache>
            </c:strRef>
          </c:cat>
          <c:val>
            <c:numRef>
              <c:f>'Sheet2 (2)'!$C$38:$H$38</c:f>
              <c:numCache>
                <c:formatCode>General</c:formatCode>
                <c:ptCount val="6"/>
                <c:pt idx="3">
                  <c:v>100</c:v>
                </c:pt>
              </c:numCache>
            </c:numRef>
          </c:val>
        </c:ser>
        <c:dLbls>
          <c:showLegendKey val="0"/>
          <c:showVal val="0"/>
          <c:showCatName val="0"/>
          <c:showSerName val="0"/>
          <c:showPercent val="0"/>
          <c:showBubbleSize val="0"/>
        </c:dLbls>
        <c:gapWidth val="150"/>
        <c:overlap val="100"/>
        <c:axId val="145095296"/>
        <c:axId val="146837888"/>
      </c:barChart>
      <c:catAx>
        <c:axId val="145095296"/>
        <c:scaling>
          <c:orientation val="minMax"/>
        </c:scaling>
        <c:delete val="0"/>
        <c:axPos val="b"/>
        <c:majorTickMark val="out"/>
        <c:minorTickMark val="none"/>
        <c:tickLblPos val="nextTo"/>
        <c:crossAx val="146837888"/>
        <c:crosses val="autoZero"/>
        <c:auto val="1"/>
        <c:lblAlgn val="ctr"/>
        <c:lblOffset val="100"/>
        <c:noMultiLvlLbl val="0"/>
      </c:catAx>
      <c:valAx>
        <c:axId val="146837888"/>
        <c:scaling>
          <c:orientation val="minMax"/>
        </c:scaling>
        <c:delete val="1"/>
        <c:axPos val="l"/>
        <c:numFmt formatCode="General" sourceLinked="1"/>
        <c:majorTickMark val="out"/>
        <c:minorTickMark val="none"/>
        <c:tickLblPos val="nextTo"/>
        <c:crossAx val="145095296"/>
        <c:crosses val="autoZero"/>
        <c:crossBetween val="between"/>
      </c:valAx>
    </c:plotArea>
    <c:legend>
      <c:legendPos val="r"/>
      <c:legendEntry>
        <c:idx val="2"/>
        <c:delete val="1"/>
      </c:legendEntry>
      <c:legendEntry>
        <c:idx val="3"/>
        <c:delete val="1"/>
      </c:legendEntry>
      <c:layout>
        <c:manualLayout>
          <c:xMode val="edge"/>
          <c:yMode val="edge"/>
          <c:x val="0.75847702196947608"/>
          <c:y val="0.37820959880014998"/>
          <c:w val="0.12726609294030553"/>
          <c:h val="0.39437445319335085"/>
        </c:manualLayout>
      </c:layout>
      <c:overlay val="0"/>
    </c:legend>
    <c:plotVisOnly val="1"/>
    <c:dispBlanksAs val="gap"/>
    <c:showDLblsOverMax val="0"/>
  </c:chart>
  <c:txPr>
    <a:bodyPr/>
    <a:lstStyle/>
    <a:p>
      <a:pPr>
        <a:defRPr sz="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289" tIns="46143" rIns="92289" bIns="46143" rtlCol="0"/>
          <a:lstStyle>
            <a:lvl1pPr algn="l">
              <a:defRPr sz="1200"/>
            </a:lvl1pPr>
          </a:lstStyle>
          <a:p>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lIns="92289" tIns="46143" rIns="92289" bIns="46143" rtlCol="0"/>
          <a:lstStyle>
            <a:lvl1pPr algn="r">
              <a:defRPr sz="1200"/>
            </a:lvl1pPr>
          </a:lstStyle>
          <a:p>
            <a:fld id="{6311ED97-B603-48D3-903D-015F56D18DC8}" type="datetimeFigureOut">
              <a:rPr lang="en-US" smtClean="0"/>
              <a:t>2/9/2017</a:t>
            </a:fld>
            <a:endParaRPr lang="en-US" dirty="0"/>
          </a:p>
        </p:txBody>
      </p:sp>
      <p:sp>
        <p:nvSpPr>
          <p:cNvPr id="4" name="Slide Image Placeholder 3"/>
          <p:cNvSpPr>
            <a:spLocks noGrp="1" noRot="1" noChangeAspect="1"/>
          </p:cNvSpPr>
          <p:nvPr>
            <p:ph type="sldImg" idx="2"/>
          </p:nvPr>
        </p:nvSpPr>
        <p:spPr>
          <a:xfrm>
            <a:off x="1162050" y="690563"/>
            <a:ext cx="4610100" cy="3459162"/>
          </a:xfrm>
          <a:prstGeom prst="rect">
            <a:avLst/>
          </a:prstGeom>
          <a:noFill/>
          <a:ln w="12700">
            <a:solidFill>
              <a:prstClr val="black"/>
            </a:solidFill>
          </a:ln>
        </p:spPr>
        <p:txBody>
          <a:bodyPr vert="horz" lIns="92289" tIns="46143" rIns="92289" bIns="46143" rtlCol="0" anchor="ctr"/>
          <a:lstStyle/>
          <a:p>
            <a:endParaRPr lang="en-US"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289" tIns="46143" rIns="92289" bIns="4614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289" tIns="46143" rIns="92289" bIns="4614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57590"/>
            <a:ext cx="3004820" cy="461010"/>
          </a:xfrm>
          <a:prstGeom prst="rect">
            <a:avLst/>
          </a:prstGeom>
        </p:spPr>
        <p:txBody>
          <a:bodyPr vert="horz" lIns="92289" tIns="46143" rIns="92289" bIns="46143" rtlCol="0" anchor="b"/>
          <a:lstStyle>
            <a:lvl1pPr algn="r">
              <a:defRPr sz="1200"/>
            </a:lvl1pPr>
          </a:lstStyle>
          <a:p>
            <a:fld id="{1B4CC3CE-549F-44CC-AA49-CB7F87CC04DB}" type="slidenum">
              <a:rPr lang="en-US" smtClean="0"/>
              <a:t>‹#›</a:t>
            </a:fld>
            <a:endParaRPr lang="en-US" dirty="0"/>
          </a:p>
        </p:txBody>
      </p:sp>
    </p:spTree>
    <p:extLst>
      <p:ext uri="{BB962C8B-B14F-4D97-AF65-F5344CB8AC3E}">
        <p14:creationId xmlns:p14="http://schemas.microsoft.com/office/powerpoint/2010/main" val="115256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solidFill>
                  <a:prstClr val="black"/>
                </a:solidFill>
              </a:rPr>
              <a:pPr>
                <a:defRPr/>
              </a:pPr>
              <a:t>2</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32516F7A-CDE6-43AF-BC69-369A1ABD7692}" type="slidenum">
              <a:rPr lang="en-US">
                <a:solidFill>
                  <a:prstClr val="black"/>
                </a:solidFill>
              </a:rPr>
              <a:pPr>
                <a:defRPr/>
              </a:pPr>
              <a:t>3</a:t>
            </a:fld>
            <a:endParaRPr lang="en-US" dirty="0">
              <a:solidFill>
                <a:prstClr val="black"/>
              </a:solidFill>
            </a:endParaRPr>
          </a:p>
        </p:txBody>
      </p:sp>
      <p:sp>
        <p:nvSpPr>
          <p:cNvPr id="5" name="Notes Placeholder 2"/>
          <p:cNvSpPr>
            <a:spLocks noGrp="1"/>
          </p:cNvSpPr>
          <p:nvPr>
            <p:ph type="body" idx="3"/>
          </p:nvPr>
        </p:nvSpPr>
        <p:spPr>
          <a:xfrm>
            <a:off x="232405" y="4169315"/>
            <a:ext cx="6507221" cy="51014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2948" indent="-172948">
              <a:buFont typeface="Arial" panose="020B0604020202020204" pitchFamily="34" charset="0"/>
              <a:buChar char="•"/>
            </a:pPr>
            <a:endParaRPr lang="en-US" dirty="0" smtClean="0"/>
          </a:p>
          <a:p>
            <a:pPr marL="172948" indent="-172948">
              <a:buFont typeface="Arial" panose="020B0604020202020204" pitchFamily="34" charset="0"/>
              <a:buChar char="•"/>
            </a:pPr>
            <a:endParaRPr lang="en-US" dirty="0" smtClean="0"/>
          </a:p>
          <a:p>
            <a:pPr marL="172948" indent="-172948">
              <a:buFont typeface="Arial" panose="020B0604020202020204" pitchFamily="34" charset="0"/>
              <a:buChar char="•"/>
            </a:pPr>
            <a:r>
              <a:rPr lang="en-US" dirty="0" smtClean="0"/>
              <a:t>Banks </a:t>
            </a:r>
            <a:r>
              <a:rPr lang="en-US" dirty="0"/>
              <a:t>are adapting to a variety of new </a:t>
            </a:r>
            <a:r>
              <a:rPr lang="en-US" dirty="0" smtClean="0"/>
              <a:t>regulations which in turn will impact offerings.</a:t>
            </a:r>
          </a:p>
          <a:p>
            <a:pPr marL="172948" indent="-172948">
              <a:buFont typeface="Arial" panose="020B0604020202020204" pitchFamily="34" charset="0"/>
              <a:buChar char="•"/>
            </a:pPr>
            <a:endParaRPr lang="en-US" dirty="0"/>
          </a:p>
          <a:p>
            <a:pPr marL="172948" indent="-172948">
              <a:buFont typeface="Arial" panose="020B0604020202020204" pitchFamily="34" charset="0"/>
              <a:buChar char="•"/>
            </a:pPr>
            <a:r>
              <a:rPr lang="en-US" b="1" u="sng" dirty="0"/>
              <a:t>Liquidity Regulations</a:t>
            </a:r>
            <a:r>
              <a:rPr lang="en-US" dirty="0"/>
              <a:t> </a:t>
            </a:r>
          </a:p>
          <a:p>
            <a:pPr marL="634142" lvl="1" indent="-172948">
              <a:buFont typeface="Arial" panose="020B0604020202020204" pitchFamily="34" charset="0"/>
              <a:buChar char="•"/>
            </a:pPr>
            <a:r>
              <a:rPr lang="en-US" dirty="0"/>
              <a:t>Require banks to </a:t>
            </a:r>
            <a:r>
              <a:rPr lang="en-US" b="1" dirty="0"/>
              <a:t>maintain 1) adequate liquidity buffers</a:t>
            </a:r>
            <a:r>
              <a:rPr lang="en-US" dirty="0"/>
              <a:t> to manage unexpected outflows as well as 2</a:t>
            </a:r>
            <a:r>
              <a:rPr lang="en-US" b="1" dirty="0"/>
              <a:t>) stable funding to support key businesses during periods of extended stress</a:t>
            </a:r>
            <a:r>
              <a:rPr lang="en-US" dirty="0"/>
              <a:t>.</a:t>
            </a:r>
          </a:p>
          <a:p>
            <a:pPr marL="634142" lvl="1" indent="-172948">
              <a:buFont typeface="Arial" panose="020B0604020202020204" pitchFamily="34" charset="0"/>
              <a:buChar char="•"/>
            </a:pPr>
            <a:r>
              <a:rPr lang="en-US" dirty="0"/>
              <a:t>We will </a:t>
            </a:r>
            <a:r>
              <a:rPr lang="en-US" b="1" dirty="0"/>
              <a:t>highlight </a:t>
            </a:r>
            <a:r>
              <a:rPr lang="en-US" dirty="0"/>
              <a:t>the impacts of the </a:t>
            </a:r>
            <a:r>
              <a:rPr lang="en-US" b="1" dirty="0"/>
              <a:t>Liquidity Coverage Ratio </a:t>
            </a:r>
            <a:r>
              <a:rPr lang="en-US" b="1" dirty="0" smtClean="0"/>
              <a:t>shortly.</a:t>
            </a:r>
          </a:p>
          <a:p>
            <a:pPr marL="634142" lvl="1" indent="-172948">
              <a:buFont typeface="Arial" panose="020B0604020202020204" pitchFamily="34" charset="0"/>
              <a:buChar char="•"/>
            </a:pPr>
            <a:endParaRPr lang="en-US" dirty="0"/>
          </a:p>
          <a:p>
            <a:pPr marL="172948" indent="-172948">
              <a:buFont typeface="Arial" panose="020B0604020202020204" pitchFamily="34" charset="0"/>
              <a:buChar char="•"/>
            </a:pPr>
            <a:r>
              <a:rPr lang="en-US" b="1" u="sng" dirty="0"/>
              <a:t>Leverage Ratios</a:t>
            </a:r>
          </a:p>
          <a:p>
            <a:pPr marL="634142" lvl="1" indent="-172948">
              <a:buFont typeface="Arial" panose="020B0604020202020204" pitchFamily="34" charset="0"/>
              <a:buChar char="•"/>
            </a:pPr>
            <a:r>
              <a:rPr lang="en-US" dirty="0"/>
              <a:t>Establishes </a:t>
            </a:r>
            <a:r>
              <a:rPr lang="en-US" b="1" dirty="0"/>
              <a:t>minimum capital requirements based upon total asset </a:t>
            </a:r>
            <a:r>
              <a:rPr lang="en-US" dirty="0"/>
              <a:t>and lending </a:t>
            </a:r>
            <a:r>
              <a:rPr lang="en-US" b="1" dirty="0"/>
              <a:t>commitment</a:t>
            </a:r>
            <a:r>
              <a:rPr lang="en-US" dirty="0"/>
              <a:t> volumes </a:t>
            </a:r>
            <a:r>
              <a:rPr lang="en-US" b="1" dirty="0"/>
              <a:t>regardless of riskiness </a:t>
            </a:r>
            <a:r>
              <a:rPr lang="en-US" dirty="0"/>
              <a:t>of those assets</a:t>
            </a:r>
            <a:r>
              <a:rPr lang="en-US" dirty="0" smtClean="0"/>
              <a:t>.</a:t>
            </a:r>
          </a:p>
          <a:p>
            <a:pPr marL="634142" lvl="1" indent="-172948">
              <a:buFont typeface="Arial" panose="020B0604020202020204" pitchFamily="34" charset="0"/>
              <a:buChar char="•"/>
            </a:pPr>
            <a:endParaRPr lang="en-US" dirty="0"/>
          </a:p>
          <a:p>
            <a:pPr marL="172948" indent="-172948">
              <a:buFont typeface="Arial" panose="020B0604020202020204" pitchFamily="34" charset="0"/>
              <a:buChar char="•"/>
            </a:pPr>
            <a:r>
              <a:rPr lang="en-US" b="1" u="sng" dirty="0"/>
              <a:t>Capital Requirements</a:t>
            </a:r>
          </a:p>
          <a:p>
            <a:pPr marL="634142" lvl="1" indent="-172948">
              <a:buFont typeface="Arial" panose="020B0604020202020204" pitchFamily="34" charset="0"/>
              <a:buChar char="•"/>
            </a:pPr>
            <a:r>
              <a:rPr lang="en-US" dirty="0"/>
              <a:t>Sets </a:t>
            </a:r>
            <a:r>
              <a:rPr lang="en-US" b="1" dirty="0"/>
              <a:t>minimum capital requirements </a:t>
            </a:r>
            <a:r>
              <a:rPr lang="en-US" dirty="0"/>
              <a:t>based upon </a:t>
            </a:r>
            <a:r>
              <a:rPr lang="en-US" b="1" dirty="0"/>
              <a:t>riskiness of lending and other assets</a:t>
            </a:r>
          </a:p>
          <a:p>
            <a:pPr marL="634142" lvl="1" indent="-172948">
              <a:buFont typeface="Arial" panose="020B0604020202020204" pitchFamily="34" charset="0"/>
              <a:buChar char="•"/>
            </a:pPr>
            <a:r>
              <a:rPr lang="en-US" b="1" dirty="0"/>
              <a:t>May impose limits on bank dividends, share re-purchase and management compensation </a:t>
            </a:r>
            <a:r>
              <a:rPr lang="en-US" dirty="0"/>
              <a:t>when earnings and capital falls below prescribed </a:t>
            </a:r>
            <a:r>
              <a:rPr lang="en-US" dirty="0" smtClean="0"/>
              <a:t>levels</a:t>
            </a:r>
          </a:p>
          <a:p>
            <a:pPr marL="634142" lvl="1" indent="-172948">
              <a:buFont typeface="Arial" panose="020B0604020202020204" pitchFamily="34" charset="0"/>
              <a:buChar char="•"/>
            </a:pPr>
            <a:endParaRPr lang="en-US" dirty="0"/>
          </a:p>
          <a:p>
            <a:pPr marL="172948" indent="-172948">
              <a:buFont typeface="Arial" panose="020B0604020202020204" pitchFamily="34" charset="0"/>
              <a:buChar char="•"/>
            </a:pPr>
            <a:r>
              <a:rPr lang="en-US" b="1" u="sng" dirty="0"/>
              <a:t>Systemically Important Institutions – including Citi (GSIB and TLAC)</a:t>
            </a:r>
          </a:p>
          <a:p>
            <a:pPr marL="634142" lvl="1" indent="-172948">
              <a:buFont typeface="Arial" panose="020B0604020202020204" pitchFamily="34" charset="0"/>
              <a:buChar char="•"/>
            </a:pPr>
            <a:r>
              <a:rPr lang="en-US" dirty="0"/>
              <a:t>Must </a:t>
            </a:r>
            <a:r>
              <a:rPr lang="en-US" b="1" dirty="0"/>
              <a:t>hold additional capital </a:t>
            </a:r>
            <a:r>
              <a:rPr lang="en-US" dirty="0"/>
              <a:t>to </a:t>
            </a:r>
            <a:r>
              <a:rPr lang="en-US" b="1" dirty="0"/>
              <a:t>absorb</a:t>
            </a:r>
            <a:r>
              <a:rPr lang="en-US" dirty="0"/>
              <a:t> the impacts of </a:t>
            </a:r>
            <a:r>
              <a:rPr lang="en-US" b="1" dirty="0"/>
              <a:t>market stresses</a:t>
            </a:r>
            <a:r>
              <a:rPr lang="en-US" dirty="0"/>
              <a:t> and continue </a:t>
            </a:r>
            <a:r>
              <a:rPr lang="en-US" b="1" dirty="0"/>
              <a:t>providing services critical</a:t>
            </a:r>
            <a:r>
              <a:rPr lang="en-US" dirty="0"/>
              <a:t> to the marketplace </a:t>
            </a:r>
            <a:r>
              <a:rPr lang="en-US" b="1" dirty="0"/>
              <a:t>without public support</a:t>
            </a:r>
            <a:r>
              <a:rPr lang="en-US" dirty="0"/>
              <a:t>. (Stress testing, Living Will or Resolution</a:t>
            </a:r>
            <a:r>
              <a:rPr lang="en-US" dirty="0" smtClean="0"/>
              <a:t>)</a:t>
            </a:r>
          </a:p>
          <a:p>
            <a:pPr marL="634142" lvl="1" indent="-172948">
              <a:buFont typeface="Arial" panose="020B0604020202020204" pitchFamily="34" charset="0"/>
              <a:buChar char="•"/>
            </a:pPr>
            <a:endParaRPr lang="en-US" dirty="0" smtClean="0"/>
          </a:p>
          <a:p>
            <a:pPr marL="177641" indent="-172948">
              <a:buFont typeface="Arial" panose="020B0604020202020204" pitchFamily="34" charset="0"/>
              <a:buChar char="•"/>
            </a:pPr>
            <a:r>
              <a:rPr lang="en-US" b="1" u="sng" dirty="0" smtClean="0"/>
              <a:t>Money Market Fund Reforms</a:t>
            </a:r>
          </a:p>
          <a:p>
            <a:pPr marL="634142" lvl="1" indent="-172948">
              <a:buFont typeface="Arial" panose="020B0604020202020204" pitchFamily="34" charset="0"/>
              <a:buChar char="•"/>
            </a:pPr>
            <a:r>
              <a:rPr lang="en-US" b="1" dirty="0" smtClean="0"/>
              <a:t>Institutional prime funds </a:t>
            </a:r>
            <a:r>
              <a:rPr lang="en-US" dirty="0" smtClean="0"/>
              <a:t>will  be subject to </a:t>
            </a:r>
            <a:r>
              <a:rPr lang="en-US" b="1" dirty="0" smtClean="0"/>
              <a:t>floating NAV</a:t>
            </a:r>
            <a:r>
              <a:rPr lang="en-US" dirty="0" smtClean="0"/>
              <a:t> and </a:t>
            </a:r>
            <a:r>
              <a:rPr lang="en-US" b="1" dirty="0" smtClean="0"/>
              <a:t>potentially redemption gates and fees from October, 2016</a:t>
            </a:r>
            <a:r>
              <a:rPr lang="en-US" dirty="0" smtClean="0"/>
              <a:t>.</a:t>
            </a:r>
          </a:p>
          <a:p>
            <a:pPr marL="634142" lvl="1" indent="-172948">
              <a:buFont typeface="Arial" panose="020B0604020202020204" pitchFamily="34" charset="0"/>
              <a:buChar char="•"/>
            </a:pPr>
            <a:endParaRPr lang="en-US" dirty="0" smtClean="0"/>
          </a:p>
          <a:p>
            <a:pPr marL="634142" lvl="1" indent="-172948">
              <a:buFont typeface="Arial" panose="020B0604020202020204" pitchFamily="34" charset="0"/>
              <a:buChar char="•"/>
            </a:pPr>
            <a:endParaRPr lang="en-US" dirty="0"/>
          </a:p>
          <a:p>
            <a:pPr marL="634142" lvl="1" indent="-172948">
              <a:buFont typeface="Arial" panose="020B0604020202020204" pitchFamily="34" charset="0"/>
              <a:buChar char="•"/>
            </a:pPr>
            <a:endParaRPr lang="en-US" dirty="0" smtClean="0"/>
          </a:p>
          <a:p>
            <a:pPr marL="634142" lvl="1" indent="-172948">
              <a:buFont typeface="Arial" panose="020B0604020202020204" pitchFamily="34" charset="0"/>
              <a:buChar char="•"/>
            </a:pPr>
            <a:endParaRPr lang="en-US" dirty="0"/>
          </a:p>
          <a:p>
            <a:pPr marL="172948" indent="-172948">
              <a:buFont typeface="Arial" panose="020B0604020202020204" pitchFamily="34" charset="0"/>
              <a:buChar char="•"/>
            </a:pPr>
            <a:r>
              <a:rPr lang="en-US" b="1" u="sng" dirty="0"/>
              <a:t>Cumulative Impact  of Regulation Influencing:</a:t>
            </a:r>
          </a:p>
          <a:p>
            <a:pPr marL="634142" lvl="1" indent="-172948">
              <a:buFont typeface="Arial" panose="020B0604020202020204" pitchFamily="34" charset="0"/>
              <a:buChar char="•"/>
            </a:pPr>
            <a:r>
              <a:rPr lang="en-US" dirty="0" smtClean="0"/>
              <a:t>Influence </a:t>
            </a:r>
            <a:r>
              <a:rPr lang="en-US" dirty="0"/>
              <a:t>each bank’s mix of equity, debt and </a:t>
            </a:r>
            <a:r>
              <a:rPr lang="en-US" dirty="0" smtClean="0"/>
              <a:t>even deposits as </a:t>
            </a:r>
            <a:r>
              <a:rPr lang="en-US" dirty="0"/>
              <a:t>well as</a:t>
            </a:r>
            <a:r>
              <a:rPr lang="en-US" dirty="0" smtClean="0"/>
              <a:t>…</a:t>
            </a:r>
          </a:p>
          <a:p>
            <a:pPr marL="634142" lvl="1" indent="-172948">
              <a:buFont typeface="Arial" panose="020B0604020202020204" pitchFamily="34" charset="0"/>
              <a:buChar char="•"/>
            </a:pPr>
            <a:endParaRPr lang="en-US" dirty="0"/>
          </a:p>
          <a:p>
            <a:pPr marL="634142" lvl="1" indent="-172948">
              <a:buFont typeface="Arial" panose="020B0604020202020204" pitchFamily="34" charset="0"/>
              <a:buChar char="•"/>
            </a:pPr>
            <a:r>
              <a:rPr lang="en-US" dirty="0"/>
              <a:t>The amount of capital required for different </a:t>
            </a:r>
            <a:r>
              <a:rPr lang="en-US" dirty="0" smtClean="0"/>
              <a:t>businesses.  As a result, banks </a:t>
            </a:r>
            <a:r>
              <a:rPr lang="en-US" dirty="0"/>
              <a:t>are </a:t>
            </a:r>
            <a:r>
              <a:rPr lang="en-US" dirty="0" smtClean="0"/>
              <a:t>re-evaluating </a:t>
            </a:r>
            <a:r>
              <a:rPr lang="en-US" dirty="0"/>
              <a:t>business </a:t>
            </a:r>
            <a:r>
              <a:rPr lang="en-US" dirty="0" smtClean="0"/>
              <a:t>models.</a:t>
            </a:r>
          </a:p>
          <a:p>
            <a:pPr marL="634142" lvl="1" indent="-172948">
              <a:buFont typeface="Arial" panose="020B0604020202020204" pitchFamily="34" charset="0"/>
              <a:buChar char="•"/>
            </a:pPr>
            <a:endParaRPr lang="en-US" dirty="0" smtClean="0"/>
          </a:p>
          <a:p>
            <a:pPr marL="634142" lvl="1" indent="-172948">
              <a:buFont typeface="Arial" panose="020B0604020202020204" pitchFamily="34" charset="0"/>
              <a:buChar char="•"/>
            </a:pPr>
            <a:r>
              <a:rPr lang="en-US" dirty="0" smtClean="0"/>
              <a:t>Regulations also interact with one another.  For instance, cash from a deposit that is assigned low liquidity value under LCR rules will  be invested into a short term, low interest rate asset that will have difficulty providing return necessary to justify the 6% additional capital we are required to hold under the supplementary leverage ratio.</a:t>
            </a:r>
            <a:endParaRPr lang="en-US" dirty="0"/>
          </a:p>
          <a:p>
            <a:endParaRPr lang="en-US" altLang="en-US" dirty="0" smtClean="0">
              <a:ea typeface="ヒラギノ角ゴ Pro W3"/>
              <a:cs typeface="Gene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0563"/>
            <a:ext cx="4610100" cy="3459162"/>
          </a:xfrm>
        </p:spPr>
      </p:sp>
      <p:sp>
        <p:nvSpPr>
          <p:cNvPr id="3" name="Notes Placeholder 2"/>
          <p:cNvSpPr>
            <a:spLocks noGrp="1"/>
          </p:cNvSpPr>
          <p:nvPr>
            <p:ph type="body" idx="1"/>
          </p:nvPr>
        </p:nvSpPr>
        <p:spPr/>
        <p:txBody>
          <a:bodyPr>
            <a:normAutofit/>
          </a:bodyPr>
          <a:lstStyle/>
          <a:p>
            <a:r>
              <a:rPr lang="en-US" dirty="0" smtClean="0"/>
              <a:t>https://regpulseblog.files.wordpress.com/2015/11/deloitte-tlac-proposed-rule1.pdf</a:t>
            </a:r>
            <a:endParaRPr lang="en-US" dirty="0"/>
          </a:p>
        </p:txBody>
      </p:sp>
      <p:sp>
        <p:nvSpPr>
          <p:cNvPr id="4" name="Slide Number Placeholder 3"/>
          <p:cNvSpPr>
            <a:spLocks noGrp="1"/>
          </p:cNvSpPr>
          <p:nvPr>
            <p:ph type="sldNum" sz="quarter" idx="10"/>
          </p:nvPr>
        </p:nvSpPr>
        <p:spPr/>
        <p:txBody>
          <a:bodyPr/>
          <a:lstStyle/>
          <a:p>
            <a:fld id="{D3C1EBA8-6726-4A01-A97C-AAECF1685428}"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3638" y="695325"/>
            <a:ext cx="4606925" cy="3455988"/>
          </a:xfrm>
        </p:spPr>
      </p:sp>
      <p:sp>
        <p:nvSpPr>
          <p:cNvPr id="3" name="Notes Placeholder 2"/>
          <p:cNvSpPr>
            <a:spLocks noGrp="1"/>
          </p:cNvSpPr>
          <p:nvPr>
            <p:ph type="body" idx="1"/>
          </p:nvPr>
        </p:nvSpPr>
        <p:spPr/>
        <p:txBody>
          <a:bodyPr>
            <a:noAutofit/>
          </a:bodyPr>
          <a:lstStyle/>
          <a:p>
            <a:r>
              <a:rPr lang="en-US" sz="1000" b="1" u="sng" dirty="0"/>
              <a:t>LCR:</a:t>
            </a:r>
          </a:p>
          <a:p>
            <a:pPr marL="172217" indent="-172217">
              <a:buFont typeface="Arial" panose="020B0604020202020204" pitchFamily="34" charset="0"/>
              <a:buChar char="•"/>
            </a:pPr>
            <a:r>
              <a:rPr lang="en-US" sz="1000" dirty="0"/>
              <a:t>Intended to ensure that a bank can meet demand for short term outflows during periods of stress without having to sell off assets at below market prices, if they could be sold at all. </a:t>
            </a:r>
          </a:p>
          <a:p>
            <a:pPr marL="172217" indent="-172217">
              <a:buFont typeface="Arial" panose="020B0604020202020204" pitchFamily="34" charset="0"/>
              <a:buChar char="•"/>
            </a:pPr>
            <a:r>
              <a:rPr lang="en-US" sz="1000" dirty="0"/>
              <a:t>LCR requires a bank’s 30 day stress liquidity buffer be greater than net expected outflows.  </a:t>
            </a:r>
          </a:p>
          <a:p>
            <a:endParaRPr lang="en-US" sz="1000" b="1" u="sng" dirty="0"/>
          </a:p>
          <a:p>
            <a:r>
              <a:rPr lang="en-US" sz="1000" b="1" u="sng" dirty="0"/>
              <a:t>Net Cash Outflows</a:t>
            </a:r>
          </a:p>
          <a:p>
            <a:pPr marL="172217" indent="-172217">
              <a:buFont typeface="Arial" panose="020B0604020202020204" pitchFamily="34" charset="0"/>
              <a:buChar char="•"/>
            </a:pPr>
            <a:r>
              <a:rPr lang="en-US" sz="1000" dirty="0"/>
              <a:t>The LCR rules regarding specific types of inflows and outflows are numerous and complex.</a:t>
            </a:r>
          </a:p>
          <a:p>
            <a:pPr marL="172217" indent="-172217">
              <a:buFont typeface="Arial" panose="020B0604020202020204" pitchFamily="34" charset="0"/>
              <a:buChar char="•"/>
            </a:pPr>
            <a:r>
              <a:rPr lang="en-US" sz="1000" dirty="0"/>
              <a:t>Today we will focus our discussion on outflows related to wholesale deposits – 3 categories</a:t>
            </a:r>
          </a:p>
          <a:p>
            <a:pPr marL="172217" indent="-172217">
              <a:buFont typeface="Arial" panose="020B0604020202020204" pitchFamily="34" charset="0"/>
              <a:buChar char="•"/>
            </a:pPr>
            <a:r>
              <a:rPr lang="en-US" sz="1000" dirty="0"/>
              <a:t>First, deposits with contractual maturities that exceed 30 days have no outflows – TD’s</a:t>
            </a:r>
          </a:p>
          <a:p>
            <a:pPr marL="172217" indent="-172217">
              <a:buFont typeface="Arial" panose="020B0604020202020204" pitchFamily="34" charset="0"/>
              <a:buChar char="•"/>
            </a:pPr>
            <a:r>
              <a:rPr lang="en-US" sz="1000" dirty="0"/>
              <a:t>Next, non-operating accounts, such as short tenor TD’s and MMDA accounts, are assigned outflows based upon client type – FI’s at 100% and others, including Public Sector owned accounts at 40% outflow</a:t>
            </a:r>
          </a:p>
          <a:p>
            <a:pPr marL="172217" indent="-172217">
              <a:buFont typeface="Arial" panose="020B0604020202020204" pitchFamily="34" charset="0"/>
              <a:buChar char="•"/>
            </a:pPr>
            <a:r>
              <a:rPr lang="en-US" sz="1000" dirty="0"/>
              <a:t>Finally, operating deposits are designated by the regulation to have 25% outflows.  Each operating account may also contain a portion of funds that are deemed to be “excess” or above that required to fund and complete daily transaction activity.</a:t>
            </a:r>
          </a:p>
          <a:p>
            <a:pPr marL="172217" indent="-172217">
              <a:buFont typeface="Arial" panose="020B0604020202020204" pitchFamily="34" charset="0"/>
              <a:buChar char="•"/>
            </a:pPr>
            <a:r>
              <a:rPr lang="en-US" sz="1000" dirty="0"/>
              <a:t>The operating account balance is effectively split into two pieces – an operating and excess component.</a:t>
            </a:r>
          </a:p>
          <a:p>
            <a:pPr marL="172217" indent="-172217">
              <a:buFont typeface="Arial" panose="020B0604020202020204" pitchFamily="34" charset="0"/>
              <a:buChar char="•"/>
            </a:pPr>
            <a:r>
              <a:rPr lang="en-US" sz="1000" dirty="0"/>
              <a:t>Excess operating deposits have the same outflow attributes as non-operating deposits.</a:t>
            </a:r>
          </a:p>
          <a:p>
            <a:pPr marL="172217" indent="-172217">
              <a:buFont typeface="Arial" panose="020B0604020202020204" pitchFamily="34" charset="0"/>
              <a:buChar char="•"/>
            </a:pPr>
            <a:r>
              <a:rPr lang="en-US" sz="1000" dirty="0"/>
              <a:t>Let’s now discuss how the regulation guides us to distinguish operating and excess portions of an operating account.</a:t>
            </a:r>
          </a:p>
          <a:p>
            <a:endParaRPr lang="en-US" sz="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9988" y="695325"/>
            <a:ext cx="4611687" cy="3459163"/>
          </a:xfrm>
        </p:spPr>
      </p:sp>
      <p:sp>
        <p:nvSpPr>
          <p:cNvPr id="3" name="Notes Placeholder 2"/>
          <p:cNvSpPr>
            <a:spLocks noGrp="1"/>
          </p:cNvSpPr>
          <p:nvPr>
            <p:ph type="body" idx="1"/>
          </p:nvPr>
        </p:nvSpPr>
        <p:spPr/>
        <p:txBody>
          <a:bodyPr>
            <a:noAutofit/>
          </a:bodyPr>
          <a:lstStyle/>
          <a:p>
            <a:pPr marL="173714" indent="-173714">
              <a:buFont typeface="Arial" panose="020B0604020202020204" pitchFamily="34" charset="0"/>
              <a:buChar char="•"/>
            </a:pPr>
            <a:r>
              <a:rPr lang="en-US" sz="1000" b="1" dirty="0"/>
              <a:t>Operational</a:t>
            </a:r>
            <a:r>
              <a:rPr lang="en-US" sz="1000" dirty="0"/>
              <a:t> - Operating deposits are held to complete cash management, clearing or custodial activities and must be held in transaction accounts or linked accounts such as a sweep.</a:t>
            </a:r>
          </a:p>
          <a:p>
            <a:pPr marL="173714" indent="-173714">
              <a:buFont typeface="Arial" panose="020B0604020202020204" pitchFamily="34" charset="0"/>
              <a:buChar char="•"/>
            </a:pPr>
            <a:endParaRPr lang="en-US" sz="1000" dirty="0"/>
          </a:p>
          <a:p>
            <a:pPr marL="173714" indent="-173714">
              <a:buFont typeface="Arial" panose="020B0604020202020204" pitchFamily="34" charset="0"/>
              <a:buChar char="•"/>
            </a:pPr>
            <a:r>
              <a:rPr lang="en-US" sz="1000" b="1" dirty="0"/>
              <a:t>Termination</a:t>
            </a:r>
            <a:r>
              <a:rPr lang="en-US" sz="1000" dirty="0"/>
              <a:t> – Next there must be a hurdle to the client moving operating service within 30 days</a:t>
            </a:r>
          </a:p>
          <a:p>
            <a:pPr marL="636951" lvl="1" indent="-173714">
              <a:buFont typeface="Arial" panose="020B0604020202020204" pitchFamily="34" charset="0"/>
              <a:buChar char="•"/>
            </a:pPr>
            <a:r>
              <a:rPr lang="en-US" sz="1000" dirty="0"/>
              <a:t>Contractual notice or termination expense – not always present </a:t>
            </a:r>
          </a:p>
          <a:p>
            <a:pPr marL="636951" lvl="1" indent="-173714">
              <a:buFont typeface="Arial" panose="020B0604020202020204" pitchFamily="34" charset="0"/>
              <a:buChar char="•"/>
            </a:pPr>
            <a:r>
              <a:rPr lang="en-US" sz="1000" dirty="0"/>
              <a:t>Significant client switching costs outside normal course of business – hard to know</a:t>
            </a:r>
          </a:p>
          <a:p>
            <a:pPr marL="173714" indent="-173714">
              <a:buFont typeface="Arial" panose="020B0604020202020204" pitchFamily="34" charset="0"/>
              <a:buChar char="•"/>
            </a:pPr>
            <a:r>
              <a:rPr lang="en-US" sz="1000" b="1" dirty="0"/>
              <a:t>Excess</a:t>
            </a:r>
            <a:r>
              <a:rPr lang="en-US" sz="1000" dirty="0"/>
              <a:t> - If a client can remove funds from an account and still complete  upcoming transactions those funds are probably excess. That said, it’s hard for banks to truly know a client’s capabilities and funding needs with that level of precision.</a:t>
            </a:r>
          </a:p>
          <a:p>
            <a:pPr marL="173714" indent="-173714">
              <a:buFont typeface="Arial" panose="020B0604020202020204" pitchFamily="34" charset="0"/>
              <a:buChar char="•"/>
            </a:pPr>
            <a:r>
              <a:rPr lang="en-US" sz="1000" dirty="0"/>
              <a:t>So we are required to estimate our client’s operating deposit needs:</a:t>
            </a:r>
          </a:p>
          <a:p>
            <a:pPr marL="636951" lvl="1" indent="-173714">
              <a:buFont typeface="Arial" panose="020B0604020202020204" pitchFamily="34" charset="0"/>
              <a:buChar char="•"/>
            </a:pPr>
            <a:r>
              <a:rPr lang="en-US" sz="1000" dirty="0"/>
              <a:t>Many banks estimate operating deposit requirements based upon a relationship of  payment value of transactions to deposit levels </a:t>
            </a:r>
          </a:p>
          <a:p>
            <a:pPr marL="636951" lvl="1" indent="-173714">
              <a:buFont typeface="Arial" panose="020B0604020202020204" pitchFamily="34" charset="0"/>
              <a:buChar char="•"/>
            </a:pPr>
            <a:r>
              <a:rPr lang="en-US" sz="1000" dirty="0"/>
              <a:t>Numerous other factors may be also be considered including:</a:t>
            </a:r>
          </a:p>
          <a:p>
            <a:pPr marL="1096198" lvl="2" indent="-173714">
              <a:buFont typeface="Arial" panose="020B0604020202020204" pitchFamily="34" charset="0"/>
              <a:buChar char="•"/>
            </a:pPr>
            <a:r>
              <a:rPr lang="en-US" sz="1000" dirty="0"/>
              <a:t>Volatility of receipts</a:t>
            </a:r>
          </a:p>
          <a:p>
            <a:pPr marL="1100190" lvl="2" indent="-173714">
              <a:buFont typeface="Arial" panose="020B0604020202020204" pitchFamily="34" charset="0"/>
              <a:buChar char="•"/>
            </a:pPr>
            <a:r>
              <a:rPr lang="en-US" sz="1000" dirty="0"/>
              <a:t>Client access  to intraday credit or frequency of overnight overdrafts</a:t>
            </a:r>
          </a:p>
          <a:p>
            <a:pPr marL="1100190" lvl="2" indent="-173714">
              <a:buFont typeface="Arial" panose="020B0604020202020204" pitchFamily="34" charset="0"/>
              <a:buChar char="•"/>
            </a:pPr>
            <a:r>
              <a:rPr lang="en-US" sz="1000" dirty="0"/>
              <a:t>And statistical estimations of each client’s unique treasury capability or efficiency.</a:t>
            </a:r>
          </a:p>
          <a:p>
            <a:pPr marL="173714" indent="-173714">
              <a:buFont typeface="Arial" panose="020B0604020202020204" pitchFamily="34" charset="0"/>
              <a:buChar char="•"/>
            </a:pPr>
            <a:r>
              <a:rPr lang="en-US" sz="1000" b="1" dirty="0"/>
              <a:t>Economic Incentive</a:t>
            </a:r>
            <a:r>
              <a:rPr lang="en-US" sz="1000" dirty="0"/>
              <a:t> – Banks may continue to competitively price operating deposits as a means to compete for the underlying operating services, but are likely to distinguish pricing between operating and non-operating or excess balances.</a:t>
            </a:r>
            <a:endParaRPr lang="en-US" sz="1000" b="1" dirty="0"/>
          </a:p>
          <a:p>
            <a:pPr marL="173714" indent="-173714">
              <a:buFont typeface="Arial" panose="020B0604020202020204" pitchFamily="34" charset="0"/>
              <a:buChar char="•"/>
            </a:pPr>
            <a:endParaRPr lang="en-US" sz="1000" dirty="0"/>
          </a:p>
          <a:p>
            <a:pPr marL="173714" indent="-173714">
              <a:buFont typeface="Arial" panose="020B0604020202020204" pitchFamily="34" charset="0"/>
              <a:buChar char="•"/>
            </a:pPr>
            <a:r>
              <a:rPr lang="en-US" sz="1000" dirty="0"/>
              <a:t>Certain types of</a:t>
            </a:r>
            <a:r>
              <a:rPr lang="en-US" sz="1000" b="1" dirty="0"/>
              <a:t> institutional investor</a:t>
            </a:r>
            <a:r>
              <a:rPr lang="en-US" sz="1000" dirty="0"/>
              <a:t> deposits, primarily those from hedge funds, may not be considered as operating deposits regardless of processing attributes.      </a:t>
            </a:r>
            <a:r>
              <a:rPr lang="en-US" sz="1000" b="1" dirty="0"/>
              <a:t>&lt;END&gt;</a:t>
            </a:r>
            <a:endParaRPr lang="en-US" sz="1000" dirty="0"/>
          </a:p>
          <a:p>
            <a:endParaRPr lang="en-US" sz="1000" dirty="0"/>
          </a:p>
          <a:p>
            <a:pPr marL="173691" indent="-173691">
              <a:buFont typeface="Arial" panose="020B0604020202020204" pitchFamily="34" charset="0"/>
              <a:buChar char="•"/>
            </a:pPr>
            <a:endParaRPr lang="en-US" sz="7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Notes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6742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5325"/>
            <a:ext cx="4610100" cy="3457575"/>
          </a:xfrm>
        </p:spPr>
      </p:sp>
      <p:sp>
        <p:nvSpPr>
          <p:cNvPr id="3" name="Notes Placeholder 2"/>
          <p:cNvSpPr>
            <a:spLocks noGrp="1"/>
          </p:cNvSpPr>
          <p:nvPr>
            <p:ph type="body" idx="1"/>
          </p:nvPr>
        </p:nvSpPr>
        <p:spPr/>
        <p:txBody>
          <a:bodyPr>
            <a:normAutofit/>
          </a:bodyPr>
          <a:lstStyle/>
          <a:p>
            <a:pPr defTabSz="914280">
              <a:defRPr/>
            </a:pPr>
            <a:r>
              <a:rPr lang="en-US" dirty="0" smtClean="0"/>
              <a:t>Speaking notes: </a:t>
            </a:r>
            <a:r>
              <a:rPr lang="en-US" dirty="0">
                <a:solidFill>
                  <a:srgbClr val="FF0000"/>
                </a:solidFill>
                <a:latin typeface="Arial" pitchFamily="34" charset="0"/>
              </a:rPr>
              <a:t>“</a:t>
            </a:r>
            <a:r>
              <a:rPr lang="en-US" dirty="0">
                <a:solidFill>
                  <a:srgbClr val="FF0000"/>
                </a:solidFill>
              </a:rPr>
              <a:t>Need to make the point that there are much higher runoff assumptions for non operating accounts, especially FIs.  This will impact deposit pricing especially for FIs.  Also historically our FI strategy has been to make low returning FI Trade Advance loans and offset it with FI deposits.  If the FI deposits are worth less we will need to increase the pricing on Trade Advances to justify the capital and the total TTS returns”</a:t>
            </a:r>
            <a:endParaRPr lang="en-US" dirty="0">
              <a:solidFill>
                <a:srgbClr val="FF0000"/>
              </a:solidFill>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AF48A77-D094-4FA5-A4C1-A42AF6E2815C}" type="slidenum">
              <a:rPr lang="en-US" smtClean="0">
                <a:solidFill>
                  <a:prstClr val="black"/>
                </a:solidFill>
              </a:rPr>
              <a:pPr>
                <a:defRPr/>
              </a:pPr>
              <a:t>9</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6604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CC3CE-549F-44CC-AA49-CB7F87CC04DB}" type="slidenum">
              <a:rPr lang="en-US" smtClean="0"/>
              <a:t>11</a:t>
            </a:fld>
            <a:endParaRPr lang="en-US" dirty="0"/>
          </a:p>
        </p:txBody>
      </p:sp>
    </p:spTree>
    <p:extLst>
      <p:ext uri="{BB962C8B-B14F-4D97-AF65-F5344CB8AC3E}">
        <p14:creationId xmlns:p14="http://schemas.microsoft.com/office/powerpoint/2010/main" val="2008179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16985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00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361976792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429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7527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354512"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54513"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562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9977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4869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928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4905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539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525386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0" y="6646026"/>
            <a:ext cx="381000" cy="215444"/>
          </a:xfrm>
          <a:prstGeom prst="rect">
            <a:avLst/>
          </a:prstGeom>
          <a:noFill/>
        </p:spPr>
        <p:txBody>
          <a:bodyPr wrap="square" rtlCol="0">
            <a:spAutoFit/>
          </a:bodyPr>
          <a:lstStyle/>
          <a:p>
            <a:pPr algn="ctr" fontAlgn="base">
              <a:spcBef>
                <a:spcPct val="0"/>
              </a:spcBef>
              <a:spcAft>
                <a:spcPct val="0"/>
              </a:spcAft>
            </a:pPr>
            <a:fld id="{8C2D413E-F5A4-4C7E-A5DD-3938B6B2FEFE}" type="slidenum">
              <a:rPr lang="en-US" sz="800" smtClean="0">
                <a:solidFill>
                  <a:srgbClr val="53565A"/>
                </a:solidFill>
              </a:rPr>
              <a:pPr algn="ctr" fontAlgn="base">
                <a:spcBef>
                  <a:spcPct val="0"/>
                </a:spcBef>
                <a:spcAft>
                  <a:spcPct val="0"/>
                </a:spcAft>
              </a:pPr>
              <a:t>‹#›</a:t>
            </a:fld>
            <a:endParaRPr lang="en-US" sz="800" dirty="0">
              <a:solidFill>
                <a:srgbClr val="53565A"/>
              </a:solidFill>
            </a:endParaRPr>
          </a:p>
        </p:txBody>
      </p:sp>
    </p:spTree>
    <p:extLst>
      <p:ext uri="{BB962C8B-B14F-4D97-AF65-F5344CB8AC3E}">
        <p14:creationId xmlns:p14="http://schemas.microsoft.com/office/powerpoint/2010/main" val="1695039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8150" y="60325"/>
            <a:ext cx="2214563"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1288" y="60325"/>
            <a:ext cx="6494462"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0" y="6646026"/>
            <a:ext cx="381000" cy="215444"/>
          </a:xfrm>
          <a:prstGeom prst="rect">
            <a:avLst/>
          </a:prstGeom>
          <a:noFill/>
        </p:spPr>
        <p:txBody>
          <a:bodyPr wrap="square" rtlCol="0">
            <a:spAutoFit/>
          </a:bodyPr>
          <a:lstStyle/>
          <a:p>
            <a:pPr algn="ctr" fontAlgn="base">
              <a:spcBef>
                <a:spcPct val="0"/>
              </a:spcBef>
              <a:spcAft>
                <a:spcPct val="0"/>
              </a:spcAft>
            </a:pPr>
            <a:fld id="{8C2D413E-F5A4-4C7E-A5DD-3938B6B2FEFE}" type="slidenum">
              <a:rPr lang="en-US" sz="800" smtClean="0">
                <a:solidFill>
                  <a:srgbClr val="53565A"/>
                </a:solidFill>
              </a:rPr>
              <a:pPr algn="ctr" fontAlgn="base">
                <a:spcBef>
                  <a:spcPct val="0"/>
                </a:spcBef>
                <a:spcAft>
                  <a:spcPct val="0"/>
                </a:spcAft>
              </a:pPr>
              <a:t>‹#›</a:t>
            </a:fld>
            <a:endParaRPr lang="en-US" sz="800" dirty="0">
              <a:solidFill>
                <a:srgbClr val="53565A"/>
              </a:solidFill>
            </a:endParaRPr>
          </a:p>
        </p:txBody>
      </p:sp>
    </p:spTree>
    <p:extLst>
      <p:ext uri="{BB962C8B-B14F-4D97-AF65-F5344CB8AC3E}">
        <p14:creationId xmlns:p14="http://schemas.microsoft.com/office/powerpoint/2010/main" val="2090547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3967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2505106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2367426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7"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03415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5"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851375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28457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7"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61658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9964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7"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02199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0342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99488" y="6477000"/>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160299118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89" y="1295400"/>
            <a:ext cx="8850312"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2064970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278312"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399" y="1295400"/>
            <a:ext cx="4267201"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71891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19688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srcRect/>
          <a:stretch>
            <a:fillRect/>
          </a:stretch>
        </p:blipFill>
        <p:spPr bwMode="auto">
          <a:xfrm>
            <a:off x="8599488" y="6569075"/>
            <a:ext cx="474662" cy="273050"/>
          </a:xfrm>
          <a:prstGeom prst="rect">
            <a:avLst/>
          </a:prstGeom>
          <a:noFill/>
          <a:ln w="9525">
            <a:noFill/>
            <a:miter lim="800000"/>
            <a:headEnd/>
            <a:tailEnd/>
          </a:ln>
        </p:spPr>
      </p:pic>
      <p:sp>
        <p:nvSpPr>
          <p:cNvPr id="37890" name="Rectangle 84"/>
          <p:cNvSpPr>
            <a:spLocks noGrp="1" noChangeArrowheads="1"/>
          </p:cNvSpPr>
          <p:nvPr>
            <p:ph type="subTitle" idx="1"/>
          </p:nvPr>
        </p:nvSpPr>
        <p:spPr>
          <a:xfrm>
            <a:off x="141289"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9" y="2631759"/>
            <a:ext cx="8861425" cy="492443"/>
          </a:xfrm>
          <a:ln w="9525">
            <a:noFill/>
          </a:ln>
          <a:extLst/>
        </p:spPr>
        <p:txBody>
          <a:bodyPr anchor="b"/>
          <a:lstStyle>
            <a:lvl1pPr>
              <a:defRPr sz="32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694873516"/>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52848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152479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354512"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54513"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50142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42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5"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587325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 name="Title 1"/>
          <p:cNvSpPr>
            <a:spLocks noGrp="1"/>
          </p:cNvSpPr>
          <p:nvPr>
            <p:ph type="title"/>
          </p:nvPr>
        </p:nvSpPr>
        <p:spPr>
          <a:xfrm>
            <a:off x="325491" y="223805"/>
            <a:ext cx="8153400" cy="357183"/>
          </a:xfrm>
        </p:spPr>
        <p:txBody>
          <a:bodyPr/>
          <a:lstStyle>
            <a:lvl1pPr>
              <a:defRPr sz="2000" b="0"/>
            </a:lvl1pPr>
          </a:lstStyle>
          <a:p>
            <a:r>
              <a:rPr lang="en-US" dirty="0" smtClean="0"/>
              <a:t>Click to edit Master title style</a:t>
            </a:r>
            <a:endParaRPr lang="en-US" dirty="0"/>
          </a:p>
        </p:txBody>
      </p:sp>
      <p:sp>
        <p:nvSpPr>
          <p:cNvPr id="5" name="Table Placeholder 2"/>
          <p:cNvSpPr>
            <a:spLocks noGrp="1"/>
          </p:cNvSpPr>
          <p:nvPr>
            <p:ph type="tbl" idx="1"/>
          </p:nvPr>
        </p:nvSpPr>
        <p:spPr>
          <a:xfrm>
            <a:off x="322041" y="1557339"/>
            <a:ext cx="8499929" cy="4462462"/>
          </a:xfrm>
        </p:spPr>
        <p:txBody>
          <a:bodyPr/>
          <a:lstStyle>
            <a:lvl1pPr>
              <a:defRPr sz="1800" i="0"/>
            </a:lvl1pPr>
          </a:lstStyle>
          <a:p>
            <a:pPr lvl="0"/>
            <a:endParaRPr lang="en-US" noProof="0" dirty="0"/>
          </a:p>
        </p:txBody>
      </p:sp>
    </p:spTree>
    <p:extLst>
      <p:ext uri="{BB962C8B-B14F-4D97-AF65-F5344CB8AC3E}">
        <p14:creationId xmlns:p14="http://schemas.microsoft.com/office/powerpoint/2010/main" val="37362814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Full Page Width">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79443" y="763588"/>
            <a:ext cx="8088313" cy="5532938"/>
          </a:xfrm>
        </p:spPr>
        <p:txBody>
          <a:bodyPr/>
          <a:lstStyle>
            <a:lvl2pPr>
              <a:lnSpc>
                <a:spcPct val="100000"/>
              </a:lnSpc>
              <a:defRPr b="1">
                <a:solidFill>
                  <a:srgbClr val="00000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838111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501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7"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712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43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58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 name="Title 1"/>
          <p:cNvSpPr>
            <a:spLocks noGrp="1"/>
          </p:cNvSpPr>
          <p:nvPr>
            <p:ph type="title"/>
          </p:nvPr>
        </p:nvSpPr>
        <p:spPr>
          <a:xfrm>
            <a:off x="325491" y="223805"/>
            <a:ext cx="8153400" cy="357183"/>
          </a:xfrm>
        </p:spPr>
        <p:txBody>
          <a:bodyPr/>
          <a:lstStyle>
            <a:lvl1pPr>
              <a:defRPr sz="2000" b="0"/>
            </a:lvl1pPr>
          </a:lstStyle>
          <a:p>
            <a:r>
              <a:rPr lang="en-US" dirty="0" smtClean="0"/>
              <a:t>Click to edit Master title style</a:t>
            </a:r>
            <a:endParaRPr lang="en-US" dirty="0"/>
          </a:p>
        </p:txBody>
      </p:sp>
      <p:sp>
        <p:nvSpPr>
          <p:cNvPr id="5" name="Table Placeholder 2"/>
          <p:cNvSpPr>
            <a:spLocks noGrp="1"/>
          </p:cNvSpPr>
          <p:nvPr>
            <p:ph type="tbl" idx="1"/>
          </p:nvPr>
        </p:nvSpPr>
        <p:spPr>
          <a:xfrm>
            <a:off x="322048" y="1557339"/>
            <a:ext cx="8499929" cy="4462462"/>
          </a:xfrm>
        </p:spPr>
        <p:txBody>
          <a:bodyPr/>
          <a:lstStyle>
            <a:lvl1pPr>
              <a:defRPr sz="1800" i="0"/>
            </a:lvl1pPr>
          </a:lstStyle>
          <a:p>
            <a:pPr lvl="0"/>
            <a:endParaRPr lang="en-US" noProof="0" dirty="0"/>
          </a:p>
        </p:txBody>
      </p:sp>
    </p:spTree>
    <p:extLst>
      <p:ext uri="{BB962C8B-B14F-4D97-AF65-F5344CB8AC3E}">
        <p14:creationId xmlns:p14="http://schemas.microsoft.com/office/powerpoint/2010/main" val="36027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wmf"/><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1.wmf"/><Relationship Id="rId5" Type="http://schemas.openxmlformats.org/officeDocument/2006/relationships/theme" Target="../theme/theme4.xml"/><Relationship Id="rId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10" descr="citi-r_2c-blu_pos_rg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713" r:id="rId10"/>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1288" y="1295400"/>
            <a:ext cx="8861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41288" y="64008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ndParaRPr>
          </a:p>
        </p:txBody>
      </p:sp>
      <p:sp>
        <p:nvSpPr>
          <p:cNvPr id="1028" name="Line 14"/>
          <p:cNvSpPr>
            <a:spLocks noChangeShapeType="1"/>
          </p:cNvSpPr>
          <p:nvPr/>
        </p:nvSpPr>
        <p:spPr bwMode="auto">
          <a:xfrm>
            <a:off x="141288" y="4572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ndParaRPr>
          </a:p>
        </p:txBody>
      </p:sp>
      <p:sp>
        <p:nvSpPr>
          <p:cNvPr id="1029" name="Rectangle 8"/>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30" name="Picture 10"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02784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4"/>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2D72"/>
              </a:solidFill>
            </a:endParaRPr>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rgbClr val="97999B"/>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2D72"/>
              </a:solidFill>
            </a:endParaRPr>
          </a:p>
        </p:txBody>
      </p:sp>
      <p:pic>
        <p:nvPicPr>
          <p:cNvPr id="1030" name="Picture 10"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8" y="7937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27329017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1288" y="1295400"/>
            <a:ext cx="8861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41288" y="64008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prstClr val="black"/>
              </a:solidFill>
              <a:ea typeface="ヒラギノ角ゴ Pro W3" pitchFamily="124" charset="-128"/>
            </a:endParaRPr>
          </a:p>
        </p:txBody>
      </p:sp>
      <p:pic>
        <p:nvPicPr>
          <p:cNvPr id="1030" name="Picture 10"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599488" y="6477000"/>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
          <p:cNvSpPr>
            <a:spLocks noGrp="1" noChangeArrowheads="1"/>
          </p:cNvSpPr>
          <p:nvPr>
            <p:ph type="title"/>
          </p:nvPr>
        </p:nvSpPr>
        <p:spPr bwMode="gray">
          <a:xfrm>
            <a:off x="76200" y="152400"/>
            <a:ext cx="8859837" cy="338554"/>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23882860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hf hdr="0"/>
  <p:txStyles>
    <p:titleStyle>
      <a:lvl1pPr algn="l" rtl="0" eaLnBrk="1" fontAlgn="base" hangingPunct="1">
        <a:spcBef>
          <a:spcPct val="0"/>
        </a:spcBef>
        <a:spcAft>
          <a:spcPct val="0"/>
        </a:spcAft>
        <a:defRPr sz="22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1288" y="1295400"/>
            <a:ext cx="8861425"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41288" y="6400800"/>
            <a:ext cx="8866187" cy="0"/>
          </a:xfrm>
          <a:prstGeom prst="line">
            <a:avLst/>
          </a:prstGeom>
          <a:noFill/>
          <a:ln w="6350">
            <a:solidFill>
              <a:schemeClr val="tx2"/>
            </a:solidFill>
            <a:round/>
            <a:headEnd/>
            <a:tailEnd/>
          </a:ln>
          <a:extLst/>
        </p:spPr>
        <p:txBody>
          <a:bodyPr/>
          <a:lstStyle/>
          <a:p>
            <a:pPr algn="ctr" fontAlgn="base">
              <a:spcBef>
                <a:spcPct val="0"/>
              </a:spcBef>
              <a:spcAft>
                <a:spcPct val="0"/>
              </a:spcAft>
              <a:defRPr/>
            </a:pPr>
            <a:endParaRPr lang="en-US" sz="1400">
              <a:solidFill>
                <a:srgbClr val="53565A"/>
              </a:solidFill>
              <a:ea typeface="ヒラギノ角ゴ Pro W3" pitchFamily="124" charset="-128"/>
            </a:endParaRPr>
          </a:p>
        </p:txBody>
      </p:sp>
      <p:sp>
        <p:nvSpPr>
          <p:cNvPr id="1028" name="Line 14"/>
          <p:cNvSpPr>
            <a:spLocks noChangeShapeType="1"/>
          </p:cNvSpPr>
          <p:nvPr/>
        </p:nvSpPr>
        <p:spPr bwMode="auto">
          <a:xfrm>
            <a:off x="141288" y="457200"/>
            <a:ext cx="8866187" cy="0"/>
          </a:xfrm>
          <a:prstGeom prst="line">
            <a:avLst/>
          </a:prstGeom>
          <a:noFill/>
          <a:ln w="6350">
            <a:solidFill>
              <a:schemeClr val="tx2"/>
            </a:solidFill>
            <a:round/>
            <a:headEnd/>
            <a:tailEnd/>
          </a:ln>
          <a:extLst/>
        </p:spPr>
        <p:txBody>
          <a:bodyPr/>
          <a:lstStyle/>
          <a:p>
            <a:pPr algn="ctr" fontAlgn="base">
              <a:spcBef>
                <a:spcPct val="0"/>
              </a:spcBef>
              <a:spcAft>
                <a:spcPct val="0"/>
              </a:spcAft>
              <a:defRPr/>
            </a:pPr>
            <a:endParaRPr lang="en-US" sz="1400">
              <a:solidFill>
                <a:srgbClr val="53565A"/>
              </a:solidFill>
              <a:ea typeface="ヒラギノ角ゴ Pro W3" pitchFamily="124" charset="-128"/>
            </a:endParaRPr>
          </a:p>
        </p:txBody>
      </p:sp>
      <p:sp>
        <p:nvSpPr>
          <p:cNvPr id="1029" name="Rectangle 8"/>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30" name="Picture 10" descr="citi-r_2c-blu_pos_rgb"/>
          <p:cNvPicPr>
            <a:picLocks noChangeAspect="1" noChangeArrowheads="1"/>
          </p:cNvPicPr>
          <p:nvPr/>
        </p:nvPicPr>
        <p:blipFill>
          <a:blip r:embed="rId9"/>
          <a:srcRect/>
          <a:stretch>
            <a:fillRect/>
          </a:stretch>
        </p:blipFill>
        <p:spPr bwMode="auto">
          <a:xfrm>
            <a:off x="8599488" y="6569075"/>
            <a:ext cx="474662" cy="273050"/>
          </a:xfrm>
          <a:prstGeom prst="rect">
            <a:avLst/>
          </a:prstGeom>
          <a:noFill/>
          <a:ln w="9525">
            <a:noFill/>
            <a:miter lim="800000"/>
            <a:headEnd/>
            <a:tailEnd/>
          </a:ln>
        </p:spPr>
      </p:pic>
      <p:sp>
        <p:nvSpPr>
          <p:cNvPr id="4" name="TextBox 3"/>
          <p:cNvSpPr txBox="1"/>
          <p:nvPr/>
        </p:nvSpPr>
        <p:spPr>
          <a:xfrm>
            <a:off x="5791200" y="1066800"/>
            <a:ext cx="184150" cy="307975"/>
          </a:xfrm>
          <a:prstGeom prst="rect">
            <a:avLst/>
          </a:prstGeom>
          <a:noFill/>
        </p:spPr>
        <p:txBody>
          <a:bodyPr wrap="none">
            <a:spAutoFit/>
          </a:bodyPr>
          <a:lstStyle/>
          <a:p>
            <a:pPr algn="ctr" fontAlgn="base">
              <a:spcBef>
                <a:spcPct val="0"/>
              </a:spcBef>
              <a:spcAft>
                <a:spcPct val="0"/>
              </a:spcAft>
              <a:defRPr/>
            </a:pPr>
            <a:endParaRPr lang="en-US" sz="1400" dirty="0">
              <a:solidFill>
                <a:srgbClr val="53565A"/>
              </a:solidFill>
              <a:ea typeface="+mj-ea"/>
            </a:endParaRPr>
          </a:p>
        </p:txBody>
      </p:sp>
    </p:spTree>
    <p:extLst>
      <p:ext uri="{BB962C8B-B14F-4D97-AF65-F5344CB8AC3E}">
        <p14:creationId xmlns:p14="http://schemas.microsoft.com/office/powerpoint/2010/main" val="18924965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Lst>
  <p:hf hdr="0"/>
  <p:txStyles>
    <p:titleStyle>
      <a:lvl1pPr algn="l" rtl="0" eaLnBrk="1" fontAlgn="base" hangingPunct="1">
        <a:spcBef>
          <a:spcPct val="0"/>
        </a:spcBef>
        <a:spcAft>
          <a:spcPct val="0"/>
        </a:spcAft>
        <a:defRPr sz="2400">
          <a:solidFill>
            <a:schemeClr val="accent1"/>
          </a:solidFill>
          <a:latin typeface="+mj-lt"/>
          <a:ea typeface="+mj-ea"/>
          <a:cs typeface="STKaiti"/>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STKaiti"/>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STKaiti"/>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STKaiti"/>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STKaiti"/>
        </a:defRPr>
      </a:lvl1pPr>
      <a:lvl2pPr marL="344488" indent="-171450" algn="l" defTabSz="1838325" rtl="0" eaLnBrk="1" fontAlgn="base" hangingPunct="1">
        <a:spcBef>
          <a:spcPct val="25000"/>
        </a:spcBef>
        <a:spcAft>
          <a:spcPct val="0"/>
        </a:spcAft>
        <a:buClr>
          <a:schemeClr val="tx2"/>
        </a:buClr>
        <a:buFont typeface="Arial" charset="0"/>
        <a:buChar char="–"/>
        <a:defRPr sz="1400">
          <a:solidFill>
            <a:srgbClr val="53565A"/>
          </a:solidFill>
          <a:latin typeface="+mn-lt"/>
          <a:ea typeface="+mn-ea"/>
          <a:cs typeface="STKaiti"/>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STKaiti"/>
        </a:defRPr>
      </a:lvl3pPr>
      <a:lvl4pPr marL="685800" indent="-166688" algn="l" defTabSz="1838325" rtl="0" eaLnBrk="1" fontAlgn="base" hangingPunct="1">
        <a:spcBef>
          <a:spcPct val="25000"/>
        </a:spcBef>
        <a:spcAft>
          <a:spcPct val="0"/>
        </a:spcAft>
        <a:buClr>
          <a:schemeClr val="tx2"/>
        </a:buClr>
        <a:buFont typeface="Arial" charset="0"/>
        <a:buChar char="–"/>
        <a:defRPr sz="1400">
          <a:solidFill>
            <a:srgbClr val="53565A"/>
          </a:solidFill>
          <a:latin typeface="+mn-lt"/>
          <a:ea typeface="+mn-ea"/>
          <a:cs typeface="STKaiti"/>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STKaiti"/>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24.xml"/><Relationship Id="rId7" Type="http://schemas.openxmlformats.org/officeDocument/2006/relationships/oleObject" Target="file:///\\rutvnasgts0001\ebus_share\NA%20LMSC\Liquidity\Business%20Reviews%20&amp;%20Strategy\NSFR%20Slide%202.16.16.xlsx!Sheet1!%5bNSFR%20Slide%202.16.16.xlsx%5dSheet1%20Chart%202" TargetMode="External"/><Relationship Id="rId2" Type="http://schemas.openxmlformats.org/officeDocument/2006/relationships/tags" Target="../tags/tag23.xml"/><Relationship Id="rId1" Type="http://schemas.openxmlformats.org/officeDocument/2006/relationships/vmlDrawing" Target="../drawings/vmlDrawing2.vml"/><Relationship Id="rId6" Type="http://schemas.openxmlformats.org/officeDocument/2006/relationships/notesSlide" Target="../notesSlides/notesSlide8.xml"/><Relationship Id="rId5" Type="http://schemas.openxmlformats.org/officeDocument/2006/relationships/slideLayout" Target="../slideLayouts/slideLayout38.xml"/><Relationship Id="rId10" Type="http://schemas.openxmlformats.org/officeDocument/2006/relationships/image" Target="../media/image11.png"/><Relationship Id="rId4"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Layout" Target="../slideLayouts/slideLayout22.xml"/><Relationship Id="rId4" Type="http://schemas.openxmlformats.org/officeDocument/2006/relationships/tags" Target="../tags/tag35.xml"/></Relationships>
</file>

<file path=ppt/slides/_rels/slide1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Layout" Target="../slideLayouts/slideLayout22.xml"/><Relationship Id="rId4" Type="http://schemas.openxmlformats.org/officeDocument/2006/relationships/tags" Target="../tags/tag39.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chart" Target="../charts/chart1.xml"/><Relationship Id="rId5" Type="http://schemas.openxmlformats.org/officeDocument/2006/relationships/notesSlide" Target="../notesSlides/notesSlide4.xml"/><Relationship Id="rId4"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oleObject" Target="file:///\\rutvnasgts0001\ebus_share\NA%20LMSC\Liquidity\Business%20Reviews%20&amp;%20Strategy\LCR%20Charts%202.22%20Marcus%20Evans%20conference.xlsx!Sheet1!%5bLCR%20Charts%202.22%20Marcus%20Evans%20conference.xlsx%5dSheet1Chart%202" TargetMode="External"/><Relationship Id="rId13" Type="http://schemas.openxmlformats.org/officeDocument/2006/relationships/image" Target="../media/image5.emf"/><Relationship Id="rId3" Type="http://schemas.openxmlformats.org/officeDocument/2006/relationships/tags" Target="../tags/tag19.xml"/><Relationship Id="rId7" Type="http://schemas.openxmlformats.org/officeDocument/2006/relationships/image" Target="../media/image2.emf"/><Relationship Id="rId12" Type="http://schemas.openxmlformats.org/officeDocument/2006/relationships/oleObject" Target="file:///\\rutvnasgts0001\ebus_share\NA%20LMSC\Liquidity\Business%20Reviews%20&amp;%20Strategy\LCR%20Charts%202.22%20Marcus%20Evans%20conference.xlsx!Sheet1!%5bLCR%20Charts%202.22%20Marcus%20Evans%20conference.xlsx%5dSheet1Chart%204" TargetMode="External"/><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oleObject" Target="file:///\\rutvnasgts0001\ebus_share\NA%20LMSC\Liquidity\Business%20Reviews%20&amp;%20Strategy\LCR%20Charts%202.22%20Marcus%20Evans%20conference.xlsx!Sheet1!%5bLCR%20Charts%202.22%20Marcus%20Evans%20conference.xlsx%5dSheet1Chart%201" TargetMode="External"/><Relationship Id="rId11" Type="http://schemas.openxmlformats.org/officeDocument/2006/relationships/image" Target="../media/image4.emf"/><Relationship Id="rId5" Type="http://schemas.openxmlformats.org/officeDocument/2006/relationships/notesSlide" Target="../notesSlides/notesSlide6.xml"/><Relationship Id="rId15" Type="http://schemas.openxmlformats.org/officeDocument/2006/relationships/image" Target="../media/image6.emf"/><Relationship Id="rId10" Type="http://schemas.openxmlformats.org/officeDocument/2006/relationships/oleObject" Target="file:///\\rutvnasgts0001\ebus_share\NA%20LMSC\Liquidity\Business%20Reviews%20&amp;%20Strategy\LCR%20Charts%202.22%20Marcus%20Evans%20conference.xlsx!Sheet1!%5bLCR%20Charts%202.22%20Marcus%20Evans%20conference.xlsx%5dSheet1Chart%203" TargetMode="External"/><Relationship Id="rId4" Type="http://schemas.openxmlformats.org/officeDocument/2006/relationships/slideLayout" Target="../slideLayouts/slideLayout39.xml"/><Relationship Id="rId9" Type="http://schemas.openxmlformats.org/officeDocument/2006/relationships/image" Target="../media/image3.emf"/><Relationship Id="rId14" Type="http://schemas.openxmlformats.org/officeDocument/2006/relationships/oleObject" Target="file:///\\rutvnasgts0001\ebus_share\NA%20LMSC\Liquidity\Business%20Reviews%20&amp;%20Strategy\LCR%20Charts%202.22%20Marcus%20Evans%20conference.xlsx!Sheet1!%5bLCR%20Charts%202.22%20Marcus%20Evans%20conference.xlsx%5dSheet1%20Chart%205" TargetMode="External"/></Relationships>
</file>

<file path=ppt/slides/_rels/slide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chart" Target="../charts/chart2.xml"/><Relationship Id="rId5" Type="http://schemas.openxmlformats.org/officeDocument/2006/relationships/notesSlide" Target="../notesSlides/notesSlide7.xml"/><Relationship Id="rId4"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88" y="2139316"/>
            <a:ext cx="8861425" cy="984885"/>
          </a:xfrm>
        </p:spPr>
        <p:txBody>
          <a:bodyPr/>
          <a:lstStyle/>
          <a:p>
            <a:r>
              <a:rPr lang="en-US" dirty="0" smtClean="0"/>
              <a:t>Understanding Basel </a:t>
            </a:r>
            <a:r>
              <a:rPr lang="en-US" dirty="0"/>
              <a:t>III </a:t>
            </a:r>
            <a:r>
              <a:rPr lang="en-US" dirty="0" smtClean="0"/>
              <a:t/>
            </a:r>
            <a:br>
              <a:rPr lang="en-US" dirty="0" smtClean="0"/>
            </a:br>
            <a:endParaRPr lang="en-US" dirty="0"/>
          </a:p>
        </p:txBody>
      </p:sp>
      <p:sp>
        <p:nvSpPr>
          <p:cNvPr id="5" name="Subtitle 3"/>
          <p:cNvSpPr>
            <a:spLocks noGrp="1"/>
          </p:cNvSpPr>
          <p:nvPr/>
        </p:nvSpPr>
        <p:spPr bwMode="gray">
          <a:xfrm>
            <a:off x="141288" y="2933700"/>
            <a:ext cx="8861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defTabSz="1838325" rtl="0" eaLnBrk="1" fontAlgn="base" hangingPunct="1">
              <a:spcBef>
                <a:spcPct val="75000"/>
              </a:spcBef>
              <a:spcAft>
                <a:spcPct val="0"/>
              </a:spcAft>
              <a:buClr>
                <a:srgbClr val="97999B"/>
              </a:buClr>
              <a:buSzPct val="100000"/>
              <a:buFont typeface="Symbol" pitchFamily="18" charset="2"/>
              <a:buNone/>
              <a:defRPr sz="2000" b="0">
                <a:solidFill>
                  <a:schemeClr val="hlink"/>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a:lstStyle>
          <a:p>
            <a:r>
              <a:rPr lang="en-US" dirty="0"/>
              <a:t>Implications and </a:t>
            </a:r>
            <a:r>
              <a:rPr lang="en-US" dirty="0" smtClean="0"/>
              <a:t>Considerations for </a:t>
            </a:r>
            <a:r>
              <a:rPr lang="en-US" dirty="0"/>
              <a:t>Citi and </a:t>
            </a:r>
            <a:r>
              <a:rPr lang="en-US" dirty="0" smtClean="0"/>
              <a:t>for </a:t>
            </a:r>
            <a:r>
              <a:rPr lang="en-US" dirty="0"/>
              <a:t>O</a:t>
            </a:r>
            <a:r>
              <a:rPr lang="en-US" dirty="0" smtClean="0"/>
              <a:t>ur Clients</a:t>
            </a:r>
            <a:endParaRPr lang="en-US" dirty="0"/>
          </a:p>
          <a:p>
            <a:r>
              <a:rPr lang="en-US" sz="1800" dirty="0" smtClean="0">
                <a:solidFill>
                  <a:schemeClr val="accent6"/>
                </a:solidFill>
              </a:rPr>
              <a:t>March 2016</a:t>
            </a:r>
          </a:p>
        </p:txBody>
      </p:sp>
      <p:sp>
        <p:nvSpPr>
          <p:cNvPr id="6" name="TextBox 2"/>
          <p:cNvSpPr txBox="1"/>
          <p:nvPr/>
        </p:nvSpPr>
        <p:spPr>
          <a:xfrm>
            <a:off x="3429000" y="6248400"/>
            <a:ext cx="22860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aseline="0" dirty="0" smtClean="0">
                <a:solidFill>
                  <a:srgbClr val="FF0000"/>
                </a:solidFill>
                <a:ea typeface="+mj-ea"/>
              </a:rPr>
              <a:t>Internal Use Only</a:t>
            </a:r>
            <a:endParaRPr lang="en-GB" sz="1600" baseline="0" dirty="0">
              <a:solidFill>
                <a:srgbClr val="FF0000"/>
              </a:solidFill>
              <a:ea typeface="+mj-ea"/>
            </a:endParaRPr>
          </a:p>
        </p:txBody>
      </p:sp>
    </p:spTree>
    <p:custDataLst>
      <p:tags r:id="rId1"/>
    </p:custDataLst>
    <p:extLst>
      <p:ext uri="{BB962C8B-B14F-4D97-AF65-F5344CB8AC3E}">
        <p14:creationId xmlns:p14="http://schemas.microsoft.com/office/powerpoint/2010/main" val="1298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Rectangle 4"/>
          <p:cNvSpPr txBox="1">
            <a:spLocks noChangeArrowheads="1"/>
          </p:cNvSpPr>
          <p:nvPr/>
        </p:nvSpPr>
        <p:spPr bwMode="gray">
          <a:xfrm>
            <a:off x="141288" y="60325"/>
            <a:ext cx="8859837" cy="369332"/>
          </a:xfrm>
          <a:prstGeom prst="rect">
            <a:avLst/>
          </a:prstGeom>
          <a:solidFill>
            <a:schemeClr val="bg1"/>
          </a:solidFill>
          <a:ln w="12700">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defRPr/>
            </a:pPr>
            <a:r>
              <a:rPr lang="en-US" sz="2400" kern="0" dirty="0" smtClean="0">
                <a:solidFill>
                  <a:srgbClr val="002D72"/>
                </a:solidFill>
                <a:ea typeface="+mj-ea"/>
              </a:rPr>
              <a:t>NSFR Value by Deposit Type</a:t>
            </a:r>
            <a:endParaRPr lang="en-US" sz="2400" kern="0" dirty="0">
              <a:solidFill>
                <a:srgbClr val="002D72"/>
              </a:solidFill>
              <a:ea typeface="+mj-ea"/>
            </a:endParaRPr>
          </a:p>
        </p:txBody>
      </p:sp>
      <p:grpSp>
        <p:nvGrpSpPr>
          <p:cNvPr id="15" name="Group 33"/>
          <p:cNvGrpSpPr>
            <a:grpSpLocks/>
          </p:cNvGrpSpPr>
          <p:nvPr/>
        </p:nvGrpSpPr>
        <p:grpSpPr bwMode="auto">
          <a:xfrm>
            <a:off x="139700" y="511177"/>
            <a:ext cx="8864600" cy="476250"/>
            <a:chOff x="88" y="322"/>
            <a:chExt cx="5584" cy="300"/>
          </a:xfrm>
        </p:grpSpPr>
        <p:sp>
          <p:nvSpPr>
            <p:cNvPr id="16" name="MessageBox"/>
            <p:cNvSpPr>
              <a:spLocks noChangeArrowheads="1"/>
            </p:cNvSpPr>
            <p:nvPr>
              <p:custDataLst>
                <p:tags r:id="rId4"/>
              </p:custDataLst>
            </p:nvPr>
          </p:nvSpPr>
          <p:spPr bwMode="auto">
            <a:xfrm>
              <a:off x="88" y="322"/>
              <a:ext cx="5583" cy="271"/>
            </a:xfrm>
            <a:prstGeom prst="rect">
              <a:avLst/>
            </a:prstGeom>
            <a:noFill/>
            <a:ln w="9525">
              <a:noFill/>
              <a:miter lim="800000"/>
              <a:headEnd/>
              <a:tailEnd/>
            </a:ln>
            <a:effectLst/>
          </p:spPr>
          <p:txBody>
            <a:bodyPr lIns="0" tIns="0" rIns="0" bIns="0" anchor="ctr">
              <a:spAutoFit/>
            </a:bodyPr>
            <a:lstStyle/>
            <a:p>
              <a:pPr fontAlgn="base">
                <a:spcBef>
                  <a:spcPct val="0"/>
                </a:spcBef>
                <a:spcAft>
                  <a:spcPct val="0"/>
                </a:spcAft>
              </a:pPr>
              <a:r>
                <a:rPr lang="en-US" sz="1400" dirty="0" smtClean="0">
                  <a:solidFill>
                    <a:srgbClr val="00BDF2"/>
                  </a:solidFill>
                </a:rPr>
                <a:t>The Net Stable Funding Ratio requires banks to maintain stable sources of funding relative to illiquid assets and off-balance-sheet contingent calls over a 1-year horizon.</a:t>
              </a:r>
              <a:endParaRPr lang="en-US" sz="1400" dirty="0">
                <a:solidFill>
                  <a:srgbClr val="00BDF2"/>
                </a:solidFill>
              </a:endParaRPr>
            </a:p>
          </p:txBody>
        </p:sp>
        <p:sp>
          <p:nvSpPr>
            <p:cNvPr id="17" name="MessageLine"/>
            <p:cNvSpPr>
              <a:spLocks noChangeShapeType="1"/>
            </p:cNvSpPr>
            <p:nvPr/>
          </p:nvSpPr>
          <p:spPr bwMode="auto">
            <a:xfrm>
              <a:off x="88" y="622"/>
              <a:ext cx="5584" cy="0"/>
            </a:xfrm>
            <a:prstGeom prst="line">
              <a:avLst/>
            </a:prstGeom>
            <a:noFill/>
            <a:ln w="6350">
              <a:solidFill>
                <a:srgbClr val="97999B"/>
              </a:solidFill>
              <a:round/>
              <a:headEnd/>
              <a:tailEnd/>
            </a:ln>
            <a:effectLst/>
          </p:spPr>
          <p:txBody>
            <a:bodyPr wrap="none" anchor="ctr"/>
            <a:lstStyle/>
            <a:p>
              <a:pPr fontAlgn="base">
                <a:spcBef>
                  <a:spcPct val="0"/>
                </a:spcBef>
                <a:spcAft>
                  <a:spcPct val="0"/>
                </a:spcAft>
              </a:pPr>
              <a:endParaRPr lang="en-US" sz="1400">
                <a:solidFill>
                  <a:srgbClr val="53565A"/>
                </a:solidFill>
              </a:endParaRPr>
            </a:p>
          </p:txBody>
        </p:sp>
      </p:grpSp>
      <p:graphicFrame>
        <p:nvGraphicFramePr>
          <p:cNvPr id="25" name="Object 24"/>
          <p:cNvGraphicFramePr>
            <a:graphicFrameLocks noChangeAspect="1"/>
          </p:cNvGraphicFramePr>
          <p:nvPr>
            <p:extLst>
              <p:ext uri="{D42A27DB-BD31-4B8C-83A1-F6EECF244321}">
                <p14:modId xmlns:p14="http://schemas.microsoft.com/office/powerpoint/2010/main" val="416091731"/>
              </p:ext>
            </p:extLst>
          </p:nvPr>
        </p:nvGraphicFramePr>
        <p:xfrm>
          <a:off x="-79943" y="3005138"/>
          <a:ext cx="5173662" cy="2897187"/>
        </p:xfrm>
        <a:graphic>
          <a:graphicData uri="http://schemas.openxmlformats.org/presentationml/2006/ole">
            <mc:AlternateContent xmlns:mc="http://schemas.openxmlformats.org/markup-compatibility/2006">
              <mc:Choice xmlns:v="urn:schemas-microsoft-com:vml" Requires="v">
                <p:oleObj spid="_x0000_s2050" name="Worksheet" r:id="rId7" imgW="6553155" imgH="3667140" progId="Excel.Sheet.12">
                  <p:link updateAutomatic="1"/>
                </p:oleObj>
              </mc:Choice>
              <mc:Fallback>
                <p:oleObj name="Worksheet" r:id="rId7" imgW="6553155" imgH="3667140" progId="Excel.Sheet.12">
                  <p:link updateAutomatic="1"/>
                  <p:pic>
                    <p:nvPicPr>
                      <p:cNvPr id="0" name=""/>
                      <p:cNvPicPr/>
                      <p:nvPr/>
                    </p:nvPicPr>
                    <p:blipFill>
                      <a:blip r:embed="rId8"/>
                      <a:stretch>
                        <a:fillRect/>
                      </a:stretch>
                    </p:blipFill>
                    <p:spPr>
                      <a:xfrm>
                        <a:off x="-79943" y="3005138"/>
                        <a:ext cx="5173662" cy="2897187"/>
                      </a:xfrm>
                      <a:prstGeom prst="rect">
                        <a:avLst/>
                      </a:prstGeom>
                    </p:spPr>
                  </p:pic>
                </p:oleObj>
              </mc:Fallback>
            </mc:AlternateContent>
          </a:graphicData>
        </a:graphic>
      </p:graphicFrame>
      <p:sp>
        <p:nvSpPr>
          <p:cNvPr id="20" name="Rectangle 19"/>
          <p:cNvSpPr/>
          <p:nvPr/>
        </p:nvSpPr>
        <p:spPr>
          <a:xfrm>
            <a:off x="165100" y="1179404"/>
            <a:ext cx="8978900" cy="830997"/>
          </a:xfrm>
          <a:prstGeom prst="rect">
            <a:avLst/>
          </a:prstGeom>
        </p:spPr>
        <p:txBody>
          <a:bodyPr wrap="square">
            <a:spAutoFit/>
          </a:bodyPr>
          <a:lstStyle/>
          <a:p>
            <a:pPr marL="285750" indent="-285750" fontAlgn="base">
              <a:spcBef>
                <a:spcPct val="0"/>
              </a:spcBef>
              <a:spcAft>
                <a:spcPct val="0"/>
              </a:spcAft>
              <a:buFont typeface="Arial" panose="020B0604020202020204" pitchFamily="34" charset="0"/>
              <a:buChar char="•"/>
            </a:pPr>
            <a:r>
              <a:rPr lang="en-US" sz="1200" dirty="0" smtClean="0">
                <a:solidFill>
                  <a:srgbClr val="53565A"/>
                </a:solidFill>
              </a:rPr>
              <a:t>“Available stable </a:t>
            </a:r>
            <a:r>
              <a:rPr lang="en-US" sz="1200" dirty="0">
                <a:solidFill>
                  <a:srgbClr val="53565A"/>
                </a:solidFill>
              </a:rPr>
              <a:t>funding” is defined as the portion of capital and liabilities expected to be reliable over the </a:t>
            </a:r>
            <a:r>
              <a:rPr lang="en-US" sz="1200" dirty="0" smtClean="0">
                <a:solidFill>
                  <a:srgbClr val="53565A"/>
                </a:solidFill>
              </a:rPr>
              <a:t>time horizon </a:t>
            </a:r>
            <a:r>
              <a:rPr lang="en-US" sz="1200" dirty="0">
                <a:solidFill>
                  <a:srgbClr val="53565A"/>
                </a:solidFill>
              </a:rPr>
              <a:t>considered by the NSFR, which extends to one </a:t>
            </a:r>
            <a:r>
              <a:rPr lang="en-US" sz="1200" dirty="0" smtClean="0">
                <a:solidFill>
                  <a:srgbClr val="53565A"/>
                </a:solidFill>
              </a:rPr>
              <a:t>year</a:t>
            </a:r>
          </a:p>
          <a:p>
            <a:pPr marL="285750" indent="-285750" fontAlgn="base">
              <a:spcBef>
                <a:spcPct val="0"/>
              </a:spcBef>
              <a:spcAft>
                <a:spcPct val="0"/>
              </a:spcAft>
              <a:buFont typeface="Arial" panose="020B0604020202020204" pitchFamily="34" charset="0"/>
              <a:buChar char="•"/>
            </a:pPr>
            <a:r>
              <a:rPr lang="en-US" sz="1200" dirty="0" smtClean="0">
                <a:solidFill>
                  <a:srgbClr val="53565A"/>
                </a:solidFill>
              </a:rPr>
              <a:t>The </a:t>
            </a:r>
            <a:r>
              <a:rPr lang="en-US" sz="1200" dirty="0">
                <a:solidFill>
                  <a:srgbClr val="53565A"/>
                </a:solidFill>
              </a:rPr>
              <a:t>amount of such stable </a:t>
            </a:r>
            <a:r>
              <a:rPr lang="en-US" sz="1200" dirty="0" smtClean="0">
                <a:solidFill>
                  <a:srgbClr val="53565A"/>
                </a:solidFill>
              </a:rPr>
              <a:t>funding required </a:t>
            </a:r>
            <a:r>
              <a:rPr lang="en-US" sz="1200" dirty="0">
                <a:solidFill>
                  <a:srgbClr val="53565A"/>
                </a:solidFill>
              </a:rPr>
              <a:t>of a specific institution is a function of the liquidity characteristics and residual maturities </a:t>
            </a:r>
            <a:r>
              <a:rPr lang="en-US" sz="1200" dirty="0" smtClean="0">
                <a:solidFill>
                  <a:srgbClr val="53565A"/>
                </a:solidFill>
              </a:rPr>
              <a:t>of the </a:t>
            </a:r>
            <a:r>
              <a:rPr lang="en-US" sz="1200" dirty="0">
                <a:solidFill>
                  <a:srgbClr val="53565A"/>
                </a:solidFill>
              </a:rPr>
              <a:t>various assets held by that institution as well as those of its off-balance sheet </a:t>
            </a:r>
            <a:r>
              <a:rPr lang="en-US" sz="1200" dirty="0" smtClean="0">
                <a:solidFill>
                  <a:srgbClr val="53565A"/>
                </a:solidFill>
              </a:rPr>
              <a:t>exposures</a:t>
            </a:r>
          </a:p>
        </p:txBody>
      </p:sp>
      <mc:AlternateContent xmlns:mc="http://schemas.openxmlformats.org/markup-compatibility/2006" xmlns:a14="http://schemas.microsoft.com/office/drawing/2010/main">
        <mc:Choice Requires="a14">
          <p:sp>
            <p:nvSpPr>
              <p:cNvPr id="21" name="TextBox 20"/>
              <p:cNvSpPr txBox="1"/>
              <p:nvPr/>
            </p:nvSpPr>
            <p:spPr>
              <a:xfrm>
                <a:off x="310185" y="2324845"/>
                <a:ext cx="4831557" cy="60369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f>
                        <m:fPr>
                          <m:ctrlPr>
                            <a:rPr lang="en-US" sz="1600" i="1" smtClean="0">
                              <a:solidFill>
                                <a:srgbClr val="53565A"/>
                              </a:solidFill>
                              <a:latin typeface="Cambria Math"/>
                              <a:ea typeface="+mj-ea"/>
                            </a:rPr>
                          </m:ctrlPr>
                        </m:fPr>
                        <m:num>
                          <m:r>
                            <a:rPr lang="en-US" sz="1600" i="1" smtClean="0">
                              <a:solidFill>
                                <a:srgbClr val="53565A"/>
                              </a:solidFill>
                              <a:latin typeface="Cambria Math"/>
                              <a:ea typeface="+mj-ea"/>
                            </a:rPr>
                            <m:t>𝐴𝑉𝐴𝐼𝐿𝐴𝐵𝐿𝐸</m:t>
                          </m:r>
                          <m:r>
                            <a:rPr lang="en-US" sz="1600" i="1">
                              <a:solidFill>
                                <a:srgbClr val="53565A"/>
                              </a:solidFill>
                              <a:latin typeface="Cambria Math"/>
                            </a:rPr>
                            <m:t> </m:t>
                          </m:r>
                          <m:r>
                            <a:rPr lang="en-US" sz="1600" i="1">
                              <a:solidFill>
                                <a:srgbClr val="53565A"/>
                              </a:solidFill>
                              <a:latin typeface="Cambria Math"/>
                            </a:rPr>
                            <m:t>𝑎𝑚𝑜𝑢𝑛𝑡</m:t>
                          </m:r>
                          <m:r>
                            <a:rPr lang="en-US" sz="1600" i="1">
                              <a:solidFill>
                                <a:srgbClr val="53565A"/>
                              </a:solidFill>
                              <a:latin typeface="Cambria Math"/>
                            </a:rPr>
                            <m:t> </m:t>
                          </m:r>
                          <m:r>
                            <a:rPr lang="en-US" sz="1600" i="1">
                              <a:solidFill>
                                <a:srgbClr val="53565A"/>
                              </a:solidFill>
                              <a:latin typeface="Cambria Math"/>
                            </a:rPr>
                            <m:t>𝑜𝑓</m:t>
                          </m:r>
                          <m:r>
                            <a:rPr lang="en-US" sz="1600" i="1">
                              <a:solidFill>
                                <a:srgbClr val="53565A"/>
                              </a:solidFill>
                              <a:latin typeface="Cambria Math"/>
                            </a:rPr>
                            <m:t> </m:t>
                          </m:r>
                          <m:r>
                            <a:rPr lang="en-US" sz="1600" i="1">
                              <a:solidFill>
                                <a:srgbClr val="53565A"/>
                              </a:solidFill>
                              <a:latin typeface="Cambria Math"/>
                            </a:rPr>
                            <m:t>𝑠𝑡𝑎𝑏𝑙𝑒</m:t>
                          </m:r>
                          <m:r>
                            <a:rPr lang="en-US" sz="1600" i="1">
                              <a:solidFill>
                                <a:srgbClr val="53565A"/>
                              </a:solidFill>
                              <a:latin typeface="Cambria Math"/>
                            </a:rPr>
                            <m:t> </m:t>
                          </m:r>
                          <m:r>
                            <a:rPr lang="en-US" sz="1600" i="1">
                              <a:solidFill>
                                <a:srgbClr val="53565A"/>
                              </a:solidFill>
                              <a:latin typeface="Cambria Math"/>
                            </a:rPr>
                            <m:t>𝑓𝑢𝑛𝑑𝑖𝑛𝑔</m:t>
                          </m:r>
                        </m:num>
                        <m:den>
                          <m:r>
                            <a:rPr lang="en-US" sz="1600" i="1" smtClean="0">
                              <a:solidFill>
                                <a:srgbClr val="53565A"/>
                              </a:solidFill>
                              <a:latin typeface="Cambria Math"/>
                              <a:ea typeface="+mj-ea"/>
                            </a:rPr>
                            <m:t>𝑅𝐸𝑄𝑈𝐼𝑅𝐸𝐷</m:t>
                          </m:r>
                          <m:r>
                            <a:rPr lang="en-US" sz="1600" i="1" smtClean="0">
                              <a:solidFill>
                                <a:srgbClr val="53565A"/>
                              </a:solidFill>
                              <a:latin typeface="Cambria Math"/>
                              <a:ea typeface="+mj-ea"/>
                            </a:rPr>
                            <m:t> </m:t>
                          </m:r>
                          <m:r>
                            <a:rPr lang="en-US" sz="1600" i="1" smtClean="0">
                              <a:solidFill>
                                <a:srgbClr val="53565A"/>
                              </a:solidFill>
                              <a:latin typeface="Cambria Math"/>
                              <a:ea typeface="+mj-ea"/>
                            </a:rPr>
                            <m:t>𝑎𝑚𝑜𝑢𝑛𝑡</m:t>
                          </m:r>
                          <m:r>
                            <a:rPr lang="en-US" sz="1600" i="1" smtClean="0">
                              <a:solidFill>
                                <a:srgbClr val="53565A"/>
                              </a:solidFill>
                              <a:latin typeface="Cambria Math"/>
                              <a:ea typeface="+mj-ea"/>
                            </a:rPr>
                            <m:t> </m:t>
                          </m:r>
                          <m:r>
                            <a:rPr lang="en-US" sz="1600" i="1" smtClean="0">
                              <a:solidFill>
                                <a:srgbClr val="53565A"/>
                              </a:solidFill>
                              <a:latin typeface="Cambria Math"/>
                              <a:ea typeface="+mj-ea"/>
                            </a:rPr>
                            <m:t>𝑜𝑓</m:t>
                          </m:r>
                          <m:r>
                            <a:rPr lang="en-US" sz="1600" i="1" smtClean="0">
                              <a:solidFill>
                                <a:srgbClr val="53565A"/>
                              </a:solidFill>
                              <a:latin typeface="Cambria Math"/>
                              <a:ea typeface="+mj-ea"/>
                            </a:rPr>
                            <m:t> </m:t>
                          </m:r>
                          <m:r>
                            <a:rPr lang="en-US" sz="1600" i="1" smtClean="0">
                              <a:solidFill>
                                <a:srgbClr val="53565A"/>
                              </a:solidFill>
                              <a:latin typeface="Cambria Math"/>
                              <a:ea typeface="+mj-ea"/>
                            </a:rPr>
                            <m:t>𝑠𝑡𝑎𝑏𝑙𝑒</m:t>
                          </m:r>
                          <m:r>
                            <a:rPr lang="en-US" sz="1600" i="1" smtClean="0">
                              <a:solidFill>
                                <a:srgbClr val="53565A"/>
                              </a:solidFill>
                              <a:latin typeface="Cambria Math"/>
                              <a:ea typeface="+mj-ea"/>
                            </a:rPr>
                            <m:t> </m:t>
                          </m:r>
                          <m:r>
                            <a:rPr lang="en-US" sz="1600" i="1" smtClean="0">
                              <a:solidFill>
                                <a:srgbClr val="53565A"/>
                              </a:solidFill>
                              <a:latin typeface="Cambria Math"/>
                              <a:ea typeface="+mj-ea"/>
                            </a:rPr>
                            <m:t>𝑓𝑢𝑛𝑑𝑖𝑛𝑔</m:t>
                          </m:r>
                        </m:den>
                      </m:f>
                      <m:r>
                        <a:rPr lang="en-US" sz="1600" i="1" smtClean="0">
                          <a:solidFill>
                            <a:srgbClr val="53565A"/>
                          </a:solidFill>
                          <a:latin typeface="Cambria Math"/>
                          <a:ea typeface="Cambria Math"/>
                        </a:rPr>
                        <m:t>≥100%</m:t>
                      </m:r>
                    </m:oMath>
                  </m:oMathPara>
                </a14:m>
                <a:endParaRPr lang="en-US" sz="1600" dirty="0">
                  <a:solidFill>
                    <a:srgbClr val="53565A"/>
                  </a:solidFill>
                  <a:ea typeface="+mj-ea"/>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10185" y="2324845"/>
                <a:ext cx="4831557" cy="603691"/>
              </a:xfrm>
              <a:prstGeom prst="rect">
                <a:avLst/>
              </a:prstGeom>
              <a:blipFill rotWithShape="1">
                <a:blip r:embed="rId10"/>
                <a:stretch>
                  <a:fillRect/>
                </a:stretch>
              </a:blipFill>
              <a:ln>
                <a:noFill/>
              </a:ln>
            </p:spPr>
            <p:txBody>
              <a:bodyPr/>
              <a:lstStyle/>
              <a:p>
                <a:r>
                  <a:rPr lang="en-US">
                    <a:noFill/>
                  </a:rPr>
                  <a:t> </a:t>
                </a:r>
              </a:p>
            </p:txBody>
          </p:sp>
        </mc:Fallback>
      </mc:AlternateContent>
      <p:sp>
        <p:nvSpPr>
          <p:cNvPr id="36" name="TextBox 35"/>
          <p:cNvSpPr txBox="1"/>
          <p:nvPr/>
        </p:nvSpPr>
        <p:spPr>
          <a:xfrm>
            <a:off x="5157738" y="2324845"/>
            <a:ext cx="3651065" cy="307777"/>
          </a:xfrm>
          <a:prstGeom prst="rect">
            <a:avLst/>
          </a:prstGeom>
          <a:solidFill>
            <a:schemeClr val="accent1"/>
          </a:solidFill>
          <a:ln>
            <a:solidFill>
              <a:schemeClr val="accent1"/>
            </a:solidFill>
          </a:ln>
        </p:spPr>
        <p:txBody>
          <a:bodyPr wrap="square" rtlCol="0">
            <a:spAutoFit/>
          </a:bodyPr>
          <a:lstStyle/>
          <a:p>
            <a:pPr algn="ctr" fontAlgn="base">
              <a:spcBef>
                <a:spcPct val="0"/>
              </a:spcBef>
              <a:spcAft>
                <a:spcPct val="0"/>
              </a:spcAft>
            </a:pPr>
            <a:r>
              <a:rPr lang="en-US" sz="1400" b="1" dirty="0" smtClean="0">
                <a:solidFill>
                  <a:srgbClr val="FFFFFF"/>
                </a:solidFill>
                <a:ea typeface="+mj-ea"/>
              </a:rPr>
              <a:t>NSFR Timeline</a:t>
            </a:r>
            <a:endParaRPr lang="en-US" sz="1400" b="1" dirty="0">
              <a:solidFill>
                <a:srgbClr val="FFFFFF"/>
              </a:solidFill>
              <a:ea typeface="+mj-ea"/>
            </a:endParaRPr>
          </a:p>
        </p:txBody>
      </p:sp>
      <p:grpSp>
        <p:nvGrpSpPr>
          <p:cNvPr id="4" name="Group 3"/>
          <p:cNvGrpSpPr/>
          <p:nvPr/>
        </p:nvGrpSpPr>
        <p:grpSpPr>
          <a:xfrm>
            <a:off x="5157739" y="2710839"/>
            <a:ext cx="3746375" cy="3108657"/>
            <a:chOff x="5291089" y="3082314"/>
            <a:chExt cx="3746375" cy="3108657"/>
          </a:xfrm>
        </p:grpSpPr>
        <p:sp>
          <p:nvSpPr>
            <p:cNvPr id="2" name="Round Single Corner Rectangle 1"/>
            <p:cNvSpPr/>
            <p:nvPr/>
          </p:nvSpPr>
          <p:spPr bwMode="auto">
            <a:xfrm>
              <a:off x="5291089" y="3082314"/>
              <a:ext cx="1005840" cy="337352"/>
            </a:xfrm>
            <a:prstGeom prst="round1Rect">
              <a:avLst/>
            </a:prstGeom>
            <a:solidFill>
              <a:schemeClr val="tx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ea typeface="+mj-ea"/>
                </a:rPr>
                <a:t>2009</a:t>
              </a:r>
            </a:p>
          </p:txBody>
        </p:sp>
        <p:sp>
          <p:nvSpPr>
            <p:cNvPr id="18" name="Round Single Corner Rectangle 17"/>
            <p:cNvSpPr/>
            <p:nvPr/>
          </p:nvSpPr>
          <p:spPr bwMode="auto">
            <a:xfrm>
              <a:off x="5291089" y="3526488"/>
              <a:ext cx="1005840" cy="337352"/>
            </a:xfrm>
            <a:prstGeom prst="round1Rect">
              <a:avLst/>
            </a:prstGeom>
            <a:solidFill>
              <a:schemeClr val="tx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ea typeface="+mj-ea"/>
                </a:rPr>
                <a:t>2010</a:t>
              </a:r>
            </a:p>
          </p:txBody>
        </p:sp>
        <p:sp>
          <p:nvSpPr>
            <p:cNvPr id="19" name="Round Single Corner Rectangle 18"/>
            <p:cNvSpPr/>
            <p:nvPr/>
          </p:nvSpPr>
          <p:spPr bwMode="auto">
            <a:xfrm>
              <a:off x="5397481" y="4290270"/>
              <a:ext cx="1005840" cy="337352"/>
            </a:xfrm>
            <a:prstGeom prst="round1Rect">
              <a:avLst/>
            </a:prstGeom>
            <a:solidFill>
              <a:schemeClr val="tx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ea typeface="+mj-ea"/>
                </a:rPr>
                <a:t>Jan 2014</a:t>
              </a:r>
            </a:p>
          </p:txBody>
        </p:sp>
        <p:sp>
          <p:nvSpPr>
            <p:cNvPr id="22" name="Round Single Corner Rectangle 21"/>
            <p:cNvSpPr/>
            <p:nvPr/>
          </p:nvSpPr>
          <p:spPr bwMode="auto">
            <a:xfrm>
              <a:off x="5397481" y="4778834"/>
              <a:ext cx="1005840" cy="337352"/>
            </a:xfrm>
            <a:prstGeom prst="round1Rect">
              <a:avLst/>
            </a:prstGeom>
            <a:solidFill>
              <a:schemeClr val="tx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ea typeface="+mj-ea"/>
                </a:rPr>
                <a:t>Oct 2014</a:t>
              </a:r>
            </a:p>
          </p:txBody>
        </p:sp>
        <p:sp>
          <p:nvSpPr>
            <p:cNvPr id="24" name="Round Single Corner Rectangle 23"/>
            <p:cNvSpPr/>
            <p:nvPr/>
          </p:nvSpPr>
          <p:spPr bwMode="auto">
            <a:xfrm>
              <a:off x="5291089" y="5853619"/>
              <a:ext cx="1005840" cy="337352"/>
            </a:xfrm>
            <a:prstGeom prst="round1Rect">
              <a:avLst/>
            </a:prstGeom>
            <a:solidFill>
              <a:schemeClr val="accent4"/>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002D72"/>
                  </a:solidFill>
                  <a:ea typeface="+mj-ea"/>
                </a:rPr>
                <a:t>Jan 2018</a:t>
              </a:r>
            </a:p>
          </p:txBody>
        </p:sp>
        <p:sp>
          <p:nvSpPr>
            <p:cNvPr id="3" name="TextBox 2"/>
            <p:cNvSpPr txBox="1"/>
            <p:nvPr/>
          </p:nvSpPr>
          <p:spPr>
            <a:xfrm>
              <a:off x="6580111" y="3082314"/>
              <a:ext cx="1828800" cy="276999"/>
            </a:xfrm>
            <a:prstGeom prst="rect">
              <a:avLst/>
            </a:prstGeom>
            <a:noFill/>
          </p:spPr>
          <p:txBody>
            <a:bodyPr wrap="square" rtlCol="0">
              <a:spAutoFit/>
            </a:bodyPr>
            <a:lstStyle/>
            <a:p>
              <a:pPr fontAlgn="base">
                <a:spcBef>
                  <a:spcPct val="0"/>
                </a:spcBef>
                <a:spcAft>
                  <a:spcPct val="0"/>
                </a:spcAft>
              </a:pPr>
              <a:r>
                <a:rPr lang="en-US" sz="1200" b="1" dirty="0" smtClean="0">
                  <a:solidFill>
                    <a:srgbClr val="53565A"/>
                  </a:solidFill>
                  <a:ea typeface="+mj-ea"/>
                </a:rPr>
                <a:t>NSFR first published</a:t>
              </a:r>
              <a:endParaRPr lang="en-US" sz="1200" b="1" dirty="0">
                <a:solidFill>
                  <a:srgbClr val="53565A"/>
                </a:solidFill>
                <a:ea typeface="+mj-ea"/>
              </a:endParaRPr>
            </a:p>
          </p:txBody>
        </p:sp>
        <p:sp>
          <p:nvSpPr>
            <p:cNvPr id="26" name="TextBox 25"/>
            <p:cNvSpPr txBox="1"/>
            <p:nvPr/>
          </p:nvSpPr>
          <p:spPr>
            <a:xfrm>
              <a:off x="6580111" y="3526488"/>
              <a:ext cx="2157855" cy="276999"/>
            </a:xfrm>
            <a:prstGeom prst="rect">
              <a:avLst/>
            </a:prstGeom>
            <a:noFill/>
          </p:spPr>
          <p:txBody>
            <a:bodyPr wrap="square" rtlCol="0">
              <a:spAutoFit/>
            </a:bodyPr>
            <a:lstStyle/>
            <a:p>
              <a:pPr fontAlgn="base">
                <a:spcBef>
                  <a:spcPct val="0"/>
                </a:spcBef>
                <a:spcAft>
                  <a:spcPct val="0"/>
                </a:spcAft>
              </a:pPr>
              <a:r>
                <a:rPr lang="en-US" sz="1200" b="1" dirty="0" smtClean="0">
                  <a:solidFill>
                    <a:srgbClr val="53565A"/>
                  </a:solidFill>
                  <a:ea typeface="+mj-ea"/>
                </a:rPr>
                <a:t>NSFR Included in Basel III</a:t>
              </a:r>
              <a:endParaRPr lang="en-US" sz="1200" b="1" dirty="0">
                <a:solidFill>
                  <a:srgbClr val="53565A"/>
                </a:solidFill>
                <a:ea typeface="+mj-ea"/>
              </a:endParaRPr>
            </a:p>
          </p:txBody>
        </p:sp>
        <p:sp>
          <p:nvSpPr>
            <p:cNvPr id="27" name="TextBox 26"/>
            <p:cNvSpPr txBox="1"/>
            <p:nvPr/>
          </p:nvSpPr>
          <p:spPr>
            <a:xfrm>
              <a:off x="6580111" y="4296675"/>
              <a:ext cx="2457353" cy="461665"/>
            </a:xfrm>
            <a:prstGeom prst="rect">
              <a:avLst/>
            </a:prstGeom>
            <a:noFill/>
          </p:spPr>
          <p:txBody>
            <a:bodyPr wrap="square" rtlCol="0">
              <a:spAutoFit/>
            </a:bodyPr>
            <a:lstStyle/>
            <a:p>
              <a:pPr fontAlgn="base">
                <a:spcBef>
                  <a:spcPct val="0"/>
                </a:spcBef>
                <a:spcAft>
                  <a:spcPct val="0"/>
                </a:spcAft>
              </a:pPr>
              <a:r>
                <a:rPr lang="en-US" sz="1200" b="1" dirty="0" smtClean="0">
                  <a:solidFill>
                    <a:srgbClr val="53565A"/>
                  </a:solidFill>
                  <a:ea typeface="+mj-ea"/>
                </a:rPr>
                <a:t>Draft Consultative document on NSFR published</a:t>
              </a:r>
              <a:endParaRPr lang="en-US" sz="1200" b="1" dirty="0">
                <a:solidFill>
                  <a:srgbClr val="53565A"/>
                </a:solidFill>
                <a:ea typeface="+mj-ea"/>
              </a:endParaRPr>
            </a:p>
          </p:txBody>
        </p:sp>
        <p:sp>
          <p:nvSpPr>
            <p:cNvPr id="28" name="TextBox 27"/>
            <p:cNvSpPr txBox="1"/>
            <p:nvPr/>
          </p:nvSpPr>
          <p:spPr>
            <a:xfrm>
              <a:off x="6580111" y="4804234"/>
              <a:ext cx="1828800" cy="276999"/>
            </a:xfrm>
            <a:prstGeom prst="rect">
              <a:avLst/>
            </a:prstGeom>
            <a:noFill/>
          </p:spPr>
          <p:txBody>
            <a:bodyPr wrap="square" rtlCol="0">
              <a:spAutoFit/>
            </a:bodyPr>
            <a:lstStyle/>
            <a:p>
              <a:pPr fontAlgn="base">
                <a:spcBef>
                  <a:spcPct val="0"/>
                </a:spcBef>
                <a:spcAft>
                  <a:spcPct val="0"/>
                </a:spcAft>
              </a:pPr>
              <a:r>
                <a:rPr lang="en-US" sz="1200" b="1" dirty="0" smtClean="0">
                  <a:solidFill>
                    <a:srgbClr val="53565A"/>
                  </a:solidFill>
                  <a:ea typeface="+mj-ea"/>
                </a:rPr>
                <a:t>Final Draft</a:t>
              </a:r>
              <a:r>
                <a:rPr lang="en-US" sz="1200" b="1" baseline="30000" dirty="0" smtClean="0">
                  <a:solidFill>
                    <a:srgbClr val="53565A"/>
                  </a:solidFill>
                  <a:ea typeface="+mj-ea"/>
                </a:rPr>
                <a:t>(1)</a:t>
              </a:r>
              <a:endParaRPr lang="en-US" sz="1200" b="1" baseline="30000" dirty="0">
                <a:solidFill>
                  <a:srgbClr val="53565A"/>
                </a:solidFill>
                <a:ea typeface="+mj-ea"/>
              </a:endParaRPr>
            </a:p>
          </p:txBody>
        </p:sp>
        <p:sp>
          <p:nvSpPr>
            <p:cNvPr id="31" name="TextBox 30"/>
            <p:cNvSpPr txBox="1"/>
            <p:nvPr/>
          </p:nvSpPr>
          <p:spPr>
            <a:xfrm>
              <a:off x="6580111" y="5913972"/>
              <a:ext cx="1828800" cy="276999"/>
            </a:xfrm>
            <a:prstGeom prst="rect">
              <a:avLst/>
            </a:prstGeom>
            <a:noFill/>
          </p:spPr>
          <p:txBody>
            <a:bodyPr wrap="square" rtlCol="0">
              <a:spAutoFit/>
            </a:bodyPr>
            <a:lstStyle/>
            <a:p>
              <a:pPr fontAlgn="base">
                <a:spcBef>
                  <a:spcPct val="0"/>
                </a:spcBef>
                <a:spcAft>
                  <a:spcPct val="0"/>
                </a:spcAft>
              </a:pPr>
              <a:r>
                <a:rPr lang="en-US" sz="1200" b="1" dirty="0" smtClean="0">
                  <a:solidFill>
                    <a:srgbClr val="53565A"/>
                  </a:solidFill>
                  <a:ea typeface="+mj-ea"/>
                </a:rPr>
                <a:t>Implementation</a:t>
              </a:r>
              <a:endParaRPr lang="en-US" sz="1200" b="1" dirty="0">
                <a:solidFill>
                  <a:srgbClr val="53565A"/>
                </a:solidFill>
                <a:ea typeface="+mj-ea"/>
              </a:endParaRPr>
            </a:p>
          </p:txBody>
        </p:sp>
        <p:sp>
          <p:nvSpPr>
            <p:cNvPr id="33" name="Rectangle 32"/>
            <p:cNvSpPr/>
            <p:nvPr/>
          </p:nvSpPr>
          <p:spPr bwMode="auto">
            <a:xfrm>
              <a:off x="5291089" y="3932817"/>
              <a:ext cx="3651065" cy="1305018"/>
            </a:xfrm>
            <a:prstGeom prst="rect">
              <a:avLst/>
            </a:prstGeom>
            <a:noFill/>
            <a:ln w="12700" cap="flat" cmpd="sng" algn="ctr">
              <a:solidFill>
                <a:schemeClr val="accent1"/>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US" sz="1400" b="1" dirty="0">
                  <a:solidFill>
                    <a:srgbClr val="53565A"/>
                  </a:solidFill>
                  <a:ea typeface="+mj-ea"/>
                </a:rPr>
                <a:t> </a:t>
              </a:r>
              <a:r>
                <a:rPr lang="en-US" sz="1400" b="1" dirty="0" smtClean="0">
                  <a:solidFill>
                    <a:srgbClr val="53565A"/>
                  </a:solidFill>
                  <a:ea typeface="+mj-ea"/>
                </a:rPr>
                <a:t>               </a:t>
              </a:r>
              <a:r>
                <a:rPr lang="en-US" sz="1400" b="1" u="sng" dirty="0" smtClean="0">
                  <a:solidFill>
                    <a:srgbClr val="53565A"/>
                  </a:solidFill>
                  <a:ea typeface="+mj-ea"/>
                </a:rPr>
                <a:t>Consultation Period</a:t>
              </a:r>
            </a:p>
          </p:txBody>
        </p:sp>
        <p:sp>
          <p:nvSpPr>
            <p:cNvPr id="41" name="Rectangle 40"/>
            <p:cNvSpPr/>
            <p:nvPr/>
          </p:nvSpPr>
          <p:spPr bwMode="auto">
            <a:xfrm>
              <a:off x="5291089" y="5346700"/>
              <a:ext cx="3651065" cy="355600"/>
            </a:xfrm>
            <a:prstGeom prst="rect">
              <a:avLst/>
            </a:prstGeom>
            <a:solidFill>
              <a:schemeClr val="accent3"/>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ea typeface="+mj-ea"/>
                </a:rPr>
                <a:t>Observation Period</a:t>
              </a:r>
            </a:p>
          </p:txBody>
        </p:sp>
      </p:grpSp>
      <p:sp>
        <p:nvSpPr>
          <p:cNvPr id="29" name="TextBox 2"/>
          <p:cNvSpPr txBox="1">
            <a:spLocks noChangeArrowheads="1"/>
          </p:cNvSpPr>
          <p:nvPr/>
        </p:nvSpPr>
        <p:spPr bwMode="auto">
          <a:xfrm>
            <a:off x="125412" y="6403557"/>
            <a:ext cx="46233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ea typeface="ヒラギノ角ゴ Pro W3"/>
                <a:cs typeface="ヒラギノ角ゴ Pro W3"/>
              </a:defRPr>
            </a:lvl1pPr>
            <a:lvl2pPr marL="742950" indent="-285750" eaLnBrk="0" hangingPunct="0">
              <a:defRPr sz="1400">
                <a:solidFill>
                  <a:schemeClr val="tx1"/>
                </a:solidFill>
                <a:latin typeface="Arial" pitchFamily="34" charset="0"/>
                <a:ea typeface="ヒラギノ角ゴ Pro W3"/>
                <a:cs typeface="ヒラギノ角ゴ Pro W3"/>
              </a:defRPr>
            </a:lvl2pPr>
            <a:lvl3pPr marL="1143000" indent="-228600" eaLnBrk="0" hangingPunct="0">
              <a:defRPr sz="1400">
                <a:solidFill>
                  <a:schemeClr val="tx1"/>
                </a:solidFill>
                <a:latin typeface="Arial" pitchFamily="34" charset="0"/>
                <a:ea typeface="ヒラギノ角ゴ Pro W3"/>
                <a:cs typeface="ヒラギノ角ゴ Pro W3"/>
              </a:defRPr>
            </a:lvl3pPr>
            <a:lvl4pPr marL="1600200" indent="-228600" eaLnBrk="0" hangingPunct="0">
              <a:defRPr sz="1400">
                <a:solidFill>
                  <a:schemeClr val="tx1"/>
                </a:solidFill>
                <a:latin typeface="Arial" pitchFamily="34" charset="0"/>
                <a:ea typeface="ヒラギノ角ゴ Pro W3"/>
                <a:cs typeface="ヒラギノ角ゴ Pro W3"/>
              </a:defRPr>
            </a:lvl4pPr>
            <a:lvl5pPr marL="2057400" indent="-228600" eaLnBrk="0" hangingPunct="0">
              <a:defRPr sz="1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eaLnBrk="1" fontAlgn="base" hangingPunct="1">
              <a:spcBef>
                <a:spcPct val="0"/>
              </a:spcBef>
              <a:spcAft>
                <a:spcPct val="0"/>
              </a:spcAft>
            </a:pPr>
            <a:r>
              <a:rPr lang="en-US" sz="700" dirty="0" smtClean="0">
                <a:solidFill>
                  <a:srgbClr val="53565A"/>
                </a:solidFill>
              </a:rPr>
              <a:t>(1) US Regulators have not yet proposed the NSFR rule; The Basel NSFR document is final as of October 2014</a:t>
            </a:r>
          </a:p>
          <a:p>
            <a:pPr eaLnBrk="1" fontAlgn="base" hangingPunct="1">
              <a:spcBef>
                <a:spcPct val="0"/>
              </a:spcBef>
              <a:spcAft>
                <a:spcPct val="0"/>
              </a:spcAft>
            </a:pPr>
            <a:endParaRPr lang="en-US" sz="700" dirty="0" smtClean="0">
              <a:solidFill>
                <a:srgbClr val="53565A"/>
              </a:solidFill>
            </a:endParaRPr>
          </a:p>
        </p:txBody>
      </p:sp>
      <p:sp>
        <p:nvSpPr>
          <p:cNvPr id="7" name="Rectangle 6"/>
          <p:cNvSpPr/>
          <p:nvPr>
            <p:custDataLst>
              <p:tags r:id="rId3"/>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lang="en-US" sz="800" smtClean="0">
                <a:solidFill>
                  <a:srgbClr val="53565A"/>
                </a:solidFill>
                <a:ea typeface="+mj-ea"/>
              </a:rPr>
              <a:t>8</a:t>
            </a:r>
            <a:endParaRPr lang="en-US" sz="800" dirty="0" smtClean="0">
              <a:solidFill>
                <a:srgbClr val="53565A"/>
              </a:solidFill>
              <a:ea typeface="+mj-ea"/>
            </a:endParaRPr>
          </a:p>
        </p:txBody>
      </p:sp>
    </p:spTree>
    <p:custDataLst>
      <p:tags r:id="rId2"/>
    </p:custDataLst>
    <p:extLst>
      <p:ext uri="{BB962C8B-B14F-4D97-AF65-F5344CB8AC3E}">
        <p14:creationId xmlns:p14="http://schemas.microsoft.com/office/powerpoint/2010/main" val="209083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68818"/>
            <a:ext cx="8991600" cy="369332"/>
          </a:xfrm>
        </p:spPr>
        <p:txBody>
          <a:bodyPr/>
          <a:lstStyle/>
          <a:p>
            <a:r>
              <a:rPr lang="en-US" dirty="0"/>
              <a:t>Globally Systematically Important </a:t>
            </a:r>
            <a:r>
              <a:rPr lang="en-US" dirty="0" smtClean="0"/>
              <a:t>Bank (GSIB) Charge</a:t>
            </a:r>
            <a:endParaRPr lang="en-US" dirty="0"/>
          </a:p>
        </p:txBody>
      </p:sp>
      <p:graphicFrame>
        <p:nvGraphicFramePr>
          <p:cNvPr id="29" name="Table 28"/>
          <p:cNvGraphicFramePr>
            <a:graphicFrameLocks noGrp="1"/>
          </p:cNvGraphicFramePr>
          <p:nvPr>
            <p:extLst>
              <p:ext uri="{D42A27DB-BD31-4B8C-83A1-F6EECF244321}">
                <p14:modId xmlns:p14="http://schemas.microsoft.com/office/powerpoint/2010/main" val="974240102"/>
              </p:ext>
            </p:extLst>
          </p:nvPr>
        </p:nvGraphicFramePr>
        <p:xfrm>
          <a:off x="1733872" y="6406515"/>
          <a:ext cx="7105328" cy="329565"/>
        </p:xfrm>
        <a:graphic>
          <a:graphicData uri="http://schemas.openxmlformats.org/drawingml/2006/table">
            <a:tbl>
              <a:tblPr/>
              <a:tblGrid>
                <a:gridCol w="268123"/>
                <a:gridCol w="6837205"/>
              </a:tblGrid>
              <a:tr h="114300">
                <a:tc>
                  <a:txBody>
                    <a:bodyPr/>
                    <a:lstStyle>
                      <a:lvl1pPr marL="0" algn="l" defTabSz="914400" rtl="0" eaLnBrk="1" latinLnBrk="0" hangingPunct="1">
                        <a:defRPr sz="1800" kern="1200">
                          <a:solidFill>
                            <a:schemeClr val="tx1"/>
                          </a:solidFill>
                          <a:latin typeface="Arial"/>
                          <a:ea typeface="STKaiti"/>
                        </a:defRPr>
                      </a:lvl1pPr>
                      <a:lvl2pPr marL="457200" algn="l" defTabSz="914400" rtl="0" eaLnBrk="1" latinLnBrk="0" hangingPunct="1">
                        <a:defRPr sz="1800" kern="1200">
                          <a:solidFill>
                            <a:schemeClr val="tx1"/>
                          </a:solidFill>
                          <a:latin typeface="Arial"/>
                          <a:ea typeface="STKaiti"/>
                        </a:defRPr>
                      </a:lvl2pPr>
                      <a:lvl3pPr marL="914400" algn="l" defTabSz="914400" rtl="0" eaLnBrk="1" latinLnBrk="0" hangingPunct="1">
                        <a:defRPr sz="1800" kern="1200">
                          <a:solidFill>
                            <a:schemeClr val="tx1"/>
                          </a:solidFill>
                          <a:latin typeface="Arial"/>
                          <a:ea typeface="STKaiti"/>
                        </a:defRPr>
                      </a:lvl3pPr>
                      <a:lvl4pPr marL="1371600" algn="l" defTabSz="914400" rtl="0" eaLnBrk="1" latinLnBrk="0" hangingPunct="1">
                        <a:defRPr sz="1800" kern="1200">
                          <a:solidFill>
                            <a:schemeClr val="tx1"/>
                          </a:solidFill>
                          <a:latin typeface="Arial"/>
                          <a:ea typeface="STKaiti"/>
                        </a:defRPr>
                      </a:lvl4pPr>
                      <a:lvl5pPr marL="1828800" algn="l" defTabSz="914400" rtl="0" eaLnBrk="1" latinLnBrk="0" hangingPunct="1">
                        <a:defRPr sz="1800" kern="1200">
                          <a:solidFill>
                            <a:schemeClr val="tx1"/>
                          </a:solidFill>
                          <a:latin typeface="Arial"/>
                          <a:ea typeface="STKaiti"/>
                        </a:defRPr>
                      </a:lvl5pPr>
                      <a:lvl6pPr marL="2286000" algn="l" defTabSz="914400" rtl="0" eaLnBrk="1" latinLnBrk="0" hangingPunct="1">
                        <a:defRPr sz="1800" kern="1200">
                          <a:solidFill>
                            <a:schemeClr val="tx1"/>
                          </a:solidFill>
                          <a:latin typeface="Arial"/>
                          <a:ea typeface="STKaiti"/>
                        </a:defRPr>
                      </a:lvl6pPr>
                      <a:lvl7pPr marL="2743200" algn="l" defTabSz="914400" rtl="0" eaLnBrk="1" latinLnBrk="0" hangingPunct="1">
                        <a:defRPr sz="1800" kern="1200">
                          <a:solidFill>
                            <a:schemeClr val="tx1"/>
                          </a:solidFill>
                          <a:latin typeface="Arial"/>
                          <a:ea typeface="STKaiti"/>
                        </a:defRPr>
                      </a:lvl7pPr>
                      <a:lvl8pPr marL="3200400" algn="l" defTabSz="914400" rtl="0" eaLnBrk="1" latinLnBrk="0" hangingPunct="1">
                        <a:defRPr sz="1800" kern="1200">
                          <a:solidFill>
                            <a:schemeClr val="tx1"/>
                          </a:solidFill>
                          <a:latin typeface="Arial"/>
                          <a:ea typeface="STKaiti"/>
                        </a:defRPr>
                      </a:lvl8pPr>
                      <a:lvl9pPr marL="3657600" algn="l" defTabSz="914400" rtl="0" eaLnBrk="1" latinLnBrk="0" hangingPunct="1">
                        <a:defRPr sz="1800" kern="1200">
                          <a:solidFill>
                            <a:schemeClr val="tx1"/>
                          </a:solidFill>
                          <a:latin typeface="Arial"/>
                          <a:ea typeface="STKaiti"/>
                        </a:defRPr>
                      </a:lvl9pPr>
                    </a:lstStyle>
                    <a:p>
                      <a:pPr algn="l" fontAlgn="b"/>
                      <a:r>
                        <a:rPr lang="en-US" sz="700" b="1" i="0" u="none" strike="noStrike" dirty="0" smtClean="0">
                          <a:solidFill>
                            <a:schemeClr val="bg1">
                              <a:lumMod val="50000"/>
                            </a:schemeClr>
                          </a:solidFill>
                          <a:latin typeface="+mn-lt"/>
                        </a:rPr>
                        <a:t>Note</a:t>
                      </a:r>
                      <a:r>
                        <a:rPr lang="en-US" sz="700" b="0" i="0" u="none" strike="noStrike" dirty="0" smtClean="0">
                          <a:solidFill>
                            <a:schemeClr val="bg1">
                              <a:lumMod val="50000"/>
                            </a:schemeClr>
                          </a:solidFill>
                          <a:latin typeface="+mn-lt"/>
                        </a:rPr>
                        <a:t>:</a:t>
                      </a:r>
                      <a:endParaRPr lang="en-US" sz="700" b="0" i="0" u="none" strike="noStrike" dirty="0">
                        <a:solidFill>
                          <a:schemeClr val="bg1">
                            <a:lumMod val="50000"/>
                          </a:schemeClr>
                        </a:solidFill>
                        <a:latin typeface="+mn-lt"/>
                      </a:endParaRPr>
                    </a:p>
                  </a:txBody>
                  <a:tcPr marL="9525" marR="9525" marT="952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STKaiti"/>
                        </a:defRPr>
                      </a:lvl1pPr>
                      <a:lvl2pPr marL="457200" algn="l" defTabSz="914400" rtl="0" eaLnBrk="1" latinLnBrk="0" hangingPunct="1">
                        <a:defRPr sz="1800" kern="1200">
                          <a:solidFill>
                            <a:schemeClr val="tx1"/>
                          </a:solidFill>
                          <a:latin typeface="Arial"/>
                          <a:ea typeface="STKaiti"/>
                        </a:defRPr>
                      </a:lvl2pPr>
                      <a:lvl3pPr marL="914400" algn="l" defTabSz="914400" rtl="0" eaLnBrk="1" latinLnBrk="0" hangingPunct="1">
                        <a:defRPr sz="1800" kern="1200">
                          <a:solidFill>
                            <a:schemeClr val="tx1"/>
                          </a:solidFill>
                          <a:latin typeface="Arial"/>
                          <a:ea typeface="STKaiti"/>
                        </a:defRPr>
                      </a:lvl3pPr>
                      <a:lvl4pPr marL="1371600" algn="l" defTabSz="914400" rtl="0" eaLnBrk="1" latinLnBrk="0" hangingPunct="1">
                        <a:defRPr sz="1800" kern="1200">
                          <a:solidFill>
                            <a:schemeClr val="tx1"/>
                          </a:solidFill>
                          <a:latin typeface="Arial"/>
                          <a:ea typeface="STKaiti"/>
                        </a:defRPr>
                      </a:lvl4pPr>
                      <a:lvl5pPr marL="1828800" algn="l" defTabSz="914400" rtl="0" eaLnBrk="1" latinLnBrk="0" hangingPunct="1">
                        <a:defRPr sz="1800" kern="1200">
                          <a:solidFill>
                            <a:schemeClr val="tx1"/>
                          </a:solidFill>
                          <a:latin typeface="Arial"/>
                          <a:ea typeface="STKaiti"/>
                        </a:defRPr>
                      </a:lvl5pPr>
                      <a:lvl6pPr marL="2286000" algn="l" defTabSz="914400" rtl="0" eaLnBrk="1" latinLnBrk="0" hangingPunct="1">
                        <a:defRPr sz="1800" kern="1200">
                          <a:solidFill>
                            <a:schemeClr val="tx1"/>
                          </a:solidFill>
                          <a:latin typeface="Arial"/>
                          <a:ea typeface="STKaiti"/>
                        </a:defRPr>
                      </a:lvl6pPr>
                      <a:lvl7pPr marL="2743200" algn="l" defTabSz="914400" rtl="0" eaLnBrk="1" latinLnBrk="0" hangingPunct="1">
                        <a:defRPr sz="1800" kern="1200">
                          <a:solidFill>
                            <a:schemeClr val="tx1"/>
                          </a:solidFill>
                          <a:latin typeface="Arial"/>
                          <a:ea typeface="STKaiti"/>
                        </a:defRPr>
                      </a:lvl7pPr>
                      <a:lvl8pPr marL="3200400" algn="l" defTabSz="914400" rtl="0" eaLnBrk="1" latinLnBrk="0" hangingPunct="1">
                        <a:defRPr sz="1800" kern="1200">
                          <a:solidFill>
                            <a:schemeClr val="tx1"/>
                          </a:solidFill>
                          <a:latin typeface="Arial"/>
                          <a:ea typeface="STKaiti"/>
                        </a:defRPr>
                      </a:lvl8pPr>
                      <a:lvl9pPr marL="3657600" algn="l" defTabSz="914400" rtl="0" eaLnBrk="1" latinLnBrk="0" hangingPunct="1">
                        <a:defRPr sz="1800" kern="1200">
                          <a:solidFill>
                            <a:schemeClr val="tx1"/>
                          </a:solidFill>
                          <a:latin typeface="Arial"/>
                          <a:ea typeface="STKaiti"/>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700" dirty="0" smtClean="0">
                          <a:solidFill>
                            <a:schemeClr val="bg1">
                              <a:lumMod val="50000"/>
                            </a:schemeClr>
                          </a:solidFill>
                        </a:rPr>
                        <a:t>Citi’s discussion and estimates</a:t>
                      </a:r>
                      <a:r>
                        <a:rPr lang="en-US" sz="700" baseline="0" dirty="0" smtClean="0">
                          <a:solidFill>
                            <a:schemeClr val="bg1">
                              <a:lumMod val="50000"/>
                            </a:schemeClr>
                          </a:solidFill>
                        </a:rPr>
                        <a:t> of the U.S. GSIB surcharge is based on its interpretation and understanding of the Federal Reserve Board’s December 2014 proposal and are subject to any further regulatory guidance and final rules. BCBS = Basel Committee on Banking Supervision. </a:t>
                      </a:r>
                      <a:r>
                        <a:rPr lang="en-US" sz="700" dirty="0" smtClean="0">
                          <a:solidFill>
                            <a:schemeClr val="bg1">
                              <a:lumMod val="50000"/>
                            </a:schemeClr>
                          </a:solidFill>
                        </a:rPr>
                        <a:t>AFS</a:t>
                      </a:r>
                      <a:r>
                        <a:rPr lang="en-US" sz="700" baseline="0" dirty="0" smtClean="0">
                          <a:solidFill>
                            <a:schemeClr val="bg1">
                              <a:lumMod val="50000"/>
                            </a:schemeClr>
                          </a:solidFill>
                        </a:rPr>
                        <a:t> =</a:t>
                      </a:r>
                      <a:r>
                        <a:rPr lang="en-US" sz="700" dirty="0" smtClean="0">
                          <a:solidFill>
                            <a:schemeClr val="bg1">
                              <a:lumMod val="50000"/>
                            </a:schemeClr>
                          </a:solidFill>
                        </a:rPr>
                        <a:t>  Available-for-Sale.</a:t>
                      </a:r>
                      <a:r>
                        <a:rPr lang="en-US" sz="700" baseline="0" dirty="0" smtClean="0">
                          <a:solidFill>
                            <a:schemeClr val="bg1">
                              <a:lumMod val="50000"/>
                            </a:schemeClr>
                          </a:solidFill>
                        </a:rPr>
                        <a:t>  HQLA =  High Quality Liquid Assets. PFE =  Potential Future Exposure.  SFT =  Securities Financing Transaction. </a:t>
                      </a:r>
                      <a:r>
                        <a:rPr lang="en-US" sz="700" b="0" spc="-10" baseline="0" dirty="0" smtClean="0">
                          <a:solidFill>
                            <a:schemeClr val="bg1">
                              <a:lumMod val="50000"/>
                            </a:schemeClr>
                          </a:solidFill>
                        </a:rPr>
                        <a:t>LCR = Liquidity Coverage Ratio.</a:t>
                      </a:r>
                      <a:endParaRPr lang="en-US" sz="700" b="0" i="0" u="none" strike="noStrike" dirty="0" smtClean="0">
                        <a:solidFill>
                          <a:schemeClr val="bg1">
                            <a:lumMod val="50000"/>
                          </a:schemeClr>
                        </a:solidFill>
                        <a:latin typeface="+mn-lt"/>
                      </a:endParaRPr>
                    </a:p>
                  </a:txBody>
                  <a:tcPr marL="9525" marR="9525" marT="9525" marB="0">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30" name="Pentagon 29"/>
          <p:cNvSpPr/>
          <p:nvPr/>
        </p:nvSpPr>
        <p:spPr>
          <a:xfrm>
            <a:off x="4362450" y="1405539"/>
            <a:ext cx="1625634" cy="548640"/>
          </a:xfrm>
          <a:prstGeom prst="homePlate">
            <a:avLst>
              <a:gd name="adj" fmla="val 0"/>
            </a:avLst>
          </a:prstGeom>
          <a:solidFill>
            <a:srgbClr val="002D7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cs typeface="+mn-cs"/>
              </a:rPr>
              <a:t>Size</a:t>
            </a:r>
          </a:p>
        </p:txBody>
      </p:sp>
      <p:sp>
        <p:nvSpPr>
          <p:cNvPr id="31" name="Pentagon 30"/>
          <p:cNvSpPr/>
          <p:nvPr/>
        </p:nvSpPr>
        <p:spPr>
          <a:xfrm>
            <a:off x="4362450" y="2066263"/>
            <a:ext cx="1625634" cy="821958"/>
          </a:xfrm>
          <a:prstGeom prst="homePlate">
            <a:avLst>
              <a:gd name="adj" fmla="val 0"/>
            </a:avLst>
          </a:prstGeom>
          <a:solidFill>
            <a:srgbClr val="002D7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Arial"/>
                <a:cs typeface="+mn-cs"/>
              </a:rPr>
              <a:t>Inter-connectedness</a:t>
            </a:r>
            <a:endParaRPr kumimoji="0" lang="en-US" sz="1100" b="1" i="0" u="none" strike="noStrike" kern="0" cap="none" spc="0" normalizeH="0" baseline="0" noProof="0" dirty="0">
              <a:ln>
                <a:noFill/>
              </a:ln>
              <a:solidFill>
                <a:srgbClr val="FFFFFF"/>
              </a:solidFill>
              <a:effectLst/>
              <a:uLnTx/>
              <a:uFillTx/>
              <a:latin typeface="Arial"/>
              <a:cs typeface="+mn-cs"/>
            </a:endParaRPr>
          </a:p>
        </p:txBody>
      </p:sp>
      <p:sp>
        <p:nvSpPr>
          <p:cNvPr id="32" name="Pentagon 31"/>
          <p:cNvSpPr/>
          <p:nvPr/>
        </p:nvSpPr>
        <p:spPr>
          <a:xfrm>
            <a:off x="4362450" y="3020088"/>
            <a:ext cx="1625634" cy="548640"/>
          </a:xfrm>
          <a:prstGeom prst="homePlate">
            <a:avLst>
              <a:gd name="adj" fmla="val 0"/>
            </a:avLst>
          </a:prstGeom>
          <a:solidFill>
            <a:srgbClr val="002D7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cs typeface="+mn-cs"/>
              </a:rPr>
              <a:t>Complexity</a:t>
            </a:r>
          </a:p>
        </p:txBody>
      </p:sp>
      <p:sp>
        <p:nvSpPr>
          <p:cNvPr id="33" name="Pentagon 32"/>
          <p:cNvSpPr/>
          <p:nvPr/>
        </p:nvSpPr>
        <p:spPr>
          <a:xfrm>
            <a:off x="4362450" y="3690182"/>
            <a:ext cx="1625634" cy="437036"/>
          </a:xfrm>
          <a:prstGeom prst="homePlate">
            <a:avLst>
              <a:gd name="adj" fmla="val 0"/>
            </a:avLst>
          </a:prstGeom>
          <a:solidFill>
            <a:srgbClr val="002D7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cs typeface="+mn-cs"/>
              </a:rPr>
              <a:t>Cross-jurisdictional activity</a:t>
            </a:r>
          </a:p>
        </p:txBody>
      </p:sp>
      <p:sp>
        <p:nvSpPr>
          <p:cNvPr id="34" name="Pentagon 33"/>
          <p:cNvSpPr/>
          <p:nvPr/>
        </p:nvSpPr>
        <p:spPr>
          <a:xfrm>
            <a:off x="4362450" y="4254441"/>
            <a:ext cx="1625634" cy="469959"/>
          </a:xfrm>
          <a:prstGeom prst="homePlate">
            <a:avLst>
              <a:gd name="adj" fmla="val 0"/>
            </a:avLst>
          </a:prstGeom>
          <a:noFill/>
          <a:ln w="12700" cap="flat" cmpd="sng" algn="ctr">
            <a:solidFill>
              <a:srgbClr val="FFFFFF">
                <a:lumMod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lumMod val="50000"/>
                  </a:srgbClr>
                </a:solidFill>
                <a:effectLst/>
                <a:uLnTx/>
                <a:uFillTx/>
                <a:latin typeface="Arial"/>
                <a:cs typeface="+mn-cs"/>
              </a:rPr>
              <a:t>Substitutability</a:t>
            </a:r>
          </a:p>
        </p:txBody>
      </p:sp>
      <p:sp>
        <p:nvSpPr>
          <p:cNvPr id="35" name="Pentagon 34"/>
          <p:cNvSpPr/>
          <p:nvPr/>
        </p:nvSpPr>
        <p:spPr>
          <a:xfrm>
            <a:off x="4362450" y="4876800"/>
            <a:ext cx="1625634" cy="457192"/>
          </a:xfrm>
          <a:prstGeom prst="homePlate">
            <a:avLst>
              <a:gd name="adj" fmla="val 0"/>
            </a:avLst>
          </a:prstGeom>
          <a:solidFill>
            <a:srgbClr val="002D7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cs typeface="+mn-cs"/>
              </a:rPr>
              <a:t>Short-term wholesale funding</a:t>
            </a:r>
          </a:p>
        </p:txBody>
      </p:sp>
      <p:sp>
        <p:nvSpPr>
          <p:cNvPr id="36" name="TextBox 35"/>
          <p:cNvSpPr txBox="1"/>
          <p:nvPr/>
        </p:nvSpPr>
        <p:spPr>
          <a:xfrm>
            <a:off x="4067175" y="1095391"/>
            <a:ext cx="4936422" cy="274320"/>
          </a:xfrm>
          <a:prstGeom prst="rect">
            <a:avLst/>
          </a:prstGeom>
          <a:solidFill>
            <a:srgbClr val="002D72"/>
          </a:solidFill>
        </p:spPr>
        <p:txBody>
          <a:bodyPr wrap="square" lIns="9144" rIns="9144"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rPr>
              <a:t>Systemic Indicator Score Key Determinants</a:t>
            </a:r>
            <a:endParaRPr kumimoji="0" lang="en-US" sz="1400" b="1" i="0" u="none" strike="noStrike" kern="0" cap="none" spc="0" normalizeH="0" baseline="0" noProof="0" dirty="0">
              <a:ln>
                <a:noFill/>
              </a:ln>
              <a:solidFill>
                <a:srgbClr val="FFFFFF"/>
              </a:solidFill>
              <a:effectLst/>
              <a:uLnTx/>
              <a:uFillTx/>
            </a:endParaRPr>
          </a:p>
        </p:txBody>
      </p:sp>
      <p:cxnSp>
        <p:nvCxnSpPr>
          <p:cNvPr id="37" name="Straight Connector 36"/>
          <p:cNvCxnSpPr/>
          <p:nvPr/>
        </p:nvCxnSpPr>
        <p:spPr>
          <a:xfrm>
            <a:off x="4194810" y="2011329"/>
            <a:ext cx="4716211" cy="0"/>
          </a:xfrm>
          <a:prstGeom prst="line">
            <a:avLst/>
          </a:prstGeom>
          <a:noFill/>
          <a:ln w="3175" cap="flat" cmpd="sng" algn="ctr">
            <a:solidFill>
              <a:srgbClr val="FFFFFF">
                <a:lumMod val="50000"/>
              </a:srgbClr>
            </a:solidFill>
            <a:prstDash val="sysDot"/>
          </a:ln>
          <a:effectLst/>
        </p:spPr>
      </p:cxnSp>
      <p:cxnSp>
        <p:nvCxnSpPr>
          <p:cNvPr id="38" name="Straight Connector 37"/>
          <p:cNvCxnSpPr/>
          <p:nvPr/>
        </p:nvCxnSpPr>
        <p:spPr>
          <a:xfrm>
            <a:off x="4194810" y="2955817"/>
            <a:ext cx="4716211" cy="0"/>
          </a:xfrm>
          <a:prstGeom prst="line">
            <a:avLst/>
          </a:prstGeom>
          <a:noFill/>
          <a:ln w="3175" cap="flat" cmpd="sng" algn="ctr">
            <a:solidFill>
              <a:srgbClr val="FFFFFF">
                <a:lumMod val="50000"/>
              </a:srgbClr>
            </a:solidFill>
            <a:prstDash val="sysDot"/>
          </a:ln>
          <a:effectLst/>
        </p:spPr>
      </p:cxnSp>
      <p:cxnSp>
        <p:nvCxnSpPr>
          <p:cNvPr id="39" name="Straight Connector 38"/>
          <p:cNvCxnSpPr/>
          <p:nvPr/>
        </p:nvCxnSpPr>
        <p:spPr>
          <a:xfrm>
            <a:off x="4362450" y="3616387"/>
            <a:ext cx="4548571" cy="0"/>
          </a:xfrm>
          <a:prstGeom prst="line">
            <a:avLst/>
          </a:prstGeom>
          <a:noFill/>
          <a:ln w="3175" cap="flat" cmpd="sng" algn="ctr">
            <a:solidFill>
              <a:srgbClr val="FFFFFF">
                <a:lumMod val="50000"/>
              </a:srgbClr>
            </a:solidFill>
            <a:prstDash val="sysDot"/>
          </a:ln>
          <a:effectLst/>
        </p:spPr>
      </p:cxnSp>
      <p:cxnSp>
        <p:nvCxnSpPr>
          <p:cNvPr id="40" name="Straight Connector 39"/>
          <p:cNvCxnSpPr/>
          <p:nvPr/>
        </p:nvCxnSpPr>
        <p:spPr>
          <a:xfrm>
            <a:off x="4362450" y="4181475"/>
            <a:ext cx="4548571" cy="0"/>
          </a:xfrm>
          <a:prstGeom prst="line">
            <a:avLst/>
          </a:prstGeom>
          <a:noFill/>
          <a:ln w="3175" cap="flat" cmpd="sng" algn="ctr">
            <a:solidFill>
              <a:srgbClr val="FFFFFF">
                <a:lumMod val="50000"/>
              </a:srgbClr>
            </a:solidFill>
            <a:prstDash val="sysDot"/>
          </a:ln>
          <a:effectLst/>
        </p:spPr>
      </p:cxnSp>
      <p:cxnSp>
        <p:nvCxnSpPr>
          <p:cNvPr id="41" name="Straight Connector 40"/>
          <p:cNvCxnSpPr/>
          <p:nvPr/>
        </p:nvCxnSpPr>
        <p:spPr>
          <a:xfrm>
            <a:off x="4362450" y="4800600"/>
            <a:ext cx="4548571" cy="0"/>
          </a:xfrm>
          <a:prstGeom prst="line">
            <a:avLst/>
          </a:prstGeom>
          <a:noFill/>
          <a:ln w="3175" cap="flat" cmpd="sng" algn="ctr">
            <a:solidFill>
              <a:srgbClr val="FFFFFF">
                <a:lumMod val="50000"/>
              </a:srgbClr>
            </a:solidFill>
            <a:prstDash val="sysDot"/>
          </a:ln>
          <a:effectLst/>
        </p:spPr>
      </p:cxnSp>
      <p:sp>
        <p:nvSpPr>
          <p:cNvPr id="42" name="TextBox 41"/>
          <p:cNvSpPr txBox="1"/>
          <p:nvPr/>
        </p:nvSpPr>
        <p:spPr>
          <a:xfrm>
            <a:off x="5988084" y="1544105"/>
            <a:ext cx="2922937" cy="261610"/>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srgbClr val="FFFFFF">
                    <a:lumMod val="50000"/>
                  </a:srgbClr>
                </a:solidFill>
                <a:effectLst/>
                <a:uLnTx/>
                <a:uFillTx/>
              </a:rPr>
              <a:t>Leverage exposures</a:t>
            </a:r>
          </a:p>
        </p:txBody>
      </p:sp>
      <p:sp>
        <p:nvSpPr>
          <p:cNvPr id="43" name="TextBox 42"/>
          <p:cNvSpPr txBox="1"/>
          <p:nvPr/>
        </p:nvSpPr>
        <p:spPr>
          <a:xfrm>
            <a:off x="5988084" y="1981007"/>
            <a:ext cx="2922937" cy="938719"/>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FFFFFF">
                    <a:lumMod val="50000"/>
                  </a:srgbClr>
                </a:solidFill>
                <a:effectLst/>
                <a:uLnTx/>
                <a:uFillTx/>
              </a:rPr>
              <a:t>Derivatives PFEs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srgbClr val="FFFFFF">
                    <a:lumMod val="50000"/>
                  </a:srgbClr>
                </a:solidFill>
                <a:effectLst/>
                <a:uLnTx/>
                <a:uFillTx/>
              </a:rPr>
              <a:t>FI deposit volume</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srgbClr val="FFFFFF">
                    <a:lumMod val="50000"/>
                  </a:srgbClr>
                </a:solidFill>
                <a:effectLst/>
                <a:uLnTx/>
                <a:uFillTx/>
              </a:rPr>
              <a:t>Time Deposits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FFFFFF">
                    <a:lumMod val="50000"/>
                  </a:srgbClr>
                </a:solidFill>
                <a:effectLst/>
                <a:uLnTx/>
                <a:uFillTx/>
              </a:rPr>
              <a:t>Debt and equity </a:t>
            </a:r>
            <a:r>
              <a:rPr kumimoji="0" lang="en-US" sz="1100" b="0" i="0" u="none" strike="noStrike" kern="0" cap="none" spc="0" normalizeH="0" baseline="0" noProof="0" dirty="0" smtClean="0">
                <a:ln>
                  <a:noFill/>
                </a:ln>
                <a:solidFill>
                  <a:srgbClr val="FFFFFF">
                    <a:lumMod val="50000"/>
                  </a:srgbClr>
                </a:solidFill>
                <a:effectLst/>
                <a:uLnTx/>
                <a:uFillTx/>
              </a:rPr>
              <a:t>outstanding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FFFFFF">
                    <a:lumMod val="50000"/>
                  </a:srgbClr>
                </a:solidFill>
                <a:effectLst/>
                <a:uLnTx/>
                <a:uFillTx/>
              </a:rPr>
              <a:t>SFTs exposure</a:t>
            </a:r>
            <a:endParaRPr kumimoji="0" lang="en-US" sz="1100" b="0" i="0" u="none" strike="noStrike" kern="0" cap="none" spc="0" normalizeH="0" baseline="0" noProof="0" dirty="0">
              <a:ln>
                <a:noFill/>
              </a:ln>
              <a:solidFill>
                <a:srgbClr val="FFFFFF">
                  <a:lumMod val="50000"/>
                </a:srgbClr>
              </a:solidFill>
              <a:effectLst/>
              <a:uLnTx/>
              <a:uFillTx/>
            </a:endParaRPr>
          </a:p>
        </p:txBody>
      </p:sp>
      <p:sp>
        <p:nvSpPr>
          <p:cNvPr id="44" name="TextBox 43"/>
          <p:cNvSpPr txBox="1"/>
          <p:nvPr/>
        </p:nvSpPr>
        <p:spPr>
          <a:xfrm>
            <a:off x="6012666" y="2998432"/>
            <a:ext cx="2990932" cy="600164"/>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FFFFFF">
                    <a:lumMod val="50000"/>
                  </a:srgbClr>
                </a:solidFill>
                <a:effectLst/>
                <a:uLnTx/>
                <a:uFillTx/>
              </a:rPr>
              <a:t>Derivatives notional volumes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FFFFFF">
                    <a:lumMod val="50000"/>
                  </a:srgbClr>
                </a:solidFill>
                <a:effectLst/>
                <a:uLnTx/>
                <a:uFillTx/>
              </a:rPr>
              <a:t>Trading </a:t>
            </a:r>
            <a:r>
              <a:rPr lang="en-US" sz="1100" kern="0" dirty="0" smtClean="0">
                <a:solidFill>
                  <a:srgbClr val="FFFFFF">
                    <a:lumMod val="50000"/>
                  </a:srgbClr>
                </a:solidFill>
              </a:rPr>
              <a:t>&amp; </a:t>
            </a:r>
            <a:r>
              <a:rPr kumimoji="0" lang="en-US" sz="1100" b="0" i="0" u="none" strike="noStrike" kern="0" cap="none" spc="0" normalizeH="0" baseline="0" noProof="0" dirty="0" smtClean="0">
                <a:ln>
                  <a:noFill/>
                </a:ln>
                <a:solidFill>
                  <a:srgbClr val="FFFFFF">
                    <a:lumMod val="50000"/>
                  </a:srgbClr>
                </a:solidFill>
                <a:effectLst/>
                <a:uLnTx/>
                <a:uFillTx/>
              </a:rPr>
              <a:t>AFS </a:t>
            </a:r>
            <a:r>
              <a:rPr kumimoji="0" lang="en-US" sz="1100" b="0" i="0" u="none" strike="noStrike" kern="0" cap="none" spc="0" normalizeH="0" baseline="0" noProof="0" dirty="0">
                <a:ln>
                  <a:noFill/>
                </a:ln>
                <a:solidFill>
                  <a:srgbClr val="FFFFFF">
                    <a:lumMod val="50000"/>
                  </a:srgbClr>
                </a:solidFill>
                <a:effectLst/>
                <a:uLnTx/>
                <a:uFillTx/>
              </a:rPr>
              <a:t>securities (</a:t>
            </a:r>
            <a:r>
              <a:rPr kumimoji="0" lang="en-US" sz="1100" b="0" i="0" u="none" strike="noStrike" kern="0" cap="none" spc="-30" normalizeH="0" baseline="0" noProof="0" dirty="0">
                <a:ln>
                  <a:noFill/>
                </a:ln>
                <a:solidFill>
                  <a:srgbClr val="FFFFFF">
                    <a:lumMod val="50000"/>
                  </a:srgbClr>
                </a:solidFill>
                <a:effectLst/>
                <a:uLnTx/>
                <a:uFillTx/>
              </a:rPr>
              <a:t>excluding HQLA</a:t>
            </a:r>
            <a:r>
              <a:rPr kumimoji="0" lang="en-US" sz="1100" b="0" i="0" u="none" strike="noStrike" kern="0" cap="none" spc="0" normalizeH="0" baseline="0" noProof="0" dirty="0">
                <a:ln>
                  <a:noFill/>
                </a:ln>
                <a:solidFill>
                  <a:srgbClr val="FFFFFF">
                    <a:lumMod val="50000"/>
                  </a:srgbClr>
                </a:solidFill>
                <a:effectLst/>
                <a:uLnTx/>
                <a:uFillTx/>
              </a:rPr>
              <a:t>)</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FFFFFF">
                    <a:lumMod val="50000"/>
                  </a:srgbClr>
                </a:solidFill>
                <a:effectLst/>
                <a:uLnTx/>
                <a:uFillTx/>
              </a:rPr>
              <a:t>Level 3 Assets</a:t>
            </a:r>
          </a:p>
        </p:txBody>
      </p:sp>
      <p:sp>
        <p:nvSpPr>
          <p:cNvPr id="45" name="TextBox 44"/>
          <p:cNvSpPr txBox="1"/>
          <p:nvPr/>
        </p:nvSpPr>
        <p:spPr>
          <a:xfrm>
            <a:off x="5988084" y="4876800"/>
            <a:ext cx="2922937" cy="430887"/>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srgbClr val="FFFFFF">
                    <a:lumMod val="50000"/>
                  </a:srgbClr>
                </a:solidFill>
                <a:effectLst/>
                <a:uLnTx/>
                <a:uFillTx/>
              </a:rPr>
              <a:t>FI and corporate non-operating deposits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srgbClr val="FFFFFF">
                    <a:lumMod val="50000"/>
                  </a:srgbClr>
                </a:solidFill>
                <a:effectLst/>
                <a:uLnTx/>
                <a:uFillTx/>
              </a:rPr>
              <a:t>Repo</a:t>
            </a:r>
          </a:p>
        </p:txBody>
      </p:sp>
      <p:sp>
        <p:nvSpPr>
          <p:cNvPr id="46" name="TextBox 45"/>
          <p:cNvSpPr txBox="1"/>
          <p:nvPr/>
        </p:nvSpPr>
        <p:spPr>
          <a:xfrm>
            <a:off x="5988084" y="3696331"/>
            <a:ext cx="2922937" cy="430887"/>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FFFFFF">
                    <a:lumMod val="50000"/>
                  </a:srgbClr>
                </a:solidFill>
                <a:effectLst/>
                <a:uLnTx/>
                <a:uFillTx/>
              </a:rPr>
              <a:t>Cross-jurisdictional claims</a:t>
            </a:r>
            <a:endParaRPr kumimoji="0" lang="en-US" sz="1100" b="0" i="0" u="none" strike="noStrike" kern="0" cap="none" spc="0" normalizeH="0" baseline="0" noProof="0" dirty="0">
              <a:ln>
                <a:noFill/>
              </a:ln>
              <a:solidFill>
                <a:srgbClr val="FFFFFF">
                  <a:lumMod val="50000"/>
                </a:srgbClr>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dirty="0" smtClean="0">
                <a:ln>
                  <a:noFill/>
                </a:ln>
                <a:solidFill>
                  <a:srgbClr val="FFFFFF">
                    <a:lumMod val="50000"/>
                  </a:srgbClr>
                </a:solidFill>
                <a:effectLst/>
                <a:uLnTx/>
                <a:uFillTx/>
              </a:rPr>
              <a:t>Cross-jurisdictional liabilities</a:t>
            </a:r>
            <a:endParaRPr kumimoji="0" lang="en-US" sz="1100" b="0" i="0" u="none" strike="noStrike" kern="0" cap="none" spc="0" normalizeH="0" baseline="0" noProof="0" dirty="0">
              <a:ln>
                <a:noFill/>
              </a:ln>
              <a:solidFill>
                <a:srgbClr val="FFFFFF">
                  <a:lumMod val="50000"/>
                </a:srgbClr>
              </a:solidFill>
              <a:effectLst/>
              <a:uLnTx/>
              <a:uFillTx/>
            </a:endParaRPr>
          </a:p>
        </p:txBody>
      </p:sp>
      <p:sp>
        <p:nvSpPr>
          <p:cNvPr id="47" name="TextBox 46"/>
          <p:cNvSpPr txBox="1"/>
          <p:nvPr/>
        </p:nvSpPr>
        <p:spPr>
          <a:xfrm>
            <a:off x="5988084" y="4204048"/>
            <a:ext cx="2922937" cy="600164"/>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FFFFFF">
                    <a:lumMod val="65000"/>
                  </a:srgbClr>
                </a:solidFill>
                <a:effectLst/>
                <a:uLnTx/>
                <a:uFillTx/>
              </a:rPr>
              <a:t>Payments activity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FFFFFF">
                    <a:lumMod val="65000"/>
                  </a:srgbClr>
                </a:solidFill>
                <a:effectLst/>
                <a:uLnTx/>
                <a:uFillTx/>
              </a:rPr>
              <a:t>Assets under custody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FFFFFF">
                    <a:lumMod val="65000"/>
                  </a:srgbClr>
                </a:solidFill>
                <a:effectLst/>
                <a:uLnTx/>
                <a:uFillTx/>
              </a:rPr>
              <a:t>Underwriting activity</a:t>
            </a:r>
          </a:p>
        </p:txBody>
      </p:sp>
      <p:sp>
        <p:nvSpPr>
          <p:cNvPr id="49" name="Rectangle 48"/>
          <p:cNvSpPr/>
          <p:nvPr/>
        </p:nvSpPr>
        <p:spPr>
          <a:xfrm rot="10800000">
            <a:off x="4057651" y="1405538"/>
            <a:ext cx="274320" cy="3398674"/>
          </a:xfrm>
          <a:prstGeom prst="rect">
            <a:avLst/>
          </a:prstGeom>
          <a:solidFill>
            <a:schemeClr val="accent3">
              <a:lumMod val="60000"/>
              <a:lumOff val="40000"/>
            </a:schemeClr>
          </a:solidFill>
          <a:ln w="9525" cap="flat" cmpd="sng" algn="ctr">
            <a:noFill/>
            <a:prstDash val="solid"/>
          </a:ln>
          <a:effectLst/>
        </p:spPr>
        <p:txBody>
          <a:bodyPr vert="vert" lIns="9144" rIns="914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chemeClr val="accent1"/>
                </a:solidFill>
                <a:effectLst/>
                <a:uLnTx/>
                <a:uFillTx/>
                <a:latin typeface="Arial"/>
                <a:cs typeface="+mn-cs"/>
              </a:rPr>
              <a:t>Proportional to </a:t>
            </a:r>
            <a:r>
              <a:rPr kumimoji="0" lang="en-US" sz="1100" b="1" i="0" u="none" strike="noStrike" kern="0" cap="none" spc="0" normalizeH="0" baseline="0" noProof="0" dirty="0">
                <a:ln>
                  <a:noFill/>
                </a:ln>
                <a:solidFill>
                  <a:schemeClr val="accent1"/>
                </a:solidFill>
                <a:effectLst/>
                <a:uLnTx/>
                <a:uFillTx/>
                <a:latin typeface="Arial"/>
                <a:cs typeface="+mn-cs"/>
              </a:rPr>
              <a:t>Global </a:t>
            </a:r>
            <a:r>
              <a:rPr kumimoji="0" lang="en-US" sz="1100" b="1" i="0" u="none" strike="noStrike" kern="0" cap="none" spc="0" normalizeH="0" baseline="0" noProof="0" dirty="0" smtClean="0">
                <a:ln>
                  <a:noFill/>
                </a:ln>
                <a:solidFill>
                  <a:schemeClr val="accent1"/>
                </a:solidFill>
                <a:effectLst/>
                <a:uLnTx/>
                <a:uFillTx/>
                <a:latin typeface="Arial"/>
                <a:cs typeface="+mn-cs"/>
              </a:rPr>
              <a:t>Industry Aggregate</a:t>
            </a:r>
            <a:endParaRPr kumimoji="0" lang="en-US" sz="1100" b="1" i="0" u="none" strike="noStrike" kern="0" cap="none" spc="0" normalizeH="0" baseline="0" noProof="0" dirty="0">
              <a:ln>
                <a:noFill/>
              </a:ln>
              <a:solidFill>
                <a:schemeClr val="accent1"/>
              </a:solidFill>
              <a:effectLst/>
              <a:uLnTx/>
              <a:uFillTx/>
              <a:latin typeface="Arial"/>
              <a:cs typeface="+mn-cs"/>
            </a:endParaRPr>
          </a:p>
        </p:txBody>
      </p:sp>
      <p:sp>
        <p:nvSpPr>
          <p:cNvPr id="50" name="Rectangle 49"/>
          <p:cNvSpPr/>
          <p:nvPr/>
        </p:nvSpPr>
        <p:spPr>
          <a:xfrm rot="10800000">
            <a:off x="4057651" y="4876800"/>
            <a:ext cx="274320" cy="541766"/>
          </a:xfrm>
          <a:prstGeom prst="rect">
            <a:avLst/>
          </a:prstGeom>
          <a:solidFill>
            <a:schemeClr val="accent3">
              <a:lumMod val="60000"/>
              <a:lumOff val="40000"/>
            </a:schemeClr>
          </a:solidFill>
          <a:ln w="9525" cap="flat" cmpd="sng" algn="ctr">
            <a:noFill/>
            <a:prstDash val="solid"/>
          </a:ln>
          <a:effectLst/>
        </p:spPr>
        <p:txBody>
          <a:bodyPr vert="vert"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accent1"/>
                </a:solidFill>
                <a:effectLst/>
                <a:uLnTx/>
                <a:uFillTx/>
                <a:latin typeface="Arial"/>
                <a:cs typeface="+mn-cs"/>
              </a:rPr>
              <a:t>% </a:t>
            </a:r>
            <a:r>
              <a:rPr kumimoji="0" lang="en-US" sz="1100" b="1" i="0" u="none" strike="noStrike" kern="0" cap="none" spc="0" normalizeH="0" baseline="0" noProof="0" dirty="0" smtClean="0">
                <a:ln>
                  <a:noFill/>
                </a:ln>
                <a:solidFill>
                  <a:schemeClr val="accent1"/>
                </a:solidFill>
                <a:effectLst/>
                <a:uLnTx/>
                <a:uFillTx/>
                <a:latin typeface="Arial"/>
                <a:cs typeface="+mn-cs"/>
              </a:rPr>
              <a:t>RWA</a:t>
            </a:r>
            <a:endParaRPr kumimoji="0" lang="en-US" sz="1100" b="1" i="0" u="none" strike="noStrike" kern="0" cap="none" spc="0" normalizeH="0" baseline="0" noProof="0" dirty="0">
              <a:ln>
                <a:noFill/>
              </a:ln>
              <a:solidFill>
                <a:schemeClr val="accent1"/>
              </a:solidFill>
              <a:effectLst/>
              <a:uLnTx/>
              <a:uFillTx/>
              <a:latin typeface="Arial"/>
              <a:cs typeface="+mn-cs"/>
            </a:endParaRPr>
          </a:p>
        </p:txBody>
      </p:sp>
      <p:sp>
        <p:nvSpPr>
          <p:cNvPr id="51" name="TextBox 50"/>
          <p:cNvSpPr txBox="1"/>
          <p:nvPr/>
        </p:nvSpPr>
        <p:spPr>
          <a:xfrm>
            <a:off x="7620000" y="2133600"/>
            <a:ext cx="1264921" cy="646331"/>
          </a:xfrm>
          <a:prstGeom prst="rect">
            <a:avLst/>
          </a:prstGeom>
          <a:noFill/>
        </p:spPr>
        <p:txBody>
          <a:bodyPr wrap="square" rtlCol="0">
            <a:spAutoFit/>
          </a:bodyPr>
          <a:lstStyle/>
          <a:p>
            <a:pPr marL="171450" marR="0" lvl="0" indent="-171450" algn="r" defTabSz="914400" eaLnBrk="1" fontAlgn="auto" latinLnBrk="0" hangingPunct="1">
              <a:lnSpc>
                <a:spcPct val="100000"/>
              </a:lnSpc>
              <a:spcBef>
                <a:spcPts val="0"/>
              </a:spcBef>
              <a:spcAft>
                <a:spcPts val="0"/>
              </a:spcAft>
              <a:buClrTx/>
              <a:buSzPct val="120000"/>
              <a:buFont typeface="Wingdings" panose="05000000000000000000" pitchFamily="2" charset="2"/>
              <a:buChar char="ü"/>
              <a:tabLst/>
              <a:defRPr/>
            </a:pPr>
            <a:r>
              <a:rPr kumimoji="0" lang="en-US" sz="900" b="1" i="1" u="none" strike="noStrike" kern="0" cap="none" spc="0" normalizeH="0" baseline="0" noProof="0" dirty="0">
                <a:ln>
                  <a:noFill/>
                </a:ln>
                <a:solidFill>
                  <a:srgbClr val="002D72"/>
                </a:solidFill>
                <a:effectLst/>
                <a:uLnTx/>
                <a:uFillTx/>
              </a:rPr>
              <a:t>Indicates </a:t>
            </a:r>
            <a:r>
              <a:rPr kumimoji="0" lang="en-US" sz="900" b="1" i="1" u="none" strike="noStrike" kern="0" cap="none" spc="0" normalizeH="0" baseline="0" noProof="0" dirty="0" smtClean="0">
                <a:ln>
                  <a:noFill/>
                </a:ln>
                <a:solidFill>
                  <a:srgbClr val="002D72"/>
                </a:solidFill>
                <a:effectLst/>
                <a:uLnTx/>
                <a:uFillTx/>
              </a:rPr>
              <a:t>Current and Ongoing </a:t>
            </a:r>
            <a:r>
              <a:rPr kumimoji="0" lang="en-US" sz="900" b="1" i="1" u="none" strike="noStrike" kern="0" cap="none" spc="0" normalizeH="0" baseline="0" noProof="0" dirty="0">
                <a:ln>
                  <a:noFill/>
                </a:ln>
                <a:solidFill>
                  <a:srgbClr val="002D72"/>
                </a:solidFill>
                <a:effectLst/>
                <a:uLnTx/>
                <a:uFillTx/>
              </a:rPr>
              <a:t>Optimization</a:t>
            </a:r>
          </a:p>
        </p:txBody>
      </p:sp>
      <p:sp>
        <p:nvSpPr>
          <p:cNvPr id="52" name="TextBox 51"/>
          <p:cNvSpPr txBox="1"/>
          <p:nvPr/>
        </p:nvSpPr>
        <p:spPr>
          <a:xfrm>
            <a:off x="149925" y="1095391"/>
            <a:ext cx="3745800" cy="274320"/>
          </a:xfrm>
          <a:prstGeom prst="rect">
            <a:avLst/>
          </a:prstGeom>
          <a:solidFill>
            <a:srgbClr val="002D72"/>
          </a:solidFill>
        </p:spPr>
        <p:txBody>
          <a:bodyPr wrap="square" lIns="9144" rIns="9144"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rPr>
              <a:t>U.S. GSIB Surcharge Proposal 12/14</a:t>
            </a:r>
            <a:endParaRPr kumimoji="0" lang="en-US" sz="1400" b="1" i="0" u="none" strike="noStrike" kern="0" cap="none" spc="0" normalizeH="0" baseline="0" noProof="0" dirty="0">
              <a:ln>
                <a:noFill/>
              </a:ln>
              <a:solidFill>
                <a:srgbClr val="FFFFFF"/>
              </a:solidFill>
              <a:effectLst/>
              <a:uLnTx/>
              <a:uFillTx/>
            </a:endParaRPr>
          </a:p>
        </p:txBody>
      </p:sp>
      <p:sp>
        <p:nvSpPr>
          <p:cNvPr id="53" name="TextBox 52"/>
          <p:cNvSpPr txBox="1"/>
          <p:nvPr/>
        </p:nvSpPr>
        <p:spPr>
          <a:xfrm>
            <a:off x="140399" y="1423496"/>
            <a:ext cx="3841051" cy="3677930"/>
          </a:xfrm>
          <a:prstGeom prst="rect">
            <a:avLst/>
          </a:prstGeom>
          <a:noFill/>
        </p:spPr>
        <p:txBody>
          <a:bodyPr wrap="square" rtlCol="0">
            <a:spAutoFit/>
          </a:bodyPr>
          <a:lstStyle/>
          <a:p>
            <a:pPr marL="171450" indent="-171450">
              <a:spcBef>
                <a:spcPts val="600"/>
              </a:spcBef>
              <a:spcAft>
                <a:spcPct val="0"/>
              </a:spcAft>
              <a:buClr>
                <a:srgbClr val="97999B"/>
              </a:buClr>
              <a:buSzPct val="100000"/>
              <a:buFont typeface="Symbol"/>
              <a:buChar char="·"/>
              <a:defRPr/>
            </a:pPr>
            <a:r>
              <a:rPr lang="en-US" sz="1100" kern="0" dirty="0">
                <a:solidFill>
                  <a:srgbClr val="53565A"/>
                </a:solidFill>
              </a:rPr>
              <a:t>S</a:t>
            </a:r>
            <a:r>
              <a:rPr lang="en-US" sz="1100" kern="0" dirty="0" smtClean="0">
                <a:solidFill>
                  <a:srgbClr val="53565A"/>
                </a:solidFill>
              </a:rPr>
              <a:t>urcharges of 1 to 4.5</a:t>
            </a:r>
            <a:r>
              <a:rPr lang="en-US" sz="1100" kern="0" dirty="0">
                <a:solidFill>
                  <a:srgbClr val="53565A"/>
                </a:solidFill>
              </a:rPr>
              <a:t>% </a:t>
            </a:r>
            <a:r>
              <a:rPr lang="en-US" sz="1100" kern="0" dirty="0" smtClean="0">
                <a:solidFill>
                  <a:srgbClr val="53565A"/>
                </a:solidFill>
              </a:rPr>
              <a:t>vs up to 3.5% under BCBS rules – </a:t>
            </a:r>
            <a:r>
              <a:rPr lang="en-US" sz="1100" b="1" kern="0" dirty="0" smtClean="0">
                <a:solidFill>
                  <a:srgbClr val="00B0F0"/>
                </a:solidFill>
              </a:rPr>
              <a:t>more stringent rules applied to U.S. banks</a:t>
            </a:r>
            <a:endParaRPr lang="en-US" sz="1100" b="1" kern="0" dirty="0">
              <a:solidFill>
                <a:srgbClr val="00B0F0"/>
              </a:solidFill>
            </a:endParaRPr>
          </a:p>
          <a:p>
            <a:pPr marL="171450" indent="-171450">
              <a:spcBef>
                <a:spcPts val="600"/>
              </a:spcBef>
              <a:spcAft>
                <a:spcPct val="0"/>
              </a:spcAft>
              <a:buClr>
                <a:srgbClr val="97999B"/>
              </a:buClr>
              <a:buSzPct val="100000"/>
              <a:buFont typeface="Symbol"/>
              <a:buChar char="·"/>
              <a:defRPr/>
            </a:pPr>
            <a:r>
              <a:rPr lang="en-US" sz="1100" b="1" kern="0" dirty="0" smtClean="0">
                <a:solidFill>
                  <a:srgbClr val="00B0F0"/>
                </a:solidFill>
                <a:latin typeface="Arial"/>
              </a:rPr>
              <a:t>Citi’s </a:t>
            </a:r>
            <a:r>
              <a:rPr lang="en-US" sz="1100" b="1" kern="0" dirty="0">
                <a:solidFill>
                  <a:srgbClr val="00B0F0"/>
                </a:solidFill>
                <a:latin typeface="Arial"/>
              </a:rPr>
              <a:t>surcharge </a:t>
            </a:r>
            <a:r>
              <a:rPr lang="en-US" sz="1100" b="1" kern="0" dirty="0" smtClean="0">
                <a:solidFill>
                  <a:srgbClr val="00B0F0"/>
                </a:solidFill>
                <a:latin typeface="Arial"/>
              </a:rPr>
              <a:t>currently at </a:t>
            </a:r>
            <a:r>
              <a:rPr lang="en-US" sz="1100" b="1" kern="0" dirty="0">
                <a:solidFill>
                  <a:srgbClr val="00B0F0"/>
                </a:solidFill>
                <a:latin typeface="Arial"/>
              </a:rPr>
              <a:t>3.5% </a:t>
            </a:r>
            <a:r>
              <a:rPr lang="en-US" sz="1100" kern="0" dirty="0" smtClean="0">
                <a:solidFill>
                  <a:srgbClr val="53565A"/>
                </a:solidFill>
                <a:latin typeface="Arial"/>
              </a:rPr>
              <a:t>vs. 2% under BCBS rules but </a:t>
            </a:r>
            <a:r>
              <a:rPr lang="en-US" sz="1100" kern="0" dirty="0">
                <a:solidFill>
                  <a:srgbClr val="53565A"/>
                </a:solidFill>
                <a:latin typeface="Arial"/>
              </a:rPr>
              <a:t>is expected to decline </a:t>
            </a:r>
            <a:r>
              <a:rPr lang="en-US" sz="1100" kern="0" dirty="0" smtClean="0">
                <a:solidFill>
                  <a:srgbClr val="53565A"/>
                </a:solidFill>
                <a:latin typeface="Arial"/>
              </a:rPr>
              <a:t>to 3%</a:t>
            </a:r>
            <a:endParaRPr lang="en-US" sz="1100" b="1" kern="0" dirty="0" smtClean="0">
              <a:solidFill>
                <a:schemeClr val="accent3"/>
              </a:solidFill>
              <a:latin typeface="Arial"/>
            </a:endParaRPr>
          </a:p>
          <a:p>
            <a:pPr marL="342900" lvl="1" indent="-171450">
              <a:spcBef>
                <a:spcPts val="300"/>
              </a:spcBef>
              <a:spcAft>
                <a:spcPct val="0"/>
              </a:spcAft>
              <a:buClr>
                <a:srgbClr val="97999B"/>
              </a:buClr>
              <a:buSzPct val="100000"/>
              <a:buFont typeface="Arial"/>
              <a:buChar char="–"/>
              <a:defRPr/>
            </a:pPr>
            <a:r>
              <a:rPr lang="en-US" sz="1100" kern="0" dirty="0" smtClean="0">
                <a:solidFill>
                  <a:srgbClr val="53565A"/>
                </a:solidFill>
              </a:rPr>
              <a:t>JPMC at 4.5% and BOA at 3% per US rules</a:t>
            </a:r>
          </a:p>
          <a:p>
            <a:pPr marL="342900" lvl="1" indent="-171450">
              <a:spcBef>
                <a:spcPts val="300"/>
              </a:spcBef>
              <a:spcAft>
                <a:spcPct val="0"/>
              </a:spcAft>
              <a:buClr>
                <a:srgbClr val="97999B"/>
              </a:buClr>
              <a:buSzPct val="100000"/>
              <a:buFont typeface="Arial"/>
              <a:buChar char="–"/>
              <a:defRPr/>
            </a:pPr>
            <a:r>
              <a:rPr lang="en-US" sz="1100" kern="0" dirty="0" smtClean="0">
                <a:solidFill>
                  <a:srgbClr val="53565A"/>
                </a:solidFill>
              </a:rPr>
              <a:t>HSBC at 2.5% and Standard Chartered at 1% per BCBS rules</a:t>
            </a:r>
            <a:endParaRPr lang="en-US" sz="1100" kern="0" dirty="0">
              <a:solidFill>
                <a:schemeClr val="accent3"/>
              </a:solidFill>
            </a:endParaRPr>
          </a:p>
          <a:p>
            <a:pPr marL="171450" indent="-171450">
              <a:spcBef>
                <a:spcPts val="600"/>
              </a:spcBef>
              <a:spcAft>
                <a:spcPct val="0"/>
              </a:spcAft>
              <a:buClr>
                <a:srgbClr val="97999B"/>
              </a:buClr>
              <a:buSzPct val="100000"/>
              <a:buFont typeface="Symbol"/>
              <a:buChar char="·"/>
              <a:defRPr/>
            </a:pPr>
            <a:r>
              <a:rPr kumimoji="0" lang="en-US" sz="1100" b="0" i="0" u="none" strike="noStrike" kern="0" cap="none" spc="0" normalizeH="0" baseline="0" noProof="0" dirty="0" smtClean="0">
                <a:ln>
                  <a:noFill/>
                </a:ln>
                <a:solidFill>
                  <a:srgbClr val="53565A"/>
                </a:solidFill>
                <a:effectLst/>
                <a:uLnTx/>
                <a:uFillTx/>
                <a:latin typeface="Arial"/>
              </a:rPr>
              <a:t>U.S. method based on same</a:t>
            </a:r>
            <a:r>
              <a:rPr kumimoji="0" lang="en-US" sz="1100" b="0" i="0" u="none" strike="noStrike" kern="0" cap="none" spc="0" normalizeH="0" noProof="0" dirty="0" smtClean="0">
                <a:ln>
                  <a:noFill/>
                </a:ln>
                <a:solidFill>
                  <a:srgbClr val="53565A"/>
                </a:solidFill>
                <a:effectLst/>
                <a:uLnTx/>
                <a:uFillTx/>
                <a:latin typeface="Arial"/>
              </a:rPr>
              <a:t> </a:t>
            </a:r>
            <a:r>
              <a:rPr kumimoji="0" lang="en-US" sz="1100" b="0" i="0" u="none" strike="noStrike" kern="0" cap="none" spc="0" normalizeH="0" baseline="0" noProof="0" dirty="0" smtClean="0">
                <a:ln>
                  <a:noFill/>
                </a:ln>
                <a:solidFill>
                  <a:srgbClr val="53565A"/>
                </a:solidFill>
                <a:effectLst/>
                <a:uLnTx/>
                <a:uFillTx/>
                <a:latin typeface="Arial"/>
              </a:rPr>
              <a:t>five indicator scores used by BCBS but:</a:t>
            </a:r>
          </a:p>
          <a:p>
            <a:pPr marL="342900" lvl="1" indent="-171450">
              <a:spcBef>
                <a:spcPts val="300"/>
              </a:spcBef>
              <a:spcAft>
                <a:spcPct val="0"/>
              </a:spcAft>
              <a:buClr>
                <a:srgbClr val="97999B"/>
              </a:buClr>
              <a:buSzPct val="100000"/>
              <a:buFont typeface="Arial"/>
              <a:buChar char="–"/>
              <a:defRPr/>
            </a:pPr>
            <a:r>
              <a:rPr kumimoji="0" lang="en-US" sz="1100" b="0" i="0" u="none" strike="noStrike" kern="0" cap="none" spc="0" normalizeH="0" baseline="0" noProof="0" dirty="0" smtClean="0">
                <a:ln>
                  <a:noFill/>
                </a:ln>
                <a:solidFill>
                  <a:srgbClr val="53565A"/>
                </a:solidFill>
                <a:effectLst/>
                <a:uLnTx/>
                <a:uFillTx/>
                <a:latin typeface="Arial"/>
              </a:rPr>
              <a:t>Doubles BCBS indicator score in four of these</a:t>
            </a:r>
            <a:endParaRPr kumimoji="0" lang="en-US" sz="1100" b="1" u="none" strike="noStrike" kern="0" cap="none" spc="0" normalizeH="0" baseline="0" noProof="0" dirty="0" smtClean="0">
              <a:ln>
                <a:noFill/>
              </a:ln>
              <a:solidFill>
                <a:schemeClr val="accent3"/>
              </a:solidFill>
              <a:effectLst/>
              <a:uLnTx/>
              <a:uFillTx/>
              <a:latin typeface="Arial"/>
            </a:endParaRPr>
          </a:p>
          <a:p>
            <a:pPr marL="342900" lvl="1" indent="-171450">
              <a:spcBef>
                <a:spcPts val="300"/>
              </a:spcBef>
              <a:spcAft>
                <a:spcPct val="0"/>
              </a:spcAft>
              <a:buClr>
                <a:srgbClr val="97999B"/>
              </a:buClr>
              <a:buSzPct val="100000"/>
              <a:buFont typeface="Arial"/>
              <a:buChar char="–"/>
              <a:defRPr/>
            </a:pPr>
            <a:r>
              <a:rPr kumimoji="0" lang="en-US" sz="1100" b="0" i="0" u="none" strike="noStrike" kern="0" cap="none" spc="0" normalizeH="0" baseline="0" noProof="0" dirty="0" smtClean="0">
                <a:ln>
                  <a:noFill/>
                </a:ln>
                <a:solidFill>
                  <a:srgbClr val="53565A"/>
                </a:solidFill>
                <a:effectLst/>
                <a:uLnTx/>
                <a:uFillTx/>
                <a:latin typeface="Arial"/>
              </a:rPr>
              <a:t>Adds </a:t>
            </a:r>
            <a:r>
              <a:rPr kumimoji="0" lang="en-US" sz="1100" b="1" u="none" strike="noStrike" kern="0" cap="none" spc="0" normalizeH="0" baseline="0" noProof="0" dirty="0" smtClean="0">
                <a:ln>
                  <a:noFill/>
                </a:ln>
                <a:solidFill>
                  <a:srgbClr val="00B0F0"/>
                </a:solidFill>
                <a:effectLst/>
                <a:uLnTx/>
                <a:uFillTx/>
                <a:latin typeface="Arial"/>
              </a:rPr>
              <a:t>Short-term wholesale funding</a:t>
            </a:r>
            <a:r>
              <a:rPr kumimoji="0" lang="en-US" sz="1100" b="0" u="none" strike="noStrike" kern="0" cap="none" spc="0" normalizeH="0" baseline="0" noProof="0" dirty="0" smtClean="0">
                <a:ln>
                  <a:noFill/>
                </a:ln>
                <a:solidFill>
                  <a:srgbClr val="00B0F0"/>
                </a:solidFill>
                <a:effectLst/>
                <a:uLnTx/>
                <a:uFillTx/>
                <a:latin typeface="Arial"/>
              </a:rPr>
              <a:t> </a:t>
            </a:r>
            <a:r>
              <a:rPr kumimoji="0" lang="en-US" sz="1100" b="0" i="0" u="none" strike="noStrike" kern="0" cap="none" spc="0" normalizeH="0" baseline="0" noProof="0" dirty="0" smtClean="0">
                <a:ln>
                  <a:noFill/>
                </a:ln>
                <a:solidFill>
                  <a:srgbClr val="53565A"/>
                </a:solidFill>
                <a:effectLst/>
                <a:uLnTx/>
                <a:uFillTx/>
                <a:latin typeface="Arial"/>
              </a:rPr>
              <a:t>indicator, in-line with U.S. LCR definition (% of RWA)</a:t>
            </a:r>
          </a:p>
          <a:p>
            <a:pPr marL="171450" marR="0" lvl="0" indent="-171450" fontAlgn="auto">
              <a:lnSpc>
                <a:spcPct val="100000"/>
              </a:lnSpc>
              <a:spcBef>
                <a:spcPts val="600"/>
              </a:spcBef>
              <a:spcAft>
                <a:spcPct val="0"/>
              </a:spcAft>
              <a:buClr>
                <a:srgbClr val="97999B"/>
              </a:buClr>
              <a:buSzPct val="100000"/>
              <a:buFont typeface="Symbol"/>
              <a:buChar char="·"/>
              <a:tabLst/>
              <a:defRPr/>
            </a:pPr>
            <a:r>
              <a:rPr lang="en-US" sz="1100" kern="0" dirty="0" smtClean="0">
                <a:solidFill>
                  <a:srgbClr val="53565A"/>
                </a:solidFill>
                <a:latin typeface="Arial"/>
              </a:rPr>
              <a:t>U.S. and BCBS </a:t>
            </a:r>
            <a:r>
              <a:rPr lang="en-US" sz="1100" kern="0" dirty="0">
                <a:solidFill>
                  <a:srgbClr val="53565A"/>
                </a:solidFill>
                <a:latin typeface="Arial"/>
              </a:rPr>
              <a:t>indicators are calibrated proportionally </a:t>
            </a:r>
            <a:r>
              <a:rPr lang="en-US" sz="1100" kern="0" dirty="0" smtClean="0">
                <a:solidFill>
                  <a:srgbClr val="53565A"/>
                </a:solidFill>
                <a:latin typeface="Arial"/>
              </a:rPr>
              <a:t> against largest </a:t>
            </a:r>
            <a:r>
              <a:rPr lang="en-US" sz="1100" kern="0" dirty="0">
                <a:solidFill>
                  <a:srgbClr val="53565A"/>
                </a:solidFill>
                <a:latin typeface="Arial"/>
              </a:rPr>
              <a:t>75 global banking organizations</a:t>
            </a:r>
          </a:p>
          <a:p>
            <a:pPr marL="171450" indent="-171450">
              <a:spcBef>
                <a:spcPts val="600"/>
              </a:spcBef>
              <a:spcAft>
                <a:spcPct val="0"/>
              </a:spcAft>
              <a:buClr>
                <a:srgbClr val="97999B"/>
              </a:buClr>
              <a:buSzPct val="100000"/>
              <a:buFont typeface="Symbol"/>
              <a:buChar char="·"/>
              <a:defRPr/>
            </a:pPr>
            <a:r>
              <a:rPr lang="en-US" sz="1100" kern="0" dirty="0" smtClean="0">
                <a:solidFill>
                  <a:srgbClr val="53565A"/>
                </a:solidFill>
                <a:latin typeface="Arial"/>
              </a:rPr>
              <a:t>US rules use a rolling two year average score to dampen the impact of year over year fluctuations; BCBS uses one year score</a:t>
            </a:r>
          </a:p>
          <a:p>
            <a:pPr>
              <a:spcBef>
                <a:spcPts val="600"/>
              </a:spcBef>
              <a:spcAft>
                <a:spcPct val="0"/>
              </a:spcAft>
              <a:buClr>
                <a:srgbClr val="97999B"/>
              </a:buClr>
              <a:buSzPct val="100000"/>
              <a:defRPr/>
            </a:pPr>
            <a:endParaRPr lang="en-US" sz="1100" kern="0" dirty="0">
              <a:solidFill>
                <a:srgbClr val="53565A"/>
              </a:solidFill>
              <a:latin typeface="Arial"/>
            </a:endParaRPr>
          </a:p>
        </p:txBody>
      </p:sp>
      <p:cxnSp>
        <p:nvCxnSpPr>
          <p:cNvPr id="54" name="Straight Connector 53"/>
          <p:cNvCxnSpPr/>
          <p:nvPr/>
        </p:nvCxnSpPr>
        <p:spPr>
          <a:xfrm>
            <a:off x="3981450" y="1095391"/>
            <a:ext cx="0" cy="4395361"/>
          </a:xfrm>
          <a:prstGeom prst="line">
            <a:avLst/>
          </a:prstGeom>
          <a:noFill/>
          <a:ln w="12700" cap="flat" cmpd="sng" algn="ctr">
            <a:solidFill>
              <a:srgbClr val="FFFFFF">
                <a:lumMod val="50000"/>
              </a:srgbClr>
            </a:solidFill>
            <a:prstDash val="sysDot"/>
          </a:ln>
          <a:effectLst/>
        </p:spPr>
      </p:cxnSp>
      <p:grpSp>
        <p:nvGrpSpPr>
          <p:cNvPr id="5" name="Group 4"/>
          <p:cNvGrpSpPr/>
          <p:nvPr/>
        </p:nvGrpSpPr>
        <p:grpSpPr>
          <a:xfrm>
            <a:off x="140400" y="561162"/>
            <a:ext cx="8863197" cy="458872"/>
            <a:chOff x="140400" y="561162"/>
            <a:chExt cx="8863197" cy="458872"/>
          </a:xfrm>
        </p:grpSpPr>
        <p:cxnSp>
          <p:nvCxnSpPr>
            <p:cNvPr id="59" name="MessageLine"/>
            <p:cNvCxnSpPr/>
            <p:nvPr/>
          </p:nvCxnSpPr>
          <p:spPr bwMode="auto">
            <a:xfrm>
              <a:off x="140400" y="1020034"/>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MessageBox"/>
            <p:cNvSpPr/>
            <p:nvPr>
              <p:custDataLst>
                <p:tags r:id="rId4"/>
              </p:custDataLst>
            </p:nvPr>
          </p:nvSpPr>
          <p:spPr bwMode="auto">
            <a:xfrm>
              <a:off x="140400" y="561162"/>
              <a:ext cx="8863197" cy="430887"/>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r>
                <a:rPr lang="en-US" sz="1400" dirty="0">
                  <a:solidFill>
                    <a:srgbClr val="00BDF2"/>
                  </a:solidFill>
                </a:rPr>
                <a:t>The GSIB regulation measures a financial institution’s potential systemic impact and seeks to reduce its probability of default to be equal to that of large, non-systemic firm by requiring a risk-based capital </a:t>
              </a:r>
              <a:r>
                <a:rPr lang="en-US" sz="1400" dirty="0" smtClean="0">
                  <a:solidFill>
                    <a:srgbClr val="00BDF2"/>
                  </a:solidFill>
                </a:rPr>
                <a:t>surcharge</a:t>
              </a:r>
              <a:endParaRPr lang="en-US" sz="1400" dirty="0">
                <a:solidFill>
                  <a:srgbClr val="00BDF2"/>
                </a:solidFill>
              </a:endParaRPr>
            </a:p>
          </p:txBody>
        </p:sp>
      </p:grpSp>
      <p:sp>
        <p:nvSpPr>
          <p:cNvPr id="6" name="Rectangle 5"/>
          <p:cNvSpPr/>
          <p:nvPr/>
        </p:nvSpPr>
        <p:spPr bwMode="auto">
          <a:xfrm>
            <a:off x="140399" y="5610225"/>
            <a:ext cx="8863198" cy="714375"/>
          </a:xfrm>
          <a:prstGeom prst="rect">
            <a:avLst/>
          </a:prstGeom>
          <a:solidFill>
            <a:srgbClr val="00B0F0"/>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ts val="300"/>
              </a:spcBef>
              <a:spcAft>
                <a:spcPct val="0"/>
              </a:spcAft>
              <a:buClr>
                <a:schemeClr val="accent1"/>
              </a:buClr>
              <a:buSzPct val="100000"/>
            </a:pPr>
            <a:r>
              <a:rPr lang="en-US" sz="1400" b="1" dirty="0" smtClean="0">
                <a:solidFill>
                  <a:schemeClr val="bg1"/>
                </a:solidFill>
                <a:latin typeface="Arial"/>
                <a:ea typeface="+mj-ea"/>
              </a:rPr>
              <a:t>GSIB charge will create an uneven </a:t>
            </a:r>
            <a:r>
              <a:rPr lang="en-US" sz="1400" b="1" dirty="0">
                <a:solidFill>
                  <a:schemeClr val="bg1"/>
                </a:solidFill>
                <a:latin typeface="Arial"/>
                <a:ea typeface="+mj-ea"/>
              </a:rPr>
              <a:t>playing field across </a:t>
            </a:r>
            <a:r>
              <a:rPr lang="en-US" sz="1400" b="1" dirty="0" smtClean="0">
                <a:solidFill>
                  <a:schemeClr val="bg1"/>
                </a:solidFill>
                <a:latin typeface="Arial"/>
                <a:ea typeface="+mj-ea"/>
              </a:rPr>
              <a:t>banks. Significant impact to EMs given that small local EM banks </a:t>
            </a:r>
            <a:r>
              <a:rPr lang="en-US" sz="1400" b="1" dirty="0">
                <a:solidFill>
                  <a:schemeClr val="bg1"/>
                </a:solidFill>
                <a:latin typeface="Arial"/>
                <a:ea typeface="+mj-ea"/>
              </a:rPr>
              <a:t>often have to borrow </a:t>
            </a:r>
            <a:r>
              <a:rPr lang="en-US" sz="1400" b="1" dirty="0" smtClean="0">
                <a:solidFill>
                  <a:schemeClr val="bg1"/>
                </a:solidFill>
                <a:latin typeface="Arial"/>
                <a:ea typeface="+mj-ea"/>
              </a:rPr>
              <a:t>USD from GSIBs to </a:t>
            </a:r>
            <a:r>
              <a:rPr lang="en-US" sz="1400" b="1" dirty="0">
                <a:solidFill>
                  <a:schemeClr val="bg1"/>
                </a:solidFill>
                <a:latin typeface="Arial"/>
                <a:ea typeface="+mj-ea"/>
              </a:rPr>
              <a:t>support their </a:t>
            </a:r>
            <a:r>
              <a:rPr lang="en-US" sz="1400" b="1" dirty="0" smtClean="0">
                <a:solidFill>
                  <a:schemeClr val="bg1"/>
                </a:solidFill>
                <a:latin typeface="Arial"/>
                <a:ea typeface="+mj-ea"/>
              </a:rPr>
              <a:t>Trade flows - higher </a:t>
            </a:r>
            <a:r>
              <a:rPr lang="en-US" sz="1400" b="1" dirty="0">
                <a:solidFill>
                  <a:schemeClr val="bg1"/>
                </a:solidFill>
                <a:latin typeface="Arial"/>
                <a:ea typeface="+mj-ea"/>
              </a:rPr>
              <a:t>cost of capital for GSIBs will translate to higher borrowing </a:t>
            </a:r>
            <a:r>
              <a:rPr lang="en-US" sz="1400" b="1" dirty="0" smtClean="0">
                <a:solidFill>
                  <a:schemeClr val="bg1"/>
                </a:solidFill>
                <a:latin typeface="Arial"/>
                <a:ea typeface="+mj-ea"/>
              </a:rPr>
              <a:t>costs for EM banks and their customers.</a:t>
            </a:r>
            <a:endParaRPr kumimoji="0" lang="en-US" sz="1400" b="1" i="0" u="none" strike="noStrike" cap="none" normalizeH="0" baseline="0" dirty="0" smtClean="0">
              <a:ln>
                <a:noFill/>
              </a:ln>
              <a:solidFill>
                <a:schemeClr val="bg1"/>
              </a:solidFill>
              <a:effectLst/>
              <a:latin typeface="Arial"/>
              <a:ea typeface="+mj-ea"/>
            </a:endParaRPr>
          </a:p>
        </p:txBody>
      </p:sp>
      <p:sp>
        <p:nvSpPr>
          <p:cNvPr id="55" name="Rounded Rectangle 54"/>
          <p:cNvSpPr/>
          <p:nvPr/>
        </p:nvSpPr>
        <p:spPr bwMode="auto">
          <a:xfrm>
            <a:off x="7696200" y="152399"/>
            <a:ext cx="1264920" cy="233407"/>
          </a:xfrm>
          <a:prstGeom prst="round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smtClean="0">
                <a:solidFill>
                  <a:srgbClr val="FFFFFF"/>
                </a:solidFill>
                <a:ea typeface="ヒラギノ角ゴ Pro W3" pitchFamily="124" charset="-128"/>
              </a:rPr>
              <a:t>Capital</a:t>
            </a:r>
            <a:endParaRPr lang="en-US" sz="1400" b="1" dirty="0">
              <a:solidFill>
                <a:srgbClr val="FFFFFF"/>
              </a:solidFill>
              <a:ea typeface="ヒラギノ角ゴ Pro W3" pitchFamily="124" charset="-128"/>
            </a:endParaRPr>
          </a:p>
        </p:txBody>
      </p:sp>
      <p:sp>
        <p:nvSpPr>
          <p:cNvPr id="18" name="Rectangle 17"/>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14</a:t>
            </a:r>
            <a:endParaRPr kumimoji="0" lang="en-US" sz="800" i="0" u="none" strike="noStrike" cap="none" normalizeH="0" baseline="0" dirty="0" smtClean="0">
              <a:ln>
                <a:noFill/>
              </a:ln>
              <a:solidFill>
                <a:srgbClr val="53565A"/>
              </a:solidFill>
              <a:effectLst/>
              <a:latin typeface="Arial" pitchFamily="34" charset="0"/>
              <a:ea typeface="+mj-ea"/>
            </a:endParaRPr>
          </a:p>
        </p:txBody>
      </p:sp>
      <p:sp>
        <p:nvSpPr>
          <p:cNvPr id="19" name="Rectangle 18"/>
          <p:cNvSpPr/>
          <p:nvPr>
            <p:custDataLst>
              <p:tags r:id="rId3"/>
            </p:custDataLst>
          </p:nvPr>
        </p:nvSpPr>
        <p:spPr bwMode="auto">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Key Regulations Explained</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2782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87SD29">
    <p:spTree>
      <p:nvGrpSpPr>
        <p:cNvPr id="1" name=""/>
        <p:cNvGrpSpPr/>
        <p:nvPr/>
      </p:nvGrpSpPr>
      <p:grpSpPr>
        <a:xfrm>
          <a:off x="0" y="0"/>
          <a:ext cx="0" cy="0"/>
          <a:chOff x="0" y="0"/>
          <a:chExt cx="0" cy="0"/>
        </a:xfrm>
      </p:grpSpPr>
      <p:sp>
        <p:nvSpPr>
          <p:cNvPr id="3" name="SectionDivider"/>
          <p:cNvSpPr>
            <a:spLocks noGrp="1"/>
          </p:cNvSpPr>
          <p:nvPr>
            <p:ph type="ctrTitle"/>
            <p:custDataLst>
              <p:tags r:id="rId2"/>
            </p:custDataLst>
          </p:nvPr>
        </p:nvSpPr>
        <p:spPr>
          <a:xfrm>
            <a:off x="141288" y="2631758"/>
            <a:ext cx="8861425" cy="492443"/>
          </a:xfrm>
        </p:spPr>
        <p:txBody>
          <a:bodyPr/>
          <a:lstStyle/>
          <a:p>
            <a:r>
              <a:rPr lang="en-US" dirty="0">
                <a:latin typeface="Arial"/>
              </a:rPr>
              <a:t>5</a:t>
            </a:r>
            <a:r>
              <a:rPr lang="en-US" dirty="0" smtClean="0">
                <a:latin typeface="Arial"/>
              </a:rPr>
              <a:t>. Appendix</a:t>
            </a:r>
            <a:endParaRPr lang="en-US" dirty="0">
              <a:latin typeface="Arial"/>
            </a:endParaRPr>
          </a:p>
        </p:txBody>
      </p:sp>
    </p:spTree>
    <p:custDataLst>
      <p:tags r:id="rId1"/>
    </p:custDataLst>
    <p:extLst>
      <p:ext uri="{BB962C8B-B14F-4D97-AF65-F5344CB8AC3E}">
        <p14:creationId xmlns:p14="http://schemas.microsoft.com/office/powerpoint/2010/main" val="3595624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TTS Deposit Priorities – Corporates and Public Sector</a:t>
            </a: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2665929452"/>
              </p:ext>
            </p:extLst>
          </p:nvPr>
        </p:nvGraphicFramePr>
        <p:xfrm>
          <a:off x="512063" y="1352550"/>
          <a:ext cx="8485632" cy="3516959"/>
        </p:xfrm>
        <a:graphic>
          <a:graphicData uri="http://schemas.openxmlformats.org/drawingml/2006/table">
            <a:tbl>
              <a:tblPr firstRow="1" firstCol="1" bandRow="1">
                <a:tableStyleId>{D27102A9-8310-4765-A935-A1911B00CA55}</a:tableStyleId>
              </a:tblPr>
              <a:tblGrid>
                <a:gridCol w="1389889"/>
                <a:gridCol w="1499616"/>
                <a:gridCol w="768096"/>
                <a:gridCol w="3730752"/>
                <a:gridCol w="1097279"/>
              </a:tblGrid>
              <a:tr h="323504">
                <a:tc>
                  <a:txBody>
                    <a:bodyPr/>
                    <a:lstStyle/>
                    <a:p>
                      <a:pPr>
                        <a:spcBef>
                          <a:spcPts val="50"/>
                        </a:spcBef>
                      </a:pPr>
                      <a:r>
                        <a:rPr lang="en-US" sz="1000" dirty="0" smtClean="0">
                          <a:solidFill>
                            <a:schemeClr val="bg1"/>
                          </a:solidFill>
                        </a:rPr>
                        <a:t>Priority</a:t>
                      </a:r>
                      <a:endParaRPr lang="en-US" sz="1000" dirty="0">
                        <a:solidFill>
                          <a:schemeClr val="bg1"/>
                        </a:solidFill>
                        <a:latin typeface="Arial"/>
                      </a:endParaRPr>
                    </a:p>
                  </a:txBody>
                  <a:tcPr marL="45719" marR="45719" marT="45719" marB="45719" anchor="ctr">
                    <a:solidFill>
                      <a:schemeClr val="accent1"/>
                    </a:solidFill>
                  </a:tcPr>
                </a:tc>
                <a:tc>
                  <a:txBody>
                    <a:bodyPr/>
                    <a:lstStyle/>
                    <a:p>
                      <a:pPr>
                        <a:spcBef>
                          <a:spcPts val="50"/>
                        </a:spcBef>
                      </a:pPr>
                      <a:r>
                        <a:rPr lang="en-US" sz="1000" dirty="0" smtClean="0">
                          <a:solidFill>
                            <a:schemeClr val="bg1"/>
                          </a:solidFill>
                        </a:rPr>
                        <a:t>Deposit Products</a:t>
                      </a:r>
                      <a:endParaRPr lang="en-US" sz="1000" dirty="0">
                        <a:solidFill>
                          <a:schemeClr val="bg1"/>
                        </a:solidFill>
                        <a:latin typeface="Arial"/>
                      </a:endParaRPr>
                    </a:p>
                  </a:txBody>
                  <a:tcPr marL="45719" marR="45719" marT="45719" marB="45719" anchor="b">
                    <a:solidFill>
                      <a:schemeClr val="accent1"/>
                    </a:solidFill>
                  </a:tcPr>
                </a:tc>
                <a:tc>
                  <a:txBody>
                    <a:bodyPr/>
                    <a:lstStyle/>
                    <a:p>
                      <a:pPr algn="ctr">
                        <a:spcBef>
                          <a:spcPts val="50"/>
                        </a:spcBef>
                      </a:pPr>
                      <a:r>
                        <a:rPr lang="en-US" sz="1000" dirty="0" smtClean="0">
                          <a:solidFill>
                            <a:schemeClr val="bg1"/>
                          </a:solidFill>
                        </a:rPr>
                        <a:t>Liquidity Value</a:t>
                      </a:r>
                      <a:r>
                        <a:rPr lang="en-US" sz="1000" baseline="30000" dirty="0" smtClean="0">
                          <a:solidFill>
                            <a:schemeClr val="bg1"/>
                          </a:solidFill>
                        </a:rPr>
                        <a:t>1</a:t>
                      </a:r>
                      <a:endParaRPr lang="en-US" sz="1000" baseline="30000" dirty="0">
                        <a:solidFill>
                          <a:schemeClr val="bg1"/>
                        </a:solidFill>
                        <a:latin typeface="Arial"/>
                      </a:endParaRPr>
                    </a:p>
                  </a:txBody>
                  <a:tcPr marL="45719" marR="45719" marT="45719" marB="45719" anchor="b">
                    <a:solidFill>
                      <a:schemeClr val="accent1"/>
                    </a:solidFill>
                  </a:tcPr>
                </a:tc>
                <a:tc>
                  <a:txBody>
                    <a:bodyPr/>
                    <a:lstStyle/>
                    <a:p>
                      <a:pPr>
                        <a:spcBef>
                          <a:spcPts val="50"/>
                        </a:spcBef>
                      </a:pPr>
                      <a:r>
                        <a:rPr lang="en-US" sz="1000" dirty="0" smtClean="0">
                          <a:solidFill>
                            <a:schemeClr val="bg1"/>
                          </a:solidFill>
                        </a:rPr>
                        <a:t>Notes</a:t>
                      </a:r>
                      <a:endParaRPr lang="en-US" sz="1000" dirty="0">
                        <a:solidFill>
                          <a:schemeClr val="bg1"/>
                        </a:solidFill>
                        <a:latin typeface="Arial"/>
                      </a:endParaRPr>
                    </a:p>
                  </a:txBody>
                  <a:tcPr marL="45719" marR="45719" marT="45719" marB="45719" anchor="b">
                    <a:solidFill>
                      <a:schemeClr val="accent1"/>
                    </a:solidFill>
                  </a:tcPr>
                </a:tc>
                <a:tc>
                  <a:txBody>
                    <a:bodyPr/>
                    <a:lstStyle/>
                    <a:p>
                      <a:pPr algn="ctr">
                        <a:spcBef>
                          <a:spcPts val="50"/>
                        </a:spcBef>
                      </a:pPr>
                      <a:endParaRPr lang="en-US" sz="1000" dirty="0">
                        <a:solidFill>
                          <a:schemeClr val="bg1"/>
                        </a:solidFill>
                        <a:latin typeface="Arial"/>
                      </a:endParaRPr>
                    </a:p>
                  </a:txBody>
                  <a:tcPr marL="45719" marR="45719" marT="45719" marB="45719" anchor="b">
                    <a:solidFill>
                      <a:schemeClr val="accent1"/>
                    </a:solidFill>
                  </a:tcPr>
                </a:tc>
              </a:tr>
              <a:tr h="552171">
                <a:tc>
                  <a:txBody>
                    <a:bodyPr/>
                    <a:lstStyle/>
                    <a:p>
                      <a:pPr marL="0" indent="0" algn="l">
                        <a:spcBef>
                          <a:spcPts val="50"/>
                        </a:spcBef>
                      </a:pPr>
                      <a:r>
                        <a:rPr lang="en-US" sz="1000" dirty="0" smtClean="0">
                          <a:solidFill>
                            <a:schemeClr val="accent1"/>
                          </a:solidFill>
                        </a:rPr>
                        <a:t>Operating A/Cs</a:t>
                      </a:r>
                      <a:endParaRPr lang="en-US" sz="1000" b="0" dirty="0" smtClean="0">
                        <a:solidFill>
                          <a:schemeClr val="accent1"/>
                        </a:solidFill>
                        <a:latin typeface="+mn-lt"/>
                      </a:endParaRPr>
                    </a:p>
                  </a:txBody>
                  <a:tcPr marL="45719" marR="45719" marT="45719" marB="45719">
                    <a:solidFill>
                      <a:schemeClr val="bg1">
                        <a:alpha val="20000"/>
                      </a:schemeClr>
                    </a:solidFill>
                  </a:tcPr>
                </a:tc>
                <a:tc>
                  <a:txBody>
                    <a:bodyPr/>
                    <a:lstStyle/>
                    <a:p>
                      <a:pPr algn="l">
                        <a:spcBef>
                          <a:spcPts val="50"/>
                        </a:spcBef>
                      </a:pPr>
                      <a:r>
                        <a:rPr lang="en-US" sz="1000" kern="1200" baseline="0" dirty="0" smtClean="0"/>
                        <a:t>Non-Interest Bearing, Earnings Credit Rate, Interest Bearing Demand Deposit Account</a:t>
                      </a:r>
                      <a:endParaRPr lang="en-US" sz="1000" b="0" kern="1200" baseline="0" dirty="0" smtClean="0">
                        <a:solidFill>
                          <a:srgbClr val="53565A"/>
                        </a:solidFill>
                        <a:latin typeface="+mn-lt"/>
                        <a:ea typeface="+mn-ea"/>
                        <a:cs typeface="+mn-cs"/>
                      </a:endParaRPr>
                    </a:p>
                  </a:txBody>
                  <a:tcPr marL="45719" marR="45719" marT="45719" marB="45719" anchor="ctr">
                    <a:solidFill>
                      <a:schemeClr val="bg1">
                        <a:alpha val="20000"/>
                      </a:schemeClr>
                    </a:solidFill>
                  </a:tcPr>
                </a:tc>
                <a:tc>
                  <a:txBody>
                    <a:bodyPr/>
                    <a:lstStyle/>
                    <a:p>
                      <a:pPr lvl="0" algn="ctr">
                        <a:spcBef>
                          <a:spcPts val="50"/>
                        </a:spcBef>
                      </a:pPr>
                      <a:r>
                        <a:rPr lang="en-US" sz="1000" kern="1200" baseline="0" dirty="0" smtClean="0"/>
                        <a:t>75%</a:t>
                      </a:r>
                      <a:endParaRPr lang="en-US" sz="1000" b="0" kern="1200" baseline="0" dirty="0" smtClean="0">
                        <a:solidFill>
                          <a:srgbClr val="53565A"/>
                        </a:solidFill>
                        <a:latin typeface="+mn-lt"/>
                        <a:ea typeface="+mn-ea"/>
                        <a:cs typeface="+mn-cs"/>
                      </a:endParaRPr>
                    </a:p>
                  </a:txBody>
                  <a:tcPr marL="45719" marR="45719" marT="45719" marB="45719" anchor="ctr">
                    <a:solidFill>
                      <a:schemeClr val="bg1">
                        <a:alpha val="2000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aseline="0" dirty="0" smtClean="0"/>
                        <a:t>Account must show transactional activity and flows; Operating A/Cs are evaluated for (true)operating/excess split</a:t>
                      </a:r>
                      <a:endParaRPr lang="en-US" sz="1000" b="0" dirty="0" smtClean="0">
                        <a:solidFill>
                          <a:srgbClr val="53565A"/>
                        </a:solidFill>
                        <a:latin typeface="+mn-lt"/>
                      </a:endParaRPr>
                    </a:p>
                  </a:txBody>
                  <a:tcPr marL="45719" marR="45719" marT="45719" marB="45719" anchor="ctr">
                    <a:solidFill>
                      <a:schemeClr val="bg1">
                        <a:alpha val="20000"/>
                      </a:schemeClr>
                    </a:solidFill>
                  </a:tcPr>
                </a:tc>
                <a:tc>
                  <a:txBody>
                    <a:bodyPr/>
                    <a:lstStyle/>
                    <a:p>
                      <a:pPr marL="0" marR="0" indent="0" algn="ctr" defTabSz="914400" rtl="0" eaLnBrk="1" fontAlgn="auto" latinLnBrk="0" hangingPunct="1">
                        <a:lnSpc>
                          <a:spcPct val="100000"/>
                        </a:lnSpc>
                        <a:spcBef>
                          <a:spcPts val="50"/>
                        </a:spcBef>
                        <a:spcAft>
                          <a:spcPts val="0"/>
                        </a:spcAft>
                        <a:buClrTx/>
                        <a:buSzTx/>
                        <a:buFontTx/>
                        <a:buNone/>
                        <a:tabLst/>
                        <a:defRPr/>
                      </a:pPr>
                      <a:endParaRPr lang="en-US" sz="1000" b="0" dirty="0" smtClean="0">
                        <a:solidFill>
                          <a:srgbClr val="53565A"/>
                        </a:solidFill>
                        <a:latin typeface="+mn-lt"/>
                      </a:endParaRPr>
                    </a:p>
                  </a:txBody>
                  <a:tcPr marL="45719" marR="45719" marT="45719" marB="45719" anchor="ctr">
                    <a:solidFill>
                      <a:schemeClr val="bg1">
                        <a:alpha val="20000"/>
                      </a:schemeClr>
                    </a:solidFill>
                  </a:tcPr>
                </a:tc>
              </a:tr>
              <a:tr h="0">
                <a:tc>
                  <a:txBody>
                    <a:bodyPr/>
                    <a:lstStyle/>
                    <a:p>
                      <a:pPr algn="l">
                        <a:spcBef>
                          <a:spcPts val="50"/>
                        </a:spcBef>
                      </a:pPr>
                      <a:endParaRPr lang="en-US" sz="100" b="0" dirty="0" smtClean="0">
                        <a:solidFill>
                          <a:schemeClr val="accent1"/>
                        </a:solidFill>
                        <a:latin typeface="+mn-lt"/>
                      </a:endParaRPr>
                    </a:p>
                  </a:txBody>
                  <a:tcPr marL="0" marR="0" marT="0" marB="0"/>
                </a:tc>
                <a:tc>
                  <a:txBody>
                    <a:bodyPr/>
                    <a:lstStyle/>
                    <a:p>
                      <a:pPr algn="l">
                        <a:spcBef>
                          <a:spcPts val="50"/>
                        </a:spcBef>
                      </a:pPr>
                      <a:endParaRPr lang="en-US" sz="100" b="0" kern="1200" baseline="0" dirty="0" smtClean="0">
                        <a:solidFill>
                          <a:srgbClr val="53565A"/>
                        </a:solidFill>
                        <a:latin typeface="+mn-lt"/>
                        <a:ea typeface="+mn-ea"/>
                        <a:cs typeface="+mn-cs"/>
                      </a:endParaRPr>
                    </a:p>
                  </a:txBody>
                  <a:tcPr marL="0" marR="0" marT="0" marB="0" anchor="ctr"/>
                </a:tc>
                <a:tc>
                  <a:txBody>
                    <a:bodyPr/>
                    <a:lstStyle/>
                    <a:p>
                      <a:pPr lvl="0" algn="ctr">
                        <a:spcBef>
                          <a:spcPts val="50"/>
                        </a:spcBef>
                      </a:pPr>
                      <a:endParaRPr lang="en-US" sz="100" b="0" kern="1200" baseline="0" dirty="0" smtClean="0">
                        <a:solidFill>
                          <a:srgbClr val="53565A"/>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endParaRPr lang="en-US" sz="100" b="0" dirty="0" smtClean="0">
                        <a:solidFill>
                          <a:srgbClr val="53565A"/>
                        </a:solidFill>
                        <a:latin typeface="+mn-lt"/>
                      </a:endParaRPr>
                    </a:p>
                  </a:txBody>
                  <a:tcPr marL="0" marR="0" marT="0" marB="0" anchor="ctr"/>
                </a:tc>
                <a:tc>
                  <a:txBody>
                    <a:bodyPr/>
                    <a:lstStyle/>
                    <a:p>
                      <a:pPr marL="0" marR="0" indent="0" algn="ctr" defTabSz="914400" rtl="0" eaLnBrk="1" fontAlgn="auto" latinLnBrk="0" hangingPunct="1">
                        <a:lnSpc>
                          <a:spcPct val="100000"/>
                        </a:lnSpc>
                        <a:spcBef>
                          <a:spcPts val="50"/>
                        </a:spcBef>
                        <a:spcAft>
                          <a:spcPts val="0"/>
                        </a:spcAft>
                        <a:buClrTx/>
                        <a:buSzTx/>
                        <a:buFontTx/>
                        <a:buNone/>
                        <a:tabLst/>
                        <a:defRPr/>
                      </a:pPr>
                      <a:endParaRPr lang="en-US" sz="100" b="0" dirty="0" smtClean="0">
                        <a:solidFill>
                          <a:srgbClr val="53565A"/>
                        </a:solidFill>
                        <a:latin typeface="+mn-lt"/>
                      </a:endParaRPr>
                    </a:p>
                  </a:txBody>
                  <a:tcPr marL="0" marR="0" marT="0" marB="0" anchor="ctr"/>
                </a:tc>
              </a:tr>
              <a:tr h="432134">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dirty="0" smtClean="0">
                          <a:solidFill>
                            <a:schemeClr val="accent1"/>
                          </a:solidFill>
                        </a:rPr>
                        <a:t>31+ Day Minimum Maturity Time Deposit</a:t>
                      </a:r>
                      <a:endParaRPr lang="en-US" sz="1000" b="0" baseline="3000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31/45/60/90 MMTD</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lvl="0" algn="ctr">
                        <a:spcBef>
                          <a:spcPts val="50"/>
                        </a:spcBef>
                      </a:pPr>
                      <a:r>
                        <a:rPr lang="en-US" sz="1000" kern="1200" baseline="0" dirty="0" smtClean="0"/>
                        <a:t>100%</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algn="l">
                        <a:spcBef>
                          <a:spcPts val="50"/>
                        </a:spcBef>
                      </a:pPr>
                      <a:r>
                        <a:rPr lang="en-US" sz="1000" dirty="0" smtClean="0"/>
                        <a:t>Provides clients with options for actively placed funds,</a:t>
                      </a:r>
                      <a:r>
                        <a:rPr lang="en-US" sz="1000" baseline="0" dirty="0" smtClean="0"/>
                        <a:t> while delivering significant Liquidity Value </a:t>
                      </a:r>
                      <a:endParaRPr lang="en-US" sz="1000" b="0" dirty="0">
                        <a:solidFill>
                          <a:srgbClr val="53565A"/>
                        </a:solidFill>
                        <a:latin typeface="Arial"/>
                      </a:endParaRPr>
                    </a:p>
                  </a:txBody>
                  <a:tcPr marL="45719" marR="45719" marT="45719" marB="45719" anchor="ctr"/>
                </a:tc>
                <a:tc>
                  <a:txBody>
                    <a:bodyPr/>
                    <a:lstStyle/>
                    <a:p>
                      <a:pPr algn="ctr">
                        <a:spcBef>
                          <a:spcPts val="50"/>
                        </a:spcBef>
                      </a:pPr>
                      <a:endParaRPr lang="en-US" sz="1000" b="0" dirty="0">
                        <a:solidFill>
                          <a:srgbClr val="53565A"/>
                        </a:solidFill>
                        <a:latin typeface="Arial"/>
                      </a:endParaRPr>
                    </a:p>
                  </a:txBody>
                  <a:tcPr marL="45719" marR="45719" marT="45719" marB="45719"/>
                </a:tc>
              </a:tr>
              <a:tr h="416365">
                <a:tc>
                  <a:txBody>
                    <a:bodyPr/>
                    <a:lstStyle/>
                    <a:p>
                      <a:pPr algn="l">
                        <a:spcBef>
                          <a:spcPts val="50"/>
                        </a:spcBef>
                      </a:pPr>
                      <a:r>
                        <a:rPr lang="en-US" sz="1000" dirty="0" smtClean="0">
                          <a:solidFill>
                            <a:schemeClr val="accent1"/>
                          </a:solidFill>
                        </a:rPr>
                        <a:t>Time Deposits</a:t>
                      </a:r>
                      <a:endParaRPr lang="en-US" sz="1000" b="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TDs (&gt;30days)</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lvl="0" algn="ctr">
                        <a:spcBef>
                          <a:spcPts val="50"/>
                        </a:spcBef>
                      </a:pPr>
                      <a:r>
                        <a:rPr lang="en-US" sz="1000" kern="1200" baseline="0" dirty="0" smtClean="0"/>
                        <a:t>100%</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algn="l">
                        <a:spcBef>
                          <a:spcPts val="50"/>
                        </a:spcBef>
                      </a:pPr>
                      <a:r>
                        <a:rPr lang="en-US" sz="1000" dirty="0" smtClean="0"/>
                        <a:t>Retains high liquidity value, but indexed deposits are not hedged and generate lower spreads than managed rate accounts</a:t>
                      </a:r>
                      <a:endParaRPr lang="en-US" sz="1000" b="0" dirty="0">
                        <a:solidFill>
                          <a:srgbClr val="53565A"/>
                        </a:solidFill>
                        <a:latin typeface="Arial"/>
                      </a:endParaRPr>
                    </a:p>
                  </a:txBody>
                  <a:tcPr marL="45719" marR="45719" marT="45719" marB="45719" anchor="ctr"/>
                </a:tc>
                <a:tc>
                  <a:txBody>
                    <a:bodyPr/>
                    <a:lstStyle/>
                    <a:p>
                      <a:pPr algn="ctr">
                        <a:spcBef>
                          <a:spcPts val="50"/>
                        </a:spcBef>
                      </a:pPr>
                      <a:endParaRPr lang="en-US" sz="1000" b="0" dirty="0" smtClean="0">
                        <a:solidFill>
                          <a:srgbClr val="53565A"/>
                        </a:solidFill>
                        <a:latin typeface="Arial"/>
                      </a:endParaRPr>
                    </a:p>
                  </a:txBody>
                  <a:tcPr marL="45719" marR="45719" marT="45719" marB="45719"/>
                </a:tc>
              </a:tr>
              <a:tr h="442137">
                <a:tc>
                  <a:txBody>
                    <a:bodyPr/>
                    <a:lstStyle/>
                    <a:p>
                      <a:pPr algn="l">
                        <a:spcBef>
                          <a:spcPts val="50"/>
                        </a:spcBef>
                      </a:pPr>
                      <a:r>
                        <a:rPr lang="en-US" sz="1000" dirty="0" smtClean="0">
                          <a:solidFill>
                            <a:schemeClr val="accent1"/>
                          </a:solidFill>
                        </a:rPr>
                        <a:t>Non-Operating A/Cs</a:t>
                      </a:r>
                    </a:p>
                    <a:p>
                      <a:pPr marL="0" marR="0" indent="0" algn="l" defTabSz="914400" rtl="0" eaLnBrk="1" fontAlgn="auto" latinLnBrk="0" hangingPunct="1">
                        <a:lnSpc>
                          <a:spcPct val="100000"/>
                        </a:lnSpc>
                        <a:spcBef>
                          <a:spcPts val="50"/>
                        </a:spcBef>
                        <a:spcAft>
                          <a:spcPts val="0"/>
                        </a:spcAft>
                        <a:buClrTx/>
                        <a:buSzTx/>
                        <a:buFontTx/>
                        <a:buNone/>
                        <a:tabLst/>
                        <a:defRPr/>
                      </a:pPr>
                      <a:r>
                        <a:rPr lang="en-US" sz="1000" dirty="0" smtClean="0">
                          <a:solidFill>
                            <a:schemeClr val="accent1"/>
                          </a:solidFill>
                        </a:rPr>
                        <a:t>(re-classified from Op)</a:t>
                      </a:r>
                      <a:endParaRPr lang="en-US" sz="1000" b="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IBDDA, Money Market Deposit Account, ECR</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lvl="0" algn="ctr">
                        <a:spcBef>
                          <a:spcPts val="50"/>
                        </a:spcBef>
                      </a:pPr>
                      <a:r>
                        <a:rPr lang="en-US" sz="1000" kern="1200" baseline="0" dirty="0" smtClean="0"/>
                        <a:t>60%</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algn="l">
                        <a:spcBef>
                          <a:spcPts val="50"/>
                        </a:spcBef>
                      </a:pPr>
                      <a:r>
                        <a:rPr lang="en-US" sz="1000" dirty="0" smtClean="0"/>
                        <a:t>“Excess” balances carved from transactional accounts</a:t>
                      </a:r>
                      <a:endParaRPr lang="en-US" sz="1000" b="0" dirty="0">
                        <a:solidFill>
                          <a:srgbClr val="53565A"/>
                        </a:solidFill>
                        <a:latin typeface="Arial"/>
                      </a:endParaRPr>
                    </a:p>
                  </a:txBody>
                  <a:tcPr marL="45719" marR="45719" marT="45719" marB="45719" anchor="ctr"/>
                </a:tc>
                <a:tc>
                  <a:txBody>
                    <a:bodyPr/>
                    <a:lstStyle/>
                    <a:p>
                      <a:pPr algn="ctr">
                        <a:spcBef>
                          <a:spcPts val="50"/>
                        </a:spcBef>
                      </a:pPr>
                      <a:endParaRPr lang="en-US" sz="1000" b="0" dirty="0">
                        <a:solidFill>
                          <a:srgbClr val="53565A"/>
                        </a:solidFill>
                        <a:latin typeface="Arial"/>
                      </a:endParaRPr>
                    </a:p>
                  </a:txBody>
                  <a:tcPr marL="45719" marR="45719" marT="45719" marB="45719"/>
                </a:tc>
              </a:tr>
              <a:tr h="293904">
                <a:tc>
                  <a:txBody>
                    <a:bodyPr/>
                    <a:lstStyle/>
                    <a:p>
                      <a:pPr algn="l">
                        <a:spcBef>
                          <a:spcPts val="50"/>
                        </a:spcBef>
                      </a:pPr>
                      <a:r>
                        <a:rPr lang="en-US" sz="1000" dirty="0" smtClean="0">
                          <a:solidFill>
                            <a:schemeClr val="accent1"/>
                          </a:solidFill>
                        </a:rPr>
                        <a:t>Time Deposits</a:t>
                      </a:r>
                      <a:r>
                        <a:rPr lang="en-US" sz="1000" baseline="30000" dirty="0" smtClean="0">
                          <a:solidFill>
                            <a:schemeClr val="accent1"/>
                          </a:solidFill>
                        </a:rPr>
                        <a:t>2</a:t>
                      </a:r>
                      <a:endParaRPr lang="en-US" sz="1000" b="0" baseline="3000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TDs (&lt;30days)</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lvl="0" algn="ctr">
                        <a:spcBef>
                          <a:spcPts val="50"/>
                        </a:spcBef>
                      </a:pPr>
                      <a:r>
                        <a:rPr lang="en-US" sz="1000" kern="1200" baseline="0" dirty="0" smtClean="0"/>
                        <a:t>60%</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algn="l">
                        <a:spcBef>
                          <a:spcPts val="50"/>
                        </a:spcBef>
                      </a:pPr>
                      <a:r>
                        <a:rPr lang="en-US" sz="1000" dirty="0" smtClean="0"/>
                        <a:t>Lower</a:t>
                      </a:r>
                      <a:r>
                        <a:rPr lang="en-US" sz="1000" baseline="0" dirty="0" smtClean="0"/>
                        <a:t> liquidity value due to shorter tenor</a:t>
                      </a:r>
                      <a:endParaRPr lang="en-US" sz="1000" b="0" dirty="0">
                        <a:solidFill>
                          <a:srgbClr val="53565A"/>
                        </a:solidFill>
                        <a:latin typeface="Arial"/>
                      </a:endParaRPr>
                    </a:p>
                  </a:txBody>
                  <a:tcPr marL="45719" marR="45719" marT="45719" marB="45719" anchor="ctr"/>
                </a:tc>
                <a:tc>
                  <a:txBody>
                    <a:bodyPr/>
                    <a:lstStyle/>
                    <a:p>
                      <a:pPr algn="ctr">
                        <a:spcBef>
                          <a:spcPts val="50"/>
                        </a:spcBef>
                      </a:pPr>
                      <a:endParaRPr lang="en-US" sz="1000" b="0" dirty="0">
                        <a:solidFill>
                          <a:srgbClr val="53565A"/>
                        </a:solidFill>
                        <a:latin typeface="Arial"/>
                      </a:endParaRPr>
                    </a:p>
                  </a:txBody>
                  <a:tcPr marL="45719" marR="45719" marT="45719" marB="45719"/>
                </a:tc>
              </a:tr>
              <a:tr h="432134">
                <a:tc>
                  <a:txBody>
                    <a:bodyPr/>
                    <a:lstStyle/>
                    <a:p>
                      <a:pPr algn="l">
                        <a:spcBef>
                          <a:spcPts val="50"/>
                        </a:spcBef>
                      </a:pPr>
                      <a:r>
                        <a:rPr lang="en-US" sz="1000" dirty="0" smtClean="0">
                          <a:solidFill>
                            <a:schemeClr val="accent1"/>
                          </a:solidFill>
                        </a:rPr>
                        <a:t>Public Sector</a:t>
                      </a:r>
                      <a:r>
                        <a:rPr lang="en-US" sz="1000" baseline="0" dirty="0" smtClean="0">
                          <a:solidFill>
                            <a:schemeClr val="accent1"/>
                          </a:solidFill>
                        </a:rPr>
                        <a:t> Collateralized Deposits</a:t>
                      </a:r>
                      <a:endParaRPr lang="en-US" sz="1000" b="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NOW, MMDA, IBDDA</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lvl="0" algn="ctr">
                        <a:spcBef>
                          <a:spcPts val="50"/>
                        </a:spcBef>
                      </a:pPr>
                      <a:r>
                        <a:rPr lang="en-US" sz="1000" kern="1200" baseline="0" dirty="0" smtClean="0"/>
                        <a:t>60-100%</a:t>
                      </a:r>
                      <a:endParaRPr lang="en-US" sz="1000" b="0" kern="1200" baseline="0" dirty="0" smtClean="0">
                        <a:solidFill>
                          <a:srgbClr val="53565A"/>
                        </a:solidFill>
                        <a:latin typeface="+mn-lt"/>
                        <a:ea typeface="+mn-ea"/>
                        <a:cs typeface="+mn-cs"/>
                      </a:endParaRPr>
                    </a:p>
                  </a:txBody>
                  <a:tcPr marL="45719" marR="45719" marT="45719" marB="45719" anchor="ctr"/>
                </a:tc>
                <a:tc>
                  <a:txBody>
                    <a:bodyPr/>
                    <a:lstStyle/>
                    <a:p>
                      <a:pPr algn="l">
                        <a:spcBef>
                          <a:spcPts val="50"/>
                        </a:spcBef>
                      </a:pPr>
                      <a:r>
                        <a:rPr lang="en-US" sz="1000" dirty="0" smtClean="0"/>
                        <a:t>Treasury collateralized</a:t>
                      </a:r>
                      <a:r>
                        <a:rPr lang="en-US" sz="1000" baseline="0" dirty="0" smtClean="0"/>
                        <a:t> balances will come with a corresponding 100-110% negative impact to HQLA</a:t>
                      </a:r>
                      <a:endParaRPr lang="en-US" sz="1000" b="0" dirty="0">
                        <a:solidFill>
                          <a:srgbClr val="53565A"/>
                        </a:solidFill>
                        <a:latin typeface="Arial"/>
                      </a:endParaRPr>
                    </a:p>
                  </a:txBody>
                  <a:tcPr marL="45719" marR="45719" marT="45719" marB="45719" anchor="ctr"/>
                </a:tc>
                <a:tc>
                  <a:txBody>
                    <a:bodyPr/>
                    <a:lstStyle/>
                    <a:p>
                      <a:pPr algn="ctr">
                        <a:spcBef>
                          <a:spcPts val="50"/>
                        </a:spcBef>
                      </a:pPr>
                      <a:endParaRPr lang="en-US" sz="1000" b="0" dirty="0">
                        <a:solidFill>
                          <a:srgbClr val="53565A"/>
                        </a:solidFill>
                        <a:latin typeface="Arial"/>
                      </a:endParaRPr>
                    </a:p>
                  </a:txBody>
                  <a:tcPr marL="45719" marR="45719" marT="45719" marB="45719"/>
                </a:tc>
              </a:tr>
              <a:tr h="0">
                <a:tc>
                  <a:txBody>
                    <a:bodyPr/>
                    <a:lstStyle/>
                    <a:p>
                      <a:pPr algn="l">
                        <a:spcBef>
                          <a:spcPts val="50"/>
                        </a:spcBef>
                      </a:pPr>
                      <a:endParaRPr lang="en-US" sz="100" b="0" dirty="0" smtClean="0">
                        <a:solidFill>
                          <a:schemeClr val="accent1"/>
                        </a:solidFill>
                        <a:latin typeface="+mn-lt"/>
                      </a:endParaRPr>
                    </a:p>
                  </a:txBody>
                  <a:tcPr marL="0" marR="0" marT="0" marB="0"/>
                </a:tc>
                <a:tc>
                  <a:txBody>
                    <a:bodyPr/>
                    <a:lstStyle/>
                    <a:p>
                      <a:pPr algn="l">
                        <a:spcBef>
                          <a:spcPts val="50"/>
                        </a:spcBef>
                      </a:pPr>
                      <a:endParaRPr lang="en-US" sz="100" b="0" kern="1200" baseline="0" dirty="0" smtClean="0">
                        <a:solidFill>
                          <a:srgbClr val="53565A"/>
                        </a:solidFill>
                        <a:latin typeface="+mn-lt"/>
                        <a:ea typeface="+mn-ea"/>
                        <a:cs typeface="+mn-cs"/>
                      </a:endParaRPr>
                    </a:p>
                  </a:txBody>
                  <a:tcPr marL="0" marR="0" marT="0" marB="0"/>
                </a:tc>
                <a:tc>
                  <a:txBody>
                    <a:bodyPr/>
                    <a:lstStyle/>
                    <a:p>
                      <a:pPr lvl="0" algn="ctr">
                        <a:spcBef>
                          <a:spcPts val="50"/>
                        </a:spcBef>
                      </a:pPr>
                      <a:endParaRPr lang="en-US" sz="100" b="0" kern="1200" baseline="0" dirty="0" smtClean="0">
                        <a:solidFill>
                          <a:srgbClr val="53565A"/>
                        </a:solidFill>
                        <a:latin typeface="+mn-lt"/>
                        <a:ea typeface="+mn-ea"/>
                        <a:cs typeface="+mn-cs"/>
                      </a:endParaRPr>
                    </a:p>
                  </a:txBody>
                  <a:tcPr marL="0" marR="0" marT="0" marB="0"/>
                </a:tc>
                <a:tc>
                  <a:txBody>
                    <a:bodyPr/>
                    <a:lstStyle/>
                    <a:p>
                      <a:pPr algn="l">
                        <a:spcBef>
                          <a:spcPts val="50"/>
                        </a:spcBef>
                      </a:pPr>
                      <a:endParaRPr lang="en-US" sz="100" b="0" dirty="0">
                        <a:solidFill>
                          <a:srgbClr val="53565A"/>
                        </a:solidFill>
                        <a:latin typeface="Arial"/>
                      </a:endParaRPr>
                    </a:p>
                  </a:txBody>
                  <a:tcPr marL="0" marR="0" marT="0" marB="0"/>
                </a:tc>
                <a:tc>
                  <a:txBody>
                    <a:bodyPr/>
                    <a:lstStyle/>
                    <a:p>
                      <a:pPr algn="ctr">
                        <a:spcBef>
                          <a:spcPts val="50"/>
                        </a:spcBef>
                      </a:pPr>
                      <a:endParaRPr lang="en-US" sz="100" b="0" dirty="0">
                        <a:solidFill>
                          <a:srgbClr val="53565A"/>
                        </a:solidFill>
                        <a:latin typeface="Arial"/>
                      </a:endParaRPr>
                    </a:p>
                  </a:txBody>
                  <a:tcPr marL="0" marR="0" marT="0" marB="0"/>
                </a:tc>
              </a:tr>
            </a:tbl>
          </a:graphicData>
        </a:graphic>
      </p:graphicFrame>
      <p:sp>
        <p:nvSpPr>
          <p:cNvPr id="8" name="TextBox 7"/>
          <p:cNvSpPr txBox="1"/>
          <p:nvPr/>
        </p:nvSpPr>
        <p:spPr>
          <a:xfrm>
            <a:off x="160528" y="1123911"/>
            <a:ext cx="2971800" cy="215444"/>
          </a:xfrm>
          <a:prstGeom prst="rect">
            <a:avLst/>
          </a:prstGeom>
          <a:noFill/>
        </p:spPr>
        <p:txBody>
          <a:bodyPr wrap="square" lIns="0" tIns="0" rIns="0" bIns="0" rtlCol="0">
            <a:spAutoFit/>
          </a:bodyPr>
          <a:lstStyle/>
          <a:p>
            <a:r>
              <a:rPr lang="en-US" sz="1400" b="1" dirty="0">
                <a:solidFill>
                  <a:srgbClr val="002D72"/>
                </a:solidFill>
              </a:rPr>
              <a:t>TTS Deposit </a:t>
            </a:r>
            <a:r>
              <a:rPr lang="en-US" sz="1400" b="1" dirty="0" smtClean="0">
                <a:solidFill>
                  <a:srgbClr val="002D72"/>
                </a:solidFill>
              </a:rPr>
              <a:t>Priorities</a:t>
            </a:r>
            <a:endParaRPr lang="en-US" sz="1400" b="1" dirty="0">
              <a:solidFill>
                <a:srgbClr val="002D72"/>
              </a:solidFill>
            </a:endParaRPr>
          </a:p>
        </p:txBody>
      </p:sp>
      <p:grpSp>
        <p:nvGrpSpPr>
          <p:cNvPr id="3" name="Group 11"/>
          <p:cNvGrpSpPr/>
          <p:nvPr/>
        </p:nvGrpSpPr>
        <p:grpSpPr>
          <a:xfrm>
            <a:off x="140413" y="517100"/>
            <a:ext cx="8863197" cy="539592"/>
            <a:chOff x="140399" y="517099"/>
            <a:chExt cx="8863197" cy="539592"/>
          </a:xfrm>
        </p:grpSpPr>
        <p:sp>
          <p:nvSpPr>
            <p:cNvPr id="9" name="MessageBox"/>
            <p:cNvSpPr/>
            <p:nvPr>
              <p:custDataLst>
                <p:tags r:id="rId4"/>
              </p:custDataLst>
            </p:nvPr>
          </p:nvSpPr>
          <p:spPr bwMode="auto">
            <a:xfrm>
              <a:off x="140399" y="517099"/>
              <a:ext cx="8863196" cy="492443"/>
            </a:xfrm>
            <a:prstGeom prst="rect">
              <a:avLst/>
            </a:prstGeom>
            <a:no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r>
                <a:rPr lang="en-US" sz="1600" dirty="0" smtClean="0">
                  <a:solidFill>
                    <a:srgbClr val="00BDF2"/>
                  </a:solidFill>
                </a:rPr>
                <a:t>Increase </a:t>
              </a:r>
              <a:r>
                <a:rPr lang="en-US" sz="1600" dirty="0">
                  <a:solidFill>
                    <a:srgbClr val="00BDF2"/>
                  </a:solidFill>
                </a:rPr>
                <a:t>percentage of deposits linked to transaction activity, e.g. cash management, clearing, custody, FX, etc., </a:t>
              </a:r>
              <a:r>
                <a:rPr lang="en-US" sz="1600" dirty="0" smtClean="0">
                  <a:solidFill>
                    <a:srgbClr val="00BDF2"/>
                  </a:solidFill>
                </a:rPr>
                <a:t>in order to </a:t>
              </a:r>
              <a:r>
                <a:rPr lang="en-US" sz="1600" dirty="0">
                  <a:solidFill>
                    <a:srgbClr val="00BDF2"/>
                  </a:solidFill>
                </a:rPr>
                <a:t>optimize return within </a:t>
              </a:r>
              <a:r>
                <a:rPr lang="en-US" sz="1600" dirty="0" smtClean="0">
                  <a:solidFill>
                    <a:srgbClr val="00BDF2"/>
                  </a:solidFill>
                </a:rPr>
                <a:t>mandated balance </a:t>
              </a:r>
              <a:r>
                <a:rPr lang="en-US" sz="1600" dirty="0">
                  <a:solidFill>
                    <a:srgbClr val="00BDF2"/>
                  </a:solidFill>
                </a:rPr>
                <a:t>sheet limits.  </a:t>
              </a:r>
            </a:p>
          </p:txBody>
        </p:sp>
        <p:cxnSp>
          <p:nvCxnSpPr>
            <p:cNvPr id="11" name="MessageLine"/>
            <p:cNvCxnSpPr/>
            <p:nvPr/>
          </p:nvCxnSpPr>
          <p:spPr bwMode="auto">
            <a:xfrm>
              <a:off x="140399" y="1056691"/>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TextBox 16"/>
          <p:cNvSpPr txBox="1"/>
          <p:nvPr/>
        </p:nvSpPr>
        <p:spPr>
          <a:xfrm>
            <a:off x="145143" y="6438926"/>
            <a:ext cx="8853714" cy="246221"/>
          </a:xfrm>
          <a:prstGeom prst="rect">
            <a:avLst/>
          </a:prstGeom>
          <a:noFill/>
        </p:spPr>
        <p:txBody>
          <a:bodyPr wrap="square" lIns="0" tIns="0" rIns="0" bIns="0" rtlCol="0">
            <a:spAutoFit/>
          </a:bodyPr>
          <a:lstStyle/>
          <a:p>
            <a:r>
              <a:rPr lang="en-US" sz="800" dirty="0" smtClean="0">
                <a:solidFill>
                  <a:srgbClr val="53565A"/>
                </a:solidFill>
              </a:rPr>
              <a:t>1 – Liquidity </a:t>
            </a:r>
            <a:r>
              <a:rPr lang="en-US" sz="800" dirty="0">
                <a:solidFill>
                  <a:srgbClr val="53565A"/>
                </a:solidFill>
              </a:rPr>
              <a:t>Value represents the complement of the LCR run-off ratio, i.e. 1-LCR run-off. For example, Corporate Operating A/Cs have a B3 run-off of 25%, or a Liquidity Value of 75</a:t>
            </a:r>
            <a:r>
              <a:rPr lang="en-US" sz="800" dirty="0" smtClean="0">
                <a:solidFill>
                  <a:srgbClr val="53565A"/>
                </a:solidFill>
              </a:rPr>
              <a:t>%.</a:t>
            </a:r>
          </a:p>
          <a:p>
            <a:r>
              <a:rPr lang="en-US" sz="800" dirty="0" smtClean="0">
                <a:solidFill>
                  <a:srgbClr val="53565A"/>
                </a:solidFill>
              </a:rPr>
              <a:t>2 – Early breakage from TDs is not allowed</a:t>
            </a:r>
            <a:endParaRPr lang="en-US" sz="800" dirty="0">
              <a:solidFill>
                <a:srgbClr val="53565A"/>
              </a:solidFill>
            </a:endParaRPr>
          </a:p>
        </p:txBody>
      </p:sp>
      <p:sp>
        <p:nvSpPr>
          <p:cNvPr id="5" name="Rectangle 4"/>
          <p:cNvSpPr/>
          <p:nvPr/>
        </p:nvSpPr>
        <p:spPr>
          <a:xfrm>
            <a:off x="97028" y="5125345"/>
            <a:ext cx="8787190" cy="1169551"/>
          </a:xfrm>
          <a:prstGeom prst="rect">
            <a:avLst/>
          </a:prstGeom>
        </p:spPr>
        <p:txBody>
          <a:bodyPr wrap="square">
            <a:spAutoFit/>
          </a:bodyPr>
          <a:lstStyle/>
          <a:p>
            <a:pPr marL="171450" indent="-171450" defTabSz="1838325" fontAlgn="base">
              <a:spcBef>
                <a:spcPts val="600"/>
              </a:spcBef>
              <a:spcAft>
                <a:spcPct val="0"/>
              </a:spcAft>
              <a:buClr>
                <a:srgbClr val="97999B"/>
              </a:buClr>
              <a:buSzPct val="100000"/>
              <a:buFont typeface="Symbol"/>
              <a:buChar char="·"/>
              <a:defRPr/>
            </a:pPr>
            <a:r>
              <a:rPr lang="en-US" sz="1200" b="1" kern="0" dirty="0">
                <a:solidFill>
                  <a:schemeClr val="accent3"/>
                </a:solidFill>
                <a:latin typeface="Arial"/>
              </a:rPr>
              <a:t>Corporates &amp; Public Sector: This category comprises non-financial corporate customers and sovereign, central bank, multilateral development bank and PSE customers</a:t>
            </a:r>
          </a:p>
          <a:p>
            <a:pPr marL="171450" indent="-171450" defTabSz="1838325" fontAlgn="base">
              <a:spcBef>
                <a:spcPts val="600"/>
              </a:spcBef>
              <a:spcAft>
                <a:spcPct val="0"/>
              </a:spcAft>
              <a:buClr>
                <a:srgbClr val="97999B"/>
              </a:buClr>
              <a:buSzPct val="100000"/>
              <a:buFont typeface="Symbol"/>
              <a:buChar char="·"/>
              <a:defRPr/>
            </a:pPr>
            <a:r>
              <a:rPr lang="en-US" sz="1200" b="1" kern="0" dirty="0" smtClean="0">
                <a:solidFill>
                  <a:schemeClr val="accent3"/>
                </a:solidFill>
                <a:latin typeface="Arial"/>
              </a:rPr>
              <a:t>There </a:t>
            </a:r>
            <a:r>
              <a:rPr lang="en-US" sz="1200" b="1" kern="0" dirty="0">
                <a:solidFill>
                  <a:schemeClr val="accent3"/>
                </a:solidFill>
                <a:latin typeface="Arial"/>
              </a:rPr>
              <a:t>is an </a:t>
            </a:r>
            <a:r>
              <a:rPr lang="en-US" sz="1200" b="1" kern="0" dirty="0" smtClean="0">
                <a:solidFill>
                  <a:schemeClr val="accent3"/>
                </a:solidFill>
                <a:latin typeface="Arial"/>
              </a:rPr>
              <a:t>ongoing </a:t>
            </a:r>
            <a:r>
              <a:rPr lang="en-US" sz="1200" b="1" kern="0" dirty="0">
                <a:solidFill>
                  <a:schemeClr val="accent3"/>
                </a:solidFill>
                <a:latin typeface="Arial"/>
              </a:rPr>
              <a:t>need to improve LCR ratios in U.S. and </a:t>
            </a:r>
            <a:r>
              <a:rPr lang="en-US" sz="1200" b="1" kern="0" dirty="0" smtClean="0">
                <a:solidFill>
                  <a:schemeClr val="accent3"/>
                </a:solidFill>
                <a:latin typeface="Arial"/>
              </a:rPr>
              <a:t>Western </a:t>
            </a:r>
            <a:r>
              <a:rPr lang="en-US" sz="1200" b="1" kern="0" dirty="0">
                <a:solidFill>
                  <a:schemeClr val="accent3"/>
                </a:solidFill>
                <a:latin typeface="Arial"/>
              </a:rPr>
              <a:t>Europe </a:t>
            </a:r>
            <a:r>
              <a:rPr lang="en-US" sz="1200" b="1" kern="0" dirty="0" smtClean="0">
                <a:solidFill>
                  <a:schemeClr val="accent3"/>
                </a:solidFill>
                <a:latin typeface="Arial"/>
              </a:rPr>
              <a:t>with particular focus in USD &amp; GBP</a:t>
            </a:r>
            <a:endParaRPr lang="en-US" sz="1200" b="1" kern="0" dirty="0">
              <a:solidFill>
                <a:schemeClr val="accent3"/>
              </a:solidFill>
              <a:latin typeface="Arial"/>
            </a:endParaRPr>
          </a:p>
          <a:p>
            <a:pPr marL="171450" indent="-171450" defTabSz="1838325" fontAlgn="base">
              <a:spcBef>
                <a:spcPts val="600"/>
              </a:spcBef>
              <a:spcAft>
                <a:spcPct val="0"/>
              </a:spcAft>
              <a:buClr>
                <a:srgbClr val="97999B"/>
              </a:buClr>
              <a:buSzPct val="100000"/>
              <a:buFont typeface="Symbol"/>
              <a:buChar char="·"/>
              <a:defRPr/>
            </a:pPr>
            <a:r>
              <a:rPr lang="en-US" sz="1200" kern="0" dirty="0">
                <a:solidFill>
                  <a:srgbClr val="53565A"/>
                </a:solidFill>
                <a:latin typeface="Arial"/>
              </a:rPr>
              <a:t>Competitive bidding has pushed costs higher for LCR deposits. Desks will provide pricing for tenor deposits. Please advise regional product management of opportunities outside current price points for further </a:t>
            </a:r>
            <a:r>
              <a:rPr lang="en-US" sz="1200" kern="0" dirty="0" smtClean="0">
                <a:solidFill>
                  <a:srgbClr val="53565A"/>
                </a:solidFill>
                <a:latin typeface="Arial"/>
              </a:rPr>
              <a:t>guidance</a:t>
            </a:r>
          </a:p>
        </p:txBody>
      </p:sp>
      <p:sp>
        <p:nvSpPr>
          <p:cNvPr id="18" name="TextBox 17"/>
          <p:cNvSpPr txBox="1"/>
          <p:nvPr/>
        </p:nvSpPr>
        <p:spPr>
          <a:xfrm>
            <a:off x="160528" y="4971294"/>
            <a:ext cx="2971800" cy="215444"/>
          </a:xfrm>
          <a:prstGeom prst="rect">
            <a:avLst/>
          </a:prstGeom>
          <a:noFill/>
        </p:spPr>
        <p:txBody>
          <a:bodyPr wrap="square" lIns="0" tIns="0" rIns="0" bIns="0" rtlCol="0">
            <a:spAutoFit/>
          </a:bodyPr>
          <a:lstStyle/>
          <a:p>
            <a:r>
              <a:rPr lang="en-US" sz="1400" b="1" dirty="0" smtClean="0">
                <a:solidFill>
                  <a:srgbClr val="002D72"/>
                </a:solidFill>
              </a:rPr>
              <a:t>Additional Considerations</a:t>
            </a:r>
            <a:endParaRPr lang="en-US" sz="1400" b="1" dirty="0">
              <a:solidFill>
                <a:srgbClr val="002D72"/>
              </a:solidFill>
            </a:endParaRPr>
          </a:p>
        </p:txBody>
      </p:sp>
      <p:sp>
        <p:nvSpPr>
          <p:cNvPr id="6" name="Down Arrow 5"/>
          <p:cNvSpPr/>
          <p:nvPr/>
        </p:nvSpPr>
        <p:spPr bwMode="auto">
          <a:xfrm>
            <a:off x="39644" y="1854708"/>
            <a:ext cx="441443" cy="2962655"/>
          </a:xfrm>
          <a:prstGeom prst="downArrow">
            <a:avLst>
              <a:gd name="adj1" fmla="val 50000"/>
              <a:gd name="adj2" fmla="val 66975"/>
            </a:avLst>
          </a:prstGeom>
          <a:gradFill>
            <a:gsLst>
              <a:gs pos="0">
                <a:schemeClr val="accent1"/>
              </a:gs>
              <a:gs pos="50000">
                <a:schemeClr val="accent2"/>
              </a:gs>
              <a:gs pos="100000">
                <a:schemeClr val="accent3"/>
              </a:gs>
            </a:gsLst>
            <a:lin ang="5400000" scaled="0"/>
          </a:gra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ヒラギノ角ゴ Pro W3" pitchFamily="124" charset="-128"/>
            </a:endParaRPr>
          </a:p>
        </p:txBody>
      </p:sp>
      <p:sp>
        <p:nvSpPr>
          <p:cNvPr id="4" name="Isosceles Triangle 3"/>
          <p:cNvSpPr/>
          <p:nvPr/>
        </p:nvSpPr>
        <p:spPr bwMode="auto">
          <a:xfrm>
            <a:off x="40909" y="1600201"/>
            <a:ext cx="438912" cy="292607"/>
          </a:xfrm>
          <a:prstGeom prst="triangle">
            <a:avLst/>
          </a:prstGeom>
          <a:solidFill>
            <a:schemeClr val="accent1"/>
          </a:solidFill>
          <a:ln w="6350" cap="flat" cmpd="sng" algn="ctr">
            <a:solidFill>
              <a:schemeClr val="accent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ヒラギノ角ゴ Pro W3" pitchFamily="124" charset="-128"/>
            </a:endParaRPr>
          </a:p>
        </p:txBody>
      </p:sp>
      <p:sp>
        <p:nvSpPr>
          <p:cNvPr id="25" name="Rectangle 24"/>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ヒラギノ角ゴ Pro W3" pitchFamily="124" charset="-128"/>
              </a:rPr>
              <a:t>25</a:t>
            </a:r>
          </a:p>
        </p:txBody>
      </p:sp>
      <p:sp>
        <p:nvSpPr>
          <p:cNvPr id="26" name="Rectangle 25"/>
          <p:cNvSpPr/>
          <p:nvPr>
            <p:custDataLst>
              <p:tags r:id="rId3"/>
            </p:custDataLst>
          </p:nvPr>
        </p:nvSpPr>
        <p:spPr bwMode="auto">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ヒラギノ角ゴ Pro W3" pitchFamily="124" charset="-128"/>
              </a:rPr>
              <a:t>Citi Positioning, Pricing, and Packaging</a:t>
            </a:r>
          </a:p>
        </p:txBody>
      </p:sp>
    </p:spTree>
    <p:custDataLst>
      <p:tags r:id="rId1"/>
    </p:custDataLst>
    <p:extLst>
      <p:ext uri="{BB962C8B-B14F-4D97-AF65-F5344CB8AC3E}">
        <p14:creationId xmlns:p14="http://schemas.microsoft.com/office/powerpoint/2010/main" val="342613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TTS Deposit Priorities – Financial Institutions </a:t>
            </a: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112106877"/>
              </p:ext>
            </p:extLst>
          </p:nvPr>
        </p:nvGraphicFramePr>
        <p:xfrm>
          <a:off x="574209" y="1288336"/>
          <a:ext cx="8372155" cy="3079486"/>
        </p:xfrm>
        <a:graphic>
          <a:graphicData uri="http://schemas.openxmlformats.org/drawingml/2006/table">
            <a:tbl>
              <a:tblPr firstRow="1" firstCol="1" bandRow="1">
                <a:tableStyleId>{D27102A9-8310-4765-A935-A1911B00CA55}</a:tableStyleId>
              </a:tblPr>
              <a:tblGrid>
                <a:gridCol w="1407389"/>
                <a:gridCol w="1054210"/>
                <a:gridCol w="694944"/>
                <a:gridCol w="4133007"/>
                <a:gridCol w="1082605"/>
              </a:tblGrid>
              <a:tr h="446469">
                <a:tc>
                  <a:txBody>
                    <a:bodyPr/>
                    <a:lstStyle/>
                    <a:p>
                      <a:pPr>
                        <a:spcBef>
                          <a:spcPts val="50"/>
                        </a:spcBef>
                      </a:pPr>
                      <a:r>
                        <a:rPr lang="en-US" sz="1000" dirty="0" smtClean="0">
                          <a:solidFill>
                            <a:schemeClr val="bg1"/>
                          </a:solidFill>
                        </a:rPr>
                        <a:t>Priority</a:t>
                      </a:r>
                      <a:endParaRPr lang="en-US" sz="1000" dirty="0">
                        <a:solidFill>
                          <a:schemeClr val="bg1"/>
                        </a:solidFill>
                        <a:latin typeface="Arial"/>
                      </a:endParaRPr>
                    </a:p>
                  </a:txBody>
                  <a:tcPr marL="45719" marR="45719" marT="45719" marB="45719" anchor="b">
                    <a:solidFill>
                      <a:schemeClr val="accent1"/>
                    </a:solidFill>
                  </a:tcPr>
                </a:tc>
                <a:tc>
                  <a:txBody>
                    <a:bodyPr/>
                    <a:lstStyle/>
                    <a:p>
                      <a:pPr>
                        <a:spcBef>
                          <a:spcPts val="50"/>
                        </a:spcBef>
                      </a:pPr>
                      <a:r>
                        <a:rPr lang="en-US" sz="1000" dirty="0" smtClean="0">
                          <a:solidFill>
                            <a:schemeClr val="bg1"/>
                          </a:solidFill>
                        </a:rPr>
                        <a:t>Deposit Products</a:t>
                      </a:r>
                      <a:endParaRPr lang="en-US" sz="1000" dirty="0">
                        <a:solidFill>
                          <a:schemeClr val="bg1"/>
                        </a:solidFill>
                        <a:latin typeface="Arial"/>
                      </a:endParaRPr>
                    </a:p>
                  </a:txBody>
                  <a:tcPr marL="45719" marR="45719" marT="45719" marB="45719" anchor="b">
                    <a:solidFill>
                      <a:schemeClr val="accent1"/>
                    </a:solidFill>
                  </a:tcPr>
                </a:tc>
                <a:tc>
                  <a:txBody>
                    <a:bodyPr/>
                    <a:lstStyle/>
                    <a:p>
                      <a:pPr algn="ctr">
                        <a:spcBef>
                          <a:spcPts val="50"/>
                        </a:spcBef>
                      </a:pPr>
                      <a:r>
                        <a:rPr lang="en-US" sz="1000" dirty="0" smtClean="0">
                          <a:solidFill>
                            <a:schemeClr val="bg1"/>
                          </a:solidFill>
                        </a:rPr>
                        <a:t>Liquidity Value</a:t>
                      </a:r>
                      <a:r>
                        <a:rPr lang="en-US" sz="1000" baseline="30000" dirty="0" smtClean="0">
                          <a:solidFill>
                            <a:schemeClr val="bg1"/>
                          </a:solidFill>
                        </a:rPr>
                        <a:t>1</a:t>
                      </a:r>
                      <a:endParaRPr lang="en-US" sz="1000" baseline="30000" dirty="0">
                        <a:solidFill>
                          <a:schemeClr val="bg1"/>
                        </a:solidFill>
                        <a:latin typeface="Arial"/>
                      </a:endParaRPr>
                    </a:p>
                  </a:txBody>
                  <a:tcPr marL="45719" marR="45719" marT="45719" marB="45719" anchor="b">
                    <a:solidFill>
                      <a:schemeClr val="accent1"/>
                    </a:solidFill>
                  </a:tcPr>
                </a:tc>
                <a:tc>
                  <a:txBody>
                    <a:bodyPr/>
                    <a:lstStyle/>
                    <a:p>
                      <a:pPr>
                        <a:spcBef>
                          <a:spcPts val="50"/>
                        </a:spcBef>
                      </a:pPr>
                      <a:r>
                        <a:rPr lang="en-US" sz="1000" dirty="0" smtClean="0">
                          <a:solidFill>
                            <a:schemeClr val="bg1"/>
                          </a:solidFill>
                        </a:rPr>
                        <a:t>Notes</a:t>
                      </a:r>
                      <a:endParaRPr lang="en-US" sz="1000" dirty="0">
                        <a:solidFill>
                          <a:schemeClr val="bg1"/>
                        </a:solidFill>
                        <a:latin typeface="Arial"/>
                      </a:endParaRPr>
                    </a:p>
                  </a:txBody>
                  <a:tcPr marL="45719" marR="45719" marT="45719" marB="45719" anchor="b">
                    <a:solidFill>
                      <a:schemeClr val="accent1"/>
                    </a:solidFill>
                  </a:tcPr>
                </a:tc>
                <a:tc>
                  <a:txBody>
                    <a:bodyPr/>
                    <a:lstStyle/>
                    <a:p>
                      <a:pPr algn="ctr">
                        <a:spcBef>
                          <a:spcPts val="50"/>
                        </a:spcBef>
                      </a:pPr>
                      <a:endParaRPr lang="en-US" sz="1000" dirty="0">
                        <a:solidFill>
                          <a:schemeClr val="bg1"/>
                        </a:solidFill>
                        <a:latin typeface="Arial"/>
                      </a:endParaRPr>
                    </a:p>
                  </a:txBody>
                  <a:tcPr marL="45719" marR="45719" marT="45719" marB="45719" anchor="b">
                    <a:solidFill>
                      <a:schemeClr val="accent1"/>
                    </a:solidFill>
                  </a:tcPr>
                </a:tc>
              </a:tr>
              <a:tr h="460583">
                <a:tc>
                  <a:txBody>
                    <a:bodyPr/>
                    <a:lstStyle/>
                    <a:p>
                      <a:pPr marL="0" indent="0" algn="l">
                        <a:spcBef>
                          <a:spcPts val="50"/>
                        </a:spcBef>
                      </a:pPr>
                      <a:r>
                        <a:rPr lang="en-US" sz="1000" dirty="0" smtClean="0">
                          <a:solidFill>
                            <a:schemeClr val="accent1"/>
                          </a:solidFill>
                        </a:rPr>
                        <a:t>Operating A/Cs</a:t>
                      </a:r>
                      <a:endParaRPr lang="en-US" sz="1000" b="0" dirty="0" smtClean="0">
                        <a:solidFill>
                          <a:schemeClr val="accent1"/>
                        </a:solidFill>
                        <a:latin typeface="+mn-lt"/>
                      </a:endParaRPr>
                    </a:p>
                  </a:txBody>
                  <a:tcPr marL="45719" marR="45719" marT="45719" marB="45719">
                    <a:solidFill>
                      <a:schemeClr val="bg1">
                        <a:alpha val="20000"/>
                      </a:schemeClr>
                    </a:solidFill>
                  </a:tcPr>
                </a:tc>
                <a:tc>
                  <a:txBody>
                    <a:bodyPr/>
                    <a:lstStyle/>
                    <a:p>
                      <a:pPr algn="l">
                        <a:spcBef>
                          <a:spcPts val="50"/>
                        </a:spcBef>
                      </a:pPr>
                      <a:r>
                        <a:rPr lang="en-US" sz="1000" kern="1200" baseline="0" dirty="0" smtClean="0"/>
                        <a:t>NIB, ECR, IBDDA</a:t>
                      </a:r>
                      <a:r>
                        <a:rPr lang="en-US" sz="1000" kern="1200" baseline="30000" dirty="0" smtClean="0"/>
                        <a:t>2</a:t>
                      </a:r>
                      <a:endParaRPr lang="en-US" sz="1000" b="0" kern="1200" baseline="30000" dirty="0" smtClean="0">
                        <a:solidFill>
                          <a:srgbClr val="53565A"/>
                        </a:solidFill>
                        <a:latin typeface="+mn-lt"/>
                        <a:ea typeface="+mn-ea"/>
                        <a:cs typeface="+mn-cs"/>
                      </a:endParaRPr>
                    </a:p>
                  </a:txBody>
                  <a:tcPr marL="45719" marR="45719" marT="45719" marB="45719">
                    <a:solidFill>
                      <a:schemeClr val="bg1">
                        <a:alpha val="20000"/>
                      </a:schemeClr>
                    </a:solidFill>
                  </a:tcPr>
                </a:tc>
                <a:tc>
                  <a:txBody>
                    <a:bodyPr/>
                    <a:lstStyle/>
                    <a:p>
                      <a:pPr lvl="0" algn="ctr">
                        <a:spcBef>
                          <a:spcPts val="50"/>
                        </a:spcBef>
                      </a:pPr>
                      <a:r>
                        <a:rPr lang="en-US" sz="1000" kern="1200" baseline="0" dirty="0" smtClean="0"/>
                        <a:t>75%</a:t>
                      </a:r>
                      <a:endParaRPr lang="en-US" sz="1000" b="0" kern="1200" baseline="0" dirty="0" smtClean="0">
                        <a:solidFill>
                          <a:srgbClr val="53565A"/>
                        </a:solidFill>
                        <a:latin typeface="+mn-lt"/>
                        <a:ea typeface="+mn-ea"/>
                        <a:cs typeface="+mn-cs"/>
                      </a:endParaRPr>
                    </a:p>
                  </a:txBody>
                  <a:tcPr marL="45719" marR="45719" marT="45719" marB="45719">
                    <a:solidFill>
                      <a:schemeClr val="bg1">
                        <a:alpha val="2000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aseline="0" dirty="0" smtClean="0"/>
                        <a:t>Account must show transactional activity and flows; Operating A/Cs are evaluated for (true)operating/excess split</a:t>
                      </a:r>
                      <a:endParaRPr lang="en-US" sz="1000" b="0" dirty="0" smtClean="0">
                        <a:solidFill>
                          <a:srgbClr val="53565A"/>
                        </a:solidFill>
                        <a:latin typeface="+mn-lt"/>
                      </a:endParaRPr>
                    </a:p>
                  </a:txBody>
                  <a:tcPr marL="45719" marR="45719" marT="45719" marB="45719" anchor="ctr">
                    <a:solidFill>
                      <a:schemeClr val="bg1">
                        <a:alpha val="20000"/>
                      </a:schemeClr>
                    </a:solidFill>
                  </a:tcPr>
                </a:tc>
                <a:tc>
                  <a:txBody>
                    <a:bodyPr/>
                    <a:lstStyle/>
                    <a:p>
                      <a:pPr marL="0" marR="0" indent="0" algn="ctr" defTabSz="914400" rtl="0" eaLnBrk="1" fontAlgn="auto" latinLnBrk="0" hangingPunct="1">
                        <a:lnSpc>
                          <a:spcPct val="100000"/>
                        </a:lnSpc>
                        <a:spcBef>
                          <a:spcPts val="50"/>
                        </a:spcBef>
                        <a:spcAft>
                          <a:spcPts val="0"/>
                        </a:spcAft>
                        <a:buClrTx/>
                        <a:buSzTx/>
                        <a:buFontTx/>
                        <a:buNone/>
                        <a:tabLst/>
                        <a:defRPr/>
                      </a:pPr>
                      <a:endParaRPr lang="en-US" sz="1000" b="0" dirty="0" smtClean="0">
                        <a:solidFill>
                          <a:srgbClr val="53565A"/>
                        </a:solidFill>
                        <a:latin typeface="+mn-lt"/>
                      </a:endParaRPr>
                    </a:p>
                  </a:txBody>
                  <a:tcPr marL="45719" marR="45719" marT="45719" marB="45719" anchor="ctr">
                    <a:solidFill>
                      <a:schemeClr val="bg1">
                        <a:alpha val="20000"/>
                      </a:schemeClr>
                    </a:solidFill>
                  </a:tcPr>
                </a:tc>
              </a:tr>
              <a:tr h="27611">
                <a:tc>
                  <a:txBody>
                    <a:bodyPr/>
                    <a:lstStyle/>
                    <a:p>
                      <a:pPr algn="l">
                        <a:spcBef>
                          <a:spcPts val="50"/>
                        </a:spcBef>
                      </a:pPr>
                      <a:endParaRPr lang="en-US" sz="100" b="0" dirty="0" smtClean="0">
                        <a:solidFill>
                          <a:schemeClr val="accent1"/>
                        </a:solidFill>
                        <a:latin typeface="+mn-lt"/>
                      </a:endParaRPr>
                    </a:p>
                  </a:txBody>
                  <a:tcPr marL="0" marR="0" marT="0" marB="0"/>
                </a:tc>
                <a:tc>
                  <a:txBody>
                    <a:bodyPr/>
                    <a:lstStyle/>
                    <a:p>
                      <a:pPr algn="l">
                        <a:spcBef>
                          <a:spcPts val="50"/>
                        </a:spcBef>
                      </a:pPr>
                      <a:endParaRPr lang="en-US" sz="100" b="0" kern="1200" baseline="0" dirty="0" smtClean="0">
                        <a:solidFill>
                          <a:srgbClr val="53565A"/>
                        </a:solidFill>
                        <a:latin typeface="+mn-lt"/>
                        <a:ea typeface="+mn-ea"/>
                        <a:cs typeface="+mn-cs"/>
                      </a:endParaRPr>
                    </a:p>
                  </a:txBody>
                  <a:tcPr marL="0" marR="0" marT="0" marB="0"/>
                </a:tc>
                <a:tc>
                  <a:txBody>
                    <a:bodyPr/>
                    <a:lstStyle/>
                    <a:p>
                      <a:pPr lvl="0" algn="ctr">
                        <a:spcBef>
                          <a:spcPts val="50"/>
                        </a:spcBef>
                      </a:pPr>
                      <a:endParaRPr lang="en-US" sz="100" b="0" kern="1200" baseline="0" dirty="0" smtClean="0">
                        <a:solidFill>
                          <a:srgbClr val="53565A"/>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endParaRPr lang="en-US" sz="100" b="0" dirty="0" smtClean="0">
                        <a:solidFill>
                          <a:srgbClr val="53565A"/>
                        </a:solidFill>
                        <a:latin typeface="+mn-lt"/>
                      </a:endParaRPr>
                    </a:p>
                  </a:txBody>
                  <a:tcPr marL="0" marR="0" marT="0" marB="0" anchor="ctr"/>
                </a:tc>
                <a:tc>
                  <a:txBody>
                    <a:bodyPr/>
                    <a:lstStyle/>
                    <a:p>
                      <a:pPr marL="0" marR="0" indent="0" algn="ctr" defTabSz="914400" rtl="0" eaLnBrk="1" fontAlgn="auto" latinLnBrk="0" hangingPunct="1">
                        <a:lnSpc>
                          <a:spcPct val="100000"/>
                        </a:lnSpc>
                        <a:spcBef>
                          <a:spcPts val="50"/>
                        </a:spcBef>
                        <a:spcAft>
                          <a:spcPts val="0"/>
                        </a:spcAft>
                        <a:buClrTx/>
                        <a:buSzTx/>
                        <a:buFontTx/>
                        <a:buNone/>
                        <a:tabLst/>
                        <a:defRPr/>
                      </a:pPr>
                      <a:endParaRPr lang="en-US" sz="100" b="0" dirty="0" smtClean="0">
                        <a:solidFill>
                          <a:srgbClr val="53565A"/>
                        </a:solidFill>
                        <a:latin typeface="+mn-lt"/>
                      </a:endParaRPr>
                    </a:p>
                  </a:txBody>
                  <a:tcPr marL="0" marR="0" marT="0" marB="0" anchor="ctr"/>
                </a:tc>
              </a:tr>
              <a:tr h="430724">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kern="1200" baseline="0" dirty="0" smtClean="0">
                          <a:solidFill>
                            <a:schemeClr val="accent1"/>
                          </a:solidFill>
                        </a:rPr>
                        <a:t>Third Party Brokered Deposits</a:t>
                      </a:r>
                      <a:endParaRPr lang="en-US" sz="1000" b="0" kern="1200" baseline="0" dirty="0" smtClean="0">
                        <a:solidFill>
                          <a:schemeClr val="accent1"/>
                        </a:solidFill>
                        <a:latin typeface="+mn-lt"/>
                        <a:ea typeface="+mn-ea"/>
                        <a:cs typeface="+mn-cs"/>
                      </a:endParaRPr>
                    </a:p>
                  </a:txBody>
                  <a:tcPr marL="45719" marR="45719" marT="45719" marB="45719"/>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kern="1200" baseline="0" dirty="0" smtClean="0"/>
                        <a:t>Brokered Sweeps</a:t>
                      </a:r>
                      <a:endParaRPr lang="en-US" sz="1000" b="0" kern="1200" baseline="0" dirty="0" smtClean="0">
                        <a:solidFill>
                          <a:srgbClr val="53565A"/>
                        </a:solidFill>
                        <a:latin typeface="+mn-lt"/>
                        <a:ea typeface="+mn-ea"/>
                        <a:cs typeface="+mn-cs"/>
                      </a:endParaRPr>
                    </a:p>
                  </a:txBody>
                  <a:tcPr marL="45719" marR="45719" marT="45719" marB="45719"/>
                </a:tc>
                <a:tc>
                  <a:txBody>
                    <a:bodyPr/>
                    <a:lstStyle/>
                    <a:p>
                      <a:pPr marL="0" marR="0" lvl="0" indent="0" algn="ctr" defTabSz="914400" rtl="0" eaLnBrk="1" fontAlgn="auto" latinLnBrk="0" hangingPunct="1">
                        <a:lnSpc>
                          <a:spcPct val="100000"/>
                        </a:lnSpc>
                        <a:spcBef>
                          <a:spcPts val="50"/>
                        </a:spcBef>
                        <a:spcAft>
                          <a:spcPts val="0"/>
                        </a:spcAft>
                        <a:buClrTx/>
                        <a:buSzTx/>
                        <a:buFontTx/>
                        <a:buNone/>
                        <a:tabLst/>
                        <a:defRPr/>
                      </a:pPr>
                      <a:r>
                        <a:rPr lang="en-US" sz="1000" kern="1200" baseline="0" dirty="0" smtClean="0"/>
                        <a:t>75%</a:t>
                      </a:r>
                      <a:endParaRPr lang="en-US" sz="1000" b="0" kern="1200" baseline="0" dirty="0" smtClean="0">
                        <a:solidFill>
                          <a:srgbClr val="53565A"/>
                        </a:solidFill>
                        <a:latin typeface="+mn-lt"/>
                        <a:ea typeface="+mn-ea"/>
                        <a:cs typeface="+mn-cs"/>
                      </a:endParaRPr>
                    </a:p>
                  </a:txBody>
                  <a:tcPr marL="45719" marR="45719" marT="45719" marB="45719"/>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kern="1200" dirty="0" smtClean="0"/>
                        <a:t>NA offering</a:t>
                      </a:r>
                      <a:r>
                        <a:rPr lang="en-US" sz="1000" kern="1200" baseline="0" dirty="0" smtClean="0"/>
                        <a:t> that provides broker clients an option for retail investors brokerage cash</a:t>
                      </a:r>
                      <a:endParaRPr lang="en-US" sz="1000" b="0" kern="1200" dirty="0" smtClean="0">
                        <a:solidFill>
                          <a:srgbClr val="53565A"/>
                        </a:solidFill>
                        <a:latin typeface="+mn-lt"/>
                        <a:ea typeface="+mn-ea"/>
                        <a:cs typeface="+mn-cs"/>
                      </a:endParaRPr>
                    </a:p>
                  </a:txBody>
                  <a:tcPr marL="45719" marR="45719" marT="45719" marB="45719"/>
                </a:tc>
                <a:tc>
                  <a:txBody>
                    <a:bodyPr/>
                    <a:lstStyle/>
                    <a:p>
                      <a:pPr marL="0" marR="0" indent="0" algn="ctr" defTabSz="914400" rtl="0" eaLnBrk="1" fontAlgn="auto" latinLnBrk="0" hangingPunct="1">
                        <a:lnSpc>
                          <a:spcPct val="100000"/>
                        </a:lnSpc>
                        <a:spcBef>
                          <a:spcPts val="50"/>
                        </a:spcBef>
                        <a:spcAft>
                          <a:spcPts val="0"/>
                        </a:spcAft>
                        <a:buClrTx/>
                        <a:buSzTx/>
                        <a:buFontTx/>
                        <a:buNone/>
                        <a:tabLst/>
                        <a:defRPr/>
                      </a:pPr>
                      <a:endParaRPr lang="en-US" sz="1000" b="0" kern="1200" dirty="0" smtClean="0">
                        <a:solidFill>
                          <a:srgbClr val="53565A"/>
                        </a:solidFill>
                        <a:latin typeface="+mn-lt"/>
                        <a:ea typeface="+mn-ea"/>
                        <a:cs typeface="+mn-cs"/>
                      </a:endParaRPr>
                    </a:p>
                  </a:txBody>
                  <a:tcPr marL="45719" marR="45719" marT="45719" marB="45719"/>
                </a:tc>
              </a:tr>
              <a:tr h="430724">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kern="1200" dirty="0" smtClean="0">
                          <a:solidFill>
                            <a:schemeClr val="accent1"/>
                          </a:solidFill>
                        </a:rPr>
                        <a:t>Minimum Maturity Time Deposits</a:t>
                      </a:r>
                      <a:endParaRPr lang="en-US" sz="1000" b="0" kern="1200" dirty="0" smtClean="0">
                        <a:solidFill>
                          <a:schemeClr val="accent1"/>
                        </a:solidFill>
                        <a:latin typeface="+mn-lt"/>
                        <a:ea typeface="+mn-ea"/>
                        <a:cs typeface="+mn-cs"/>
                      </a:endParaRPr>
                    </a:p>
                  </a:txBody>
                  <a:tcPr marL="45719" marR="45719" marT="45719" marB="45719"/>
                </a:tc>
                <a:tc>
                  <a:txBody>
                    <a:bodyPr/>
                    <a:lstStyle/>
                    <a:p>
                      <a:pPr algn="l">
                        <a:spcBef>
                          <a:spcPts val="50"/>
                        </a:spcBef>
                      </a:pPr>
                      <a:r>
                        <a:rPr lang="en-US" sz="1000" kern="1200" baseline="0" dirty="0" smtClean="0"/>
                        <a:t>31/ 45/ 60/ 90 MMTD</a:t>
                      </a:r>
                      <a:endParaRPr lang="en-US" sz="1000" b="0" kern="1200" baseline="0" dirty="0" smtClean="0">
                        <a:solidFill>
                          <a:srgbClr val="53565A"/>
                        </a:solidFill>
                        <a:latin typeface="+mn-lt"/>
                        <a:ea typeface="+mn-ea"/>
                        <a:cs typeface="+mn-cs"/>
                      </a:endParaRPr>
                    </a:p>
                  </a:txBody>
                  <a:tcPr marL="45719" marR="45719" marT="45719" marB="45719"/>
                </a:tc>
                <a:tc>
                  <a:txBody>
                    <a:bodyPr/>
                    <a:lstStyle/>
                    <a:p>
                      <a:pPr lvl="0" algn="ctr">
                        <a:spcBef>
                          <a:spcPts val="50"/>
                        </a:spcBef>
                      </a:pPr>
                      <a:r>
                        <a:rPr lang="en-US" sz="1000" kern="1200" baseline="0" dirty="0" smtClean="0"/>
                        <a:t>100%</a:t>
                      </a:r>
                      <a:endParaRPr lang="en-US" sz="1000" b="0" kern="1200" baseline="0" dirty="0" smtClean="0">
                        <a:solidFill>
                          <a:srgbClr val="53565A"/>
                        </a:solidFill>
                        <a:latin typeface="+mn-lt"/>
                        <a:ea typeface="+mn-ea"/>
                        <a:cs typeface="+mn-cs"/>
                      </a:endParaRPr>
                    </a:p>
                  </a:txBody>
                  <a:tcPr marL="45719" marR="45719" marT="45719" marB="45719"/>
                </a:tc>
                <a:tc>
                  <a:txBody>
                    <a:bodyPr/>
                    <a:lstStyle/>
                    <a:p>
                      <a:pPr algn="l">
                        <a:spcBef>
                          <a:spcPts val="50"/>
                        </a:spcBef>
                      </a:pPr>
                      <a:r>
                        <a:rPr lang="en-US" sz="1000" kern="1200" dirty="0" smtClean="0"/>
                        <a:t>Need-based offering that provides clients with options for actively placed funds,</a:t>
                      </a:r>
                      <a:r>
                        <a:rPr lang="en-US" sz="1000" kern="1200" baseline="0" dirty="0" smtClean="0"/>
                        <a:t> while delivering significant Liquidity Value</a:t>
                      </a:r>
                      <a:endParaRPr lang="en-US" sz="1000" b="0" kern="1200" dirty="0">
                        <a:solidFill>
                          <a:srgbClr val="53565A"/>
                        </a:solidFill>
                        <a:latin typeface="+mn-lt"/>
                        <a:ea typeface="+mn-ea"/>
                        <a:cs typeface="+mn-cs"/>
                      </a:endParaRPr>
                    </a:p>
                  </a:txBody>
                  <a:tcPr marL="45719" marR="45719" marT="45719" marB="45719"/>
                </a:tc>
                <a:tc>
                  <a:txBody>
                    <a:bodyPr/>
                    <a:lstStyle/>
                    <a:p>
                      <a:pPr algn="ctr">
                        <a:spcBef>
                          <a:spcPts val="50"/>
                        </a:spcBef>
                      </a:pPr>
                      <a:endParaRPr lang="en-US" sz="1000" b="0" dirty="0">
                        <a:solidFill>
                          <a:srgbClr val="53565A"/>
                        </a:solidFill>
                        <a:latin typeface="Arial"/>
                      </a:endParaRPr>
                    </a:p>
                  </a:txBody>
                  <a:tcPr marL="45719" marR="45719" marT="45719" marB="45719"/>
                </a:tc>
              </a:tr>
              <a:tr h="444530">
                <a:tc>
                  <a:txBody>
                    <a:bodyPr/>
                    <a:lstStyle/>
                    <a:p>
                      <a:pPr algn="l">
                        <a:spcBef>
                          <a:spcPts val="50"/>
                        </a:spcBef>
                      </a:pPr>
                      <a:r>
                        <a:rPr lang="en-US" sz="1000" dirty="0" smtClean="0">
                          <a:solidFill>
                            <a:schemeClr val="accent1"/>
                          </a:solidFill>
                        </a:rPr>
                        <a:t>Time Deposits</a:t>
                      </a:r>
                      <a:r>
                        <a:rPr lang="en-US" sz="1000" baseline="30000" dirty="0" smtClean="0">
                          <a:solidFill>
                            <a:schemeClr val="accent1"/>
                          </a:solidFill>
                        </a:rPr>
                        <a:t>3</a:t>
                      </a:r>
                      <a:endParaRPr lang="en-US" sz="1000" dirty="0" smtClean="0">
                        <a:solidFill>
                          <a:schemeClr val="accent1"/>
                        </a:solidFill>
                      </a:endParaRPr>
                    </a:p>
                    <a:p>
                      <a:pPr algn="l">
                        <a:spcBef>
                          <a:spcPts val="50"/>
                        </a:spcBef>
                      </a:pPr>
                      <a:endParaRPr lang="en-US" sz="1000" b="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TDs (&gt;30days)</a:t>
                      </a:r>
                      <a:endParaRPr lang="en-US" sz="1000" b="0" kern="1200" baseline="0" dirty="0" smtClean="0">
                        <a:solidFill>
                          <a:srgbClr val="53565A"/>
                        </a:solidFill>
                        <a:latin typeface="+mn-lt"/>
                        <a:ea typeface="+mn-ea"/>
                        <a:cs typeface="+mn-cs"/>
                      </a:endParaRPr>
                    </a:p>
                  </a:txBody>
                  <a:tcPr marL="45719" marR="45719" marT="45719" marB="45719"/>
                </a:tc>
                <a:tc>
                  <a:txBody>
                    <a:bodyPr/>
                    <a:lstStyle/>
                    <a:p>
                      <a:pPr lvl="0" algn="ctr">
                        <a:spcBef>
                          <a:spcPts val="50"/>
                        </a:spcBef>
                      </a:pPr>
                      <a:r>
                        <a:rPr lang="en-US" sz="1000" kern="1200" baseline="0" dirty="0" smtClean="0"/>
                        <a:t>100%</a:t>
                      </a:r>
                      <a:endParaRPr lang="en-US" sz="1000" b="0" kern="1200" baseline="0" dirty="0" smtClean="0">
                        <a:solidFill>
                          <a:srgbClr val="53565A"/>
                        </a:solidFill>
                        <a:latin typeface="+mn-lt"/>
                        <a:ea typeface="+mn-ea"/>
                        <a:cs typeface="+mn-cs"/>
                      </a:endParaRPr>
                    </a:p>
                  </a:txBody>
                  <a:tcPr marL="45719" marR="45719" marT="45719" marB="45719"/>
                </a:tc>
                <a:tc>
                  <a:txBody>
                    <a:bodyPr/>
                    <a:lstStyle/>
                    <a:p>
                      <a:pPr algn="l">
                        <a:spcBef>
                          <a:spcPts val="50"/>
                        </a:spcBef>
                      </a:pPr>
                      <a:r>
                        <a:rPr lang="en-US" sz="1000" dirty="0" smtClean="0"/>
                        <a:t>Retains high liquidity value, but indexed deposits are not hedged and generate lower spreads than managed rate accounts</a:t>
                      </a:r>
                      <a:endParaRPr lang="en-US" sz="1000" b="0" dirty="0">
                        <a:solidFill>
                          <a:srgbClr val="53565A"/>
                        </a:solidFill>
                        <a:latin typeface="Arial"/>
                      </a:endParaRPr>
                    </a:p>
                  </a:txBody>
                  <a:tcPr marL="45719" marR="45719" marT="45719" marB="45719"/>
                </a:tc>
                <a:tc>
                  <a:txBody>
                    <a:bodyPr/>
                    <a:lstStyle/>
                    <a:p>
                      <a:pPr algn="ctr">
                        <a:spcBef>
                          <a:spcPts val="50"/>
                        </a:spcBef>
                      </a:pPr>
                      <a:endParaRPr lang="en-US" sz="1000" b="0" dirty="0" smtClean="0">
                        <a:solidFill>
                          <a:srgbClr val="53565A"/>
                        </a:solidFill>
                        <a:latin typeface="Arial"/>
                      </a:endParaRPr>
                    </a:p>
                  </a:txBody>
                  <a:tcPr marL="45719" marR="45719" marT="45719" marB="45719"/>
                </a:tc>
              </a:tr>
              <a:tr h="405617">
                <a:tc>
                  <a:txBody>
                    <a:bodyPr/>
                    <a:lstStyle/>
                    <a:p>
                      <a:pPr algn="l">
                        <a:spcBef>
                          <a:spcPts val="50"/>
                        </a:spcBef>
                      </a:pPr>
                      <a:r>
                        <a:rPr lang="en-US" sz="1000" dirty="0" smtClean="0">
                          <a:solidFill>
                            <a:schemeClr val="accent1"/>
                          </a:solidFill>
                        </a:rPr>
                        <a:t>Non-Operating A/Cs</a:t>
                      </a:r>
                      <a:endParaRPr lang="en-US" sz="1000" b="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IBDDA</a:t>
                      </a:r>
                      <a:r>
                        <a:rPr lang="en-US" sz="1000" kern="1200" baseline="30000" dirty="0" smtClean="0"/>
                        <a:t>2</a:t>
                      </a:r>
                      <a:r>
                        <a:rPr lang="en-US" sz="1000" kern="1200" baseline="0" dirty="0" smtClean="0"/>
                        <a:t>, MMDA, ECR, RBA</a:t>
                      </a:r>
                      <a:endParaRPr lang="en-US" sz="1000" b="0" kern="1200" baseline="0" dirty="0" smtClean="0">
                        <a:solidFill>
                          <a:srgbClr val="53565A"/>
                        </a:solidFill>
                        <a:latin typeface="+mn-lt"/>
                        <a:ea typeface="+mn-ea"/>
                        <a:cs typeface="+mn-cs"/>
                      </a:endParaRPr>
                    </a:p>
                  </a:txBody>
                  <a:tcPr marL="45719" marR="45719" marT="45719" marB="45719"/>
                </a:tc>
                <a:tc>
                  <a:txBody>
                    <a:bodyPr/>
                    <a:lstStyle/>
                    <a:p>
                      <a:pPr lvl="0" algn="ctr">
                        <a:spcBef>
                          <a:spcPts val="50"/>
                        </a:spcBef>
                      </a:pPr>
                      <a:r>
                        <a:rPr lang="en-US" sz="1000" kern="1200" baseline="0" dirty="0" smtClean="0"/>
                        <a:t>0%</a:t>
                      </a:r>
                      <a:endParaRPr lang="en-US" sz="1000" b="0" kern="1200" baseline="0" dirty="0" smtClean="0">
                        <a:solidFill>
                          <a:srgbClr val="53565A"/>
                        </a:solidFill>
                        <a:latin typeface="+mn-lt"/>
                        <a:ea typeface="+mn-ea"/>
                        <a:cs typeface="+mn-cs"/>
                      </a:endParaRPr>
                    </a:p>
                  </a:txBody>
                  <a:tcPr marL="45719" marR="45719" marT="45719" marB="45719"/>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dirty="0" smtClean="0"/>
                        <a:t>“</a:t>
                      </a:r>
                      <a:r>
                        <a:rPr lang="en-US" sz="1000" kern="1200" dirty="0" smtClean="0"/>
                        <a:t>Excess” balances carved from transactional accounts or actively placed</a:t>
                      </a:r>
                      <a:endParaRPr lang="en-US" sz="1000" b="0" kern="1200" dirty="0" smtClean="0">
                        <a:solidFill>
                          <a:srgbClr val="53565A"/>
                        </a:solidFill>
                        <a:latin typeface="+mn-lt"/>
                        <a:ea typeface="+mn-ea"/>
                        <a:cs typeface="+mn-cs"/>
                      </a:endParaRPr>
                    </a:p>
                  </a:txBody>
                  <a:tcPr marL="45719" marR="45719" marT="45719" marB="45719"/>
                </a:tc>
                <a:tc>
                  <a:txBody>
                    <a:bodyPr/>
                    <a:lstStyle/>
                    <a:p>
                      <a:pPr algn="ctr">
                        <a:spcBef>
                          <a:spcPts val="50"/>
                        </a:spcBef>
                      </a:pPr>
                      <a:endParaRPr lang="en-US" sz="1000" b="0" dirty="0">
                        <a:solidFill>
                          <a:srgbClr val="53565A"/>
                        </a:solidFill>
                        <a:latin typeface="Arial"/>
                      </a:endParaRPr>
                    </a:p>
                  </a:txBody>
                  <a:tcPr marL="45719" marR="45719" marT="45719" marB="45719"/>
                </a:tc>
              </a:tr>
              <a:tr h="405617">
                <a:tc>
                  <a:txBody>
                    <a:bodyPr/>
                    <a:lstStyle/>
                    <a:p>
                      <a:pPr algn="l">
                        <a:spcBef>
                          <a:spcPts val="50"/>
                        </a:spcBef>
                      </a:pPr>
                      <a:r>
                        <a:rPr lang="en-US" sz="1000" dirty="0" smtClean="0">
                          <a:solidFill>
                            <a:schemeClr val="accent1"/>
                          </a:solidFill>
                        </a:rPr>
                        <a:t>Time Deposits</a:t>
                      </a:r>
                      <a:r>
                        <a:rPr lang="en-US" sz="1000" baseline="30000" dirty="0" smtClean="0">
                          <a:solidFill>
                            <a:schemeClr val="accent1"/>
                          </a:solidFill>
                        </a:rPr>
                        <a:t>3</a:t>
                      </a:r>
                      <a:endParaRPr lang="en-US" sz="1000" b="0" dirty="0" smtClean="0">
                        <a:solidFill>
                          <a:schemeClr val="accent1"/>
                        </a:solidFill>
                        <a:latin typeface="+mn-lt"/>
                      </a:endParaRPr>
                    </a:p>
                  </a:txBody>
                  <a:tcPr marL="45719" marR="45719" marT="45719" marB="45719"/>
                </a:tc>
                <a:tc>
                  <a:txBody>
                    <a:bodyPr/>
                    <a:lstStyle/>
                    <a:p>
                      <a:pPr algn="l">
                        <a:spcBef>
                          <a:spcPts val="50"/>
                        </a:spcBef>
                      </a:pPr>
                      <a:r>
                        <a:rPr lang="en-US" sz="1000" kern="1200" baseline="0" dirty="0" smtClean="0"/>
                        <a:t>TDs (&lt;30days)</a:t>
                      </a:r>
                      <a:endParaRPr lang="en-US" sz="1000" b="0" kern="1200" baseline="0" dirty="0" smtClean="0">
                        <a:solidFill>
                          <a:srgbClr val="53565A"/>
                        </a:solidFill>
                        <a:latin typeface="+mn-lt"/>
                        <a:ea typeface="+mn-ea"/>
                        <a:cs typeface="+mn-cs"/>
                      </a:endParaRPr>
                    </a:p>
                  </a:txBody>
                  <a:tcPr marL="45719" marR="45719" marT="45719" marB="45719"/>
                </a:tc>
                <a:tc>
                  <a:txBody>
                    <a:bodyPr/>
                    <a:lstStyle/>
                    <a:p>
                      <a:pPr lvl="0" algn="ctr">
                        <a:spcBef>
                          <a:spcPts val="50"/>
                        </a:spcBef>
                      </a:pPr>
                      <a:r>
                        <a:rPr lang="en-US" sz="1000" kern="1200" baseline="0" dirty="0" smtClean="0"/>
                        <a:t>0%</a:t>
                      </a:r>
                      <a:endParaRPr lang="en-US" sz="1000" b="0" kern="1200" baseline="0" dirty="0" smtClean="0">
                        <a:solidFill>
                          <a:srgbClr val="53565A"/>
                        </a:solidFill>
                        <a:latin typeface="+mn-lt"/>
                        <a:ea typeface="+mn-ea"/>
                        <a:cs typeface="+mn-cs"/>
                      </a:endParaRPr>
                    </a:p>
                  </a:txBody>
                  <a:tcPr marL="45719" marR="45719" marT="45719" marB="45719"/>
                </a:tc>
                <a:tc>
                  <a:txBody>
                    <a:bodyPr/>
                    <a:lstStyle/>
                    <a:p>
                      <a:pPr algn="l">
                        <a:spcBef>
                          <a:spcPts val="50"/>
                        </a:spcBef>
                      </a:pPr>
                      <a:r>
                        <a:rPr lang="en-US" sz="1000" dirty="0" smtClean="0"/>
                        <a:t>Zero</a:t>
                      </a:r>
                      <a:r>
                        <a:rPr lang="en-US" sz="1000" baseline="0" dirty="0" smtClean="0"/>
                        <a:t> liquidity value due to shorter tenor</a:t>
                      </a:r>
                      <a:endParaRPr lang="en-US" sz="1000" b="0" dirty="0">
                        <a:solidFill>
                          <a:srgbClr val="53565A"/>
                        </a:solidFill>
                        <a:latin typeface="Arial"/>
                      </a:endParaRPr>
                    </a:p>
                  </a:txBody>
                  <a:tcPr marL="45719" marR="45719" marT="45719" marB="45719"/>
                </a:tc>
                <a:tc>
                  <a:txBody>
                    <a:bodyPr/>
                    <a:lstStyle/>
                    <a:p>
                      <a:pPr algn="ctr">
                        <a:spcBef>
                          <a:spcPts val="50"/>
                        </a:spcBef>
                      </a:pPr>
                      <a:endParaRPr lang="en-US" sz="1000" b="0" dirty="0">
                        <a:solidFill>
                          <a:srgbClr val="53565A"/>
                        </a:solidFill>
                        <a:latin typeface="Arial"/>
                      </a:endParaRPr>
                    </a:p>
                  </a:txBody>
                  <a:tcPr marL="45719" marR="45719" marT="45719" marB="45719"/>
                </a:tc>
              </a:tr>
              <a:tr h="27611">
                <a:tc>
                  <a:txBody>
                    <a:bodyPr/>
                    <a:lstStyle/>
                    <a:p>
                      <a:pPr algn="l">
                        <a:spcBef>
                          <a:spcPts val="50"/>
                        </a:spcBef>
                      </a:pPr>
                      <a:endParaRPr lang="en-US" sz="100" b="0" dirty="0" smtClean="0">
                        <a:solidFill>
                          <a:schemeClr val="accent1"/>
                        </a:solidFill>
                        <a:latin typeface="+mn-lt"/>
                      </a:endParaRPr>
                    </a:p>
                  </a:txBody>
                  <a:tcPr marL="0" marR="0" marT="0" marB="0"/>
                </a:tc>
                <a:tc>
                  <a:txBody>
                    <a:bodyPr/>
                    <a:lstStyle/>
                    <a:p>
                      <a:pPr algn="l">
                        <a:spcBef>
                          <a:spcPts val="50"/>
                        </a:spcBef>
                      </a:pPr>
                      <a:endParaRPr lang="en-US" sz="100" b="0" kern="1200" baseline="0" dirty="0" smtClean="0">
                        <a:solidFill>
                          <a:srgbClr val="53565A"/>
                        </a:solidFill>
                        <a:latin typeface="+mn-lt"/>
                        <a:ea typeface="+mn-ea"/>
                        <a:cs typeface="+mn-cs"/>
                      </a:endParaRPr>
                    </a:p>
                  </a:txBody>
                  <a:tcPr marL="0" marR="0" marT="0" marB="0"/>
                </a:tc>
                <a:tc>
                  <a:txBody>
                    <a:bodyPr/>
                    <a:lstStyle/>
                    <a:p>
                      <a:pPr lvl="0" algn="ctr">
                        <a:spcBef>
                          <a:spcPts val="50"/>
                        </a:spcBef>
                      </a:pPr>
                      <a:endParaRPr lang="en-US" sz="100" b="0" kern="1200" baseline="0" dirty="0" smtClean="0">
                        <a:solidFill>
                          <a:srgbClr val="53565A"/>
                        </a:solidFill>
                        <a:latin typeface="+mn-lt"/>
                        <a:ea typeface="+mn-ea"/>
                        <a:cs typeface="+mn-cs"/>
                      </a:endParaRPr>
                    </a:p>
                  </a:txBody>
                  <a:tcPr marL="0" marR="0" marT="0" marB="0"/>
                </a:tc>
                <a:tc>
                  <a:txBody>
                    <a:bodyPr/>
                    <a:lstStyle/>
                    <a:p>
                      <a:pPr algn="l">
                        <a:spcBef>
                          <a:spcPts val="50"/>
                        </a:spcBef>
                      </a:pPr>
                      <a:endParaRPr lang="en-US" sz="100" b="0" dirty="0">
                        <a:solidFill>
                          <a:srgbClr val="53565A"/>
                        </a:solidFill>
                        <a:latin typeface="Arial"/>
                      </a:endParaRPr>
                    </a:p>
                  </a:txBody>
                  <a:tcPr marL="0" marR="0" marT="0" marB="0"/>
                </a:tc>
                <a:tc>
                  <a:txBody>
                    <a:bodyPr/>
                    <a:lstStyle/>
                    <a:p>
                      <a:pPr algn="ctr">
                        <a:spcBef>
                          <a:spcPts val="50"/>
                        </a:spcBef>
                      </a:pPr>
                      <a:endParaRPr lang="en-US" sz="100" b="0" dirty="0">
                        <a:solidFill>
                          <a:srgbClr val="53565A"/>
                        </a:solidFill>
                        <a:latin typeface="Arial"/>
                      </a:endParaRPr>
                    </a:p>
                  </a:txBody>
                  <a:tcPr marL="0" marR="0" marT="0" marB="0"/>
                </a:tc>
              </a:tr>
            </a:tbl>
          </a:graphicData>
        </a:graphic>
      </p:graphicFrame>
      <p:sp>
        <p:nvSpPr>
          <p:cNvPr id="8" name="TextBox 7"/>
          <p:cNvSpPr txBox="1"/>
          <p:nvPr/>
        </p:nvSpPr>
        <p:spPr>
          <a:xfrm>
            <a:off x="160528" y="1085811"/>
            <a:ext cx="2971800" cy="215444"/>
          </a:xfrm>
          <a:prstGeom prst="rect">
            <a:avLst/>
          </a:prstGeom>
          <a:noFill/>
        </p:spPr>
        <p:txBody>
          <a:bodyPr wrap="square" lIns="0" tIns="0" rIns="0" bIns="0" rtlCol="0">
            <a:spAutoFit/>
          </a:bodyPr>
          <a:lstStyle/>
          <a:p>
            <a:r>
              <a:rPr lang="en-US" sz="1400" b="1" dirty="0">
                <a:solidFill>
                  <a:srgbClr val="002D72"/>
                </a:solidFill>
              </a:rPr>
              <a:t>TTS Deposit </a:t>
            </a:r>
            <a:r>
              <a:rPr lang="en-US" sz="1400" b="1" dirty="0" smtClean="0">
                <a:solidFill>
                  <a:srgbClr val="002D72"/>
                </a:solidFill>
              </a:rPr>
              <a:t>Priorities</a:t>
            </a:r>
            <a:endParaRPr lang="en-US" sz="1400" b="1" dirty="0">
              <a:solidFill>
                <a:srgbClr val="002D72"/>
              </a:solidFill>
            </a:endParaRPr>
          </a:p>
        </p:txBody>
      </p:sp>
      <p:grpSp>
        <p:nvGrpSpPr>
          <p:cNvPr id="3" name="Group 11"/>
          <p:cNvGrpSpPr/>
          <p:nvPr/>
        </p:nvGrpSpPr>
        <p:grpSpPr>
          <a:xfrm>
            <a:off x="140411" y="640211"/>
            <a:ext cx="8863197" cy="416481"/>
            <a:chOff x="140399" y="640210"/>
            <a:chExt cx="8863197" cy="416481"/>
          </a:xfrm>
        </p:grpSpPr>
        <p:sp>
          <p:nvSpPr>
            <p:cNvPr id="9" name="MessageBox"/>
            <p:cNvSpPr/>
            <p:nvPr>
              <p:custDataLst>
                <p:tags r:id="rId4"/>
              </p:custDataLst>
            </p:nvPr>
          </p:nvSpPr>
          <p:spPr bwMode="auto">
            <a:xfrm>
              <a:off x="140399" y="640210"/>
              <a:ext cx="8863196" cy="246221"/>
            </a:xfrm>
            <a:prstGeom prst="rect">
              <a:avLst/>
            </a:prstGeom>
            <a:no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r>
                <a:rPr lang="en-US" sz="1600" dirty="0" smtClean="0">
                  <a:solidFill>
                    <a:srgbClr val="00BDF2"/>
                  </a:solidFill>
                </a:rPr>
                <a:t>For FI’s focus is to also increase operating deposits, as well as MMTDs and Brokered Deposits.  </a:t>
              </a:r>
              <a:endParaRPr lang="en-US" sz="1600" dirty="0">
                <a:solidFill>
                  <a:srgbClr val="00BDF2"/>
                </a:solidFill>
              </a:endParaRPr>
            </a:p>
          </p:txBody>
        </p:sp>
        <p:cxnSp>
          <p:nvCxnSpPr>
            <p:cNvPr id="11" name="MessageLine"/>
            <p:cNvCxnSpPr/>
            <p:nvPr/>
          </p:nvCxnSpPr>
          <p:spPr bwMode="auto">
            <a:xfrm>
              <a:off x="140399" y="1056691"/>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TextBox 16"/>
          <p:cNvSpPr txBox="1"/>
          <p:nvPr/>
        </p:nvSpPr>
        <p:spPr>
          <a:xfrm>
            <a:off x="145143" y="6411641"/>
            <a:ext cx="8853714" cy="346249"/>
          </a:xfrm>
          <a:prstGeom prst="rect">
            <a:avLst/>
          </a:prstGeom>
          <a:noFill/>
        </p:spPr>
        <p:txBody>
          <a:bodyPr wrap="square" lIns="0" tIns="0" rIns="0" bIns="0" rtlCol="0">
            <a:spAutoFit/>
          </a:bodyPr>
          <a:lstStyle/>
          <a:p>
            <a:r>
              <a:rPr lang="en-US" sz="750" dirty="0" smtClean="0">
                <a:solidFill>
                  <a:srgbClr val="53565A"/>
                </a:solidFill>
              </a:rPr>
              <a:t>1</a:t>
            </a:r>
            <a:r>
              <a:rPr lang="en-US" sz="750" baseline="30000" dirty="0" smtClean="0">
                <a:solidFill>
                  <a:srgbClr val="53565A"/>
                </a:solidFill>
              </a:rPr>
              <a:t> </a:t>
            </a:r>
            <a:r>
              <a:rPr lang="en-US" sz="750" dirty="0" smtClean="0">
                <a:solidFill>
                  <a:srgbClr val="53565A"/>
                </a:solidFill>
              </a:rPr>
              <a:t> Liquidity Value </a:t>
            </a:r>
            <a:r>
              <a:rPr lang="en-US" sz="750" dirty="0">
                <a:solidFill>
                  <a:srgbClr val="53565A"/>
                </a:solidFill>
              </a:rPr>
              <a:t>represents the complement of the LCR run-off ratio, i.e. 1-LCR </a:t>
            </a:r>
            <a:r>
              <a:rPr lang="en-US" sz="750" dirty="0" smtClean="0">
                <a:solidFill>
                  <a:srgbClr val="53565A"/>
                </a:solidFill>
              </a:rPr>
              <a:t>run-off.  For </a:t>
            </a:r>
            <a:r>
              <a:rPr lang="en-US" sz="750" dirty="0">
                <a:solidFill>
                  <a:srgbClr val="53565A"/>
                </a:solidFill>
              </a:rPr>
              <a:t>example, Corporate Operating A/Cs have a B3 run-off of 25%, or a Liquidity Value of 75</a:t>
            </a:r>
            <a:r>
              <a:rPr lang="en-US" sz="750" dirty="0" smtClean="0">
                <a:solidFill>
                  <a:srgbClr val="53565A"/>
                </a:solidFill>
              </a:rPr>
              <a:t>%.</a:t>
            </a:r>
          </a:p>
          <a:p>
            <a:r>
              <a:rPr lang="en-US" sz="750" dirty="0" smtClean="0">
                <a:solidFill>
                  <a:srgbClr val="53565A"/>
                </a:solidFill>
              </a:rPr>
              <a:t>2. NBFI IBDDAs need to be priced at 8bps or below to be given Operating treatment.  This Premium Price methodology is currently under review by Treasury.</a:t>
            </a:r>
          </a:p>
          <a:p>
            <a:r>
              <a:rPr lang="en-US" sz="750" dirty="0" smtClean="0">
                <a:solidFill>
                  <a:srgbClr val="53565A"/>
                </a:solidFill>
              </a:rPr>
              <a:t>3. Early breakage from TDs is not allowed.</a:t>
            </a:r>
            <a:endParaRPr lang="en-US" sz="750" dirty="0">
              <a:solidFill>
                <a:srgbClr val="53565A"/>
              </a:solidFill>
            </a:endParaRPr>
          </a:p>
        </p:txBody>
      </p:sp>
      <p:sp>
        <p:nvSpPr>
          <p:cNvPr id="5" name="Rectangle 4"/>
          <p:cNvSpPr/>
          <p:nvPr/>
        </p:nvSpPr>
        <p:spPr>
          <a:xfrm>
            <a:off x="105906" y="4868295"/>
            <a:ext cx="8787190" cy="1169551"/>
          </a:xfrm>
          <a:prstGeom prst="rect">
            <a:avLst/>
          </a:prstGeom>
        </p:spPr>
        <p:txBody>
          <a:bodyPr wrap="square">
            <a:spAutoFit/>
          </a:bodyPr>
          <a:lstStyle/>
          <a:p>
            <a:pPr marL="171450" indent="-171450" defTabSz="1838325" fontAlgn="base">
              <a:spcBef>
                <a:spcPts val="600"/>
              </a:spcBef>
              <a:spcAft>
                <a:spcPct val="0"/>
              </a:spcAft>
              <a:buClr>
                <a:srgbClr val="97999B"/>
              </a:buClr>
              <a:buSzPct val="100000"/>
              <a:buFont typeface="Symbol"/>
              <a:buChar char="·"/>
              <a:defRPr/>
            </a:pPr>
            <a:r>
              <a:rPr lang="en-US" sz="1200" b="1" kern="0" dirty="0">
                <a:solidFill>
                  <a:schemeClr val="accent3"/>
                </a:solidFill>
                <a:latin typeface="Arial"/>
              </a:rPr>
              <a:t>Financial: This category other institutions (including banks, securities firms, insurance companies, etc), fiduciaries, beneficiaries, conduits and special purpose vehicles</a:t>
            </a:r>
          </a:p>
          <a:p>
            <a:pPr marL="171450" indent="-171450" defTabSz="1838325" fontAlgn="base">
              <a:spcBef>
                <a:spcPts val="600"/>
              </a:spcBef>
              <a:spcAft>
                <a:spcPct val="0"/>
              </a:spcAft>
              <a:buClr>
                <a:srgbClr val="97999B"/>
              </a:buClr>
              <a:buSzPct val="100000"/>
              <a:buFont typeface="Symbol"/>
              <a:buChar char="·"/>
              <a:defRPr/>
            </a:pPr>
            <a:r>
              <a:rPr lang="en-US" sz="1200" b="1" kern="0" dirty="0">
                <a:solidFill>
                  <a:schemeClr val="accent3"/>
                </a:solidFill>
                <a:latin typeface="Arial"/>
              </a:rPr>
              <a:t>There is an ongoing need to improve LCR ratios in U.S. and Western Europe in G-3 currencies</a:t>
            </a:r>
          </a:p>
          <a:p>
            <a:pPr marL="171450" indent="-171450" defTabSz="1838325" fontAlgn="base">
              <a:spcBef>
                <a:spcPts val="600"/>
              </a:spcBef>
              <a:spcAft>
                <a:spcPct val="0"/>
              </a:spcAft>
              <a:buClr>
                <a:srgbClr val="97999B"/>
              </a:buClr>
              <a:buSzPct val="100000"/>
              <a:buFont typeface="Symbol"/>
              <a:buChar char="·"/>
              <a:defRPr/>
            </a:pPr>
            <a:r>
              <a:rPr lang="en-US" sz="1200" kern="0" dirty="0">
                <a:solidFill>
                  <a:schemeClr val="bg2"/>
                </a:solidFill>
                <a:latin typeface="Arial"/>
              </a:rPr>
              <a:t>Competitive bidding has pushed costs higher for LCR deposits. Desks will provide pricing for tenor deposits. Please advise regional product management of opportunities outside current price points for further guidance</a:t>
            </a:r>
          </a:p>
        </p:txBody>
      </p:sp>
      <p:sp>
        <p:nvSpPr>
          <p:cNvPr id="18" name="TextBox 17"/>
          <p:cNvSpPr txBox="1"/>
          <p:nvPr/>
        </p:nvSpPr>
        <p:spPr>
          <a:xfrm>
            <a:off x="160528" y="4662094"/>
            <a:ext cx="2971800" cy="215444"/>
          </a:xfrm>
          <a:prstGeom prst="rect">
            <a:avLst/>
          </a:prstGeom>
          <a:noFill/>
        </p:spPr>
        <p:txBody>
          <a:bodyPr wrap="square" lIns="0" tIns="0" rIns="0" bIns="0" rtlCol="0">
            <a:spAutoFit/>
          </a:bodyPr>
          <a:lstStyle/>
          <a:p>
            <a:r>
              <a:rPr lang="en-US" sz="1400" b="1" dirty="0" smtClean="0">
                <a:solidFill>
                  <a:srgbClr val="002D72"/>
                </a:solidFill>
              </a:rPr>
              <a:t>Additional Considerations</a:t>
            </a:r>
            <a:endParaRPr lang="en-US" sz="1400" b="1" dirty="0">
              <a:solidFill>
                <a:srgbClr val="002D72"/>
              </a:solidFill>
            </a:endParaRPr>
          </a:p>
        </p:txBody>
      </p:sp>
      <p:sp>
        <p:nvSpPr>
          <p:cNvPr id="16" name="Down Arrow 15"/>
          <p:cNvSpPr/>
          <p:nvPr/>
        </p:nvSpPr>
        <p:spPr bwMode="auto">
          <a:xfrm>
            <a:off x="39644" y="1854709"/>
            <a:ext cx="441443" cy="2488692"/>
          </a:xfrm>
          <a:prstGeom prst="downArrow">
            <a:avLst>
              <a:gd name="adj1" fmla="val 50000"/>
              <a:gd name="adj2" fmla="val 66975"/>
            </a:avLst>
          </a:prstGeom>
          <a:gradFill>
            <a:gsLst>
              <a:gs pos="0">
                <a:schemeClr val="accent1"/>
              </a:gs>
              <a:gs pos="50000">
                <a:schemeClr val="accent2"/>
              </a:gs>
              <a:gs pos="100000">
                <a:schemeClr val="accent3"/>
              </a:gs>
            </a:gsLst>
            <a:lin ang="5400000" scaled="0"/>
          </a:gra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ヒラギノ角ゴ Pro W3" pitchFamily="124" charset="-128"/>
            </a:endParaRPr>
          </a:p>
        </p:txBody>
      </p:sp>
      <p:sp>
        <p:nvSpPr>
          <p:cNvPr id="19" name="Isosceles Triangle 18"/>
          <p:cNvSpPr/>
          <p:nvPr/>
        </p:nvSpPr>
        <p:spPr bwMode="auto">
          <a:xfrm>
            <a:off x="40909" y="1600201"/>
            <a:ext cx="438912" cy="292607"/>
          </a:xfrm>
          <a:prstGeom prst="triangle">
            <a:avLst/>
          </a:prstGeom>
          <a:solidFill>
            <a:schemeClr val="accent1"/>
          </a:solidFill>
          <a:ln w="6350" cap="flat" cmpd="sng" algn="ctr">
            <a:solidFill>
              <a:schemeClr val="accent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ヒラギノ角ゴ Pro W3" pitchFamily="124" charset="-128"/>
            </a:endParaRPr>
          </a:p>
        </p:txBody>
      </p:sp>
      <p:sp>
        <p:nvSpPr>
          <p:cNvPr id="25" name="Rectangle 24"/>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ヒラギノ角ゴ Pro W3" pitchFamily="124" charset="-128"/>
              </a:rPr>
              <a:t>26</a:t>
            </a:r>
          </a:p>
        </p:txBody>
      </p:sp>
      <p:sp>
        <p:nvSpPr>
          <p:cNvPr id="26" name="Rectangle 25"/>
          <p:cNvSpPr/>
          <p:nvPr>
            <p:custDataLst>
              <p:tags r:id="rId3"/>
            </p:custDataLst>
          </p:nvPr>
        </p:nvSpPr>
        <p:spPr bwMode="auto">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ヒラギノ角ゴ Pro W3" pitchFamily="124" charset="-128"/>
              </a:rPr>
              <a:t>Citi Positioning, Pricing, and Packaging</a:t>
            </a:r>
          </a:p>
        </p:txBody>
      </p:sp>
    </p:spTree>
    <p:custDataLst>
      <p:tags r:id="rId1"/>
    </p:custDataLst>
    <p:extLst>
      <p:ext uri="{BB962C8B-B14F-4D97-AF65-F5344CB8AC3E}">
        <p14:creationId xmlns:p14="http://schemas.microsoft.com/office/powerpoint/2010/main" val="267506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8"/>
          <p:cNvSpPr>
            <a:spLocks noGrp="1" noChangeArrowheads="1"/>
          </p:cNvSpPr>
          <p:nvPr>
            <p:ph type="title"/>
          </p:nvPr>
        </p:nvSpPr>
        <p:spPr/>
        <p:txBody>
          <a:bodyPr/>
          <a:lstStyle/>
          <a:p>
            <a:r>
              <a:rPr lang="en-US" dirty="0" smtClean="0"/>
              <a:t>Basel III Overview</a:t>
            </a:r>
          </a:p>
        </p:txBody>
      </p:sp>
      <p:sp>
        <p:nvSpPr>
          <p:cNvPr id="7" name="Text Placeholder 2"/>
          <p:cNvSpPr txBox="1">
            <a:spLocks/>
          </p:cNvSpPr>
          <p:nvPr/>
        </p:nvSpPr>
        <p:spPr bwMode="gray">
          <a:xfrm>
            <a:off x="369888" y="1504355"/>
            <a:ext cx="3821112" cy="685800"/>
          </a:xfrm>
          <a:prstGeom prst="rect">
            <a:avLst/>
          </a:prstGeom>
          <a:ln/>
          <a:extLst/>
        </p:spPr>
        <p:style>
          <a:lnRef idx="1">
            <a:schemeClr val="accent1"/>
          </a:lnRef>
          <a:fillRef idx="3">
            <a:schemeClr val="accent1"/>
          </a:fillRef>
          <a:effectRef idx="2">
            <a:schemeClr val="accent1"/>
          </a:effectRef>
          <a:fontRef idx="minor">
            <a:schemeClr val="lt1"/>
          </a:fontRef>
        </p:style>
        <p:txBody>
          <a:bodyPr tIns="91440" bIns="91440" anchor="ctr"/>
          <a:lstStyle/>
          <a:p>
            <a:pPr marL="170817" indent="-170817" algn="ctr" defTabSz="1831524" fontAlgn="base">
              <a:spcBef>
                <a:spcPts val="300"/>
              </a:spcBef>
              <a:spcAft>
                <a:spcPct val="0"/>
              </a:spcAft>
              <a:buClr>
                <a:srgbClr val="97999B"/>
              </a:buClr>
              <a:defRPr/>
            </a:pPr>
            <a:r>
              <a:rPr lang="en-US" sz="1400" b="1" kern="0" dirty="0" smtClean="0">
                <a:solidFill>
                  <a:srgbClr val="FFFFFF"/>
                </a:solidFill>
              </a:rPr>
              <a:t>Minimum Global Standards for Liquidity </a:t>
            </a:r>
            <a:endParaRPr lang="en-US" sz="1400" b="1" kern="0" dirty="0">
              <a:solidFill>
                <a:srgbClr val="FFFFFF"/>
              </a:solidFill>
            </a:endParaRPr>
          </a:p>
        </p:txBody>
      </p:sp>
      <p:sp>
        <p:nvSpPr>
          <p:cNvPr id="8" name="Text Placeholder 2"/>
          <p:cNvSpPr txBox="1">
            <a:spLocks/>
          </p:cNvSpPr>
          <p:nvPr/>
        </p:nvSpPr>
        <p:spPr bwMode="gray">
          <a:xfrm>
            <a:off x="369888" y="2316004"/>
            <a:ext cx="3821112" cy="685800"/>
          </a:xfrm>
          <a:prstGeom prst="rect">
            <a:avLst/>
          </a:prstGeom>
          <a:ln/>
          <a:extLst/>
        </p:spPr>
        <p:style>
          <a:lnRef idx="1">
            <a:schemeClr val="accent1"/>
          </a:lnRef>
          <a:fillRef idx="3">
            <a:schemeClr val="accent1"/>
          </a:fillRef>
          <a:effectRef idx="2">
            <a:schemeClr val="accent1"/>
          </a:effectRef>
          <a:fontRef idx="minor">
            <a:schemeClr val="lt1"/>
          </a:fontRef>
        </p:style>
        <p:txBody>
          <a:bodyPr tIns="91440" bIns="91440" anchor="ctr"/>
          <a:lstStyle/>
          <a:p>
            <a:pPr marL="170817" indent="-170817" algn="ctr" defTabSz="1831524" fontAlgn="base">
              <a:spcBef>
                <a:spcPts val="300"/>
              </a:spcBef>
              <a:spcAft>
                <a:spcPct val="0"/>
              </a:spcAft>
              <a:buClr>
                <a:srgbClr val="97999B"/>
              </a:buClr>
              <a:defRPr/>
            </a:pPr>
            <a:r>
              <a:rPr lang="en-US" sz="1400" b="1" kern="0" dirty="0">
                <a:solidFill>
                  <a:srgbClr val="FFFFFF"/>
                </a:solidFill>
              </a:rPr>
              <a:t>Raise the Quality, Consistency and Transparency of </a:t>
            </a:r>
            <a:r>
              <a:rPr lang="en-US" sz="1400" b="1" kern="0" dirty="0" smtClean="0">
                <a:solidFill>
                  <a:srgbClr val="FFFFFF"/>
                </a:solidFill>
              </a:rPr>
              <a:t>Capital </a:t>
            </a:r>
            <a:r>
              <a:rPr lang="en-US" sz="1400" b="1" kern="0" dirty="0">
                <a:solidFill>
                  <a:srgbClr val="FFFFFF"/>
                </a:solidFill>
              </a:rPr>
              <a:t>Base</a:t>
            </a:r>
          </a:p>
        </p:txBody>
      </p:sp>
      <p:sp>
        <p:nvSpPr>
          <p:cNvPr id="9" name="Text Placeholder 2"/>
          <p:cNvSpPr txBox="1">
            <a:spLocks/>
          </p:cNvSpPr>
          <p:nvPr/>
        </p:nvSpPr>
        <p:spPr bwMode="gray">
          <a:xfrm>
            <a:off x="369888" y="3127653"/>
            <a:ext cx="3821112" cy="685800"/>
          </a:xfrm>
          <a:prstGeom prst="rect">
            <a:avLst/>
          </a:prstGeom>
          <a:ln/>
          <a:extLst/>
        </p:spPr>
        <p:style>
          <a:lnRef idx="1">
            <a:schemeClr val="accent1"/>
          </a:lnRef>
          <a:fillRef idx="3">
            <a:schemeClr val="accent1"/>
          </a:fillRef>
          <a:effectRef idx="2">
            <a:schemeClr val="accent1"/>
          </a:effectRef>
          <a:fontRef idx="minor">
            <a:schemeClr val="lt1"/>
          </a:fontRef>
        </p:style>
        <p:txBody>
          <a:bodyPr tIns="91440" bIns="91440" anchor="ctr"/>
          <a:lstStyle/>
          <a:p>
            <a:pPr marL="170817" indent="-170817" algn="ctr" defTabSz="1831524" fontAlgn="base">
              <a:spcBef>
                <a:spcPts val="300"/>
              </a:spcBef>
              <a:spcAft>
                <a:spcPct val="0"/>
              </a:spcAft>
              <a:buClr>
                <a:srgbClr val="97999B"/>
              </a:buClr>
              <a:defRPr/>
            </a:pPr>
            <a:r>
              <a:rPr lang="en-US" sz="1400" b="1" kern="0" dirty="0">
                <a:solidFill>
                  <a:srgbClr val="FFFFFF"/>
                </a:solidFill>
              </a:rPr>
              <a:t>Addressing </a:t>
            </a:r>
            <a:r>
              <a:rPr lang="en-US" sz="1400" b="1" kern="0" dirty="0" smtClean="0">
                <a:solidFill>
                  <a:srgbClr val="FFFFFF"/>
                </a:solidFill>
              </a:rPr>
              <a:t>“</a:t>
            </a:r>
            <a:r>
              <a:rPr lang="en-US" sz="1400" b="1" kern="0" dirty="0">
                <a:solidFill>
                  <a:srgbClr val="FFFFFF"/>
                </a:solidFill>
              </a:rPr>
              <a:t>Too Big to Fail</a:t>
            </a:r>
            <a:r>
              <a:rPr lang="en-US" sz="1400" b="1" kern="0" dirty="0" smtClean="0">
                <a:solidFill>
                  <a:srgbClr val="FFFFFF"/>
                </a:solidFill>
              </a:rPr>
              <a:t>”</a:t>
            </a:r>
            <a:endParaRPr lang="en-US" sz="1400" b="1" kern="0" dirty="0">
              <a:solidFill>
                <a:srgbClr val="FFFFFF"/>
              </a:solidFill>
            </a:endParaRPr>
          </a:p>
        </p:txBody>
      </p:sp>
      <p:sp>
        <p:nvSpPr>
          <p:cNvPr id="10" name="Text Placeholder 2"/>
          <p:cNvSpPr txBox="1">
            <a:spLocks/>
          </p:cNvSpPr>
          <p:nvPr/>
        </p:nvSpPr>
        <p:spPr bwMode="gray">
          <a:xfrm>
            <a:off x="369888" y="3939302"/>
            <a:ext cx="3821112" cy="685800"/>
          </a:xfrm>
          <a:prstGeom prst="rect">
            <a:avLst/>
          </a:prstGeom>
          <a:ln/>
          <a:extLst/>
        </p:spPr>
        <p:style>
          <a:lnRef idx="1">
            <a:schemeClr val="accent1"/>
          </a:lnRef>
          <a:fillRef idx="3">
            <a:schemeClr val="accent1"/>
          </a:fillRef>
          <a:effectRef idx="2">
            <a:schemeClr val="accent1"/>
          </a:effectRef>
          <a:fontRef idx="minor">
            <a:schemeClr val="lt1"/>
          </a:fontRef>
        </p:style>
        <p:txBody>
          <a:bodyPr tIns="91440" bIns="91440" anchor="ctr"/>
          <a:lstStyle/>
          <a:p>
            <a:pPr marL="170817" indent="-170817" algn="ctr" defTabSz="1831524" fontAlgn="base">
              <a:spcBef>
                <a:spcPts val="300"/>
              </a:spcBef>
              <a:spcAft>
                <a:spcPct val="0"/>
              </a:spcAft>
              <a:buClr>
                <a:srgbClr val="97999B"/>
              </a:buClr>
              <a:defRPr/>
            </a:pPr>
            <a:r>
              <a:rPr lang="en-US" sz="1400" b="1" kern="0" dirty="0">
                <a:solidFill>
                  <a:srgbClr val="FFFFFF"/>
                </a:solidFill>
              </a:rPr>
              <a:t>Strengthening Cross-border Bank Resolution Frameworks</a:t>
            </a:r>
          </a:p>
        </p:txBody>
      </p:sp>
      <p:sp>
        <p:nvSpPr>
          <p:cNvPr id="12" name="TextBox 11"/>
          <p:cNvSpPr txBox="1"/>
          <p:nvPr/>
        </p:nvSpPr>
        <p:spPr>
          <a:xfrm>
            <a:off x="583294" y="1123950"/>
            <a:ext cx="3394301" cy="338554"/>
          </a:xfrm>
          <a:prstGeom prst="rect">
            <a:avLst/>
          </a:prstGeom>
          <a:noFill/>
        </p:spPr>
        <p:txBody>
          <a:bodyPr wrap="square">
            <a:spAutoFit/>
          </a:bodyPr>
          <a:lstStyle/>
          <a:p>
            <a:pPr algn="ctr" fontAlgn="base">
              <a:spcBef>
                <a:spcPct val="0"/>
              </a:spcBef>
              <a:spcAft>
                <a:spcPct val="0"/>
              </a:spcAft>
              <a:defRPr/>
            </a:pPr>
            <a:r>
              <a:rPr lang="en-US" sz="1600" b="1" kern="0" dirty="0" smtClean="0">
                <a:solidFill>
                  <a:srgbClr val="002D72"/>
                </a:solidFill>
                <a:ea typeface="STKaiti"/>
              </a:rPr>
              <a:t>Regulatory Measures/Goals</a:t>
            </a:r>
            <a:endParaRPr lang="en-US" sz="1600" b="1" kern="0" dirty="0">
              <a:solidFill>
                <a:srgbClr val="002D72"/>
              </a:solidFill>
              <a:ea typeface="STKaiti"/>
            </a:endParaRPr>
          </a:p>
        </p:txBody>
      </p:sp>
      <p:sp>
        <p:nvSpPr>
          <p:cNvPr id="13" name="Text Placeholder 2"/>
          <p:cNvSpPr txBox="1">
            <a:spLocks/>
          </p:cNvSpPr>
          <p:nvPr/>
        </p:nvSpPr>
        <p:spPr bwMode="gray">
          <a:xfrm>
            <a:off x="369888" y="4750951"/>
            <a:ext cx="3821112" cy="685800"/>
          </a:xfrm>
          <a:prstGeom prst="rect">
            <a:avLst/>
          </a:prstGeom>
          <a:ln/>
          <a:extLst/>
        </p:spPr>
        <p:style>
          <a:lnRef idx="1">
            <a:schemeClr val="accent1"/>
          </a:lnRef>
          <a:fillRef idx="3">
            <a:schemeClr val="accent1"/>
          </a:fillRef>
          <a:effectRef idx="2">
            <a:schemeClr val="accent1"/>
          </a:effectRef>
          <a:fontRef idx="minor">
            <a:schemeClr val="lt1"/>
          </a:fontRef>
        </p:style>
        <p:txBody>
          <a:bodyPr tIns="91440" bIns="91440" anchor="ctr"/>
          <a:lstStyle/>
          <a:p>
            <a:pPr marL="170817" indent="-170817" algn="ctr" defTabSz="1831524" fontAlgn="base">
              <a:spcBef>
                <a:spcPts val="300"/>
              </a:spcBef>
              <a:spcAft>
                <a:spcPct val="0"/>
              </a:spcAft>
              <a:buClr>
                <a:srgbClr val="97999B"/>
              </a:buClr>
              <a:defRPr/>
            </a:pPr>
            <a:r>
              <a:rPr lang="en-US" sz="1400" b="1" kern="0" dirty="0">
                <a:solidFill>
                  <a:srgbClr val="FFFFFF"/>
                </a:solidFill>
              </a:rPr>
              <a:t>Internationally Harmonized Leverage Ratio</a:t>
            </a:r>
          </a:p>
        </p:txBody>
      </p:sp>
      <p:sp>
        <p:nvSpPr>
          <p:cNvPr id="14" name="Text Placeholder 2"/>
          <p:cNvSpPr txBox="1">
            <a:spLocks/>
          </p:cNvSpPr>
          <p:nvPr/>
        </p:nvSpPr>
        <p:spPr bwMode="gray">
          <a:xfrm>
            <a:off x="369888" y="5562600"/>
            <a:ext cx="3821112" cy="685800"/>
          </a:xfrm>
          <a:prstGeom prst="rect">
            <a:avLst/>
          </a:prstGeom>
          <a:ln/>
          <a:extLst/>
        </p:spPr>
        <p:style>
          <a:lnRef idx="1">
            <a:schemeClr val="accent1"/>
          </a:lnRef>
          <a:fillRef idx="3">
            <a:schemeClr val="accent1"/>
          </a:fillRef>
          <a:effectRef idx="2">
            <a:schemeClr val="accent1"/>
          </a:effectRef>
          <a:fontRef idx="minor">
            <a:schemeClr val="lt1"/>
          </a:fontRef>
        </p:style>
        <p:txBody>
          <a:bodyPr tIns="91440" bIns="91440" anchor="ctr"/>
          <a:lstStyle/>
          <a:p>
            <a:pPr marL="170817" indent="-170817" algn="ctr" defTabSz="1831524" fontAlgn="base">
              <a:spcBef>
                <a:spcPts val="300"/>
              </a:spcBef>
              <a:spcAft>
                <a:spcPct val="0"/>
              </a:spcAft>
              <a:buClr>
                <a:srgbClr val="97999B"/>
              </a:buClr>
              <a:defRPr/>
            </a:pPr>
            <a:r>
              <a:rPr lang="en-US" sz="1400" b="1" kern="0" dirty="0">
                <a:solidFill>
                  <a:srgbClr val="FFFFFF"/>
                </a:solidFill>
              </a:rPr>
              <a:t>Creating a Framework for Capital Buffers</a:t>
            </a:r>
          </a:p>
        </p:txBody>
      </p:sp>
      <p:sp>
        <p:nvSpPr>
          <p:cNvPr id="15" name="TextBox 14"/>
          <p:cNvSpPr txBox="1"/>
          <p:nvPr/>
        </p:nvSpPr>
        <p:spPr>
          <a:xfrm>
            <a:off x="4572000" y="1123950"/>
            <a:ext cx="4469607" cy="338554"/>
          </a:xfrm>
          <a:prstGeom prst="rect">
            <a:avLst/>
          </a:prstGeom>
          <a:noFill/>
        </p:spPr>
        <p:txBody>
          <a:bodyPr wrap="square">
            <a:spAutoFit/>
          </a:bodyPr>
          <a:lstStyle/>
          <a:p>
            <a:pPr algn="ctr" fontAlgn="base">
              <a:spcBef>
                <a:spcPct val="0"/>
              </a:spcBef>
              <a:spcAft>
                <a:spcPct val="0"/>
              </a:spcAft>
              <a:defRPr/>
            </a:pPr>
            <a:r>
              <a:rPr lang="en-US" sz="1600" b="1" kern="0" dirty="0" smtClean="0">
                <a:solidFill>
                  <a:srgbClr val="002D72"/>
                </a:solidFill>
                <a:ea typeface="STKaiti"/>
              </a:rPr>
              <a:t>Implication to Banks</a:t>
            </a:r>
            <a:endParaRPr lang="en-US" sz="1600" b="1" kern="0" dirty="0">
              <a:solidFill>
                <a:srgbClr val="002D72"/>
              </a:solidFill>
              <a:ea typeface="STKaiti"/>
            </a:endParaRPr>
          </a:p>
        </p:txBody>
      </p:sp>
      <p:sp>
        <p:nvSpPr>
          <p:cNvPr id="16" name="Rectangle 3"/>
          <p:cNvSpPr txBox="1">
            <a:spLocks noChangeArrowheads="1"/>
          </p:cNvSpPr>
          <p:nvPr/>
        </p:nvSpPr>
        <p:spPr bwMode="gray">
          <a:xfrm>
            <a:off x="4772025" y="1438275"/>
            <a:ext cx="4025900" cy="490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defTabSz="1838325" eaLnBrk="0" hangingPunct="0">
              <a:defRPr sz="1400">
                <a:solidFill>
                  <a:schemeClr val="tx1"/>
                </a:solidFill>
                <a:latin typeface="Arial" pitchFamily="34" charset="0"/>
                <a:ea typeface="ヒラギノ角ゴ Pro W3"/>
                <a:cs typeface="ヒラギノ角ゴ Pro W3"/>
              </a:defRPr>
            </a:lvl1pPr>
            <a:lvl2pPr marL="742950" indent="-285750" defTabSz="1838325" eaLnBrk="0" hangingPunct="0">
              <a:defRPr sz="1400">
                <a:solidFill>
                  <a:schemeClr val="tx1"/>
                </a:solidFill>
                <a:latin typeface="Arial" pitchFamily="34" charset="0"/>
                <a:ea typeface="ヒラギノ角ゴ Pro W3"/>
                <a:cs typeface="ヒラギノ角ゴ Pro W3"/>
              </a:defRPr>
            </a:lvl2pPr>
            <a:lvl3pPr marL="171450" indent="-171450" defTabSz="1838325" eaLnBrk="0" hangingPunct="0">
              <a:defRPr sz="1400">
                <a:solidFill>
                  <a:schemeClr val="tx1"/>
                </a:solidFill>
                <a:latin typeface="Arial" pitchFamily="34" charset="0"/>
                <a:ea typeface="ヒラギノ角ゴ Pro W3"/>
                <a:cs typeface="ヒラギノ角ゴ Pro W3"/>
              </a:defRPr>
            </a:lvl3pPr>
            <a:lvl4pPr marL="1600200" indent="-228600" defTabSz="1838325" eaLnBrk="0" hangingPunct="0">
              <a:defRPr sz="1400">
                <a:solidFill>
                  <a:schemeClr val="tx1"/>
                </a:solidFill>
                <a:latin typeface="Arial" pitchFamily="34" charset="0"/>
                <a:ea typeface="ヒラギノ角ゴ Pro W3"/>
                <a:cs typeface="ヒラギノ角ゴ Pro W3"/>
              </a:defRPr>
            </a:lvl4pPr>
            <a:lvl5pPr marL="2057400" indent="-228600" defTabSz="1838325" eaLnBrk="0" hangingPunct="0">
              <a:defRPr sz="1400">
                <a:solidFill>
                  <a:schemeClr val="tx1"/>
                </a:solidFill>
                <a:latin typeface="Arial" pitchFamily="34" charset="0"/>
                <a:ea typeface="ヒラギノ角ゴ Pro W3"/>
                <a:cs typeface="ヒラギノ角ゴ Pro W3"/>
              </a:defRPr>
            </a:lvl5pPr>
            <a:lvl6pPr marL="25146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Ensure high-quality </a:t>
            </a:r>
            <a:r>
              <a:rPr lang="en-US" sz="1200" dirty="0">
                <a:solidFill>
                  <a:srgbClr val="53565A"/>
                </a:solidFill>
                <a:latin typeface="Arial"/>
                <a:ea typeface="ヒラギノ角ゴ Pro W3" pitchFamily="124" charset="-128"/>
              </a:rPr>
              <a:t>liquidity </a:t>
            </a:r>
            <a:r>
              <a:rPr lang="en-US" sz="1200" dirty="0" smtClean="0">
                <a:solidFill>
                  <a:srgbClr val="53565A"/>
                </a:solidFill>
                <a:latin typeface="Arial"/>
                <a:ea typeface="ヒラギノ角ゴ Pro W3" pitchFamily="124" charset="-128"/>
              </a:rPr>
              <a:t>buffers to make banks less susceptible to runs on funding</a:t>
            </a:r>
            <a:endParaRPr lang="en-US" sz="1200" dirty="0">
              <a:solidFill>
                <a:srgbClr val="53565A"/>
              </a:solidFill>
              <a:latin typeface="Arial"/>
              <a:ea typeface="ヒラギノ角ゴ Pro W3" pitchFamily="124" charset="-128"/>
            </a:endParaRP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Banks must hold higher levels of common equity – lessens chance of losses impacting fixed income counterparties</a:t>
            </a:r>
            <a:endParaRPr lang="en-US" sz="1200" dirty="0">
              <a:solidFill>
                <a:srgbClr val="53565A"/>
              </a:solidFill>
              <a:latin typeface="Arial"/>
              <a:ea typeface="ヒラギノ角ゴ Pro W3" pitchFamily="124" charset="-128"/>
            </a:endParaRP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All </a:t>
            </a:r>
            <a:r>
              <a:rPr lang="en-US" sz="1200" dirty="0">
                <a:solidFill>
                  <a:srgbClr val="53565A"/>
                </a:solidFill>
                <a:latin typeface="Arial"/>
                <a:ea typeface="ヒラギノ角ゴ Pro W3" pitchFamily="124" charset="-128"/>
              </a:rPr>
              <a:t>components of the capital base will be fully </a:t>
            </a:r>
            <a:r>
              <a:rPr lang="en-US" sz="1200" dirty="0" smtClean="0">
                <a:solidFill>
                  <a:srgbClr val="53565A"/>
                </a:solidFill>
                <a:latin typeface="Arial"/>
                <a:ea typeface="ヒラギノ角ゴ Pro W3" pitchFamily="124" charset="-128"/>
              </a:rPr>
              <a:t>disclosed making evaluation of banks easier</a:t>
            </a: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Common Equity Tier 1 will cause banks to limit Risk Weighted Assets while Leverage ratio will require banks to limit all assets (even risk-free)</a:t>
            </a: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Strengthen </a:t>
            </a:r>
            <a:r>
              <a:rPr lang="en-US" sz="1200" dirty="0">
                <a:solidFill>
                  <a:srgbClr val="53565A"/>
                </a:solidFill>
                <a:latin typeface="Arial"/>
                <a:ea typeface="ヒラギノ角ゴ Pro W3" pitchFamily="124" charset="-128"/>
              </a:rPr>
              <a:t>measures to address counterparty credit risk arising from derivatives, repo and securities </a:t>
            </a:r>
            <a:r>
              <a:rPr lang="en-US" sz="1200" dirty="0" smtClean="0">
                <a:solidFill>
                  <a:srgbClr val="53565A"/>
                </a:solidFill>
                <a:latin typeface="Arial"/>
                <a:ea typeface="ヒラギノ角ゴ Pro W3" pitchFamily="124" charset="-128"/>
              </a:rPr>
              <a:t>financing</a:t>
            </a: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Include </a:t>
            </a:r>
            <a:r>
              <a:rPr lang="en-US" sz="1200" dirty="0">
                <a:solidFill>
                  <a:srgbClr val="53565A"/>
                </a:solidFill>
                <a:latin typeface="Arial"/>
                <a:ea typeface="ヒラギノ角ゴ Pro W3" pitchFamily="124" charset="-128"/>
              </a:rPr>
              <a:t>a capital conservation buffer which may result in constraints on capital </a:t>
            </a:r>
            <a:r>
              <a:rPr lang="en-US" sz="1200" dirty="0" smtClean="0">
                <a:solidFill>
                  <a:srgbClr val="53565A"/>
                </a:solidFill>
                <a:latin typeface="Arial"/>
                <a:ea typeface="ヒラギノ角ゴ Pro W3" pitchFamily="124" charset="-128"/>
              </a:rPr>
              <a:t>distributions</a:t>
            </a: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Operating deposit </a:t>
            </a:r>
            <a:r>
              <a:rPr lang="en-US" sz="1200" dirty="0">
                <a:solidFill>
                  <a:srgbClr val="53565A"/>
                </a:solidFill>
                <a:latin typeface="Arial"/>
                <a:ea typeface="ヒラギノ角ゴ Pro W3" pitchFamily="124" charset="-128"/>
              </a:rPr>
              <a:t>relationships </a:t>
            </a:r>
            <a:r>
              <a:rPr lang="en-US" sz="1200" dirty="0" smtClean="0">
                <a:solidFill>
                  <a:srgbClr val="53565A"/>
                </a:solidFill>
                <a:latin typeface="Arial"/>
                <a:ea typeface="ヒラギノ角ゴ Pro W3" pitchFamily="124" charset="-128"/>
              </a:rPr>
              <a:t>grow </a:t>
            </a:r>
            <a:r>
              <a:rPr lang="en-US" sz="1200" dirty="0">
                <a:solidFill>
                  <a:srgbClr val="53565A"/>
                </a:solidFill>
                <a:latin typeface="Arial"/>
                <a:ea typeface="ヒラギノ角ゴ Pro W3" pitchFamily="124" charset="-128"/>
              </a:rPr>
              <a:t>in </a:t>
            </a:r>
            <a:r>
              <a:rPr lang="en-US" sz="1200" dirty="0" smtClean="0">
                <a:solidFill>
                  <a:srgbClr val="53565A"/>
                </a:solidFill>
                <a:latin typeface="Arial"/>
                <a:ea typeface="ヒラギノ角ゴ Pro W3" pitchFamily="124" charset="-128"/>
              </a:rPr>
              <a:t>importance</a:t>
            </a:r>
          </a:p>
          <a:p>
            <a:pPr marL="171450" indent="-171450" eaLnBrk="1" fontAlgn="base" hangingPunct="1">
              <a:spcBef>
                <a:spcPts val="1000"/>
              </a:spcBef>
              <a:spcAft>
                <a:spcPct val="0"/>
              </a:spcAft>
              <a:buClr>
                <a:srgbClr val="97999B"/>
              </a:buClr>
              <a:buSzPct val="100000"/>
              <a:buFont typeface="Symbol"/>
              <a:buChar char="·"/>
              <a:defRPr/>
            </a:pPr>
            <a:r>
              <a:rPr lang="en-US" sz="1200" dirty="0" smtClean="0">
                <a:solidFill>
                  <a:srgbClr val="53565A"/>
                </a:solidFill>
                <a:latin typeface="Arial"/>
                <a:ea typeface="ヒラギノ角ゴ Pro W3" pitchFamily="124" charset="-128"/>
              </a:rPr>
              <a:t>Significant increase in cost of capital forcing banks to rethink how to utilize their capital</a:t>
            </a:r>
          </a:p>
          <a:p>
            <a:pPr marL="171450" indent="-171450" eaLnBrk="1" fontAlgn="base" hangingPunct="1">
              <a:spcBef>
                <a:spcPts val="1000"/>
              </a:spcBef>
              <a:spcAft>
                <a:spcPct val="0"/>
              </a:spcAft>
              <a:buClr>
                <a:srgbClr val="97999B"/>
              </a:buClr>
              <a:buSzPct val="100000"/>
              <a:buFont typeface="Symbol"/>
              <a:buChar char="·"/>
              <a:defRPr/>
            </a:pPr>
            <a:r>
              <a:rPr lang="en-US" sz="1200" dirty="0"/>
              <a:t>Given differences in regional implementation of BIS (for example EU CRD and US) there is now an uneven playing field across geographies and between big/small banks with large US banks being penalized</a:t>
            </a:r>
            <a:endParaRPr lang="en-US" sz="1200" dirty="0">
              <a:solidFill>
                <a:srgbClr val="53565A"/>
              </a:solidFill>
              <a:latin typeface="Arial"/>
              <a:ea typeface="ヒラギノ角ゴ Pro W3" pitchFamily="124" charset="-128"/>
            </a:endParaRPr>
          </a:p>
        </p:txBody>
      </p:sp>
      <p:cxnSp>
        <p:nvCxnSpPr>
          <p:cNvPr id="35" name="Straight Connector 34"/>
          <p:cNvCxnSpPr/>
          <p:nvPr/>
        </p:nvCxnSpPr>
        <p:spPr bwMode="auto">
          <a:xfrm rot="5400000">
            <a:off x="2285603" y="3657203"/>
            <a:ext cx="4572000" cy="794"/>
          </a:xfrm>
          <a:prstGeom prst="line">
            <a:avLst/>
          </a:prstGeom>
          <a:solidFill>
            <a:schemeClr val="folHlink"/>
          </a:solidFill>
          <a:ln w="6350" cap="flat" cmpd="sng" algn="ctr">
            <a:solidFill>
              <a:schemeClr val="tx2"/>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3"/>
          <p:cNvGrpSpPr/>
          <p:nvPr/>
        </p:nvGrpSpPr>
        <p:grpSpPr>
          <a:xfrm>
            <a:off x="140400" y="561162"/>
            <a:ext cx="8863197" cy="499467"/>
            <a:chOff x="140400" y="561162"/>
            <a:chExt cx="8863197" cy="499467"/>
          </a:xfrm>
        </p:grpSpPr>
        <p:sp>
          <p:nvSpPr>
            <p:cNvPr id="2" name="MessageBox"/>
            <p:cNvSpPr/>
            <p:nvPr>
              <p:custDataLst>
                <p:tags r:id="rId3"/>
              </p:custDataLst>
            </p:nvPr>
          </p:nvSpPr>
          <p:spPr bwMode="auto">
            <a:xfrm>
              <a:off x="140400" y="561162"/>
              <a:ext cx="8863197" cy="430887"/>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r>
                <a:rPr lang="en-US" sz="1400" dirty="0">
                  <a:solidFill>
                    <a:srgbClr val="00BDF2"/>
                  </a:solidFill>
                </a:rPr>
                <a:t>Basel III introduced a number of new objectives and measures on the banking industry that impact the way the market and Corporates should view the banking industry.</a:t>
              </a:r>
            </a:p>
          </p:txBody>
        </p:sp>
        <p:cxnSp>
          <p:nvCxnSpPr>
            <p:cNvPr id="3" name="MessageLine"/>
            <p:cNvCxnSpPr/>
            <p:nvPr/>
          </p:nvCxnSpPr>
          <p:spPr bwMode="auto">
            <a:xfrm>
              <a:off x="140400" y="1060629"/>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Rectangle 20"/>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ヒラギノ角ゴ Pro W3" pitchFamily="124" charset="-128"/>
              </a:rPr>
              <a:t>1</a:t>
            </a:r>
          </a:p>
        </p:txBody>
      </p:sp>
    </p:spTree>
    <p:custDataLst>
      <p:tags r:id="rId1"/>
    </p:custDataLst>
    <p:extLst>
      <p:ext uri="{BB962C8B-B14F-4D97-AF65-F5344CB8AC3E}">
        <p14:creationId xmlns:p14="http://schemas.microsoft.com/office/powerpoint/2010/main" val="3314871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ight Arrow 58"/>
          <p:cNvSpPr/>
          <p:nvPr/>
        </p:nvSpPr>
        <p:spPr bwMode="auto">
          <a:xfrm>
            <a:off x="1905000" y="1432503"/>
            <a:ext cx="3657600" cy="773545"/>
          </a:xfrm>
          <a:prstGeom prst="rightArrow">
            <a:avLst>
              <a:gd name="adj1" fmla="val 73809"/>
              <a:gd name="adj2" fmla="val 27050"/>
            </a:avLst>
          </a:prstGeom>
          <a:solidFill>
            <a:schemeClr val="bg1">
              <a:lumMod val="95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dirty="0">
              <a:solidFill>
                <a:srgbClr val="53565A"/>
              </a:solidFill>
            </a:endParaRPr>
          </a:p>
        </p:txBody>
      </p:sp>
      <p:sp>
        <p:nvSpPr>
          <p:cNvPr id="40" name="Right Arrow 39"/>
          <p:cNvSpPr/>
          <p:nvPr/>
        </p:nvSpPr>
        <p:spPr bwMode="auto">
          <a:xfrm>
            <a:off x="247650" y="1343025"/>
            <a:ext cx="1818409" cy="952500"/>
          </a:xfrm>
          <a:prstGeom prst="rightArrow">
            <a:avLst>
              <a:gd name="adj1" fmla="val 81818"/>
              <a:gd name="adj2" fmla="val 2045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defRPr/>
            </a:pPr>
            <a:r>
              <a:rPr lang="en-US" sz="1400" b="1" dirty="0">
                <a:solidFill>
                  <a:srgbClr val="FFFFFF"/>
                </a:solidFill>
              </a:rPr>
              <a:t>Liquidity</a:t>
            </a:r>
          </a:p>
        </p:txBody>
      </p:sp>
      <p:sp>
        <p:nvSpPr>
          <p:cNvPr id="76" name="Right Arrow 75"/>
          <p:cNvSpPr/>
          <p:nvPr/>
        </p:nvSpPr>
        <p:spPr bwMode="auto">
          <a:xfrm>
            <a:off x="605288" y="5042478"/>
            <a:ext cx="4800600" cy="773545"/>
          </a:xfrm>
          <a:prstGeom prst="rightArrow">
            <a:avLst>
              <a:gd name="adj1" fmla="val 73809"/>
              <a:gd name="adj2" fmla="val 13095"/>
            </a:avLst>
          </a:prstGeom>
          <a:solidFill>
            <a:schemeClr val="bg1">
              <a:lumMod val="95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2000" dirty="0">
              <a:solidFill>
                <a:srgbClr val="53565A"/>
              </a:solidFill>
            </a:endParaRPr>
          </a:p>
        </p:txBody>
      </p:sp>
      <p:sp>
        <p:nvSpPr>
          <p:cNvPr id="52" name="Right Arrow 51"/>
          <p:cNvSpPr/>
          <p:nvPr/>
        </p:nvSpPr>
        <p:spPr bwMode="auto">
          <a:xfrm>
            <a:off x="605288" y="2461116"/>
            <a:ext cx="4800600" cy="773545"/>
          </a:xfrm>
          <a:prstGeom prst="rightArrow">
            <a:avLst>
              <a:gd name="adj1" fmla="val 73809"/>
              <a:gd name="adj2" fmla="val 13095"/>
            </a:avLst>
          </a:prstGeom>
          <a:solidFill>
            <a:schemeClr val="bg1">
              <a:lumMod val="95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2000" dirty="0">
              <a:solidFill>
                <a:srgbClr val="53565A"/>
              </a:solidFill>
            </a:endParaRPr>
          </a:p>
        </p:txBody>
      </p:sp>
      <p:sp>
        <p:nvSpPr>
          <p:cNvPr id="61" name="Right Arrow 60"/>
          <p:cNvSpPr/>
          <p:nvPr/>
        </p:nvSpPr>
        <p:spPr bwMode="auto">
          <a:xfrm>
            <a:off x="617538" y="3629921"/>
            <a:ext cx="4800600" cy="1019406"/>
          </a:xfrm>
          <a:prstGeom prst="rightArrow">
            <a:avLst>
              <a:gd name="adj1" fmla="val 73809"/>
              <a:gd name="adj2" fmla="val 9920"/>
            </a:avLst>
          </a:prstGeom>
          <a:solidFill>
            <a:schemeClr val="bg1">
              <a:lumMod val="95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2000" dirty="0">
              <a:solidFill>
                <a:srgbClr val="53565A"/>
              </a:solidFill>
            </a:endParaRPr>
          </a:p>
        </p:txBody>
      </p:sp>
      <p:sp>
        <p:nvSpPr>
          <p:cNvPr id="29702" name="Title 2"/>
          <p:cNvSpPr>
            <a:spLocks noGrp="1"/>
          </p:cNvSpPr>
          <p:nvPr>
            <p:ph type="title" idx="4294967295"/>
          </p:nvPr>
        </p:nvSpPr>
        <p:spPr>
          <a:xfrm>
            <a:off x="152400" y="42863"/>
            <a:ext cx="8859838" cy="377825"/>
          </a:xfrm>
          <a:noFill/>
          <a:extLst>
            <a:ext uri="{909E8E84-426E-40DD-AFC4-6F175D3DCCD1}">
              <a14:hiddenFill xmlns:a14="http://schemas.microsoft.com/office/drawing/2010/main">
                <a:solidFill>
                  <a:schemeClr val="bg1"/>
                </a:solidFill>
              </a14:hiddenFill>
            </a:ext>
          </a:extLst>
        </p:spPr>
        <p:txBody>
          <a:bodyPr/>
          <a:lstStyle/>
          <a:p>
            <a:pPr eaLnBrk="1" hangingPunct="1"/>
            <a:r>
              <a:rPr lang="en-US" altLang="en-US" dirty="0" smtClean="0"/>
              <a:t>Regulatory Environment Reshaping Bank Balance Sheets</a:t>
            </a:r>
          </a:p>
        </p:txBody>
      </p:sp>
      <p:sp>
        <p:nvSpPr>
          <p:cNvPr id="8" name="Rounded Rectangle 7"/>
          <p:cNvSpPr/>
          <p:nvPr/>
        </p:nvSpPr>
        <p:spPr bwMode="auto">
          <a:xfrm>
            <a:off x="2133600" y="1535777"/>
            <a:ext cx="1981200" cy="245341"/>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a:solidFill>
                  <a:srgbClr val="FFFFFF"/>
                </a:solidFill>
              </a:rPr>
              <a:t>Liquidity Coverage Ratio</a:t>
            </a:r>
          </a:p>
        </p:txBody>
      </p:sp>
      <p:sp>
        <p:nvSpPr>
          <p:cNvPr id="9" name="Rounded Rectangle 8"/>
          <p:cNvSpPr/>
          <p:nvPr/>
        </p:nvSpPr>
        <p:spPr bwMode="auto">
          <a:xfrm>
            <a:off x="2133600" y="1864348"/>
            <a:ext cx="1981200" cy="245341"/>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a:solidFill>
                  <a:srgbClr val="FFFFFF"/>
                </a:solidFill>
              </a:rPr>
              <a:t>Net Stable Funding Ratio</a:t>
            </a:r>
          </a:p>
        </p:txBody>
      </p:sp>
      <p:sp>
        <p:nvSpPr>
          <p:cNvPr id="11" name="Rounded Rectangle 10"/>
          <p:cNvSpPr/>
          <p:nvPr/>
        </p:nvSpPr>
        <p:spPr bwMode="auto">
          <a:xfrm>
            <a:off x="2111375" y="2438400"/>
            <a:ext cx="1981200" cy="385812"/>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a:solidFill>
                  <a:srgbClr val="FFFFFF"/>
                </a:solidFill>
              </a:rPr>
              <a:t>Leverage Ratio</a:t>
            </a:r>
          </a:p>
        </p:txBody>
      </p:sp>
      <p:sp>
        <p:nvSpPr>
          <p:cNvPr id="12" name="Rounded Rectangle 11"/>
          <p:cNvSpPr/>
          <p:nvPr/>
        </p:nvSpPr>
        <p:spPr bwMode="auto">
          <a:xfrm>
            <a:off x="2111375" y="2893019"/>
            <a:ext cx="1981200" cy="383581"/>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smtClean="0">
                <a:solidFill>
                  <a:srgbClr val="FFFFFF"/>
                </a:solidFill>
              </a:rPr>
              <a:t>Supplementary Leverage </a:t>
            </a:r>
            <a:r>
              <a:rPr lang="en-US" sz="1200" b="1" dirty="0">
                <a:solidFill>
                  <a:srgbClr val="FFFFFF"/>
                </a:solidFill>
              </a:rPr>
              <a:t>Ratio</a:t>
            </a:r>
          </a:p>
        </p:txBody>
      </p:sp>
      <p:sp>
        <p:nvSpPr>
          <p:cNvPr id="14" name="Rounded Rectangle 13"/>
          <p:cNvSpPr/>
          <p:nvPr/>
        </p:nvSpPr>
        <p:spPr bwMode="auto">
          <a:xfrm>
            <a:off x="2111375" y="3468688"/>
            <a:ext cx="1981200" cy="27305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a:solidFill>
                  <a:srgbClr val="FFFFFF"/>
                </a:solidFill>
              </a:rPr>
              <a:t>Total Capital</a:t>
            </a:r>
          </a:p>
        </p:txBody>
      </p:sp>
      <p:sp>
        <p:nvSpPr>
          <p:cNvPr id="15" name="Rounded Rectangle 14"/>
          <p:cNvSpPr/>
          <p:nvPr/>
        </p:nvSpPr>
        <p:spPr bwMode="auto">
          <a:xfrm>
            <a:off x="2111375" y="3807428"/>
            <a:ext cx="1981200" cy="27463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a:solidFill>
                  <a:srgbClr val="FFFFFF"/>
                </a:solidFill>
              </a:rPr>
              <a:t>G-SIB </a:t>
            </a:r>
            <a:r>
              <a:rPr lang="en-US" sz="1200" b="1" dirty="0" smtClean="0">
                <a:solidFill>
                  <a:srgbClr val="FFFFFF"/>
                </a:solidFill>
              </a:rPr>
              <a:t>Surcharge</a:t>
            </a:r>
            <a:endParaRPr lang="en-US" sz="1200" b="1" dirty="0">
              <a:solidFill>
                <a:srgbClr val="FFFFFF"/>
              </a:solidFill>
            </a:endParaRPr>
          </a:p>
        </p:txBody>
      </p:sp>
      <p:sp>
        <p:nvSpPr>
          <p:cNvPr id="16" name="Rounded Rectangle 15"/>
          <p:cNvSpPr/>
          <p:nvPr/>
        </p:nvSpPr>
        <p:spPr bwMode="auto">
          <a:xfrm>
            <a:off x="2111375" y="4142019"/>
            <a:ext cx="1981200" cy="42068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1200" b="1" dirty="0">
                <a:solidFill>
                  <a:srgbClr val="FFFFFF"/>
                </a:solidFill>
              </a:rPr>
              <a:t>Capital Conservation &amp; Countercyclical Buffer</a:t>
            </a:r>
          </a:p>
        </p:txBody>
      </p:sp>
      <p:sp>
        <p:nvSpPr>
          <p:cNvPr id="20" name="Rounded Rectangle 19"/>
          <p:cNvSpPr/>
          <p:nvPr/>
        </p:nvSpPr>
        <p:spPr bwMode="auto">
          <a:xfrm>
            <a:off x="4214813" y="1478314"/>
            <a:ext cx="995362" cy="274637"/>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21" name="Rounded Rectangle 20"/>
          <p:cNvSpPr/>
          <p:nvPr/>
        </p:nvSpPr>
        <p:spPr bwMode="auto">
          <a:xfrm>
            <a:off x="4214813" y="1835052"/>
            <a:ext cx="995362" cy="274637"/>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b="1" i="1" dirty="0">
                <a:solidFill>
                  <a:srgbClr val="97999B"/>
                </a:solidFill>
              </a:rPr>
              <a:t>Proposed</a:t>
            </a:r>
          </a:p>
        </p:txBody>
      </p:sp>
      <p:cxnSp>
        <p:nvCxnSpPr>
          <p:cNvPr id="29723" name="Straight Connector 31"/>
          <p:cNvCxnSpPr>
            <a:cxnSpLocks noChangeShapeType="1"/>
          </p:cNvCxnSpPr>
          <p:nvPr/>
        </p:nvCxnSpPr>
        <p:spPr bwMode="auto">
          <a:xfrm>
            <a:off x="371474" y="2286000"/>
            <a:ext cx="8526463" cy="0"/>
          </a:xfrm>
          <a:prstGeom prst="line">
            <a:avLst/>
          </a:prstGeom>
          <a:noFill/>
          <a:ln w="12700" algn="ctr">
            <a:solidFill>
              <a:schemeClr val="accent6"/>
            </a:solidFill>
            <a:prstDash val="sysDot"/>
            <a:round/>
            <a:headEnd/>
            <a:tailEnd/>
          </a:ln>
          <a:extLst>
            <a:ext uri="{909E8E84-426E-40DD-AFC4-6F175D3DCCD1}">
              <a14:hiddenFill xmlns:a14="http://schemas.microsoft.com/office/drawing/2010/main">
                <a:noFill/>
              </a14:hiddenFill>
            </a:ext>
          </a:extLst>
        </p:spPr>
      </p:cxnSp>
      <p:cxnSp>
        <p:nvCxnSpPr>
          <p:cNvPr id="29724" name="Straight Connector 32"/>
          <p:cNvCxnSpPr>
            <a:cxnSpLocks noChangeShapeType="1"/>
          </p:cNvCxnSpPr>
          <p:nvPr/>
        </p:nvCxnSpPr>
        <p:spPr bwMode="auto">
          <a:xfrm>
            <a:off x="819023" y="3405965"/>
            <a:ext cx="8078914" cy="0"/>
          </a:xfrm>
          <a:prstGeom prst="line">
            <a:avLst/>
          </a:prstGeom>
          <a:noFill/>
          <a:ln w="12700" algn="ctr">
            <a:solidFill>
              <a:schemeClr val="accent6"/>
            </a:solidFill>
            <a:prstDash val="sysDot"/>
            <a:round/>
            <a:headEnd/>
            <a:tailEnd/>
          </a:ln>
          <a:extLst>
            <a:ext uri="{909E8E84-426E-40DD-AFC4-6F175D3DCCD1}">
              <a14:hiddenFill xmlns:a14="http://schemas.microsoft.com/office/drawing/2010/main">
                <a:noFill/>
              </a14:hiddenFill>
            </a:ext>
          </a:extLst>
        </p:spPr>
      </p:cxnSp>
      <p:sp>
        <p:nvSpPr>
          <p:cNvPr id="29726" name="TextBox 34"/>
          <p:cNvSpPr txBox="1">
            <a:spLocks noChangeArrowheads="1"/>
          </p:cNvSpPr>
          <p:nvPr/>
        </p:nvSpPr>
        <p:spPr bwMode="auto">
          <a:xfrm>
            <a:off x="5492935" y="1342222"/>
            <a:ext cx="36283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53565A"/>
                </a:solidFill>
                <a:latin typeface="Arial" pitchFamily="34" charset="0"/>
                <a:ea typeface="ヒラギノ角ゴ Pro W3"/>
                <a:cs typeface="Geneva"/>
              </a:defRPr>
            </a:lvl1pPr>
            <a:lvl2pPr marL="742950" indent="-285750">
              <a:defRPr sz="1400">
                <a:solidFill>
                  <a:srgbClr val="53565A"/>
                </a:solidFill>
                <a:latin typeface="Arial" pitchFamily="34" charset="0"/>
                <a:ea typeface="ヒラギノ角ゴ Pro W3"/>
                <a:cs typeface="Geneva"/>
              </a:defRPr>
            </a:lvl2pPr>
            <a:lvl3pPr marL="1143000" indent="-228600">
              <a:defRPr sz="1400">
                <a:solidFill>
                  <a:srgbClr val="53565A"/>
                </a:solidFill>
                <a:latin typeface="Arial" pitchFamily="34" charset="0"/>
                <a:ea typeface="ヒラギノ角ゴ Pro W3"/>
                <a:cs typeface="Geneva"/>
              </a:defRPr>
            </a:lvl3pPr>
            <a:lvl4pPr marL="1600200" indent="-228600">
              <a:defRPr sz="1400">
                <a:solidFill>
                  <a:srgbClr val="53565A"/>
                </a:solidFill>
                <a:latin typeface="Arial" pitchFamily="34" charset="0"/>
                <a:ea typeface="ヒラギノ角ゴ Pro W3"/>
                <a:cs typeface="Geneva"/>
              </a:defRPr>
            </a:lvl4pPr>
            <a:lvl5pPr marL="2057400" indent="-228600">
              <a:defRPr sz="1400">
                <a:solidFill>
                  <a:srgbClr val="53565A"/>
                </a:solidFill>
                <a:latin typeface="Arial" pitchFamily="34" charset="0"/>
                <a:ea typeface="ヒラギノ角ゴ Pro W3"/>
                <a:cs typeface="Geneva"/>
              </a:defRPr>
            </a:lvl5pPr>
            <a:lvl6pPr marL="2514600" indent="-228600" eaLnBrk="0" hangingPunct="0">
              <a:defRPr sz="1400">
                <a:solidFill>
                  <a:srgbClr val="53565A"/>
                </a:solidFill>
                <a:latin typeface="Arial" pitchFamily="34" charset="0"/>
                <a:ea typeface="ヒラギノ角ゴ Pro W3"/>
                <a:cs typeface="Geneva"/>
              </a:defRPr>
            </a:lvl6pPr>
            <a:lvl7pPr marL="2971800" indent="-228600" eaLnBrk="0" hangingPunct="0">
              <a:defRPr sz="1400">
                <a:solidFill>
                  <a:srgbClr val="53565A"/>
                </a:solidFill>
                <a:latin typeface="Arial" pitchFamily="34" charset="0"/>
                <a:ea typeface="ヒラギノ角ゴ Pro W3"/>
                <a:cs typeface="Geneva"/>
              </a:defRPr>
            </a:lvl7pPr>
            <a:lvl8pPr marL="3429000" indent="-228600" eaLnBrk="0" hangingPunct="0">
              <a:defRPr sz="1400">
                <a:solidFill>
                  <a:srgbClr val="53565A"/>
                </a:solidFill>
                <a:latin typeface="Arial" pitchFamily="34" charset="0"/>
                <a:ea typeface="ヒラギノ角ゴ Pro W3"/>
                <a:cs typeface="Geneva"/>
              </a:defRPr>
            </a:lvl8pPr>
            <a:lvl9pPr marL="3886200" indent="-228600" eaLnBrk="0" hangingPunct="0">
              <a:defRPr sz="1400">
                <a:solidFill>
                  <a:srgbClr val="53565A"/>
                </a:solidFill>
                <a:latin typeface="Arial" pitchFamily="34" charset="0"/>
                <a:ea typeface="ヒラギノ角ゴ Pro W3"/>
                <a:cs typeface="Geneva"/>
              </a:defRPr>
            </a:lvl9pPr>
          </a:lstStyle>
          <a:p>
            <a:pPr fontAlgn="base">
              <a:spcBef>
                <a:spcPct val="0"/>
              </a:spcBef>
              <a:spcAft>
                <a:spcPct val="0"/>
              </a:spcAft>
              <a:buClr>
                <a:srgbClr val="00BDF2"/>
              </a:buClr>
            </a:pPr>
            <a:r>
              <a:rPr lang="en-US" altLang="en-US" dirty="0" smtClean="0">
                <a:cs typeface="ヒラギノ角ゴ Pro W3"/>
              </a:rPr>
              <a:t>Require banks to </a:t>
            </a:r>
            <a:r>
              <a:rPr lang="en-US" altLang="en-US" b="1" dirty="0" smtClean="0">
                <a:solidFill>
                  <a:schemeClr val="accent3"/>
                </a:solidFill>
                <a:cs typeface="ヒラギノ角ゴ Pro W3"/>
              </a:rPr>
              <a:t>maintain</a:t>
            </a:r>
            <a:r>
              <a:rPr lang="en-US" altLang="en-US" dirty="0" smtClean="0">
                <a:solidFill>
                  <a:schemeClr val="accent3"/>
                </a:solidFill>
                <a:cs typeface="ヒラギノ角ゴ Pro W3"/>
              </a:rPr>
              <a:t> </a:t>
            </a:r>
            <a:r>
              <a:rPr lang="en-US" altLang="en-US" b="1" dirty="0" smtClean="0">
                <a:solidFill>
                  <a:schemeClr val="accent3"/>
                </a:solidFill>
                <a:cs typeface="ヒラギノ角ゴ Pro W3"/>
              </a:rPr>
              <a:t>adequate liquidity buffers</a:t>
            </a:r>
            <a:r>
              <a:rPr lang="en-US" altLang="en-US" dirty="0" smtClean="0">
                <a:cs typeface="ヒラギノ角ゴ Pro W3"/>
              </a:rPr>
              <a:t> for unexpected outflows and </a:t>
            </a:r>
            <a:r>
              <a:rPr lang="en-US" altLang="en-US" b="1" dirty="0" smtClean="0">
                <a:solidFill>
                  <a:schemeClr val="accent3"/>
                </a:solidFill>
                <a:cs typeface="ヒラギノ角ゴ Pro W3"/>
              </a:rPr>
              <a:t>stable funding</a:t>
            </a:r>
            <a:r>
              <a:rPr lang="en-US" altLang="en-US" dirty="0" smtClean="0">
                <a:solidFill>
                  <a:schemeClr val="accent3"/>
                </a:solidFill>
                <a:cs typeface="ヒラギノ角ゴ Pro W3"/>
              </a:rPr>
              <a:t> </a:t>
            </a:r>
            <a:r>
              <a:rPr lang="en-US" altLang="en-US" dirty="0" smtClean="0">
                <a:cs typeface="ヒラギノ角ゴ Pro W3"/>
              </a:rPr>
              <a:t>to support key businesses during extended stress </a:t>
            </a:r>
          </a:p>
        </p:txBody>
      </p:sp>
      <p:sp>
        <p:nvSpPr>
          <p:cNvPr id="51" name="Rounded Rectangle 50"/>
          <p:cNvSpPr/>
          <p:nvPr/>
        </p:nvSpPr>
        <p:spPr bwMode="auto">
          <a:xfrm>
            <a:off x="4198938" y="2545740"/>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53" name="Rounded Rectangle 52"/>
          <p:cNvSpPr/>
          <p:nvPr/>
        </p:nvSpPr>
        <p:spPr bwMode="auto">
          <a:xfrm>
            <a:off x="4198938" y="2899590"/>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55" name="Rounded Rectangle 54"/>
          <p:cNvSpPr/>
          <p:nvPr/>
        </p:nvSpPr>
        <p:spPr bwMode="auto">
          <a:xfrm>
            <a:off x="4198938" y="3467100"/>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57" name="Rounded Rectangle 56"/>
          <p:cNvSpPr/>
          <p:nvPr/>
        </p:nvSpPr>
        <p:spPr bwMode="auto">
          <a:xfrm>
            <a:off x="4198938" y="4181706"/>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29737" name="TextBox 34"/>
          <p:cNvSpPr txBox="1">
            <a:spLocks noChangeArrowheads="1"/>
          </p:cNvSpPr>
          <p:nvPr/>
        </p:nvSpPr>
        <p:spPr bwMode="auto">
          <a:xfrm>
            <a:off x="5475962" y="2362200"/>
            <a:ext cx="35878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400">
                <a:solidFill>
                  <a:srgbClr val="53565A"/>
                </a:solidFill>
                <a:latin typeface="Arial" pitchFamily="34" charset="0"/>
                <a:ea typeface="ヒラギノ角ゴ Pro W3"/>
                <a:cs typeface="Geneva"/>
              </a:defRPr>
            </a:lvl1pPr>
            <a:lvl2pPr>
              <a:defRPr sz="1400">
                <a:solidFill>
                  <a:srgbClr val="53565A"/>
                </a:solidFill>
                <a:latin typeface="Arial" pitchFamily="34" charset="0"/>
                <a:ea typeface="ヒラギノ角ゴ Pro W3"/>
                <a:cs typeface="Geneva"/>
              </a:defRPr>
            </a:lvl2pPr>
            <a:lvl3pPr marL="1143000" indent="-228600">
              <a:defRPr sz="1400">
                <a:solidFill>
                  <a:srgbClr val="53565A"/>
                </a:solidFill>
                <a:latin typeface="Arial" pitchFamily="34" charset="0"/>
                <a:ea typeface="ヒラギノ角ゴ Pro W3"/>
                <a:cs typeface="Geneva"/>
              </a:defRPr>
            </a:lvl3pPr>
            <a:lvl4pPr marL="1600200" indent="-228600">
              <a:defRPr sz="1400">
                <a:solidFill>
                  <a:srgbClr val="53565A"/>
                </a:solidFill>
                <a:latin typeface="Arial" pitchFamily="34" charset="0"/>
                <a:ea typeface="ヒラギノ角ゴ Pro W3"/>
                <a:cs typeface="Geneva"/>
              </a:defRPr>
            </a:lvl4pPr>
            <a:lvl5pPr marL="2057400" indent="-228600">
              <a:defRPr sz="1400">
                <a:solidFill>
                  <a:srgbClr val="53565A"/>
                </a:solidFill>
                <a:latin typeface="Arial" pitchFamily="34" charset="0"/>
                <a:ea typeface="ヒラギノ角ゴ Pro W3"/>
                <a:cs typeface="Geneva"/>
              </a:defRPr>
            </a:lvl5pPr>
            <a:lvl6pPr marL="2514600" indent="-228600" eaLnBrk="0" hangingPunct="0">
              <a:defRPr sz="1400">
                <a:solidFill>
                  <a:srgbClr val="53565A"/>
                </a:solidFill>
                <a:latin typeface="Arial" pitchFamily="34" charset="0"/>
                <a:ea typeface="ヒラギノ角ゴ Pro W3"/>
                <a:cs typeface="Geneva"/>
              </a:defRPr>
            </a:lvl6pPr>
            <a:lvl7pPr marL="2971800" indent="-228600" eaLnBrk="0" hangingPunct="0">
              <a:defRPr sz="1400">
                <a:solidFill>
                  <a:srgbClr val="53565A"/>
                </a:solidFill>
                <a:latin typeface="Arial" pitchFamily="34" charset="0"/>
                <a:ea typeface="ヒラギノ角ゴ Pro W3"/>
                <a:cs typeface="Geneva"/>
              </a:defRPr>
            </a:lvl7pPr>
            <a:lvl8pPr marL="3429000" indent="-228600" eaLnBrk="0" hangingPunct="0">
              <a:defRPr sz="1400">
                <a:solidFill>
                  <a:srgbClr val="53565A"/>
                </a:solidFill>
                <a:latin typeface="Arial" pitchFamily="34" charset="0"/>
                <a:ea typeface="ヒラギノ角ゴ Pro W3"/>
                <a:cs typeface="Geneva"/>
              </a:defRPr>
            </a:lvl8pPr>
            <a:lvl9pPr marL="3886200" indent="-228600" eaLnBrk="0" hangingPunct="0">
              <a:defRPr sz="1400">
                <a:solidFill>
                  <a:srgbClr val="53565A"/>
                </a:solidFill>
                <a:latin typeface="Arial" pitchFamily="34" charset="0"/>
                <a:ea typeface="ヒラギノ角ゴ Pro W3"/>
                <a:cs typeface="Geneva"/>
              </a:defRPr>
            </a:lvl9pPr>
          </a:lstStyle>
          <a:p>
            <a:pPr marL="0" lvl="1" eaLnBrk="0" fontAlgn="base" hangingPunct="0">
              <a:spcBef>
                <a:spcPct val="0"/>
              </a:spcBef>
              <a:spcAft>
                <a:spcPct val="0"/>
              </a:spcAft>
            </a:pPr>
            <a:r>
              <a:rPr lang="en-US" altLang="en-US" dirty="0" smtClean="0">
                <a:cs typeface="ヒラギノ角ゴ Pro W3"/>
              </a:rPr>
              <a:t>Establishes </a:t>
            </a:r>
            <a:r>
              <a:rPr lang="en-US" altLang="en-US" b="1" dirty="0" smtClean="0">
                <a:solidFill>
                  <a:schemeClr val="accent3"/>
                </a:solidFill>
                <a:cs typeface="ヒラギノ角ゴ Pro W3"/>
              </a:rPr>
              <a:t>minimum capital requirements based upon total assets and lending commitments</a:t>
            </a:r>
            <a:r>
              <a:rPr lang="en-US" altLang="en-US" dirty="0" smtClean="0">
                <a:cs typeface="ヒラギノ角ゴ Pro W3"/>
              </a:rPr>
              <a:t>, regardless of riskiness of assets </a:t>
            </a:r>
          </a:p>
        </p:txBody>
      </p:sp>
      <p:sp>
        <p:nvSpPr>
          <p:cNvPr id="29738" name="TextBox 34"/>
          <p:cNvSpPr txBox="1">
            <a:spLocks noChangeArrowheads="1"/>
          </p:cNvSpPr>
          <p:nvPr/>
        </p:nvSpPr>
        <p:spPr bwMode="auto">
          <a:xfrm>
            <a:off x="5466750" y="3505200"/>
            <a:ext cx="350913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400">
                <a:solidFill>
                  <a:srgbClr val="53565A"/>
                </a:solidFill>
                <a:latin typeface="Arial" pitchFamily="34" charset="0"/>
                <a:ea typeface="ヒラギノ角ゴ Pro W3"/>
                <a:cs typeface="Geneva"/>
              </a:defRPr>
            </a:lvl1pPr>
            <a:lvl2pPr>
              <a:defRPr sz="1400">
                <a:solidFill>
                  <a:srgbClr val="53565A"/>
                </a:solidFill>
                <a:latin typeface="Arial" pitchFamily="34" charset="0"/>
                <a:ea typeface="ヒラギノ角ゴ Pro W3"/>
                <a:cs typeface="Geneva"/>
              </a:defRPr>
            </a:lvl2pPr>
            <a:lvl3pPr marL="1143000" indent="-228600">
              <a:defRPr sz="1400">
                <a:solidFill>
                  <a:srgbClr val="53565A"/>
                </a:solidFill>
                <a:latin typeface="Arial" pitchFamily="34" charset="0"/>
                <a:ea typeface="ヒラギノ角ゴ Pro W3"/>
                <a:cs typeface="Geneva"/>
              </a:defRPr>
            </a:lvl3pPr>
            <a:lvl4pPr marL="1600200" indent="-228600">
              <a:defRPr sz="1400">
                <a:solidFill>
                  <a:srgbClr val="53565A"/>
                </a:solidFill>
                <a:latin typeface="Arial" pitchFamily="34" charset="0"/>
                <a:ea typeface="ヒラギノ角ゴ Pro W3"/>
                <a:cs typeface="Geneva"/>
              </a:defRPr>
            </a:lvl4pPr>
            <a:lvl5pPr marL="2057400" indent="-228600">
              <a:defRPr sz="1400">
                <a:solidFill>
                  <a:srgbClr val="53565A"/>
                </a:solidFill>
                <a:latin typeface="Arial" pitchFamily="34" charset="0"/>
                <a:ea typeface="ヒラギノ角ゴ Pro W3"/>
                <a:cs typeface="Geneva"/>
              </a:defRPr>
            </a:lvl5pPr>
            <a:lvl6pPr marL="2514600" indent="-228600" eaLnBrk="0" hangingPunct="0">
              <a:defRPr sz="1400">
                <a:solidFill>
                  <a:srgbClr val="53565A"/>
                </a:solidFill>
                <a:latin typeface="Arial" pitchFamily="34" charset="0"/>
                <a:ea typeface="ヒラギノ角ゴ Pro W3"/>
                <a:cs typeface="Geneva"/>
              </a:defRPr>
            </a:lvl6pPr>
            <a:lvl7pPr marL="2971800" indent="-228600" eaLnBrk="0" hangingPunct="0">
              <a:defRPr sz="1400">
                <a:solidFill>
                  <a:srgbClr val="53565A"/>
                </a:solidFill>
                <a:latin typeface="Arial" pitchFamily="34" charset="0"/>
                <a:ea typeface="ヒラギノ角ゴ Pro W3"/>
                <a:cs typeface="Geneva"/>
              </a:defRPr>
            </a:lvl7pPr>
            <a:lvl8pPr marL="3429000" indent="-228600" eaLnBrk="0" hangingPunct="0">
              <a:defRPr sz="1400">
                <a:solidFill>
                  <a:srgbClr val="53565A"/>
                </a:solidFill>
                <a:latin typeface="Arial" pitchFamily="34" charset="0"/>
                <a:ea typeface="ヒラギノ角ゴ Pro W3"/>
                <a:cs typeface="Geneva"/>
              </a:defRPr>
            </a:lvl8pPr>
            <a:lvl9pPr marL="3886200" indent="-228600" eaLnBrk="0" hangingPunct="0">
              <a:defRPr sz="1400">
                <a:solidFill>
                  <a:srgbClr val="53565A"/>
                </a:solidFill>
                <a:latin typeface="Arial" pitchFamily="34" charset="0"/>
                <a:ea typeface="ヒラギノ角ゴ Pro W3"/>
                <a:cs typeface="Geneva"/>
              </a:defRPr>
            </a:lvl9pPr>
          </a:lstStyle>
          <a:p>
            <a:pPr marL="0" lvl="1" eaLnBrk="0" fontAlgn="base" hangingPunct="0">
              <a:spcBef>
                <a:spcPct val="0"/>
              </a:spcBef>
              <a:spcAft>
                <a:spcPct val="0"/>
              </a:spcAft>
            </a:pPr>
            <a:r>
              <a:rPr lang="en-US" altLang="en-US" dirty="0" smtClean="0">
                <a:cs typeface="ヒラギノ角ゴ Pro W3"/>
              </a:rPr>
              <a:t>Sets </a:t>
            </a:r>
            <a:r>
              <a:rPr lang="en-US" altLang="en-US" b="1" dirty="0" smtClean="0">
                <a:solidFill>
                  <a:schemeClr val="accent3"/>
                </a:solidFill>
                <a:cs typeface="ヒラギノ角ゴ Pro W3"/>
              </a:rPr>
              <a:t>minimum capital requirements based upon riskiness </a:t>
            </a:r>
            <a:r>
              <a:rPr lang="en-US" altLang="en-US" dirty="0" smtClean="0">
                <a:cs typeface="ヒラギノ角ゴ Pro W3"/>
              </a:rPr>
              <a:t>of lending and other assets. </a:t>
            </a:r>
            <a:r>
              <a:rPr lang="en-US" altLang="en-US" b="1" dirty="0">
                <a:solidFill>
                  <a:schemeClr val="accent3"/>
                </a:solidFill>
                <a:cs typeface="ヒラギノ角ゴ Pro W3"/>
              </a:rPr>
              <a:t>G-</a:t>
            </a:r>
            <a:r>
              <a:rPr lang="en-US" altLang="en-US" b="1" dirty="0" smtClean="0">
                <a:solidFill>
                  <a:schemeClr val="accent3"/>
                </a:solidFill>
                <a:cs typeface="ヒラギノ角ゴ Pro W3"/>
              </a:rPr>
              <a:t>SIBs must hold additional capital</a:t>
            </a:r>
            <a:r>
              <a:rPr lang="en-US" altLang="en-US" dirty="0" smtClean="0">
                <a:cs typeface="ヒラギノ角ゴ Pro W3"/>
              </a:rPr>
              <a:t> to absorb market stresses and continue providing critical services</a:t>
            </a:r>
          </a:p>
        </p:txBody>
      </p:sp>
      <p:sp>
        <p:nvSpPr>
          <p:cNvPr id="29742" name="TextBox 2"/>
          <p:cNvSpPr txBox="1">
            <a:spLocks noChangeArrowheads="1"/>
          </p:cNvSpPr>
          <p:nvPr/>
        </p:nvSpPr>
        <p:spPr bwMode="auto">
          <a:xfrm>
            <a:off x="96838" y="6400800"/>
            <a:ext cx="57951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ea typeface="ヒラギノ角ゴ Pro W3"/>
                <a:cs typeface="ヒラギノ角ゴ Pro W3"/>
              </a:defRPr>
            </a:lvl1pPr>
            <a:lvl2pPr marL="742950" indent="-285750" eaLnBrk="0" hangingPunct="0">
              <a:defRPr sz="1400">
                <a:solidFill>
                  <a:schemeClr val="tx1"/>
                </a:solidFill>
                <a:latin typeface="Arial" pitchFamily="34" charset="0"/>
                <a:ea typeface="ヒラギノ角ゴ Pro W3"/>
                <a:cs typeface="ヒラギノ角ゴ Pro W3"/>
              </a:defRPr>
            </a:lvl2pPr>
            <a:lvl3pPr marL="1143000" indent="-228600" eaLnBrk="0" hangingPunct="0">
              <a:defRPr sz="1400">
                <a:solidFill>
                  <a:schemeClr val="tx1"/>
                </a:solidFill>
                <a:latin typeface="Arial" pitchFamily="34" charset="0"/>
                <a:ea typeface="ヒラギノ角ゴ Pro W3"/>
                <a:cs typeface="ヒラギノ角ゴ Pro W3"/>
              </a:defRPr>
            </a:lvl3pPr>
            <a:lvl4pPr marL="1600200" indent="-228600" eaLnBrk="0" hangingPunct="0">
              <a:defRPr sz="1400">
                <a:solidFill>
                  <a:schemeClr val="tx1"/>
                </a:solidFill>
                <a:latin typeface="Arial" pitchFamily="34" charset="0"/>
                <a:ea typeface="ヒラギノ角ゴ Pro W3"/>
                <a:cs typeface="ヒラギノ角ゴ Pro W3"/>
              </a:defRPr>
            </a:lvl4pPr>
            <a:lvl5pPr marL="2057400" indent="-228600" eaLnBrk="0" hangingPunct="0">
              <a:defRPr sz="1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eaLnBrk="1" fontAlgn="base" hangingPunct="1">
              <a:spcBef>
                <a:spcPct val="0"/>
              </a:spcBef>
              <a:spcAft>
                <a:spcPct val="0"/>
              </a:spcAft>
            </a:pPr>
            <a:r>
              <a:rPr lang="en-US" sz="800" dirty="0" smtClean="0">
                <a:solidFill>
                  <a:srgbClr val="53565A"/>
                </a:solidFill>
              </a:rPr>
              <a:t>“Final Rule” and “Proposed” based on rulings by the US Federal Reserve Board.    TLAC = T</a:t>
            </a:r>
            <a:r>
              <a:rPr lang="en-US" sz="800" dirty="0" smtClean="0"/>
              <a:t>otal Loss-Absorbing </a:t>
            </a:r>
            <a:r>
              <a:rPr lang="en-US" sz="800" dirty="0"/>
              <a:t>C</a:t>
            </a:r>
            <a:r>
              <a:rPr lang="en-US" sz="800" dirty="0" smtClean="0"/>
              <a:t>apacity</a:t>
            </a:r>
            <a:r>
              <a:rPr lang="en-US" sz="800" dirty="0"/>
              <a:t> </a:t>
            </a:r>
            <a:r>
              <a:rPr lang="en-US" sz="800" dirty="0" smtClean="0">
                <a:solidFill>
                  <a:srgbClr val="53565A"/>
                </a:solidFill>
              </a:rPr>
              <a:t/>
            </a:r>
            <a:br>
              <a:rPr lang="en-US" sz="800" dirty="0" smtClean="0">
                <a:solidFill>
                  <a:srgbClr val="53565A"/>
                </a:solidFill>
              </a:rPr>
            </a:br>
            <a:r>
              <a:rPr lang="en-US" sz="800" dirty="0" smtClean="0">
                <a:solidFill>
                  <a:srgbClr val="53565A"/>
                </a:solidFill>
              </a:rPr>
              <a:t>A full progress report on the global implementation of the Basel III regulatory framework can be found at http://www.bis.org</a:t>
            </a:r>
            <a:r>
              <a:rPr lang="en-US" sz="700" dirty="0" smtClean="0">
                <a:solidFill>
                  <a:srgbClr val="53565A"/>
                </a:solidFill>
              </a:rPr>
              <a:t>/</a:t>
            </a:r>
          </a:p>
        </p:txBody>
      </p:sp>
      <p:sp>
        <p:nvSpPr>
          <p:cNvPr id="56" name="Rectangle 83"/>
          <p:cNvSpPr txBox="1">
            <a:spLocks noChangeArrowheads="1"/>
          </p:cNvSpPr>
          <p:nvPr/>
        </p:nvSpPr>
        <p:spPr bwMode="gray">
          <a:xfrm>
            <a:off x="165100" y="74613"/>
            <a:ext cx="8978900" cy="369332"/>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a:lstStyle>
          <a:p>
            <a:pPr eaLnBrk="1" hangingPunct="1"/>
            <a:r>
              <a:rPr lang="en-US" altLang="en-US" kern="0" dirty="0" smtClean="0">
                <a:solidFill>
                  <a:srgbClr val="002D72"/>
                </a:solidFill>
              </a:rPr>
              <a:t>Banking Regulation Impacting Asset and Liability Management</a:t>
            </a:r>
          </a:p>
        </p:txBody>
      </p:sp>
      <p:sp>
        <p:nvSpPr>
          <p:cNvPr id="72" name="Rounded Rectangle 71"/>
          <p:cNvSpPr/>
          <p:nvPr/>
        </p:nvSpPr>
        <p:spPr bwMode="auto">
          <a:xfrm>
            <a:off x="2114718" y="5055234"/>
            <a:ext cx="1981200" cy="27432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r>
              <a:rPr lang="en-US" sz="1200" b="1" dirty="0">
                <a:solidFill>
                  <a:srgbClr val="FFFFFF"/>
                </a:solidFill>
              </a:rPr>
              <a:t>TLAC</a:t>
            </a:r>
          </a:p>
        </p:txBody>
      </p:sp>
      <p:sp>
        <p:nvSpPr>
          <p:cNvPr id="75" name="Rounded Rectangle 74"/>
          <p:cNvSpPr/>
          <p:nvPr/>
        </p:nvSpPr>
        <p:spPr bwMode="auto">
          <a:xfrm>
            <a:off x="4157244" y="5055234"/>
            <a:ext cx="994611" cy="27432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b="1" i="1" dirty="0" smtClean="0">
                <a:solidFill>
                  <a:srgbClr val="97999B"/>
                </a:solidFill>
              </a:rPr>
              <a:t>Proposed</a:t>
            </a:r>
          </a:p>
        </p:txBody>
      </p:sp>
      <p:sp>
        <p:nvSpPr>
          <p:cNvPr id="77" name="TextBox 34"/>
          <p:cNvSpPr txBox="1">
            <a:spLocks noChangeArrowheads="1"/>
          </p:cNvSpPr>
          <p:nvPr/>
        </p:nvSpPr>
        <p:spPr bwMode="auto">
          <a:xfrm>
            <a:off x="5475962" y="4953000"/>
            <a:ext cx="35878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400">
                <a:solidFill>
                  <a:srgbClr val="53565A"/>
                </a:solidFill>
                <a:latin typeface="Arial" pitchFamily="34" charset="0"/>
                <a:ea typeface="ヒラギノ角ゴ Pro W3"/>
                <a:cs typeface="Geneva"/>
              </a:defRPr>
            </a:lvl1pPr>
            <a:lvl2pPr>
              <a:defRPr sz="1400">
                <a:solidFill>
                  <a:srgbClr val="53565A"/>
                </a:solidFill>
                <a:latin typeface="Arial" pitchFamily="34" charset="0"/>
                <a:ea typeface="ヒラギノ角ゴ Pro W3"/>
                <a:cs typeface="Geneva"/>
              </a:defRPr>
            </a:lvl2pPr>
            <a:lvl3pPr marL="1143000" indent="-228600">
              <a:defRPr sz="1400">
                <a:solidFill>
                  <a:srgbClr val="53565A"/>
                </a:solidFill>
                <a:latin typeface="Arial" pitchFamily="34" charset="0"/>
                <a:ea typeface="ヒラギノ角ゴ Pro W3"/>
                <a:cs typeface="Geneva"/>
              </a:defRPr>
            </a:lvl3pPr>
            <a:lvl4pPr marL="1600200" indent="-228600">
              <a:defRPr sz="1400">
                <a:solidFill>
                  <a:srgbClr val="53565A"/>
                </a:solidFill>
                <a:latin typeface="Arial" pitchFamily="34" charset="0"/>
                <a:ea typeface="ヒラギノ角ゴ Pro W3"/>
                <a:cs typeface="Geneva"/>
              </a:defRPr>
            </a:lvl4pPr>
            <a:lvl5pPr marL="2057400" indent="-228600">
              <a:defRPr sz="1400">
                <a:solidFill>
                  <a:srgbClr val="53565A"/>
                </a:solidFill>
                <a:latin typeface="Arial" pitchFamily="34" charset="0"/>
                <a:ea typeface="ヒラギノ角ゴ Pro W3"/>
                <a:cs typeface="Geneva"/>
              </a:defRPr>
            </a:lvl5pPr>
            <a:lvl6pPr marL="2514600" indent="-228600" eaLnBrk="0" hangingPunct="0">
              <a:defRPr sz="1400">
                <a:solidFill>
                  <a:srgbClr val="53565A"/>
                </a:solidFill>
                <a:latin typeface="Arial" pitchFamily="34" charset="0"/>
                <a:ea typeface="ヒラギノ角ゴ Pro W3"/>
                <a:cs typeface="Geneva"/>
              </a:defRPr>
            </a:lvl6pPr>
            <a:lvl7pPr marL="2971800" indent="-228600" eaLnBrk="0" hangingPunct="0">
              <a:defRPr sz="1400">
                <a:solidFill>
                  <a:srgbClr val="53565A"/>
                </a:solidFill>
                <a:latin typeface="Arial" pitchFamily="34" charset="0"/>
                <a:ea typeface="ヒラギノ角ゴ Pro W3"/>
                <a:cs typeface="Geneva"/>
              </a:defRPr>
            </a:lvl7pPr>
            <a:lvl8pPr marL="3429000" indent="-228600" eaLnBrk="0" hangingPunct="0">
              <a:defRPr sz="1400">
                <a:solidFill>
                  <a:srgbClr val="53565A"/>
                </a:solidFill>
                <a:latin typeface="Arial" pitchFamily="34" charset="0"/>
                <a:ea typeface="ヒラギノ角ゴ Pro W3"/>
                <a:cs typeface="Geneva"/>
              </a:defRPr>
            </a:lvl8pPr>
            <a:lvl9pPr marL="3886200" indent="-228600" eaLnBrk="0" hangingPunct="0">
              <a:defRPr sz="1400">
                <a:solidFill>
                  <a:srgbClr val="53565A"/>
                </a:solidFill>
                <a:latin typeface="Arial" pitchFamily="34" charset="0"/>
                <a:ea typeface="ヒラギノ角ゴ Pro W3"/>
                <a:cs typeface="Geneva"/>
              </a:defRPr>
            </a:lvl9pPr>
          </a:lstStyle>
          <a:p>
            <a:pPr marL="0" lvl="1" eaLnBrk="0" fontAlgn="base" hangingPunct="0">
              <a:spcBef>
                <a:spcPct val="0"/>
              </a:spcBef>
              <a:spcAft>
                <a:spcPct val="0"/>
              </a:spcAft>
            </a:pPr>
            <a:r>
              <a:rPr lang="en-US" altLang="en-US" dirty="0" smtClean="0">
                <a:solidFill>
                  <a:srgbClr val="4A452A"/>
                </a:solidFill>
                <a:cs typeface="ヒラギノ角ゴ Pro W3"/>
              </a:rPr>
              <a:t>Requires reserves of </a:t>
            </a:r>
            <a:r>
              <a:rPr lang="en-US" altLang="en-US" b="1" dirty="0" smtClean="0">
                <a:solidFill>
                  <a:schemeClr val="accent3"/>
                </a:solidFill>
                <a:cs typeface="ヒラギノ角ゴ Pro W3"/>
              </a:rPr>
              <a:t>capital to absorb losses</a:t>
            </a:r>
            <a:r>
              <a:rPr lang="en-US" altLang="en-US" b="1" dirty="0" smtClean="0">
                <a:solidFill>
                  <a:srgbClr val="4A452A"/>
                </a:solidFill>
                <a:cs typeface="ヒラギノ角ゴ Pro W3"/>
              </a:rPr>
              <a:t> </a:t>
            </a:r>
            <a:r>
              <a:rPr lang="en-US" altLang="en-US" dirty="0" smtClean="0">
                <a:solidFill>
                  <a:srgbClr val="4A452A"/>
                </a:solidFill>
                <a:cs typeface="ヒラギノ角ゴ Pro W3"/>
              </a:rPr>
              <a:t>and recapitalize G-SIBs.  </a:t>
            </a:r>
          </a:p>
          <a:p>
            <a:pPr marL="0" lvl="1" eaLnBrk="0" fontAlgn="base" hangingPunct="0">
              <a:spcBef>
                <a:spcPct val="0"/>
              </a:spcBef>
              <a:spcAft>
                <a:spcPct val="0"/>
              </a:spcAft>
            </a:pPr>
            <a:r>
              <a:rPr lang="en-US" altLang="en-US" dirty="0" smtClean="0">
                <a:solidFill>
                  <a:srgbClr val="4A452A"/>
                </a:solidFill>
                <a:cs typeface="ヒラギノ角ゴ Pro W3"/>
              </a:rPr>
              <a:t>Requirement for resolution plans in the event of financial distress/failure of parent. </a:t>
            </a:r>
          </a:p>
          <a:p>
            <a:pPr marL="0" lvl="1" eaLnBrk="0" fontAlgn="base" hangingPunct="0">
              <a:spcBef>
                <a:spcPct val="0"/>
              </a:spcBef>
              <a:spcAft>
                <a:spcPct val="0"/>
              </a:spcAft>
            </a:pPr>
            <a:r>
              <a:rPr lang="en-US" altLang="en-US" dirty="0" smtClean="0">
                <a:solidFill>
                  <a:srgbClr val="4A452A"/>
                </a:solidFill>
                <a:cs typeface="ヒラギノ角ゴ Pro W3"/>
              </a:rPr>
              <a:t>Rules around position and derivative transactions.</a:t>
            </a:r>
          </a:p>
        </p:txBody>
      </p:sp>
      <p:cxnSp>
        <p:nvCxnSpPr>
          <p:cNvPr id="50" name="Straight Connector 32"/>
          <p:cNvCxnSpPr>
            <a:cxnSpLocks noChangeShapeType="1"/>
          </p:cNvCxnSpPr>
          <p:nvPr/>
        </p:nvCxnSpPr>
        <p:spPr bwMode="auto">
          <a:xfrm>
            <a:off x="392346" y="4914900"/>
            <a:ext cx="8531225" cy="0"/>
          </a:xfrm>
          <a:prstGeom prst="line">
            <a:avLst/>
          </a:prstGeom>
          <a:noFill/>
          <a:ln w="12700" algn="ctr">
            <a:solidFill>
              <a:schemeClr val="accent6"/>
            </a:solidFill>
            <a:prstDash val="sysDot"/>
            <a:round/>
            <a:headEnd/>
            <a:tailEnd/>
          </a:ln>
          <a:extLst>
            <a:ext uri="{909E8E84-426E-40DD-AFC4-6F175D3DCCD1}">
              <a14:hiddenFill xmlns:a14="http://schemas.microsoft.com/office/drawing/2010/main">
                <a:noFill/>
              </a14:hiddenFill>
            </a:ext>
          </a:extLst>
        </p:spPr>
      </p:cxnSp>
      <p:sp>
        <p:nvSpPr>
          <p:cNvPr id="43" name="Rounded Rectangle 42"/>
          <p:cNvSpPr/>
          <p:nvPr/>
        </p:nvSpPr>
        <p:spPr bwMode="auto">
          <a:xfrm>
            <a:off x="4198938" y="3807428"/>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44" name="Right Arrow 43"/>
          <p:cNvSpPr/>
          <p:nvPr/>
        </p:nvSpPr>
        <p:spPr bwMode="auto">
          <a:xfrm>
            <a:off x="819023" y="2362200"/>
            <a:ext cx="1238377" cy="952500"/>
          </a:xfrm>
          <a:prstGeom prst="rightArrow">
            <a:avLst>
              <a:gd name="adj1" fmla="val 81818"/>
              <a:gd name="adj2" fmla="val 2045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defRPr/>
            </a:pPr>
            <a:r>
              <a:rPr lang="en-US" sz="1400" b="1" dirty="0">
                <a:solidFill>
                  <a:srgbClr val="FFFFFF"/>
                </a:solidFill>
              </a:rPr>
              <a:t>Leverage</a:t>
            </a:r>
          </a:p>
        </p:txBody>
      </p:sp>
      <p:sp>
        <p:nvSpPr>
          <p:cNvPr id="47" name="Right Arrow 46"/>
          <p:cNvSpPr/>
          <p:nvPr/>
        </p:nvSpPr>
        <p:spPr bwMode="auto">
          <a:xfrm>
            <a:off x="819023" y="3663374"/>
            <a:ext cx="1238377" cy="952500"/>
          </a:xfrm>
          <a:prstGeom prst="rightArrow">
            <a:avLst>
              <a:gd name="adj1" fmla="val 81818"/>
              <a:gd name="adj2" fmla="val 2045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defRPr/>
            </a:pPr>
            <a:r>
              <a:rPr lang="en-US" sz="1400" b="1" dirty="0">
                <a:solidFill>
                  <a:srgbClr val="FFFFFF"/>
                </a:solidFill>
              </a:rPr>
              <a:t>Risk-Based</a:t>
            </a:r>
            <a:br>
              <a:rPr lang="en-US" sz="1400" b="1" dirty="0">
                <a:solidFill>
                  <a:srgbClr val="FFFFFF"/>
                </a:solidFill>
              </a:rPr>
            </a:br>
            <a:r>
              <a:rPr lang="en-US" sz="1400" b="1" dirty="0">
                <a:solidFill>
                  <a:srgbClr val="FFFFFF"/>
                </a:solidFill>
              </a:rPr>
              <a:t>Capital</a:t>
            </a:r>
          </a:p>
        </p:txBody>
      </p:sp>
      <p:sp>
        <p:nvSpPr>
          <p:cNvPr id="60" name="Right Arrow 59"/>
          <p:cNvSpPr/>
          <p:nvPr/>
        </p:nvSpPr>
        <p:spPr bwMode="auto">
          <a:xfrm>
            <a:off x="266700" y="5219700"/>
            <a:ext cx="1818409" cy="952500"/>
          </a:xfrm>
          <a:prstGeom prst="rightArrow">
            <a:avLst>
              <a:gd name="adj1" fmla="val 81818"/>
              <a:gd name="adj2" fmla="val 2045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400" b="1" dirty="0">
                <a:solidFill>
                  <a:srgbClr val="FFFFFF"/>
                </a:solidFill>
              </a:rPr>
              <a:t>Other</a:t>
            </a:r>
          </a:p>
        </p:txBody>
      </p:sp>
      <p:grpSp>
        <p:nvGrpSpPr>
          <p:cNvPr id="5" name="Group 4"/>
          <p:cNvGrpSpPr/>
          <p:nvPr/>
        </p:nvGrpSpPr>
        <p:grpSpPr>
          <a:xfrm>
            <a:off x="140400" y="453439"/>
            <a:ext cx="8863197" cy="664340"/>
            <a:chOff x="140400" y="453439"/>
            <a:chExt cx="8863197" cy="664340"/>
          </a:xfrm>
        </p:grpSpPr>
        <p:sp>
          <p:nvSpPr>
            <p:cNvPr id="2" name="MessageBox"/>
            <p:cNvSpPr/>
            <p:nvPr>
              <p:custDataLst>
                <p:tags r:id="rId3"/>
              </p:custDataLst>
            </p:nvPr>
          </p:nvSpPr>
          <p:spPr bwMode="auto">
            <a:xfrm>
              <a:off x="140400" y="453439"/>
              <a:ext cx="8863197" cy="646331"/>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fontAlgn="base">
                <a:spcBef>
                  <a:spcPct val="0"/>
                </a:spcBef>
                <a:spcAft>
                  <a:spcPct val="0"/>
                </a:spcAft>
                <a:tabLst>
                  <a:tab pos="4167188" algn="l"/>
                </a:tabLst>
              </a:pPr>
              <a:r>
                <a:rPr lang="en-US" sz="1400" dirty="0">
                  <a:solidFill>
                    <a:srgbClr val="00BDF2"/>
                  </a:solidFill>
                </a:rPr>
                <a:t>Evolving regulation will influence the value banks attribute to core banking activities, including deposit taking and lending. Complex institutions such as Citi must often meet requirements of regulators in multiple jurisdictions in addition to the Federal Reserve Board’s US implementation of Basel III</a:t>
              </a:r>
              <a:r>
                <a:rPr lang="en-US" sz="1400" dirty="0" smtClean="0">
                  <a:solidFill>
                    <a:srgbClr val="00BDF2"/>
                  </a:solidFill>
                </a:rPr>
                <a:t>.</a:t>
              </a:r>
              <a:endParaRPr lang="en-US" sz="1400" dirty="0">
                <a:solidFill>
                  <a:srgbClr val="00BDF2"/>
                </a:solidFill>
              </a:endParaRPr>
            </a:p>
          </p:txBody>
        </p:sp>
        <p:cxnSp>
          <p:nvCxnSpPr>
            <p:cNvPr id="3" name="MessageLine"/>
            <p:cNvCxnSpPr/>
            <p:nvPr/>
          </p:nvCxnSpPr>
          <p:spPr bwMode="auto">
            <a:xfrm>
              <a:off x="140400" y="1117779"/>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Rounded Rectangle 41"/>
          <p:cNvSpPr/>
          <p:nvPr/>
        </p:nvSpPr>
        <p:spPr bwMode="auto">
          <a:xfrm>
            <a:off x="222250" y="2467650"/>
            <a:ext cx="497681" cy="204640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vert270" lIns="45720" rIns="45720" anchor="ctr"/>
          <a:lstStyle/>
          <a:p>
            <a:pPr algn="ctr">
              <a:defRPr/>
            </a:pPr>
            <a:r>
              <a:rPr lang="en-US" sz="1400" b="1" i="1" dirty="0" smtClean="0">
                <a:solidFill>
                  <a:srgbClr val="FFFFFF"/>
                </a:solidFill>
              </a:rPr>
              <a:t>Capital Requirements</a:t>
            </a:r>
            <a:endParaRPr lang="en-US" sz="1400" b="1" i="1" dirty="0">
              <a:solidFill>
                <a:srgbClr val="FFFFFF"/>
              </a:solidFill>
            </a:endParaRPr>
          </a:p>
        </p:txBody>
      </p:sp>
      <p:sp>
        <p:nvSpPr>
          <p:cNvPr id="45" name="Rounded Rectangle 44"/>
          <p:cNvSpPr/>
          <p:nvPr/>
        </p:nvSpPr>
        <p:spPr bwMode="auto">
          <a:xfrm>
            <a:off x="2114718" y="5394324"/>
            <a:ext cx="1981200" cy="27432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r>
              <a:rPr lang="en-US" sz="1200" b="1" dirty="0" smtClean="0">
                <a:solidFill>
                  <a:srgbClr val="FFFFFF"/>
                </a:solidFill>
              </a:rPr>
              <a:t>Resolution</a:t>
            </a:r>
            <a:endParaRPr lang="en-US" sz="1200" b="1" dirty="0">
              <a:solidFill>
                <a:srgbClr val="FFFFFF"/>
              </a:solidFill>
            </a:endParaRPr>
          </a:p>
        </p:txBody>
      </p:sp>
      <p:sp>
        <p:nvSpPr>
          <p:cNvPr id="46" name="Rounded Rectangle 45"/>
          <p:cNvSpPr/>
          <p:nvPr/>
        </p:nvSpPr>
        <p:spPr bwMode="auto">
          <a:xfrm>
            <a:off x="4170363" y="5402262"/>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48" name="Rounded Rectangle 47"/>
          <p:cNvSpPr/>
          <p:nvPr/>
        </p:nvSpPr>
        <p:spPr bwMode="auto">
          <a:xfrm>
            <a:off x="2133600" y="5753100"/>
            <a:ext cx="1981200" cy="27432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r>
              <a:rPr lang="en-US" sz="1200" b="1" dirty="0" smtClean="0">
                <a:solidFill>
                  <a:srgbClr val="FFFFFF"/>
                </a:solidFill>
              </a:rPr>
              <a:t>Volcker Rule</a:t>
            </a:r>
            <a:endParaRPr lang="en-US" sz="1200" b="1" dirty="0">
              <a:solidFill>
                <a:srgbClr val="FFFFFF"/>
              </a:solidFill>
            </a:endParaRPr>
          </a:p>
        </p:txBody>
      </p:sp>
      <p:sp>
        <p:nvSpPr>
          <p:cNvPr id="49" name="Rounded Rectangle 48"/>
          <p:cNvSpPr/>
          <p:nvPr/>
        </p:nvSpPr>
        <p:spPr bwMode="auto">
          <a:xfrm>
            <a:off x="4189245" y="5761038"/>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54" name="Rounded Rectangle 53"/>
          <p:cNvSpPr/>
          <p:nvPr/>
        </p:nvSpPr>
        <p:spPr bwMode="auto">
          <a:xfrm>
            <a:off x="2133600" y="4610100"/>
            <a:ext cx="1981200" cy="27432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r>
              <a:rPr lang="en-US" sz="1200" b="1" dirty="0" smtClean="0">
                <a:solidFill>
                  <a:srgbClr val="FFFFFF"/>
                </a:solidFill>
              </a:rPr>
              <a:t>CCAR/DFAST</a:t>
            </a:r>
            <a:endParaRPr lang="en-US" sz="1200" b="1" dirty="0">
              <a:solidFill>
                <a:srgbClr val="FFFFFF"/>
              </a:solidFill>
            </a:endParaRPr>
          </a:p>
        </p:txBody>
      </p:sp>
      <p:sp>
        <p:nvSpPr>
          <p:cNvPr id="58" name="Rounded Rectangle 57"/>
          <p:cNvSpPr/>
          <p:nvPr/>
        </p:nvSpPr>
        <p:spPr bwMode="auto">
          <a:xfrm>
            <a:off x="4189245" y="4618038"/>
            <a:ext cx="995362" cy="27463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45720" rIns="45720" anchor="ctr"/>
          <a:lstStyle/>
          <a:p>
            <a:pPr algn="ctr">
              <a:defRPr/>
            </a:pPr>
            <a:r>
              <a:rPr lang="en-US" sz="1400" b="1" i="1" dirty="0">
                <a:solidFill>
                  <a:srgbClr val="FFFFFF"/>
                </a:solidFill>
              </a:rPr>
              <a:t>Final Rule</a:t>
            </a:r>
          </a:p>
        </p:txBody>
      </p:sp>
      <p:sp>
        <p:nvSpPr>
          <p:cNvPr id="62" name="Rounded Rectangle 61"/>
          <p:cNvSpPr/>
          <p:nvPr/>
        </p:nvSpPr>
        <p:spPr bwMode="auto">
          <a:xfrm>
            <a:off x="2144463" y="6096000"/>
            <a:ext cx="1981200" cy="27432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45720" rIns="45720" anchor="ctr"/>
          <a:lstStyle/>
          <a:p>
            <a:pPr algn="ctr"/>
            <a:r>
              <a:rPr lang="en-US" sz="1200" b="1" dirty="0" smtClean="0">
                <a:solidFill>
                  <a:srgbClr val="FFFFFF"/>
                </a:solidFill>
              </a:rPr>
              <a:t>Derivatives Reform</a:t>
            </a:r>
            <a:endParaRPr lang="en-US" sz="1200" b="1" dirty="0">
              <a:solidFill>
                <a:srgbClr val="FFFFFF"/>
              </a:solidFill>
            </a:endParaRPr>
          </a:p>
        </p:txBody>
      </p:sp>
      <p:sp>
        <p:nvSpPr>
          <p:cNvPr id="63" name="Rounded Rectangle 62"/>
          <p:cNvSpPr/>
          <p:nvPr/>
        </p:nvSpPr>
        <p:spPr bwMode="auto">
          <a:xfrm>
            <a:off x="4186989" y="6096000"/>
            <a:ext cx="994611" cy="27432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b="1" i="1" dirty="0" smtClean="0">
                <a:solidFill>
                  <a:srgbClr val="97999B"/>
                </a:solidFill>
              </a:rPr>
              <a:t>Various</a:t>
            </a:r>
          </a:p>
        </p:txBody>
      </p:sp>
      <p:sp>
        <p:nvSpPr>
          <p:cNvPr id="19" name="Rectangle 18"/>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2</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061351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191660874"/>
              </p:ext>
            </p:extLst>
          </p:nvPr>
        </p:nvGraphicFramePr>
        <p:xfrm>
          <a:off x="6249976" y="4703868"/>
          <a:ext cx="2776335" cy="1563583"/>
        </p:xfrm>
        <a:graphic>
          <a:graphicData uri="http://schemas.openxmlformats.org/drawingml/2006/table">
            <a:tbl>
              <a:tblPr firstRow="1" bandRow="1">
                <a:tableStyleId>{5C22544A-7EE6-4342-B048-85BDC9FD1C3A}</a:tableStyleId>
              </a:tblPr>
              <a:tblGrid>
                <a:gridCol w="914400"/>
                <a:gridCol w="990600"/>
                <a:gridCol w="871335"/>
              </a:tblGrid>
              <a:tr h="260597">
                <a:tc>
                  <a:txBody>
                    <a:bodyPr/>
                    <a:lstStyle/>
                    <a:p>
                      <a:pPr algn="ctr"/>
                      <a:r>
                        <a:rPr lang="en-US" sz="1000" dirty="0" smtClean="0">
                          <a:latin typeface="+mn-lt"/>
                        </a:rPr>
                        <a:t>FSB</a:t>
                      </a:r>
                      <a:endParaRPr lang="en-US" sz="1000" dirty="0">
                        <a:latin typeface="+mn-lt"/>
                      </a:endParaRPr>
                    </a:p>
                  </a:txBody>
                  <a:tcPr/>
                </a:tc>
                <a:tc>
                  <a:txBody>
                    <a:bodyPr/>
                    <a:lstStyle/>
                    <a:p>
                      <a:pPr algn="ctr"/>
                      <a:r>
                        <a:rPr lang="en-US" sz="1000" dirty="0" smtClean="0">
                          <a:latin typeface="+mn-lt"/>
                        </a:rPr>
                        <a:t>U.S.</a:t>
                      </a:r>
                      <a:r>
                        <a:rPr lang="en-US" sz="1000" baseline="30000" dirty="0" smtClean="0">
                          <a:latin typeface="+mn-lt"/>
                        </a:rPr>
                        <a:t>(5)</a:t>
                      </a:r>
                      <a:endParaRPr lang="en-US" sz="1000" baseline="30000" dirty="0">
                        <a:latin typeface="+mn-lt"/>
                      </a:endParaRPr>
                    </a:p>
                  </a:txBody>
                  <a:tcPr/>
                </a:tc>
                <a:tc>
                  <a:txBody>
                    <a:bodyPr/>
                    <a:lstStyle/>
                    <a:p>
                      <a:pPr marL="0" algn="ctr" defTabSz="914400" rtl="0" eaLnBrk="1" latinLnBrk="0" hangingPunct="1"/>
                      <a:r>
                        <a:rPr lang="en-US" sz="1000" kern="1200" dirty="0" smtClean="0">
                          <a:solidFill>
                            <a:schemeClr val="bg1"/>
                          </a:solidFill>
                          <a:latin typeface="+mn-lt"/>
                          <a:ea typeface="+mn-ea"/>
                          <a:cs typeface="+mn-cs"/>
                        </a:rPr>
                        <a:t>Citi</a:t>
                      </a:r>
                      <a:endParaRPr lang="en-US" sz="1000" kern="1200" dirty="0">
                        <a:solidFill>
                          <a:schemeClr val="bg1"/>
                        </a:solidFill>
                        <a:latin typeface="+mn-lt"/>
                        <a:ea typeface="+mn-ea"/>
                        <a:cs typeface="+mn-cs"/>
                      </a:endParaRPr>
                    </a:p>
                  </a:txBody>
                  <a:tcPr/>
                </a:tc>
              </a:tr>
              <a:tr h="358321">
                <a:tc>
                  <a:txBody>
                    <a:bodyPr/>
                    <a:lstStyle/>
                    <a:p>
                      <a:pPr algn="ctr"/>
                      <a:r>
                        <a:rPr lang="en-US" sz="800" dirty="0" smtClean="0">
                          <a:latin typeface="+mn-lt"/>
                        </a:rPr>
                        <a:t>18% + buffers</a:t>
                      </a:r>
                      <a:endParaRPr lang="en-US" sz="800" dirty="0">
                        <a:latin typeface="+mn-lt"/>
                      </a:endParaRPr>
                    </a:p>
                  </a:txBody>
                  <a:tcPr anchor="ctr">
                    <a:solidFill>
                      <a:schemeClr val="accent2"/>
                    </a:solidFill>
                  </a:tcPr>
                </a:tc>
                <a:tc>
                  <a:txBody>
                    <a:bodyPr/>
                    <a:lstStyle/>
                    <a:p>
                      <a:pPr algn="ctr"/>
                      <a:r>
                        <a:rPr lang="en-US" sz="800" dirty="0" smtClean="0">
                          <a:latin typeface="+mn-lt"/>
                        </a:rPr>
                        <a:t>18% + buffers + GSIB surcharge</a:t>
                      </a:r>
                      <a:endParaRPr lang="en-US" sz="800" baseline="30000" dirty="0">
                        <a:latin typeface="+mn-lt"/>
                      </a:endParaRPr>
                    </a:p>
                  </a:txBody>
                  <a:tcPr anchor="ctr">
                    <a:solidFill>
                      <a:schemeClr val="accent2"/>
                    </a:solidFill>
                  </a:tcPr>
                </a:tc>
                <a:tc>
                  <a:txBody>
                    <a:bodyPr/>
                    <a:lstStyle/>
                    <a:p>
                      <a:pPr marL="0" algn="ctr" defTabSz="914400" rtl="0" eaLnBrk="1" latinLnBrk="0" hangingPunct="1"/>
                      <a:r>
                        <a:rPr lang="en-US" sz="1200" b="1" kern="1200" dirty="0" smtClean="0">
                          <a:solidFill>
                            <a:schemeClr val="dk1"/>
                          </a:solidFill>
                          <a:latin typeface="+mn-lt"/>
                          <a:ea typeface="+mn-ea"/>
                          <a:cs typeface="+mn-cs"/>
                        </a:rPr>
                        <a:t>21.9%</a:t>
                      </a:r>
                      <a:endParaRPr lang="en-US" sz="1200" b="1" kern="1200" dirty="0">
                        <a:solidFill>
                          <a:schemeClr val="dk1"/>
                        </a:solidFill>
                        <a:latin typeface="+mn-lt"/>
                        <a:ea typeface="+mn-ea"/>
                        <a:cs typeface="+mn-cs"/>
                      </a:endParaRPr>
                    </a:p>
                  </a:txBody>
                  <a:tcPr anchor="ctr">
                    <a:solidFill>
                      <a:schemeClr val="accent2"/>
                    </a:solidFill>
                  </a:tcPr>
                </a:tc>
              </a:tr>
              <a:tr h="293172">
                <a:tc>
                  <a:txBody>
                    <a:bodyPr/>
                    <a:lstStyle/>
                    <a:p>
                      <a:pPr algn="ctr"/>
                      <a:r>
                        <a:rPr lang="en-US" sz="800" dirty="0" smtClean="0">
                          <a:latin typeface="+mn-lt"/>
                        </a:rPr>
                        <a:t>6%</a:t>
                      </a:r>
                      <a:endParaRPr lang="en-US" sz="800" dirty="0">
                        <a:latin typeface="+mn-lt"/>
                      </a:endParaRPr>
                    </a:p>
                  </a:txBody>
                  <a:tcPr anchor="ctr">
                    <a:solidFill>
                      <a:schemeClr val="accent2"/>
                    </a:solidFill>
                  </a:tcPr>
                </a:tc>
                <a:tc>
                  <a:txBody>
                    <a:bodyPr/>
                    <a:lstStyle/>
                    <a:p>
                      <a:pPr marL="0" algn="ctr" defTabSz="914400" rtl="0" eaLnBrk="1" latinLnBrk="0" hangingPunct="1"/>
                      <a:r>
                        <a:rPr lang="en-US" sz="800" kern="1200" dirty="0" smtClean="0">
                          <a:solidFill>
                            <a:schemeClr val="dk1"/>
                          </a:solidFill>
                          <a:latin typeface="+mn-lt"/>
                          <a:ea typeface="+mn-ea"/>
                          <a:cs typeface="+mn-cs"/>
                        </a:rPr>
                        <a:t>9.5%</a:t>
                      </a:r>
                      <a:endParaRPr lang="en-US" sz="800" kern="1200" dirty="0">
                        <a:solidFill>
                          <a:schemeClr val="dk1"/>
                        </a:solidFill>
                        <a:latin typeface="+mn-lt"/>
                        <a:ea typeface="+mn-ea"/>
                        <a:cs typeface="+mn-cs"/>
                      </a:endParaRPr>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rPr>
                        <a:t>11.5%</a:t>
                      </a:r>
                      <a:endParaRPr lang="en-US" sz="1200" b="1" kern="1200" dirty="0">
                        <a:solidFill>
                          <a:schemeClr val="dk1"/>
                        </a:solidFill>
                        <a:latin typeface="+mn-lt"/>
                        <a:ea typeface="+mn-ea"/>
                        <a:cs typeface="+mn-cs"/>
                      </a:endParaRPr>
                    </a:p>
                  </a:txBody>
                  <a:tcPr anchor="ctr">
                    <a:solidFill>
                      <a:schemeClr val="accent2"/>
                    </a:solidFill>
                  </a:tcPr>
                </a:tc>
              </a:tr>
              <a:tr h="358321">
                <a:tc>
                  <a:txBody>
                    <a:bodyPr/>
                    <a:lstStyle/>
                    <a:p>
                      <a:pPr algn="ctr"/>
                      <a:r>
                        <a:rPr lang="en-US" sz="800" dirty="0" smtClean="0">
                          <a:latin typeface="+mn-lt"/>
                        </a:rPr>
                        <a:t>n/a</a:t>
                      </a:r>
                      <a:endParaRPr lang="en-US" sz="800" dirty="0">
                        <a:latin typeface="+mn-lt"/>
                      </a:endParaRPr>
                    </a:p>
                  </a:txBody>
                  <a:tcPr anchor="ctr">
                    <a:solidFill>
                      <a:schemeClr val="accent2">
                        <a:lumMod val="60000"/>
                        <a:lumOff val="40000"/>
                      </a:schemeClr>
                    </a:solidFill>
                  </a:tcPr>
                </a:tc>
                <a:tc>
                  <a:txBody>
                    <a:bodyPr/>
                    <a:lstStyle/>
                    <a:p>
                      <a:pPr marL="0" algn="ctr" defTabSz="914400" rtl="0" eaLnBrk="1" latinLnBrk="0" hangingPunct="1"/>
                      <a:r>
                        <a:rPr lang="en-US" sz="800" kern="1200" dirty="0" smtClean="0">
                          <a:solidFill>
                            <a:schemeClr val="dk1"/>
                          </a:solidFill>
                          <a:latin typeface="+mn-lt"/>
                          <a:ea typeface="+mn-ea"/>
                          <a:cs typeface="+mn-cs"/>
                        </a:rPr>
                        <a:t>6.5% + GSIB</a:t>
                      </a:r>
                      <a:r>
                        <a:rPr lang="en-US" sz="800" kern="1200" baseline="0" dirty="0" smtClean="0">
                          <a:solidFill>
                            <a:schemeClr val="dk1"/>
                          </a:solidFill>
                          <a:latin typeface="+mn-lt"/>
                          <a:ea typeface="+mn-ea"/>
                          <a:cs typeface="+mn-cs"/>
                        </a:rPr>
                        <a:t> </a:t>
                      </a:r>
                      <a:r>
                        <a:rPr lang="en-US" sz="800" kern="1200" dirty="0" smtClean="0">
                          <a:solidFill>
                            <a:schemeClr val="dk1"/>
                          </a:solidFill>
                          <a:latin typeface="+mn-lt"/>
                          <a:ea typeface="+mn-ea"/>
                          <a:cs typeface="+mn-cs"/>
                        </a:rPr>
                        <a:t>surcharge</a:t>
                      </a:r>
                      <a:endParaRPr lang="en-US" sz="800" kern="1200" dirty="0">
                        <a:solidFill>
                          <a:schemeClr val="dk1"/>
                        </a:solidFill>
                        <a:latin typeface="+mn-lt"/>
                        <a:ea typeface="+mn-ea"/>
                        <a:cs typeface="+mn-cs"/>
                      </a:endParaRPr>
                    </a:p>
                  </a:txBody>
                  <a:tcPr anchor="ctr">
                    <a:solidFill>
                      <a:schemeClr val="accent2">
                        <a:lumMod val="60000"/>
                        <a:lumOff val="40000"/>
                      </a:schemeClr>
                    </a:solidFill>
                  </a:tcPr>
                </a:tc>
                <a:tc>
                  <a:txBody>
                    <a:bodyPr/>
                    <a:lstStyle/>
                    <a:p>
                      <a:pPr marL="0" algn="ctr" defTabSz="914400" rtl="0" eaLnBrk="1" latinLnBrk="0" hangingPunct="1"/>
                      <a:r>
                        <a:rPr lang="en-US" sz="1200" b="1" kern="1200" dirty="0" smtClean="0">
                          <a:solidFill>
                            <a:schemeClr val="dk1"/>
                          </a:solidFill>
                          <a:latin typeface="+mn-lt"/>
                          <a:ea typeface="+mn-ea"/>
                          <a:cs typeface="+mn-cs"/>
                        </a:rPr>
                        <a:t>7.8%</a:t>
                      </a:r>
                      <a:endParaRPr lang="en-US" sz="1200" b="1" kern="1200" dirty="0">
                        <a:solidFill>
                          <a:schemeClr val="dk1"/>
                        </a:solidFill>
                        <a:latin typeface="+mn-lt"/>
                        <a:ea typeface="+mn-ea"/>
                        <a:cs typeface="+mn-cs"/>
                      </a:endParaRPr>
                    </a:p>
                  </a:txBody>
                  <a:tcPr anchor="ctr">
                    <a:solidFill>
                      <a:schemeClr val="accent2">
                        <a:lumMod val="60000"/>
                        <a:lumOff val="40000"/>
                      </a:schemeClr>
                    </a:solidFill>
                  </a:tcPr>
                </a:tc>
              </a:tr>
              <a:tr h="293172">
                <a:tc>
                  <a:txBody>
                    <a:bodyPr/>
                    <a:lstStyle/>
                    <a:p>
                      <a:pPr algn="ctr"/>
                      <a:r>
                        <a:rPr lang="en-US" sz="800" dirty="0" smtClean="0">
                          <a:latin typeface="+mn-lt"/>
                        </a:rPr>
                        <a:t>n/a</a:t>
                      </a:r>
                      <a:endParaRPr lang="en-US" sz="800" dirty="0">
                        <a:latin typeface="+mn-lt"/>
                      </a:endParaRPr>
                    </a:p>
                  </a:txBody>
                  <a:tcPr anchor="ctr">
                    <a:solidFill>
                      <a:schemeClr val="accent2">
                        <a:lumMod val="60000"/>
                        <a:lumOff val="40000"/>
                      </a:schemeClr>
                    </a:solidFill>
                  </a:tcPr>
                </a:tc>
                <a:tc>
                  <a:txBody>
                    <a:bodyPr/>
                    <a:lstStyle/>
                    <a:p>
                      <a:pPr marL="0" algn="ctr" defTabSz="914400" rtl="0" eaLnBrk="1" latinLnBrk="0" hangingPunct="1"/>
                      <a:r>
                        <a:rPr lang="en-US" sz="800" kern="1200" dirty="0" smtClean="0">
                          <a:solidFill>
                            <a:schemeClr val="dk1"/>
                          </a:solidFill>
                          <a:latin typeface="+mn-lt"/>
                          <a:ea typeface="+mn-ea"/>
                          <a:cs typeface="+mn-cs"/>
                        </a:rPr>
                        <a:t>4.5%</a:t>
                      </a:r>
                      <a:endParaRPr lang="en-US" sz="800" kern="1200" dirty="0">
                        <a:solidFill>
                          <a:schemeClr val="dk1"/>
                        </a:solidFill>
                        <a:latin typeface="+mn-lt"/>
                        <a:ea typeface="+mn-ea"/>
                        <a:cs typeface="+mn-cs"/>
                      </a:endParaRPr>
                    </a:p>
                  </a:txBody>
                  <a:tcPr anchor="ctr">
                    <a:solidFill>
                      <a:schemeClr val="accent2">
                        <a:lumMod val="60000"/>
                        <a:lumOff val="40000"/>
                      </a:schemeClr>
                    </a:solidFill>
                  </a:tcPr>
                </a:tc>
                <a:tc>
                  <a:txBody>
                    <a:bodyPr/>
                    <a:lstStyle/>
                    <a:p>
                      <a:pPr marL="0" algn="ctr" defTabSz="914400" rtl="0" eaLnBrk="1" latinLnBrk="0" hangingPunct="1"/>
                      <a:r>
                        <a:rPr lang="en-US" sz="1200" b="1" kern="1200" dirty="0" smtClean="0">
                          <a:solidFill>
                            <a:schemeClr val="dk1"/>
                          </a:solidFill>
                          <a:latin typeface="+mn-lt"/>
                          <a:ea typeface="+mn-ea"/>
                          <a:cs typeface="+mn-cs"/>
                        </a:rPr>
                        <a:t>4.1</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nchor="ctr">
                    <a:solidFill>
                      <a:schemeClr val="accent2">
                        <a:lumMod val="60000"/>
                        <a:lumOff val="40000"/>
                      </a:schemeClr>
                    </a:solidFill>
                  </a:tcPr>
                </a:tc>
              </a:tr>
            </a:tbl>
          </a:graphicData>
        </a:graphic>
      </p:graphicFrame>
      <p:sp>
        <p:nvSpPr>
          <p:cNvPr id="2" name="Title 1"/>
          <p:cNvSpPr txBox="1">
            <a:spLocks/>
          </p:cNvSpPr>
          <p:nvPr/>
        </p:nvSpPr>
        <p:spPr>
          <a:xfrm>
            <a:off x="1" y="60326"/>
            <a:ext cx="8859837" cy="3778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chemeClr val="accent1"/>
                </a:solidFill>
                <a:effectLst/>
                <a:uLnTx/>
                <a:uFillTx/>
                <a:latin typeface="+mj-lt"/>
                <a:ea typeface="+mj-ea"/>
                <a:cs typeface="+mj-cs"/>
              </a:rPr>
              <a:t>Key Basel III</a:t>
            </a:r>
            <a:r>
              <a:rPr lang="en-US" altLang="en-US" sz="2400" kern="0" dirty="0">
                <a:solidFill>
                  <a:schemeClr val="accent1"/>
                </a:solidFill>
                <a:latin typeface="+mj-lt"/>
                <a:ea typeface="+mj-ea"/>
                <a:cs typeface="+mj-cs"/>
              </a:rPr>
              <a:t> </a:t>
            </a:r>
            <a:r>
              <a:rPr lang="en-US" altLang="en-US" sz="2400" kern="0" dirty="0" smtClean="0">
                <a:solidFill>
                  <a:schemeClr val="accent1"/>
                </a:solidFill>
                <a:latin typeface="+mj-lt"/>
                <a:ea typeface="+mj-ea"/>
                <a:cs typeface="+mj-cs"/>
              </a:rPr>
              <a:t>and US Requirements Measures: Now…</a:t>
            </a:r>
            <a:endParaRPr kumimoji="0" lang="en-US" altLang="en-US" sz="2400" b="0" i="0" u="none" strike="noStrike" kern="0" cap="none" spc="0" normalizeH="0" baseline="0" noProof="0" dirty="0">
              <a:ln>
                <a:noFill/>
              </a:ln>
              <a:solidFill>
                <a:schemeClr val="accent1"/>
              </a:solidFill>
              <a:effectLst/>
              <a:uLnTx/>
              <a:uFillTx/>
              <a:latin typeface="+mj-lt"/>
              <a:ea typeface="+mj-ea"/>
              <a:cs typeface="+mj-cs"/>
            </a:endParaRPr>
          </a:p>
        </p:txBody>
      </p:sp>
      <p:sp>
        <p:nvSpPr>
          <p:cNvPr id="6" name="TextBox 5"/>
          <p:cNvSpPr txBox="1"/>
          <p:nvPr/>
        </p:nvSpPr>
        <p:spPr>
          <a:xfrm>
            <a:off x="94054" y="918010"/>
            <a:ext cx="1682496" cy="307777"/>
          </a:xfrm>
          <a:prstGeom prst="rect">
            <a:avLst/>
          </a:prstGeom>
          <a:noFill/>
        </p:spPr>
        <p:txBody>
          <a:bodyPr wrap="square" rtlCol="0">
            <a:spAutoFit/>
          </a:bodyPr>
          <a:lstStyle/>
          <a:p>
            <a:pPr algn="ctr"/>
            <a:r>
              <a:rPr lang="en-US" sz="1400" b="1" dirty="0" smtClean="0">
                <a:solidFill>
                  <a:srgbClr val="002060"/>
                </a:solidFill>
              </a:rPr>
              <a:t>Themes</a:t>
            </a:r>
            <a:endParaRPr lang="en-US" sz="1400" b="1" dirty="0">
              <a:solidFill>
                <a:srgbClr val="002060"/>
              </a:solidFill>
            </a:endParaRPr>
          </a:p>
        </p:txBody>
      </p:sp>
      <p:sp>
        <p:nvSpPr>
          <p:cNvPr id="7" name="TextBox 6"/>
          <p:cNvSpPr txBox="1"/>
          <p:nvPr/>
        </p:nvSpPr>
        <p:spPr>
          <a:xfrm>
            <a:off x="1812525" y="918010"/>
            <a:ext cx="2225040" cy="307777"/>
          </a:xfrm>
          <a:prstGeom prst="rect">
            <a:avLst/>
          </a:prstGeom>
          <a:noFill/>
        </p:spPr>
        <p:txBody>
          <a:bodyPr wrap="square" rtlCol="0">
            <a:spAutoFit/>
          </a:bodyPr>
          <a:lstStyle/>
          <a:p>
            <a:pPr algn="ctr"/>
            <a:r>
              <a:rPr lang="en-US" sz="1400" b="1" dirty="0" smtClean="0">
                <a:solidFill>
                  <a:srgbClr val="002060"/>
                </a:solidFill>
              </a:rPr>
              <a:t>Measurements</a:t>
            </a:r>
            <a:endParaRPr lang="en-US" sz="1600" b="1" dirty="0">
              <a:solidFill>
                <a:srgbClr val="002060"/>
              </a:solidFill>
            </a:endParaRPr>
          </a:p>
        </p:txBody>
      </p:sp>
      <p:grpSp>
        <p:nvGrpSpPr>
          <p:cNvPr id="17" name="Group 16"/>
          <p:cNvGrpSpPr/>
          <p:nvPr/>
        </p:nvGrpSpPr>
        <p:grpSpPr>
          <a:xfrm>
            <a:off x="1782045" y="3730379"/>
            <a:ext cx="2286000" cy="989449"/>
            <a:chOff x="3657600" y="1600200"/>
            <a:chExt cx="2743200" cy="1371600"/>
          </a:xfrm>
        </p:grpSpPr>
        <p:sp>
          <p:nvSpPr>
            <p:cNvPr id="8" name="Rectangle 7"/>
            <p:cNvSpPr/>
            <p:nvPr/>
          </p:nvSpPr>
          <p:spPr bwMode="auto">
            <a:xfrm>
              <a:off x="3657600" y="1600200"/>
              <a:ext cx="2743200" cy="457200"/>
            </a:xfrm>
            <a:prstGeom prst="rect">
              <a:avLst/>
            </a:prstGeom>
            <a:solidFill>
              <a:schemeClr val="accent1">
                <a:lumMod val="20000"/>
                <a:lumOff val="8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rPr>
                <a:t>Common Equity Tier 1 Ratio</a:t>
              </a:r>
            </a:p>
          </p:txBody>
        </p:sp>
        <p:sp>
          <p:nvSpPr>
            <p:cNvPr id="9" name="Rectangle 8"/>
            <p:cNvSpPr/>
            <p:nvPr/>
          </p:nvSpPr>
          <p:spPr bwMode="auto">
            <a:xfrm>
              <a:off x="3657600" y="2057400"/>
              <a:ext cx="2743200" cy="457200"/>
            </a:xfrm>
            <a:prstGeom prst="rect">
              <a:avLst/>
            </a:prstGeom>
            <a:solidFill>
              <a:schemeClr val="accent1">
                <a:lumMod val="40000"/>
                <a:lumOff val="6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rPr>
                <a:t>Tier 1 Capital Ratio</a:t>
              </a:r>
            </a:p>
          </p:txBody>
        </p:sp>
        <p:sp>
          <p:nvSpPr>
            <p:cNvPr id="10" name="Rectangle 9"/>
            <p:cNvSpPr/>
            <p:nvPr/>
          </p:nvSpPr>
          <p:spPr bwMode="auto">
            <a:xfrm>
              <a:off x="3657600" y="2514600"/>
              <a:ext cx="2743200" cy="457200"/>
            </a:xfrm>
            <a:prstGeom prst="rect">
              <a:avLst/>
            </a:prstGeom>
            <a:solidFill>
              <a:schemeClr val="accent1">
                <a:lumMod val="60000"/>
                <a:lumOff val="4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smtClean="0">
                  <a:solidFill>
                    <a:schemeClr val="bg1"/>
                  </a:solidFill>
                  <a:latin typeface="Arial" pitchFamily="34" charset="0"/>
                  <a:ea typeface="ヒラギノ角ゴ Pro W3" pitchFamily="124" charset="-128"/>
                </a:rPr>
                <a:t>Total Capital </a:t>
              </a:r>
              <a:r>
                <a:rPr lang="en-US" sz="1200" dirty="0">
                  <a:solidFill>
                    <a:schemeClr val="bg1"/>
                  </a:solidFill>
                  <a:latin typeface="Arial" pitchFamily="34" charset="0"/>
                  <a:ea typeface="ヒラギノ角ゴ Pro W3" pitchFamily="124" charset="-128"/>
                </a:rPr>
                <a:t>Ratio</a:t>
              </a:r>
            </a:p>
          </p:txBody>
        </p:sp>
      </p:grpSp>
      <p:sp>
        <p:nvSpPr>
          <p:cNvPr id="11" name="TextBox 10"/>
          <p:cNvSpPr txBox="1"/>
          <p:nvPr/>
        </p:nvSpPr>
        <p:spPr>
          <a:xfrm>
            <a:off x="4199261" y="918010"/>
            <a:ext cx="1920240" cy="307777"/>
          </a:xfrm>
          <a:prstGeom prst="rect">
            <a:avLst/>
          </a:prstGeom>
          <a:noFill/>
        </p:spPr>
        <p:txBody>
          <a:bodyPr wrap="square" rtlCol="0">
            <a:spAutoFit/>
          </a:bodyPr>
          <a:lstStyle/>
          <a:p>
            <a:pPr algn="ctr"/>
            <a:r>
              <a:rPr lang="en-US" sz="1400" b="1" dirty="0" smtClean="0">
                <a:solidFill>
                  <a:srgbClr val="002060"/>
                </a:solidFill>
              </a:rPr>
              <a:t>Definitions</a:t>
            </a:r>
            <a:endParaRPr lang="en-US" sz="1600" b="1" dirty="0">
              <a:solidFill>
                <a:srgbClr val="002060"/>
              </a:solidFill>
            </a:endParaRPr>
          </a:p>
        </p:txBody>
      </p:sp>
      <p:sp>
        <p:nvSpPr>
          <p:cNvPr id="20" name="TextBox 19"/>
          <p:cNvSpPr txBox="1"/>
          <p:nvPr/>
        </p:nvSpPr>
        <p:spPr>
          <a:xfrm>
            <a:off x="4202608" y="3657600"/>
            <a:ext cx="1913546" cy="400110"/>
          </a:xfrm>
          <a:prstGeom prst="rect">
            <a:avLst/>
          </a:prstGeom>
          <a:noFill/>
        </p:spPr>
        <p:txBody>
          <a:bodyPr wrap="square" rtlCol="0">
            <a:spAutoFit/>
          </a:bodyPr>
          <a:lstStyle/>
          <a:p>
            <a:pPr algn="ctr"/>
            <a:r>
              <a:rPr lang="en-US" sz="1000" i="1" dirty="0">
                <a:latin typeface="Arial" pitchFamily="34" charset="0"/>
                <a:ea typeface="ヒラギノ角ゴ Pro W3" pitchFamily="124" charset="-128"/>
              </a:rPr>
              <a:t>Common Equity Tier 1 </a:t>
            </a:r>
            <a:endParaRPr lang="en-US" sz="1000" i="1" dirty="0" smtClean="0">
              <a:latin typeface="Arial" pitchFamily="34" charset="0"/>
              <a:ea typeface="ヒラギノ角ゴ Pro W3" pitchFamily="124" charset="-128"/>
            </a:endParaRPr>
          </a:p>
          <a:p>
            <a:pPr algn="ctr"/>
            <a:r>
              <a:rPr lang="en-US" altLang="en-US" sz="1000" i="1" dirty="0"/>
              <a:t>Risk Weighted </a:t>
            </a:r>
            <a:r>
              <a:rPr lang="en-US" altLang="en-US" sz="1000" i="1" dirty="0" smtClean="0"/>
              <a:t>Assets</a:t>
            </a:r>
            <a:endParaRPr lang="en-US" altLang="en-US" sz="1000" i="1" dirty="0"/>
          </a:p>
        </p:txBody>
      </p:sp>
      <p:sp>
        <p:nvSpPr>
          <p:cNvPr id="21" name="TextBox 20"/>
          <p:cNvSpPr txBox="1"/>
          <p:nvPr/>
        </p:nvSpPr>
        <p:spPr>
          <a:xfrm>
            <a:off x="4202608" y="4025586"/>
            <a:ext cx="1913546" cy="400110"/>
          </a:xfrm>
          <a:prstGeom prst="rect">
            <a:avLst/>
          </a:prstGeom>
          <a:noFill/>
        </p:spPr>
        <p:txBody>
          <a:bodyPr wrap="square" rtlCol="0">
            <a:spAutoFit/>
          </a:bodyPr>
          <a:lstStyle/>
          <a:p>
            <a:pPr algn="ctr"/>
            <a:r>
              <a:rPr lang="en-US" sz="1000" i="1" dirty="0" smtClean="0"/>
              <a:t>Tier 1 Capital</a:t>
            </a:r>
          </a:p>
          <a:p>
            <a:pPr algn="ctr"/>
            <a:r>
              <a:rPr lang="en-US" altLang="en-US" sz="1000" i="1" dirty="0"/>
              <a:t>Risk Weighted </a:t>
            </a:r>
            <a:r>
              <a:rPr lang="en-US" altLang="en-US" sz="1000" i="1" dirty="0" smtClean="0"/>
              <a:t>Assets</a:t>
            </a:r>
            <a:endParaRPr lang="en-US" altLang="en-US" sz="1000" i="1" dirty="0"/>
          </a:p>
        </p:txBody>
      </p:sp>
      <p:sp>
        <p:nvSpPr>
          <p:cNvPr id="22" name="TextBox 21"/>
          <p:cNvSpPr txBox="1"/>
          <p:nvPr/>
        </p:nvSpPr>
        <p:spPr>
          <a:xfrm>
            <a:off x="4202608" y="4332333"/>
            <a:ext cx="1913546" cy="400110"/>
          </a:xfrm>
          <a:prstGeom prst="rect">
            <a:avLst/>
          </a:prstGeom>
          <a:noFill/>
        </p:spPr>
        <p:txBody>
          <a:bodyPr wrap="square" rtlCol="0">
            <a:spAutoFit/>
          </a:bodyPr>
          <a:lstStyle/>
          <a:p>
            <a:pPr algn="ctr"/>
            <a:r>
              <a:rPr lang="en-US" sz="1000" i="1" dirty="0" smtClean="0"/>
              <a:t>Total Capital</a:t>
            </a:r>
          </a:p>
          <a:p>
            <a:pPr algn="ctr"/>
            <a:r>
              <a:rPr lang="en-US" altLang="en-US" sz="1000" i="1" dirty="0"/>
              <a:t>Risk Weighted </a:t>
            </a:r>
            <a:r>
              <a:rPr lang="en-US" altLang="en-US" sz="1000" i="1" dirty="0" smtClean="0"/>
              <a:t>Assets</a:t>
            </a:r>
            <a:endParaRPr lang="en-US" altLang="en-US" sz="1000" i="1" dirty="0"/>
          </a:p>
        </p:txBody>
      </p:sp>
      <p:sp>
        <p:nvSpPr>
          <p:cNvPr id="23" name="TextBox 18"/>
          <p:cNvSpPr txBox="1">
            <a:spLocks noChangeArrowheads="1"/>
          </p:cNvSpPr>
          <p:nvPr/>
        </p:nvSpPr>
        <p:spPr bwMode="auto">
          <a:xfrm>
            <a:off x="4202608" y="2515364"/>
            <a:ext cx="1913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charset="0"/>
                <a:ea typeface="ヒラギノ角ゴ Pro W3" pitchFamily="44" charset="-128"/>
              </a:defRPr>
            </a:lvl1pPr>
            <a:lvl2pPr marL="742950" indent="-285750" eaLnBrk="0" hangingPunct="0">
              <a:defRPr sz="1400">
                <a:solidFill>
                  <a:schemeClr val="tx1"/>
                </a:solidFill>
                <a:latin typeface="Arial" charset="0"/>
                <a:ea typeface="ヒラギノ角ゴ Pro W3" pitchFamily="44" charset="-128"/>
              </a:defRPr>
            </a:lvl2pPr>
            <a:lvl3pPr marL="1143000" indent="-228600" eaLnBrk="0" hangingPunct="0">
              <a:defRPr sz="1400">
                <a:solidFill>
                  <a:schemeClr val="tx1"/>
                </a:solidFill>
                <a:latin typeface="Arial" charset="0"/>
                <a:ea typeface="ヒラギノ角ゴ Pro W3" pitchFamily="44" charset="-128"/>
              </a:defRPr>
            </a:lvl3pPr>
            <a:lvl4pPr marL="1600200" indent="-228600" eaLnBrk="0" hangingPunct="0">
              <a:defRPr sz="1400">
                <a:solidFill>
                  <a:schemeClr val="tx1"/>
                </a:solidFill>
                <a:latin typeface="Arial" charset="0"/>
                <a:ea typeface="ヒラギノ角ゴ Pro W3" pitchFamily="44" charset="-128"/>
              </a:defRPr>
            </a:lvl4pPr>
            <a:lvl5pPr marL="2057400" indent="-228600" eaLnBrk="0" hangingPunct="0">
              <a:defRPr sz="1400">
                <a:solidFill>
                  <a:schemeClr val="tx1"/>
                </a:solidFill>
                <a:latin typeface="Arial" charset="0"/>
                <a:ea typeface="ヒラギノ角ゴ Pro W3" pitchFamily="44" charset="-128"/>
              </a:defRPr>
            </a:lvl5pPr>
            <a:lvl6pPr marL="2514600" indent="-228600" eaLnBrk="0" fontAlgn="base" hangingPunct="0">
              <a:spcBef>
                <a:spcPct val="0"/>
              </a:spcBef>
              <a:spcAft>
                <a:spcPct val="0"/>
              </a:spcAft>
              <a:defRPr sz="1400">
                <a:solidFill>
                  <a:schemeClr val="tx1"/>
                </a:solidFill>
                <a:latin typeface="Arial" charset="0"/>
                <a:ea typeface="ヒラギノ角ゴ Pro W3" pitchFamily="44" charset="-128"/>
              </a:defRPr>
            </a:lvl6pPr>
            <a:lvl7pPr marL="2971800" indent="-228600" eaLnBrk="0" fontAlgn="base" hangingPunct="0">
              <a:spcBef>
                <a:spcPct val="0"/>
              </a:spcBef>
              <a:spcAft>
                <a:spcPct val="0"/>
              </a:spcAft>
              <a:defRPr sz="1400">
                <a:solidFill>
                  <a:schemeClr val="tx1"/>
                </a:solidFill>
                <a:latin typeface="Arial" charset="0"/>
                <a:ea typeface="ヒラギノ角ゴ Pro W3" pitchFamily="44" charset="-128"/>
              </a:defRPr>
            </a:lvl7pPr>
            <a:lvl8pPr marL="3429000" indent="-228600" eaLnBrk="0" fontAlgn="base" hangingPunct="0">
              <a:spcBef>
                <a:spcPct val="0"/>
              </a:spcBef>
              <a:spcAft>
                <a:spcPct val="0"/>
              </a:spcAft>
              <a:defRPr sz="1400">
                <a:solidFill>
                  <a:schemeClr val="tx1"/>
                </a:solidFill>
                <a:latin typeface="Arial" charset="0"/>
                <a:ea typeface="ヒラギノ角ゴ Pro W3" pitchFamily="44" charset="-128"/>
              </a:defRPr>
            </a:lvl8pPr>
            <a:lvl9pPr marL="3886200" indent="-228600" eaLnBrk="0" fontAlgn="base" hangingPunct="0">
              <a:spcBef>
                <a:spcPct val="0"/>
              </a:spcBef>
              <a:spcAft>
                <a:spcPct val="0"/>
              </a:spcAft>
              <a:defRPr sz="1400">
                <a:solidFill>
                  <a:schemeClr val="tx1"/>
                </a:solidFill>
                <a:latin typeface="Arial" charset="0"/>
                <a:ea typeface="ヒラギノ角ゴ Pro W3" pitchFamily="44" charset="-128"/>
              </a:defRPr>
            </a:lvl9pPr>
          </a:lstStyle>
          <a:p>
            <a:pPr algn="ctr" eaLnBrk="1" hangingPunct="1">
              <a:buClr>
                <a:srgbClr val="DC241F"/>
              </a:buClr>
            </a:pPr>
            <a:r>
              <a:rPr lang="en-US" altLang="en-US" sz="1000" i="1" dirty="0" smtClean="0">
                <a:latin typeface="+mn-lt"/>
                <a:ea typeface="+mn-ea"/>
              </a:rPr>
              <a:t>Tier 1 Capital </a:t>
            </a:r>
            <a:endParaRPr lang="en-US" altLang="en-US" sz="1000" b="1" i="1" dirty="0" smtClean="0">
              <a:solidFill>
                <a:srgbClr val="ED8B00"/>
              </a:solidFill>
              <a:latin typeface="+mn-lt"/>
              <a:ea typeface="+mn-ea"/>
            </a:endParaRPr>
          </a:p>
          <a:p>
            <a:pPr algn="ctr" eaLnBrk="1" hangingPunct="1">
              <a:buClr>
                <a:srgbClr val="DC241F"/>
              </a:buClr>
            </a:pPr>
            <a:r>
              <a:rPr lang="en-US" altLang="en-US" sz="1000" i="1" dirty="0" smtClean="0">
                <a:latin typeface="+mn-lt"/>
                <a:ea typeface="+mn-ea"/>
              </a:rPr>
              <a:t>Average Assets</a:t>
            </a:r>
            <a:endParaRPr lang="en-US" altLang="en-US" sz="1000" i="1" dirty="0">
              <a:latin typeface="+mn-lt"/>
              <a:ea typeface="+mn-ea"/>
            </a:endParaRPr>
          </a:p>
        </p:txBody>
      </p:sp>
      <p:cxnSp>
        <p:nvCxnSpPr>
          <p:cNvPr id="35" name="Straight Connector 34"/>
          <p:cNvCxnSpPr/>
          <p:nvPr/>
        </p:nvCxnSpPr>
        <p:spPr bwMode="auto">
          <a:xfrm>
            <a:off x="4290701" y="2715419"/>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p:nvPr/>
        </p:nvCxnSpPr>
        <p:spPr bwMode="auto">
          <a:xfrm>
            <a:off x="4290701" y="3866637"/>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a:off x="4290701" y="4222493"/>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a:off x="4290701" y="4524437"/>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943600" y="918010"/>
            <a:ext cx="2523457" cy="307777"/>
          </a:xfrm>
          <a:prstGeom prst="rect">
            <a:avLst/>
          </a:prstGeom>
          <a:noFill/>
        </p:spPr>
        <p:txBody>
          <a:bodyPr wrap="square" rtlCol="0">
            <a:spAutoFit/>
          </a:bodyPr>
          <a:lstStyle/>
          <a:p>
            <a:pPr algn="ctr"/>
            <a:r>
              <a:rPr lang="en-US" sz="1400" b="1" u="sng" dirty="0" smtClean="0">
                <a:solidFill>
                  <a:srgbClr val="002060"/>
                </a:solidFill>
              </a:rPr>
              <a:t>Requirements</a:t>
            </a:r>
            <a:r>
              <a:rPr lang="en-US" sz="1000" b="1" u="sng" baseline="80000" dirty="0">
                <a:solidFill>
                  <a:srgbClr val="002060"/>
                </a:solidFill>
              </a:rPr>
              <a:t>(</a:t>
            </a:r>
            <a:r>
              <a:rPr lang="en-US" sz="1000" b="1" u="sng" baseline="80000" dirty="0" smtClean="0">
                <a:solidFill>
                  <a:srgbClr val="002060"/>
                </a:solidFill>
              </a:rPr>
              <a:t>1)</a:t>
            </a:r>
            <a:endParaRPr lang="en-US" sz="1200" b="1" u="sng" baseline="80000" dirty="0">
              <a:solidFill>
                <a:srgbClr val="002060"/>
              </a:solidFill>
            </a:endParaRPr>
          </a:p>
        </p:txBody>
      </p:sp>
      <p:graphicFrame>
        <p:nvGraphicFramePr>
          <p:cNvPr id="41" name="Table 40"/>
          <p:cNvGraphicFramePr>
            <a:graphicFrameLocks noGrp="1"/>
          </p:cNvGraphicFramePr>
          <p:nvPr>
            <p:extLst>
              <p:ext uri="{D42A27DB-BD31-4B8C-83A1-F6EECF244321}">
                <p14:modId xmlns:p14="http://schemas.microsoft.com/office/powerpoint/2010/main" val="3451871797"/>
              </p:ext>
            </p:extLst>
          </p:nvPr>
        </p:nvGraphicFramePr>
        <p:xfrm>
          <a:off x="6244107" y="3716051"/>
          <a:ext cx="2778540" cy="274320"/>
        </p:xfrm>
        <a:graphic>
          <a:graphicData uri="http://schemas.openxmlformats.org/drawingml/2006/table">
            <a:tbl>
              <a:tblPr>
                <a:tableStyleId>{5C22544A-7EE6-4342-B048-85BDC9FD1C3A}</a:tableStyleId>
              </a:tblPr>
              <a:tblGrid>
                <a:gridCol w="1937059"/>
                <a:gridCol w="841481"/>
              </a:tblGrid>
              <a:tr h="201559">
                <a:tc>
                  <a:txBody>
                    <a:bodyPr/>
                    <a:lstStyle/>
                    <a:p>
                      <a:pPr algn="ctr"/>
                      <a:r>
                        <a:rPr lang="en-US" sz="1200" dirty="0" smtClean="0">
                          <a:solidFill>
                            <a:schemeClr val="accent1"/>
                          </a:solidFill>
                        </a:rPr>
                        <a:t>4.5% min.</a:t>
                      </a:r>
                      <a:r>
                        <a:rPr lang="en-US" sz="1200" kern="1200" baseline="30000" dirty="0" smtClean="0">
                          <a:solidFill>
                            <a:schemeClr val="accent1"/>
                          </a:solidFill>
                          <a:latin typeface="+mn-lt"/>
                          <a:ea typeface="+mn-ea"/>
                          <a:cs typeface="+mn-cs"/>
                        </a:rPr>
                        <a:t>(</a:t>
                      </a:r>
                      <a:r>
                        <a:rPr lang="en-US" sz="1200" baseline="30000" dirty="0" smtClean="0">
                          <a:solidFill>
                            <a:schemeClr val="accent1"/>
                          </a:solidFill>
                        </a:rPr>
                        <a:t>1)</a:t>
                      </a:r>
                      <a:endParaRPr lang="en-US" sz="1200" baseline="30000" dirty="0">
                        <a:solidFill>
                          <a:schemeClr val="accent1"/>
                        </a:solidFill>
                      </a:endParaRPr>
                    </a:p>
                  </a:txBody>
                  <a:tcPr anchor="ctr">
                    <a:solidFill>
                      <a:schemeClr val="accent1">
                        <a:lumMod val="20000"/>
                        <a:lumOff val="80000"/>
                      </a:schemeClr>
                    </a:solidFill>
                  </a:tcPr>
                </a:tc>
                <a:tc>
                  <a:txBody>
                    <a:bodyPr/>
                    <a:lstStyle/>
                    <a:p>
                      <a:pPr algn="ctr"/>
                      <a:r>
                        <a:rPr lang="en-US" sz="1200" b="1" dirty="0" smtClean="0">
                          <a:solidFill>
                            <a:schemeClr val="accent1"/>
                          </a:solidFill>
                        </a:rPr>
                        <a:t>12.0%</a:t>
                      </a:r>
                      <a:endParaRPr lang="en-US" sz="1200" b="1" dirty="0">
                        <a:solidFill>
                          <a:schemeClr val="accent1"/>
                        </a:solidFill>
                      </a:endParaRPr>
                    </a:p>
                  </a:txBody>
                  <a:tcPr anchor="ctr">
                    <a:solidFill>
                      <a:schemeClr val="accent1">
                        <a:lumMod val="20000"/>
                        <a:lumOff val="80000"/>
                      </a:schemeClr>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126922570"/>
              </p:ext>
            </p:extLst>
          </p:nvPr>
        </p:nvGraphicFramePr>
        <p:xfrm>
          <a:off x="6246195" y="2578259"/>
          <a:ext cx="2778540" cy="274320"/>
        </p:xfrm>
        <a:graphic>
          <a:graphicData uri="http://schemas.openxmlformats.org/drawingml/2006/table">
            <a:tbl>
              <a:tblPr firstRow="1" bandRow="1">
                <a:tableStyleId>{5C22544A-7EE6-4342-B048-85BDC9FD1C3A}</a:tableStyleId>
              </a:tblPr>
              <a:tblGrid>
                <a:gridCol w="926180"/>
                <a:gridCol w="1010879"/>
                <a:gridCol w="841481"/>
              </a:tblGrid>
              <a:tr h="274320">
                <a:tc>
                  <a:txBody>
                    <a:bodyPr/>
                    <a:lstStyle/>
                    <a:p>
                      <a:pPr algn="ctr"/>
                      <a:r>
                        <a:rPr lang="en-US" sz="1200" b="0" dirty="0" smtClean="0">
                          <a:solidFill>
                            <a:schemeClr val="accent1"/>
                          </a:solidFill>
                        </a:rPr>
                        <a:t>N.A.</a:t>
                      </a:r>
                      <a:endParaRPr lang="en-US" sz="1200" b="0" dirty="0">
                        <a:solidFill>
                          <a:schemeClr val="accent1"/>
                        </a:solidFill>
                      </a:endParaRPr>
                    </a:p>
                  </a:txBody>
                  <a:tcPr anchor="ctr">
                    <a:solidFill>
                      <a:schemeClr val="accent4">
                        <a:lumMod val="40000"/>
                        <a:lumOff val="60000"/>
                      </a:schemeClr>
                    </a:solidFill>
                  </a:tcPr>
                </a:tc>
                <a:tc>
                  <a:txBody>
                    <a:bodyPr/>
                    <a:lstStyle/>
                    <a:p>
                      <a:pPr algn="ctr"/>
                      <a:r>
                        <a:rPr lang="en-US" sz="1200" b="0" dirty="0" smtClean="0">
                          <a:solidFill>
                            <a:schemeClr val="accent1"/>
                          </a:solidFill>
                        </a:rPr>
                        <a:t>4.0%</a:t>
                      </a:r>
                      <a:endParaRPr lang="en-US" sz="1200" b="0" dirty="0">
                        <a:solidFill>
                          <a:schemeClr val="accent1"/>
                        </a:solidFill>
                      </a:endParaRPr>
                    </a:p>
                  </a:txBody>
                  <a:tcPr anchor="ctr">
                    <a:solidFill>
                      <a:schemeClr val="accent4">
                        <a:lumMod val="40000"/>
                        <a:lumOff val="60000"/>
                      </a:schemeClr>
                    </a:solidFill>
                  </a:tcPr>
                </a:tc>
                <a:tc>
                  <a:txBody>
                    <a:bodyPr/>
                    <a:lstStyle/>
                    <a:p>
                      <a:pPr algn="ctr"/>
                      <a:r>
                        <a:rPr lang="en-US" sz="1200" b="1" dirty="0" smtClean="0">
                          <a:solidFill>
                            <a:schemeClr val="accent1"/>
                          </a:solidFill>
                          <a:latin typeface="Arial"/>
                          <a:cs typeface="Arial"/>
                        </a:rPr>
                        <a:t>8.2%</a:t>
                      </a:r>
                      <a:endParaRPr lang="en-US" sz="1200" b="1" dirty="0">
                        <a:solidFill>
                          <a:schemeClr val="accent1"/>
                        </a:solidFill>
                      </a:endParaRPr>
                    </a:p>
                  </a:txBody>
                  <a:tcPr anchor="ctr">
                    <a:solidFill>
                      <a:schemeClr val="accent4">
                        <a:lumMod val="40000"/>
                        <a:lumOff val="60000"/>
                      </a:schemeClr>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524453999"/>
              </p:ext>
            </p:extLst>
          </p:nvPr>
        </p:nvGraphicFramePr>
        <p:xfrm>
          <a:off x="6246435" y="4031331"/>
          <a:ext cx="2778300" cy="292608"/>
        </p:xfrm>
        <a:graphic>
          <a:graphicData uri="http://schemas.openxmlformats.org/drawingml/2006/table">
            <a:tbl>
              <a:tblPr firstRow="1" bandRow="1">
                <a:tableStyleId>{5C22544A-7EE6-4342-B048-85BDC9FD1C3A}</a:tableStyleId>
              </a:tblPr>
              <a:tblGrid>
                <a:gridCol w="1937052"/>
                <a:gridCol w="841248"/>
              </a:tblGrid>
              <a:tr h="292608">
                <a:tc>
                  <a:txBody>
                    <a:bodyPr/>
                    <a:lstStyle/>
                    <a:p>
                      <a:pPr algn="ctr"/>
                      <a:r>
                        <a:rPr kumimoji="0" lang="en-US" sz="1200" b="0" i="0" u="none" strike="noStrike" kern="1200" cap="none" normalizeH="0" baseline="0" dirty="0" smtClean="0">
                          <a:ln>
                            <a:noFill/>
                          </a:ln>
                          <a:solidFill>
                            <a:schemeClr val="accent1"/>
                          </a:solidFill>
                          <a:effectLst/>
                          <a:latin typeface="Arial" pitchFamily="34" charset="0"/>
                          <a:ea typeface="ヒラギノ角ゴ Pro W3" pitchFamily="124" charset="-128"/>
                          <a:cs typeface="+mn-cs"/>
                        </a:rPr>
                        <a:t>6.0% min.</a:t>
                      </a:r>
                      <a:r>
                        <a:rPr lang="en-US" sz="1200" b="0" kern="1200" baseline="30000" dirty="0" smtClean="0">
                          <a:solidFill>
                            <a:schemeClr val="accent1"/>
                          </a:solidFill>
                          <a:latin typeface="+mn-lt"/>
                          <a:ea typeface="+mn-ea"/>
                          <a:cs typeface="+mn-cs"/>
                        </a:rPr>
                        <a:t> (</a:t>
                      </a:r>
                      <a:r>
                        <a:rPr lang="en-US" sz="1200" b="0" baseline="30000" dirty="0" smtClean="0">
                          <a:solidFill>
                            <a:schemeClr val="accent1"/>
                          </a:solidFill>
                        </a:rPr>
                        <a:t>1)</a:t>
                      </a:r>
                      <a:endParaRPr kumimoji="0" lang="en-US" sz="1200" b="0" i="0" u="none" strike="noStrike" kern="1200" cap="none" normalizeH="0" baseline="30000" dirty="0" smtClean="0">
                        <a:ln>
                          <a:noFill/>
                        </a:ln>
                        <a:solidFill>
                          <a:schemeClr val="accent1"/>
                        </a:solidFill>
                        <a:effectLst/>
                        <a:latin typeface="Arial" pitchFamily="34" charset="0"/>
                        <a:ea typeface="ヒラギノ角ゴ Pro W3" pitchFamily="124" charset="-128"/>
                        <a:cs typeface="+mn-cs"/>
                      </a:endParaRPr>
                    </a:p>
                  </a:txBody>
                  <a:tcPr anchor="ctr">
                    <a:solidFill>
                      <a:schemeClr val="accent1">
                        <a:lumMod val="40000"/>
                        <a:lumOff val="60000"/>
                      </a:schemeClr>
                    </a:solidFill>
                  </a:tcPr>
                </a:tc>
                <a:tc>
                  <a:txBody>
                    <a:bodyPr/>
                    <a:lstStyle/>
                    <a:p>
                      <a:pPr algn="ctr"/>
                      <a:r>
                        <a:rPr kumimoji="0" lang="en-US" sz="1200" b="1" i="0" u="none" strike="noStrike" kern="1200" cap="none" normalizeH="0" baseline="0" dirty="0" smtClean="0">
                          <a:ln>
                            <a:noFill/>
                          </a:ln>
                          <a:solidFill>
                            <a:schemeClr val="accent1"/>
                          </a:solidFill>
                          <a:effectLst/>
                          <a:latin typeface="Arial" pitchFamily="34" charset="0"/>
                          <a:ea typeface="ヒラギノ角ゴ Pro W3" pitchFamily="124" charset="-128"/>
                          <a:cs typeface="+mn-cs"/>
                        </a:rPr>
                        <a:t>13.4%</a:t>
                      </a:r>
                      <a:endParaRPr kumimoji="0" lang="en-US" sz="1200" b="1" i="0" u="none" strike="noStrike" kern="1200" cap="none" normalizeH="0" baseline="0" dirty="0">
                        <a:ln>
                          <a:noFill/>
                        </a:ln>
                        <a:solidFill>
                          <a:schemeClr val="accent1"/>
                        </a:solidFill>
                        <a:effectLst/>
                        <a:latin typeface="Arial" pitchFamily="34" charset="0"/>
                        <a:ea typeface="ヒラギノ角ゴ Pro W3" pitchFamily="124" charset="-128"/>
                        <a:cs typeface="+mn-cs"/>
                      </a:endParaRPr>
                    </a:p>
                  </a:txBody>
                  <a:tcPr anchor="ctr">
                    <a:solidFill>
                      <a:schemeClr val="accent1">
                        <a:lumMod val="40000"/>
                        <a:lumOff val="60000"/>
                      </a:schemeClr>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889800057"/>
              </p:ext>
            </p:extLst>
          </p:nvPr>
        </p:nvGraphicFramePr>
        <p:xfrm>
          <a:off x="6244959" y="4346029"/>
          <a:ext cx="2779776" cy="292608"/>
        </p:xfrm>
        <a:graphic>
          <a:graphicData uri="http://schemas.openxmlformats.org/drawingml/2006/table">
            <a:tbl>
              <a:tblPr firstRow="1" bandRow="1">
                <a:tableStyleId>{5C22544A-7EE6-4342-B048-85BDC9FD1C3A}</a:tableStyleId>
              </a:tblPr>
              <a:tblGrid>
                <a:gridCol w="1929360"/>
                <a:gridCol w="850416"/>
              </a:tblGrid>
              <a:tr h="292608">
                <a:tc>
                  <a:txBody>
                    <a:bodyPr/>
                    <a:lstStyle/>
                    <a:p>
                      <a:pPr algn="ctr"/>
                      <a:r>
                        <a:rPr lang="en-US" sz="1200" b="0" dirty="0" smtClean="0">
                          <a:solidFill>
                            <a:schemeClr val="bg1"/>
                          </a:solidFill>
                        </a:rPr>
                        <a:t>8.0% min.</a:t>
                      </a:r>
                      <a:r>
                        <a:rPr lang="en-US" sz="1200" kern="1200" baseline="30000" dirty="0" smtClean="0">
                          <a:solidFill>
                            <a:schemeClr val="bg1"/>
                          </a:solidFill>
                          <a:latin typeface="+mn-lt"/>
                          <a:ea typeface="+mn-ea"/>
                          <a:cs typeface="+mn-cs"/>
                        </a:rPr>
                        <a:t> </a:t>
                      </a:r>
                      <a:r>
                        <a:rPr lang="en-US" sz="1200" b="0" kern="1200" baseline="30000" dirty="0" smtClean="0">
                          <a:solidFill>
                            <a:schemeClr val="bg1"/>
                          </a:solidFill>
                          <a:latin typeface="+mn-lt"/>
                          <a:ea typeface="+mn-ea"/>
                          <a:cs typeface="+mn-cs"/>
                        </a:rPr>
                        <a:t>(</a:t>
                      </a:r>
                      <a:r>
                        <a:rPr lang="en-US" sz="1200" b="0" baseline="30000" dirty="0" smtClean="0">
                          <a:solidFill>
                            <a:schemeClr val="bg1"/>
                          </a:solidFill>
                        </a:rPr>
                        <a:t>1)</a:t>
                      </a:r>
                      <a:endParaRPr lang="en-US" sz="1200" b="0" dirty="0" smtClean="0">
                        <a:solidFill>
                          <a:schemeClr val="bg1"/>
                        </a:solidFill>
                      </a:endParaRPr>
                    </a:p>
                  </a:txBody>
                  <a:tcPr anchor="ctr">
                    <a:solidFill>
                      <a:schemeClr val="accent1">
                        <a:lumMod val="60000"/>
                        <a:lumOff val="40000"/>
                      </a:schemeClr>
                    </a:solidFill>
                  </a:tcPr>
                </a:tc>
                <a:tc>
                  <a:txBody>
                    <a:bodyPr/>
                    <a:lstStyle/>
                    <a:p>
                      <a:pPr algn="ctr"/>
                      <a:r>
                        <a:rPr kumimoji="0" lang="en-US" sz="1200" b="1" i="0" u="none" strike="noStrike" kern="1200" cap="none" normalizeH="0" baseline="0" dirty="0" smtClean="0">
                          <a:ln>
                            <a:noFill/>
                          </a:ln>
                          <a:solidFill>
                            <a:schemeClr val="accent1"/>
                          </a:solidFill>
                          <a:effectLst/>
                          <a:latin typeface="Arial" pitchFamily="34" charset="0"/>
                          <a:ea typeface="ヒラギノ角ゴ Pro W3" pitchFamily="124" charset="-128"/>
                          <a:cs typeface="+mn-cs"/>
                        </a:rPr>
                        <a:t>15.2%</a:t>
                      </a:r>
                      <a:endParaRPr kumimoji="0" lang="en-US" sz="1200" b="1" i="0" u="none" strike="noStrike" kern="1200" cap="none" normalizeH="0" baseline="0" dirty="0">
                        <a:ln>
                          <a:noFill/>
                        </a:ln>
                        <a:solidFill>
                          <a:schemeClr val="accent1"/>
                        </a:solidFill>
                        <a:effectLst/>
                        <a:latin typeface="Arial" pitchFamily="34" charset="0"/>
                        <a:ea typeface="ヒラギノ角ゴ Pro W3" pitchFamily="124" charset="-128"/>
                        <a:cs typeface="+mn-cs"/>
                      </a:endParaRPr>
                    </a:p>
                  </a:txBody>
                  <a:tcPr anchor="ctr">
                    <a:solidFill>
                      <a:schemeClr val="accent1">
                        <a:lumMod val="60000"/>
                        <a:lumOff val="40000"/>
                      </a:schemeClr>
                    </a:solidFill>
                  </a:tcPr>
                </a:tc>
              </a:tr>
            </a:tbl>
          </a:graphicData>
        </a:graphic>
      </p:graphicFrame>
      <p:sp>
        <p:nvSpPr>
          <p:cNvPr id="54" name="Rectangle 24"/>
          <p:cNvSpPr txBox="1">
            <a:spLocks noChangeArrowheads="1"/>
          </p:cNvSpPr>
          <p:nvPr/>
        </p:nvSpPr>
        <p:spPr bwMode="gray">
          <a:xfrm>
            <a:off x="121628" y="6403716"/>
            <a:ext cx="9003322" cy="359034"/>
          </a:xfrm>
          <a:prstGeom prst="rect">
            <a:avLst/>
          </a:prstGeom>
          <a:noFill/>
          <a:ln>
            <a:noFill/>
          </a:ln>
          <a:extLst/>
        </p:spPr>
        <p:txBody>
          <a:bodyPr vert="horz" wrap="square" lIns="0" tIns="0" rIns="0" bIns="0" numCol="1" anchor="t" anchorCtr="0" compatLnSpc="1">
            <a:prstTxWarp prst="textNoShape">
              <a:avLst/>
            </a:prstTxWarp>
          </a:bodyPr>
          <a:lst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a:lstStyle>
          <a:p>
            <a:pPr marL="0" indent="0">
              <a:spcBef>
                <a:spcPts val="0"/>
              </a:spcBef>
              <a:buNone/>
            </a:pPr>
            <a:r>
              <a:rPr lang="en-US" altLang="en-US" sz="650" kern="0" dirty="0"/>
              <a:t>Note: Totals may not sum due to rounding. Citi’s discussion, assumptions and estimates of TLAC and LTD are based on the Federal Reserve Board’s proposed rules issued</a:t>
            </a:r>
          </a:p>
          <a:p>
            <a:pPr marL="0" indent="0">
              <a:spcBef>
                <a:spcPts val="0"/>
              </a:spcBef>
              <a:buNone/>
            </a:pPr>
            <a:r>
              <a:rPr lang="en-US" altLang="en-US" sz="650" kern="0" dirty="0"/>
              <a:t>(1</a:t>
            </a:r>
            <a:r>
              <a:rPr lang="en-US" altLang="en-US" sz="650" kern="0" dirty="0" smtClean="0"/>
              <a:t>) Requirement </a:t>
            </a:r>
            <a:r>
              <a:rPr lang="en-US" altLang="en-US" sz="650" kern="0" dirty="0"/>
              <a:t>target for January 1st  2019. Does not include countercyclical, capital conservation and SIFI buffers.  The US NSFR is still in pre-proposed status as of Jan 2016;  (2) Based on  the “Advanced Approaches” framework; (3) U.S. Leverage Ratio is strictly on balance sheet assets. Basel III/U.S. Supplementary Ratio represents both on and off balance sheet </a:t>
            </a:r>
            <a:r>
              <a:rPr lang="en-US" altLang="en-US" sz="650" kern="0" dirty="0" smtClean="0"/>
              <a:t>assets (4</a:t>
            </a:r>
            <a:r>
              <a:rPr lang="en-US" altLang="en-US" sz="650" kern="0" dirty="0"/>
              <a:t>) Citi </a:t>
            </a:r>
            <a:r>
              <a:rPr lang="en-US" altLang="en-US" sz="650" kern="0" dirty="0" smtClean="0"/>
              <a:t>4</a:t>
            </a:r>
            <a:r>
              <a:rPr lang="en-US" altLang="en-US" sz="650" kern="0" baseline="30000" dirty="0" smtClean="0"/>
              <a:t>th</a:t>
            </a:r>
            <a:r>
              <a:rPr lang="en-US" altLang="en-US" sz="650" kern="0" dirty="0" smtClean="0"/>
              <a:t> Quarter </a:t>
            </a:r>
            <a:r>
              <a:rPr lang="en-US" altLang="en-US" sz="650" kern="0" dirty="0"/>
              <a:t>2015 Fixed Income Investor Review, </a:t>
            </a:r>
            <a:r>
              <a:rPr lang="en-US" altLang="en-US" sz="650" kern="0" dirty="0" smtClean="0"/>
              <a:t>January 21, 2016; </a:t>
            </a:r>
            <a:r>
              <a:rPr lang="en-US" altLang="en-US" sz="650" kern="0" dirty="0"/>
              <a:t>(5) Proposed </a:t>
            </a:r>
          </a:p>
        </p:txBody>
      </p:sp>
      <p:grpSp>
        <p:nvGrpSpPr>
          <p:cNvPr id="47" name="Group 46"/>
          <p:cNvGrpSpPr/>
          <p:nvPr/>
        </p:nvGrpSpPr>
        <p:grpSpPr>
          <a:xfrm>
            <a:off x="1782045" y="2489837"/>
            <a:ext cx="2286000" cy="1160558"/>
            <a:chOff x="6858000" y="4191000"/>
            <a:chExt cx="2743200" cy="914400"/>
          </a:xfrm>
        </p:grpSpPr>
        <p:sp>
          <p:nvSpPr>
            <p:cNvPr id="48" name="Rectangle 47"/>
            <p:cNvSpPr/>
            <p:nvPr/>
          </p:nvSpPr>
          <p:spPr bwMode="auto">
            <a:xfrm>
              <a:off x="6858000" y="4191000"/>
              <a:ext cx="2743200" cy="457200"/>
            </a:xfrm>
            <a:prstGeom prst="rect">
              <a:avLst/>
            </a:prstGeom>
            <a:solidFill>
              <a:schemeClr val="accent4">
                <a:lumMod val="40000"/>
                <a:lumOff val="6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rPr>
                <a:t>U.S. Leverage Ratio</a:t>
              </a:r>
            </a:p>
          </p:txBody>
        </p:sp>
        <p:sp>
          <p:nvSpPr>
            <p:cNvPr id="49" name="Rectangle 48"/>
            <p:cNvSpPr/>
            <p:nvPr/>
          </p:nvSpPr>
          <p:spPr bwMode="auto">
            <a:xfrm>
              <a:off x="6858000" y="4648200"/>
              <a:ext cx="2743200" cy="457200"/>
            </a:xfrm>
            <a:prstGeom prst="rect">
              <a:avLst/>
            </a:prstGeom>
            <a:solidFill>
              <a:schemeClr val="accent3">
                <a:lumMod val="60000"/>
                <a:lumOff val="4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rPr>
                <a:t>Basel III/</a:t>
              </a:r>
              <a:br>
                <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rPr>
              </a:br>
              <a:r>
                <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rPr>
                <a:t>U.S.</a:t>
              </a:r>
              <a:r>
                <a:rPr lang="en-US" sz="1200" dirty="0">
                  <a:solidFill>
                    <a:schemeClr val="accent1"/>
                  </a:solidFill>
                  <a:latin typeface="Arial" pitchFamily="34" charset="0"/>
                  <a:ea typeface="ヒラギノ角ゴ Pro W3" pitchFamily="124" charset="-128"/>
                </a:rPr>
                <a:t> </a:t>
              </a:r>
              <a:r>
                <a:rPr lang="en-US" sz="1200" dirty="0" smtClean="0">
                  <a:solidFill>
                    <a:schemeClr val="accent1"/>
                  </a:solidFill>
                  <a:latin typeface="Arial" pitchFamily="34" charset="0"/>
                  <a:ea typeface="ヒラギノ角ゴ Pro W3" pitchFamily="124" charset="-128"/>
                </a:rPr>
                <a:t>Supplementary Leverage</a:t>
              </a:r>
              <a:br>
                <a:rPr lang="en-US" sz="1200" dirty="0" smtClean="0">
                  <a:solidFill>
                    <a:schemeClr val="accent1"/>
                  </a:solidFill>
                  <a:latin typeface="Arial" pitchFamily="34" charset="0"/>
                  <a:ea typeface="ヒラギノ角ゴ Pro W3" pitchFamily="124" charset="-128"/>
                </a:rPr>
              </a:br>
              <a:r>
                <a:rPr lang="en-US" sz="1200" dirty="0" smtClean="0">
                  <a:solidFill>
                    <a:schemeClr val="accent1"/>
                  </a:solidFill>
                  <a:latin typeface="Arial" pitchFamily="34" charset="0"/>
                  <a:ea typeface="ヒラギノ角ゴ Pro W3" pitchFamily="124" charset="-128"/>
                </a:rPr>
                <a:t>Ratio (SLR)</a:t>
              </a:r>
              <a:endParaRPr kumimoji="0" lang="en-US" sz="1200" b="0" i="0" u="none" strike="noStrike" cap="none" normalizeH="0" baseline="0" dirty="0" smtClean="0">
                <a:ln>
                  <a:noFill/>
                </a:ln>
                <a:solidFill>
                  <a:schemeClr val="accent1"/>
                </a:solidFill>
                <a:effectLst/>
                <a:latin typeface="Arial" pitchFamily="34" charset="0"/>
                <a:ea typeface="ヒラギノ角ゴ Pro W3" pitchFamily="124" charset="-128"/>
              </a:endParaRPr>
            </a:p>
          </p:txBody>
        </p:sp>
      </p:grpSp>
      <p:sp>
        <p:nvSpPr>
          <p:cNvPr id="56" name="TextBox 18"/>
          <p:cNvSpPr txBox="1">
            <a:spLocks noChangeArrowheads="1"/>
          </p:cNvSpPr>
          <p:nvPr/>
        </p:nvSpPr>
        <p:spPr bwMode="auto">
          <a:xfrm>
            <a:off x="4202608" y="3139382"/>
            <a:ext cx="1913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charset="0"/>
                <a:ea typeface="ヒラギノ角ゴ Pro W3" pitchFamily="44" charset="-128"/>
              </a:defRPr>
            </a:lvl1pPr>
            <a:lvl2pPr marL="742950" indent="-285750" eaLnBrk="0" hangingPunct="0">
              <a:defRPr sz="1400">
                <a:solidFill>
                  <a:schemeClr val="tx1"/>
                </a:solidFill>
                <a:latin typeface="Arial" charset="0"/>
                <a:ea typeface="ヒラギノ角ゴ Pro W3" pitchFamily="44" charset="-128"/>
              </a:defRPr>
            </a:lvl2pPr>
            <a:lvl3pPr marL="1143000" indent="-228600" eaLnBrk="0" hangingPunct="0">
              <a:defRPr sz="1400">
                <a:solidFill>
                  <a:schemeClr val="tx1"/>
                </a:solidFill>
                <a:latin typeface="Arial" charset="0"/>
                <a:ea typeface="ヒラギノ角ゴ Pro W3" pitchFamily="44" charset="-128"/>
              </a:defRPr>
            </a:lvl3pPr>
            <a:lvl4pPr marL="1600200" indent="-228600" eaLnBrk="0" hangingPunct="0">
              <a:defRPr sz="1400">
                <a:solidFill>
                  <a:schemeClr val="tx1"/>
                </a:solidFill>
                <a:latin typeface="Arial" charset="0"/>
                <a:ea typeface="ヒラギノ角ゴ Pro W3" pitchFamily="44" charset="-128"/>
              </a:defRPr>
            </a:lvl4pPr>
            <a:lvl5pPr marL="2057400" indent="-228600" eaLnBrk="0" hangingPunct="0">
              <a:defRPr sz="1400">
                <a:solidFill>
                  <a:schemeClr val="tx1"/>
                </a:solidFill>
                <a:latin typeface="Arial" charset="0"/>
                <a:ea typeface="ヒラギノ角ゴ Pro W3" pitchFamily="44" charset="-128"/>
              </a:defRPr>
            </a:lvl5pPr>
            <a:lvl6pPr marL="2514600" indent="-228600" eaLnBrk="0" fontAlgn="base" hangingPunct="0">
              <a:spcBef>
                <a:spcPct val="0"/>
              </a:spcBef>
              <a:spcAft>
                <a:spcPct val="0"/>
              </a:spcAft>
              <a:defRPr sz="1400">
                <a:solidFill>
                  <a:schemeClr val="tx1"/>
                </a:solidFill>
                <a:latin typeface="Arial" charset="0"/>
                <a:ea typeface="ヒラギノ角ゴ Pro W3" pitchFamily="44" charset="-128"/>
              </a:defRPr>
            </a:lvl6pPr>
            <a:lvl7pPr marL="2971800" indent="-228600" eaLnBrk="0" fontAlgn="base" hangingPunct="0">
              <a:spcBef>
                <a:spcPct val="0"/>
              </a:spcBef>
              <a:spcAft>
                <a:spcPct val="0"/>
              </a:spcAft>
              <a:defRPr sz="1400">
                <a:solidFill>
                  <a:schemeClr val="tx1"/>
                </a:solidFill>
                <a:latin typeface="Arial" charset="0"/>
                <a:ea typeface="ヒラギノ角ゴ Pro W3" pitchFamily="44" charset="-128"/>
              </a:defRPr>
            </a:lvl7pPr>
            <a:lvl8pPr marL="3429000" indent="-228600" eaLnBrk="0" fontAlgn="base" hangingPunct="0">
              <a:spcBef>
                <a:spcPct val="0"/>
              </a:spcBef>
              <a:spcAft>
                <a:spcPct val="0"/>
              </a:spcAft>
              <a:defRPr sz="1400">
                <a:solidFill>
                  <a:schemeClr val="tx1"/>
                </a:solidFill>
                <a:latin typeface="Arial" charset="0"/>
                <a:ea typeface="ヒラギノ角ゴ Pro W3" pitchFamily="44" charset="-128"/>
              </a:defRPr>
            </a:lvl8pPr>
            <a:lvl9pPr marL="3886200" indent="-228600" eaLnBrk="0" fontAlgn="base" hangingPunct="0">
              <a:spcBef>
                <a:spcPct val="0"/>
              </a:spcBef>
              <a:spcAft>
                <a:spcPct val="0"/>
              </a:spcAft>
              <a:defRPr sz="1400">
                <a:solidFill>
                  <a:schemeClr val="tx1"/>
                </a:solidFill>
                <a:latin typeface="Arial" charset="0"/>
                <a:ea typeface="ヒラギノ角ゴ Pro W3" pitchFamily="44" charset="-128"/>
              </a:defRPr>
            </a:lvl9pPr>
          </a:lstStyle>
          <a:p>
            <a:pPr algn="ctr" eaLnBrk="1" hangingPunct="1">
              <a:buClr>
                <a:srgbClr val="DC241F"/>
              </a:buClr>
            </a:pPr>
            <a:r>
              <a:rPr lang="en-US" altLang="en-US" sz="1000" i="1" dirty="0" smtClean="0">
                <a:latin typeface="+mn-lt"/>
                <a:ea typeface="+mn-ea"/>
              </a:rPr>
              <a:t>Tier 1 Capital </a:t>
            </a:r>
            <a:endParaRPr lang="en-US" altLang="en-US" sz="1000" b="1" i="1" dirty="0" smtClean="0">
              <a:solidFill>
                <a:srgbClr val="ED8B00"/>
              </a:solidFill>
              <a:latin typeface="+mn-lt"/>
              <a:ea typeface="+mn-ea"/>
            </a:endParaRPr>
          </a:p>
          <a:p>
            <a:pPr algn="ctr" eaLnBrk="1" hangingPunct="1">
              <a:buClr>
                <a:srgbClr val="DC241F"/>
              </a:buClr>
            </a:pPr>
            <a:r>
              <a:rPr lang="en-US" altLang="en-US" sz="1000" i="1" dirty="0" smtClean="0">
                <a:latin typeface="+mn-lt"/>
                <a:ea typeface="+mn-ea"/>
              </a:rPr>
              <a:t>Total Leverage Exposure</a:t>
            </a:r>
            <a:endParaRPr lang="en-US" altLang="en-US" sz="1000" i="1" dirty="0">
              <a:latin typeface="+mn-lt"/>
              <a:ea typeface="+mn-ea"/>
            </a:endParaRPr>
          </a:p>
        </p:txBody>
      </p:sp>
      <p:cxnSp>
        <p:nvCxnSpPr>
          <p:cNvPr id="57" name="Straight Connector 56"/>
          <p:cNvCxnSpPr/>
          <p:nvPr/>
        </p:nvCxnSpPr>
        <p:spPr bwMode="auto">
          <a:xfrm>
            <a:off x="4290701" y="3339437"/>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8" name="Table 57"/>
          <p:cNvGraphicFramePr>
            <a:graphicFrameLocks noGrp="1"/>
          </p:cNvGraphicFramePr>
          <p:nvPr>
            <p:extLst>
              <p:ext uri="{D42A27DB-BD31-4B8C-83A1-F6EECF244321}">
                <p14:modId xmlns:p14="http://schemas.microsoft.com/office/powerpoint/2010/main" val="4127083793"/>
              </p:ext>
            </p:extLst>
          </p:nvPr>
        </p:nvGraphicFramePr>
        <p:xfrm>
          <a:off x="6246195" y="3202277"/>
          <a:ext cx="2778540" cy="274320"/>
        </p:xfrm>
        <a:graphic>
          <a:graphicData uri="http://schemas.openxmlformats.org/drawingml/2006/table">
            <a:tbl>
              <a:tblPr firstRow="1" bandRow="1">
                <a:tableStyleId>{5C22544A-7EE6-4342-B048-85BDC9FD1C3A}</a:tableStyleId>
              </a:tblPr>
              <a:tblGrid>
                <a:gridCol w="926180"/>
                <a:gridCol w="1010879"/>
                <a:gridCol w="841481"/>
              </a:tblGrid>
              <a:tr h="274320">
                <a:tc>
                  <a:txBody>
                    <a:bodyPr/>
                    <a:lstStyle/>
                    <a:p>
                      <a:pPr algn="ctr"/>
                      <a:r>
                        <a:rPr lang="en-US" sz="1200" b="0" dirty="0" smtClean="0">
                          <a:solidFill>
                            <a:schemeClr val="accent1"/>
                          </a:solidFill>
                        </a:rPr>
                        <a:t>3.0% min</a:t>
                      </a:r>
                      <a:endParaRPr lang="en-US" sz="1200" b="0" dirty="0">
                        <a:solidFill>
                          <a:schemeClr val="accent1"/>
                        </a:solidFill>
                      </a:endParaRPr>
                    </a:p>
                  </a:txBody>
                  <a:tcPr anchor="ctr">
                    <a:solidFill>
                      <a:schemeClr val="accent3">
                        <a:lumMod val="60000"/>
                        <a:lumOff val="40000"/>
                      </a:schemeClr>
                    </a:solidFill>
                  </a:tcPr>
                </a:tc>
                <a:tc>
                  <a:txBody>
                    <a:bodyPr/>
                    <a:lstStyle/>
                    <a:p>
                      <a:pPr algn="ctr"/>
                      <a:r>
                        <a:rPr lang="en-US" sz="1200" b="0" dirty="0" smtClean="0">
                          <a:solidFill>
                            <a:schemeClr val="accent1"/>
                          </a:solidFill>
                        </a:rPr>
                        <a:t>5.0%</a:t>
                      </a:r>
                      <a:endParaRPr lang="en-US" sz="1200" b="0" dirty="0">
                        <a:solidFill>
                          <a:schemeClr val="accent1"/>
                        </a:solidFill>
                      </a:endParaRPr>
                    </a:p>
                  </a:txBody>
                  <a:tcPr anchor="ctr">
                    <a:solidFill>
                      <a:schemeClr val="accent3">
                        <a:lumMod val="60000"/>
                        <a:lumOff val="40000"/>
                      </a:schemeClr>
                    </a:solidFill>
                  </a:tcPr>
                </a:tc>
                <a:tc>
                  <a:txBody>
                    <a:bodyPr/>
                    <a:lstStyle/>
                    <a:p>
                      <a:pPr algn="ctr"/>
                      <a:r>
                        <a:rPr lang="en-US" sz="1200" b="1" dirty="0" smtClean="0">
                          <a:solidFill>
                            <a:schemeClr val="accent1"/>
                          </a:solidFill>
                        </a:rPr>
                        <a:t>7.1%</a:t>
                      </a:r>
                      <a:endParaRPr lang="en-US" sz="1200" b="1" dirty="0">
                        <a:solidFill>
                          <a:schemeClr val="accent1"/>
                        </a:solidFill>
                      </a:endParaRPr>
                    </a:p>
                  </a:txBody>
                  <a:tcPr anchor="ctr">
                    <a:solidFill>
                      <a:schemeClr val="accent3">
                        <a:lumMod val="60000"/>
                        <a:lumOff val="40000"/>
                      </a:schemeClr>
                    </a:solidFill>
                  </a:tcPr>
                </a:tc>
              </a:tr>
            </a:tbl>
          </a:graphicData>
        </a:graphic>
      </p:graphicFrame>
      <p:grpSp>
        <p:nvGrpSpPr>
          <p:cNvPr id="64" name="Group 63"/>
          <p:cNvGrpSpPr/>
          <p:nvPr/>
        </p:nvGrpSpPr>
        <p:grpSpPr>
          <a:xfrm>
            <a:off x="1782045" y="1365337"/>
            <a:ext cx="2286000" cy="952022"/>
            <a:chOff x="6858000" y="4191001"/>
            <a:chExt cx="2743200" cy="914399"/>
          </a:xfrm>
        </p:grpSpPr>
        <p:sp>
          <p:nvSpPr>
            <p:cNvPr id="65" name="Rectangle 64"/>
            <p:cNvSpPr/>
            <p:nvPr/>
          </p:nvSpPr>
          <p:spPr bwMode="auto">
            <a:xfrm>
              <a:off x="6858000" y="4191001"/>
              <a:ext cx="2743200" cy="457200"/>
            </a:xfrm>
            <a:prstGeom prst="rect">
              <a:avLst/>
            </a:prstGeom>
            <a:solidFill>
              <a:schemeClr val="tx1">
                <a:lumMod val="40000"/>
                <a:lumOff val="6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ヒラギノ角ゴ Pro W3" pitchFamily="124" charset="-128"/>
                </a:rPr>
                <a:t>Liquidity Coverage Ratio</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pitchFamily="34" charset="0"/>
                  <a:ea typeface="ヒラギノ角ゴ Pro W3" pitchFamily="124" charset="-128"/>
                </a:rPr>
                <a:t>(LCR)</a:t>
              </a:r>
              <a:endParaRPr kumimoji="0" lang="en-US" sz="1200" b="0" i="0" u="none" strike="noStrike" cap="none" normalizeH="0" baseline="0" dirty="0" smtClean="0">
                <a:ln>
                  <a:noFill/>
                </a:ln>
                <a:solidFill>
                  <a:schemeClr val="tx1"/>
                </a:solidFill>
                <a:effectLst/>
                <a:latin typeface="Arial" pitchFamily="34" charset="0"/>
                <a:ea typeface="ヒラギノ角ゴ Pro W3" pitchFamily="124" charset="-128"/>
              </a:endParaRPr>
            </a:p>
          </p:txBody>
        </p:sp>
        <p:sp>
          <p:nvSpPr>
            <p:cNvPr id="68" name="Rectangle 67"/>
            <p:cNvSpPr/>
            <p:nvPr/>
          </p:nvSpPr>
          <p:spPr bwMode="auto">
            <a:xfrm>
              <a:off x="6858000" y="4648200"/>
              <a:ext cx="2743200" cy="457200"/>
            </a:xfrm>
            <a:prstGeom prst="rect">
              <a:avLst/>
            </a:prstGeom>
            <a:solidFill>
              <a:schemeClr val="bg1">
                <a:lumMod val="50000"/>
              </a:schemeClr>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itchFamily="34" charset="0"/>
                  <a:ea typeface="ヒラギノ角ゴ Pro W3" pitchFamily="124" charset="-128"/>
                </a:rPr>
                <a:t>Net Stable Funding Ratio</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bg1"/>
                  </a:solidFill>
                  <a:latin typeface="Arial" pitchFamily="34" charset="0"/>
                  <a:ea typeface="ヒラギノ角ゴ Pro W3" pitchFamily="124" charset="-128"/>
                </a:rPr>
                <a:t>(NSFR)</a:t>
              </a:r>
              <a:endParaRPr kumimoji="0" lang="en-US" sz="1200" b="0" i="0" u="none" strike="noStrike" cap="none" normalizeH="0" baseline="0" dirty="0" smtClean="0">
                <a:ln>
                  <a:noFill/>
                </a:ln>
                <a:solidFill>
                  <a:schemeClr val="bg1"/>
                </a:solidFill>
                <a:effectLst/>
                <a:latin typeface="Arial" pitchFamily="34" charset="0"/>
                <a:ea typeface="ヒラギノ角ゴ Pro W3" pitchFamily="124" charset="-128"/>
              </a:endParaRPr>
            </a:p>
          </p:txBody>
        </p:sp>
      </p:grpSp>
      <p:sp>
        <p:nvSpPr>
          <p:cNvPr id="69" name="TextBox 18"/>
          <p:cNvSpPr txBox="1">
            <a:spLocks noChangeArrowheads="1"/>
          </p:cNvSpPr>
          <p:nvPr/>
        </p:nvSpPr>
        <p:spPr bwMode="auto">
          <a:xfrm>
            <a:off x="4207394" y="1415980"/>
            <a:ext cx="1903975"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charset="0"/>
                <a:ea typeface="ヒラギノ角ゴ Pro W3" pitchFamily="44" charset="-128"/>
              </a:defRPr>
            </a:lvl1pPr>
            <a:lvl2pPr marL="742950" indent="-285750" eaLnBrk="0" hangingPunct="0">
              <a:defRPr sz="1400">
                <a:solidFill>
                  <a:schemeClr val="tx1"/>
                </a:solidFill>
                <a:latin typeface="Arial" charset="0"/>
                <a:ea typeface="ヒラギノ角ゴ Pro W3" pitchFamily="44" charset="-128"/>
              </a:defRPr>
            </a:lvl2pPr>
            <a:lvl3pPr marL="1143000" indent="-228600" eaLnBrk="0" hangingPunct="0">
              <a:defRPr sz="1400">
                <a:solidFill>
                  <a:schemeClr val="tx1"/>
                </a:solidFill>
                <a:latin typeface="Arial" charset="0"/>
                <a:ea typeface="ヒラギノ角ゴ Pro W3" pitchFamily="44" charset="-128"/>
              </a:defRPr>
            </a:lvl3pPr>
            <a:lvl4pPr marL="1600200" indent="-228600" eaLnBrk="0" hangingPunct="0">
              <a:defRPr sz="1400">
                <a:solidFill>
                  <a:schemeClr val="tx1"/>
                </a:solidFill>
                <a:latin typeface="Arial" charset="0"/>
                <a:ea typeface="ヒラギノ角ゴ Pro W3" pitchFamily="44" charset="-128"/>
              </a:defRPr>
            </a:lvl4pPr>
            <a:lvl5pPr marL="2057400" indent="-228600" eaLnBrk="0" hangingPunct="0">
              <a:defRPr sz="1400">
                <a:solidFill>
                  <a:schemeClr val="tx1"/>
                </a:solidFill>
                <a:latin typeface="Arial" charset="0"/>
                <a:ea typeface="ヒラギノ角ゴ Pro W3" pitchFamily="44" charset="-128"/>
              </a:defRPr>
            </a:lvl5pPr>
            <a:lvl6pPr marL="2514600" indent="-228600" eaLnBrk="0" fontAlgn="base" hangingPunct="0">
              <a:spcBef>
                <a:spcPct val="0"/>
              </a:spcBef>
              <a:spcAft>
                <a:spcPct val="0"/>
              </a:spcAft>
              <a:defRPr sz="1400">
                <a:solidFill>
                  <a:schemeClr val="tx1"/>
                </a:solidFill>
                <a:latin typeface="Arial" charset="0"/>
                <a:ea typeface="ヒラギノ角ゴ Pro W3" pitchFamily="44" charset="-128"/>
              </a:defRPr>
            </a:lvl6pPr>
            <a:lvl7pPr marL="2971800" indent="-228600" eaLnBrk="0" fontAlgn="base" hangingPunct="0">
              <a:spcBef>
                <a:spcPct val="0"/>
              </a:spcBef>
              <a:spcAft>
                <a:spcPct val="0"/>
              </a:spcAft>
              <a:defRPr sz="1400">
                <a:solidFill>
                  <a:schemeClr val="tx1"/>
                </a:solidFill>
                <a:latin typeface="Arial" charset="0"/>
                <a:ea typeface="ヒラギノ角ゴ Pro W3" pitchFamily="44" charset="-128"/>
              </a:defRPr>
            </a:lvl7pPr>
            <a:lvl8pPr marL="3429000" indent="-228600" eaLnBrk="0" fontAlgn="base" hangingPunct="0">
              <a:spcBef>
                <a:spcPct val="0"/>
              </a:spcBef>
              <a:spcAft>
                <a:spcPct val="0"/>
              </a:spcAft>
              <a:defRPr sz="1400">
                <a:solidFill>
                  <a:schemeClr val="tx1"/>
                </a:solidFill>
                <a:latin typeface="Arial" charset="0"/>
                <a:ea typeface="ヒラギノ角ゴ Pro W3" pitchFamily="44" charset="-128"/>
              </a:defRPr>
            </a:lvl8pPr>
            <a:lvl9pPr marL="3886200" indent="-228600" eaLnBrk="0" fontAlgn="base" hangingPunct="0">
              <a:spcBef>
                <a:spcPct val="0"/>
              </a:spcBef>
              <a:spcAft>
                <a:spcPct val="0"/>
              </a:spcAft>
              <a:defRPr sz="1400">
                <a:solidFill>
                  <a:schemeClr val="tx1"/>
                </a:solidFill>
                <a:latin typeface="Arial" charset="0"/>
                <a:ea typeface="ヒラギノ角ゴ Pro W3" pitchFamily="44" charset="-128"/>
              </a:defRPr>
            </a:lvl9pPr>
          </a:lstStyle>
          <a:p>
            <a:pPr algn="ctr" eaLnBrk="1" hangingPunct="1">
              <a:buClr>
                <a:srgbClr val="DC241F"/>
              </a:buClr>
            </a:pPr>
            <a:r>
              <a:rPr lang="en-US" altLang="en-US" sz="1000" i="1" dirty="0" smtClean="0">
                <a:latin typeface="+mn-lt"/>
                <a:ea typeface="+mn-ea"/>
              </a:rPr>
              <a:t>HQLA </a:t>
            </a:r>
          </a:p>
          <a:p>
            <a:pPr algn="ctr" eaLnBrk="1" hangingPunct="1">
              <a:buClr>
                <a:srgbClr val="DC241F"/>
              </a:buClr>
            </a:pPr>
            <a:r>
              <a:rPr lang="en-US" altLang="en-US" sz="1000" i="1" dirty="0" smtClean="0">
                <a:latin typeface="+mn-lt"/>
                <a:ea typeface="+mn-ea"/>
              </a:rPr>
              <a:t>30 Day Net Cash Outflow</a:t>
            </a:r>
          </a:p>
          <a:p>
            <a:pPr algn="ctr" eaLnBrk="1" hangingPunct="1">
              <a:buClr>
                <a:srgbClr val="DC241F"/>
              </a:buClr>
            </a:pPr>
            <a:endParaRPr lang="en-US" altLang="en-US" sz="800" i="1" dirty="0" smtClean="0">
              <a:solidFill>
                <a:schemeClr val="accent5"/>
              </a:solidFill>
              <a:latin typeface="+mn-lt"/>
              <a:ea typeface="+mn-ea"/>
            </a:endParaRPr>
          </a:p>
          <a:p>
            <a:pPr algn="ctr" eaLnBrk="1" hangingPunct="1">
              <a:spcBef>
                <a:spcPts val="300"/>
              </a:spcBef>
              <a:buClr>
                <a:srgbClr val="DC241F"/>
              </a:buClr>
            </a:pPr>
            <a:r>
              <a:rPr lang="en-US" altLang="en-US" sz="1000" i="1" dirty="0" smtClean="0">
                <a:solidFill>
                  <a:schemeClr val="accent5"/>
                </a:solidFill>
                <a:latin typeface="+mn-lt"/>
                <a:ea typeface="+mn-ea"/>
              </a:rPr>
              <a:t>Available Stable Funding  </a:t>
            </a:r>
            <a:endParaRPr lang="en-US" altLang="en-US" sz="1000" i="1" dirty="0">
              <a:solidFill>
                <a:schemeClr val="accent5"/>
              </a:solidFill>
              <a:latin typeface="+mn-lt"/>
              <a:ea typeface="+mn-ea"/>
            </a:endParaRPr>
          </a:p>
          <a:p>
            <a:pPr algn="ctr" eaLnBrk="1" hangingPunct="1">
              <a:spcBef>
                <a:spcPts val="300"/>
              </a:spcBef>
              <a:buClr>
                <a:srgbClr val="DC241F"/>
              </a:buClr>
            </a:pPr>
            <a:r>
              <a:rPr lang="en-US" altLang="en-US" sz="1000" i="1" dirty="0">
                <a:solidFill>
                  <a:schemeClr val="accent5"/>
                </a:solidFill>
                <a:latin typeface="+mn-lt"/>
                <a:ea typeface="+mn-ea"/>
              </a:rPr>
              <a:t>Required Stable Funding</a:t>
            </a:r>
          </a:p>
        </p:txBody>
      </p:sp>
      <p:cxnSp>
        <p:nvCxnSpPr>
          <p:cNvPr id="70" name="Straight Connector 69"/>
          <p:cNvCxnSpPr/>
          <p:nvPr/>
        </p:nvCxnSpPr>
        <p:spPr bwMode="auto">
          <a:xfrm>
            <a:off x="4290701" y="1611821"/>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p:cNvCxnSpPr/>
          <p:nvPr/>
        </p:nvCxnSpPr>
        <p:spPr bwMode="auto">
          <a:xfrm>
            <a:off x="4290701" y="2105006"/>
            <a:ext cx="1737360" cy="0"/>
          </a:xfrm>
          <a:prstGeom prst="line">
            <a:avLst/>
          </a:prstGeom>
          <a:solidFill>
            <a:schemeClr val="folHlink"/>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Table 71"/>
          <p:cNvGraphicFramePr>
            <a:graphicFrameLocks noGrp="1"/>
          </p:cNvGraphicFramePr>
          <p:nvPr>
            <p:extLst>
              <p:ext uri="{D42A27DB-BD31-4B8C-83A1-F6EECF244321}">
                <p14:modId xmlns:p14="http://schemas.microsoft.com/office/powerpoint/2010/main" val="155871991"/>
              </p:ext>
            </p:extLst>
          </p:nvPr>
        </p:nvGraphicFramePr>
        <p:xfrm>
          <a:off x="6246195" y="1472445"/>
          <a:ext cx="2778540" cy="274320"/>
        </p:xfrm>
        <a:graphic>
          <a:graphicData uri="http://schemas.openxmlformats.org/drawingml/2006/table">
            <a:tbl>
              <a:tblPr firstRow="1" bandRow="1">
                <a:tableStyleId>{5C22544A-7EE6-4342-B048-85BDC9FD1C3A}</a:tableStyleId>
              </a:tblPr>
              <a:tblGrid>
                <a:gridCol w="1937059"/>
                <a:gridCol w="841481"/>
              </a:tblGrid>
              <a:tr h="274320">
                <a:tc>
                  <a:txBody>
                    <a:bodyPr/>
                    <a:lstStyle/>
                    <a:p>
                      <a:pPr algn="ctr"/>
                      <a:r>
                        <a:rPr kumimoji="0" lang="en-US" sz="1200" b="0" i="0" u="none" strike="noStrike" kern="1200" cap="none" normalizeH="0" baseline="0" dirty="0" smtClean="0">
                          <a:ln>
                            <a:noFill/>
                          </a:ln>
                          <a:solidFill>
                            <a:schemeClr val="tx1"/>
                          </a:solidFill>
                          <a:effectLst/>
                          <a:latin typeface="Arial" pitchFamily="34" charset="0"/>
                          <a:ea typeface="ヒラギノ角ゴ Pro W3" pitchFamily="124" charset="-128"/>
                          <a:cs typeface="+mn-cs"/>
                        </a:rPr>
                        <a:t>100%</a:t>
                      </a:r>
                    </a:p>
                  </a:txBody>
                  <a:tcPr anchor="ctr">
                    <a:solidFill>
                      <a:srgbClr val="B9BBBE"/>
                    </a:solidFill>
                  </a:tcPr>
                </a:tc>
                <a:tc>
                  <a:txBody>
                    <a:bodyPr/>
                    <a:lstStyle/>
                    <a:p>
                      <a:pPr marL="0" algn="ctr" defTabSz="914400" rtl="0" eaLnBrk="1" latinLnBrk="0" hangingPunct="1"/>
                      <a:r>
                        <a:rPr kumimoji="0" lang="en-US" sz="1200" b="1" i="0" u="none" strike="noStrike" kern="1200" cap="none" normalizeH="0" baseline="0" dirty="0" smtClean="0">
                          <a:ln>
                            <a:noFill/>
                          </a:ln>
                          <a:solidFill>
                            <a:schemeClr val="tx1"/>
                          </a:solidFill>
                          <a:effectLst/>
                          <a:latin typeface="Arial" pitchFamily="34" charset="0"/>
                          <a:ea typeface="ヒラギノ角ゴ Pro W3" pitchFamily="124" charset="-128"/>
                          <a:cs typeface="+mn-cs"/>
                        </a:rPr>
                        <a:t>112%</a:t>
                      </a:r>
                      <a:endParaRPr kumimoji="0" lang="en-US" sz="1200" b="1" i="0" u="none" strike="noStrike" kern="1200" cap="none" normalizeH="0" baseline="0" dirty="0">
                        <a:ln>
                          <a:noFill/>
                        </a:ln>
                        <a:solidFill>
                          <a:schemeClr val="tx1"/>
                        </a:solidFill>
                        <a:effectLst/>
                        <a:latin typeface="Arial" pitchFamily="34" charset="0"/>
                        <a:ea typeface="ヒラギノ角ゴ Pro W3" pitchFamily="124" charset="-128"/>
                        <a:cs typeface="+mn-cs"/>
                      </a:endParaRPr>
                    </a:p>
                  </a:txBody>
                  <a:tcPr anchor="ctr">
                    <a:solidFill>
                      <a:srgbClr val="B9BBBE"/>
                    </a:solidFill>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771607134"/>
              </p:ext>
            </p:extLst>
          </p:nvPr>
        </p:nvGraphicFramePr>
        <p:xfrm>
          <a:off x="6246195" y="1974323"/>
          <a:ext cx="2778540" cy="274320"/>
        </p:xfrm>
        <a:graphic>
          <a:graphicData uri="http://schemas.openxmlformats.org/drawingml/2006/table">
            <a:tbl>
              <a:tblPr firstRow="1" bandRow="1">
                <a:tableStyleId>{5C22544A-7EE6-4342-B048-85BDC9FD1C3A}</a:tableStyleId>
              </a:tblPr>
              <a:tblGrid>
                <a:gridCol w="1937059"/>
                <a:gridCol w="841481"/>
              </a:tblGrid>
              <a:tr h="274320">
                <a:tc>
                  <a:txBody>
                    <a:bodyPr/>
                    <a:lstStyle/>
                    <a:p>
                      <a:pPr algn="ctr"/>
                      <a:r>
                        <a:rPr kumimoji="0" lang="en-US" sz="1200" b="0" i="0" u="none" strike="noStrike" kern="1200" cap="none" normalizeH="0" baseline="0" dirty="0" smtClean="0">
                          <a:ln>
                            <a:noFill/>
                          </a:ln>
                          <a:solidFill>
                            <a:schemeClr val="bg1"/>
                          </a:solidFill>
                          <a:effectLst/>
                          <a:latin typeface="Arial" pitchFamily="34" charset="0"/>
                          <a:ea typeface="ヒラギノ角ゴ Pro W3" pitchFamily="124" charset="-128"/>
                          <a:cs typeface="+mn-cs"/>
                        </a:rPr>
                        <a:t>100% </a:t>
                      </a:r>
                      <a:r>
                        <a:rPr kumimoji="0" lang="en-US" sz="1200" b="0" i="0" u="none" strike="noStrike" kern="1200" cap="none" normalizeH="0" baseline="30000" dirty="0" smtClean="0">
                          <a:ln>
                            <a:noFill/>
                          </a:ln>
                          <a:solidFill>
                            <a:schemeClr val="bg1"/>
                          </a:solidFill>
                          <a:effectLst/>
                          <a:latin typeface="Arial" pitchFamily="34" charset="0"/>
                          <a:ea typeface="ヒラギノ角ゴ Pro W3" pitchFamily="124" charset="-128"/>
                          <a:cs typeface="+mn-cs"/>
                        </a:rPr>
                        <a:t>(5)</a:t>
                      </a:r>
                    </a:p>
                  </a:txBody>
                  <a:tcPr anchor="ctr">
                    <a:solidFill>
                      <a:srgbClr val="7F7F7F"/>
                    </a:solidFill>
                  </a:tcPr>
                </a:tc>
                <a:tc>
                  <a:txBody>
                    <a:bodyPr/>
                    <a:lstStyle/>
                    <a:p>
                      <a:pPr marL="0" algn="ctr" defTabSz="914400" rtl="0" eaLnBrk="1" latinLnBrk="0" hangingPunct="1"/>
                      <a:r>
                        <a:rPr kumimoji="0" lang="en-US" sz="1200" b="1" i="0" u="none" strike="noStrike" kern="1200" cap="none" normalizeH="0" baseline="0" dirty="0" smtClean="0">
                          <a:ln>
                            <a:noFill/>
                          </a:ln>
                          <a:solidFill>
                            <a:schemeClr val="bg1"/>
                          </a:solidFill>
                          <a:effectLst/>
                          <a:latin typeface="Arial" pitchFamily="34" charset="0"/>
                          <a:ea typeface="ヒラギノ角ゴ Pro W3" pitchFamily="124" charset="-128"/>
                          <a:cs typeface="+mn-cs"/>
                        </a:rPr>
                        <a:t>&gt;100%</a:t>
                      </a:r>
                      <a:r>
                        <a:rPr kumimoji="0" lang="en-US" sz="1000" b="1" i="0" u="none" strike="noStrike" kern="1200" cap="none" normalizeH="0" baseline="80000" dirty="0" smtClean="0">
                          <a:ln>
                            <a:noFill/>
                          </a:ln>
                          <a:solidFill>
                            <a:schemeClr val="bg1"/>
                          </a:solidFill>
                          <a:effectLst/>
                          <a:latin typeface="Arial" pitchFamily="34" charset="0"/>
                          <a:ea typeface="ヒラギノ角ゴ Pro W3" pitchFamily="124" charset="-128"/>
                          <a:cs typeface="+mn-cs"/>
                        </a:rPr>
                        <a:t>(4)</a:t>
                      </a:r>
                      <a:endParaRPr kumimoji="0" lang="en-US" sz="1000" b="1" i="0" u="none" strike="noStrike" kern="1200" cap="none" normalizeH="0" baseline="80000" dirty="0">
                        <a:ln>
                          <a:noFill/>
                        </a:ln>
                        <a:solidFill>
                          <a:schemeClr val="bg1"/>
                        </a:solidFill>
                        <a:effectLst/>
                        <a:latin typeface="Arial" pitchFamily="34" charset="0"/>
                        <a:ea typeface="ヒラギノ角ゴ Pro W3" pitchFamily="124" charset="-128"/>
                        <a:cs typeface="+mn-cs"/>
                      </a:endParaRPr>
                    </a:p>
                  </a:txBody>
                  <a:tcPr anchor="ctr">
                    <a:solidFill>
                      <a:srgbClr val="7F7F7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6927960"/>
              </p:ext>
            </p:extLst>
          </p:nvPr>
        </p:nvGraphicFramePr>
        <p:xfrm>
          <a:off x="6247542" y="1225787"/>
          <a:ext cx="2778540" cy="259080"/>
        </p:xfrm>
        <a:graphic>
          <a:graphicData uri="http://schemas.openxmlformats.org/drawingml/2006/table">
            <a:tbl>
              <a:tblPr firstRow="1" bandRow="1">
                <a:tableStyleId>{5C22544A-7EE6-4342-B048-85BDC9FD1C3A}</a:tableStyleId>
              </a:tblPr>
              <a:tblGrid>
                <a:gridCol w="926180"/>
                <a:gridCol w="1010879"/>
                <a:gridCol w="841481"/>
              </a:tblGrid>
              <a:tr h="152400">
                <a:tc>
                  <a:txBody>
                    <a:bodyPr/>
                    <a:lstStyle/>
                    <a:p>
                      <a:pPr algn="ctr"/>
                      <a:r>
                        <a:rPr lang="en-US" sz="1000" dirty="0" smtClean="0"/>
                        <a:t>Basel </a:t>
                      </a:r>
                      <a:r>
                        <a:rPr lang="en-US" sz="1000" baseline="0" dirty="0" smtClean="0"/>
                        <a:t>III</a:t>
                      </a:r>
                      <a:endParaRPr lang="en-US" sz="1000" dirty="0"/>
                    </a:p>
                  </a:txBody>
                  <a:tcPr/>
                </a:tc>
                <a:tc>
                  <a:txBody>
                    <a:bodyPr/>
                    <a:lstStyle/>
                    <a:p>
                      <a:pPr algn="ctr"/>
                      <a:r>
                        <a:rPr lang="en-US" sz="1100" dirty="0" smtClean="0"/>
                        <a:t>U.S.</a:t>
                      </a:r>
                      <a:endParaRPr lang="en-US" sz="1100" dirty="0"/>
                    </a:p>
                  </a:txBody>
                  <a:tcPr/>
                </a:tc>
                <a:tc>
                  <a:txBody>
                    <a:bodyPr/>
                    <a:lstStyle/>
                    <a:p>
                      <a:pPr algn="ctr"/>
                      <a:r>
                        <a:rPr lang="en-US" sz="1100" dirty="0" smtClean="0"/>
                        <a:t>Citi</a:t>
                      </a:r>
                      <a:r>
                        <a:rPr lang="en-US" sz="1050" b="1" kern="1200" baseline="80000" dirty="0" smtClean="0">
                          <a:solidFill>
                            <a:schemeClr val="lt1"/>
                          </a:solidFill>
                          <a:latin typeface="+mn-lt"/>
                          <a:ea typeface="+mn-ea"/>
                          <a:cs typeface="+mn-cs"/>
                        </a:rPr>
                        <a:t>(2</a:t>
                      </a:r>
                      <a:r>
                        <a:rPr lang="en-US" sz="1050" baseline="80000" dirty="0" smtClean="0"/>
                        <a:t>)</a:t>
                      </a:r>
                      <a:endParaRPr lang="en-US" sz="1100" baseline="80000" dirty="0"/>
                    </a:p>
                  </a:txBody>
                  <a:tcPr/>
                </a:tc>
              </a:tr>
            </a:tbl>
          </a:graphicData>
        </a:graphic>
      </p:graphicFrame>
      <p:sp>
        <p:nvSpPr>
          <p:cNvPr id="74" name="TextBox 73"/>
          <p:cNvSpPr txBox="1"/>
          <p:nvPr/>
        </p:nvSpPr>
        <p:spPr>
          <a:xfrm>
            <a:off x="8239442" y="905256"/>
            <a:ext cx="675958" cy="307777"/>
          </a:xfrm>
          <a:prstGeom prst="rect">
            <a:avLst/>
          </a:prstGeom>
          <a:noFill/>
        </p:spPr>
        <p:txBody>
          <a:bodyPr wrap="square" rtlCol="0">
            <a:spAutoFit/>
          </a:bodyPr>
          <a:lstStyle/>
          <a:p>
            <a:pPr algn="ctr"/>
            <a:r>
              <a:rPr lang="en-US" sz="1400" b="1" dirty="0" smtClean="0">
                <a:solidFill>
                  <a:srgbClr val="002060"/>
                </a:solidFill>
              </a:rPr>
              <a:t>4Q15</a:t>
            </a:r>
            <a:endParaRPr lang="en-US" sz="1600" b="1" dirty="0">
              <a:solidFill>
                <a:srgbClr val="002060"/>
              </a:solidFill>
            </a:endParaRPr>
          </a:p>
        </p:txBody>
      </p:sp>
      <p:grpSp>
        <p:nvGrpSpPr>
          <p:cNvPr id="18" name="Group 17"/>
          <p:cNvGrpSpPr/>
          <p:nvPr/>
        </p:nvGrpSpPr>
        <p:grpSpPr>
          <a:xfrm>
            <a:off x="140400" y="554583"/>
            <a:ext cx="8863197" cy="296496"/>
            <a:chOff x="140400" y="554583"/>
            <a:chExt cx="8863197" cy="296496"/>
          </a:xfrm>
        </p:grpSpPr>
        <p:sp>
          <p:nvSpPr>
            <p:cNvPr id="15" name="MessageBox"/>
            <p:cNvSpPr/>
            <p:nvPr>
              <p:custDataLst>
                <p:tags r:id="rId3"/>
              </p:custDataLst>
            </p:nvPr>
          </p:nvSpPr>
          <p:spPr bwMode="auto">
            <a:xfrm>
              <a:off x="140400" y="554583"/>
              <a:ext cx="8863197" cy="215444"/>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r>
                <a:rPr lang="en-US" sz="1400" dirty="0">
                  <a:solidFill>
                    <a:srgbClr val="00BDF2"/>
                  </a:solidFill>
                  <a:ea typeface="+mj-ea"/>
                </a:rPr>
                <a:t>Regulatory focus on capital adequacy, reducing leverage and ensuring high liquidity levels</a:t>
              </a:r>
              <a:r>
                <a:rPr lang="en-US" sz="1400" dirty="0" smtClean="0">
                  <a:solidFill>
                    <a:srgbClr val="00BDF2"/>
                  </a:solidFill>
                  <a:ea typeface="+mj-ea"/>
                </a:rPr>
                <a:t>.</a:t>
              </a:r>
              <a:endParaRPr lang="en-US" sz="1400" dirty="0">
                <a:solidFill>
                  <a:srgbClr val="00BDF2"/>
                </a:solidFill>
                <a:ea typeface="+mj-ea"/>
              </a:endParaRPr>
            </a:p>
          </p:txBody>
        </p:sp>
        <p:cxnSp>
          <p:nvCxnSpPr>
            <p:cNvPr id="16" name="MessageLine"/>
            <p:cNvCxnSpPr/>
            <p:nvPr/>
          </p:nvCxnSpPr>
          <p:spPr bwMode="auto">
            <a:xfrm>
              <a:off x="140400" y="851079"/>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Group 31"/>
          <p:cNvGrpSpPr/>
          <p:nvPr/>
        </p:nvGrpSpPr>
        <p:grpSpPr>
          <a:xfrm>
            <a:off x="1776550" y="4866526"/>
            <a:ext cx="2266510" cy="1400924"/>
            <a:chOff x="1776550" y="4923676"/>
            <a:chExt cx="2266510" cy="1400924"/>
          </a:xfrm>
        </p:grpSpPr>
        <p:sp>
          <p:nvSpPr>
            <p:cNvPr id="13" name="Rectangle 12"/>
            <p:cNvSpPr/>
            <p:nvPr/>
          </p:nvSpPr>
          <p:spPr bwMode="auto">
            <a:xfrm>
              <a:off x="1776550" y="4923676"/>
              <a:ext cx="2261015" cy="693992"/>
            </a:xfrm>
            <a:prstGeom prst="rect">
              <a:avLst/>
            </a:prstGeom>
            <a:solidFill>
              <a:schemeClr val="accent2"/>
            </a:solidFill>
            <a:ln w="635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a:solidFill>
                    <a:schemeClr val="accent1"/>
                  </a:solidFill>
                  <a:latin typeface="Arial" pitchFamily="34" charset="0"/>
                  <a:ea typeface="ヒラギノ角ゴ Pro W3" pitchFamily="124" charset="-128"/>
                </a:rPr>
                <a:t>Minimum-plus-Buffer External </a:t>
              </a:r>
              <a:r>
                <a:rPr lang="en-US" sz="1200" dirty="0" smtClean="0">
                  <a:solidFill>
                    <a:schemeClr val="accent1"/>
                  </a:solidFill>
                  <a:latin typeface="Arial" pitchFamily="34" charset="0"/>
                  <a:ea typeface="ヒラギノ角ゴ Pro W3" pitchFamily="124" charset="-128"/>
                </a:rPr>
                <a:t>Total Loss Absorbing Capacity (TLAC) </a:t>
              </a:r>
              <a:r>
                <a:rPr lang="en-US" sz="1200" dirty="0">
                  <a:solidFill>
                    <a:schemeClr val="accent1"/>
                  </a:solidFill>
                  <a:latin typeface="Arial" pitchFamily="34" charset="0"/>
                  <a:ea typeface="ヒラギノ角ゴ Pro W3" pitchFamily="124" charset="-128"/>
                </a:rPr>
                <a:t>Ratio </a:t>
              </a:r>
            </a:p>
          </p:txBody>
        </p:sp>
        <p:sp>
          <p:nvSpPr>
            <p:cNvPr id="52" name="Rectangle 51"/>
            <p:cNvSpPr/>
            <p:nvPr/>
          </p:nvSpPr>
          <p:spPr bwMode="auto">
            <a:xfrm>
              <a:off x="1782045" y="5617668"/>
              <a:ext cx="2261015" cy="706932"/>
            </a:xfrm>
            <a:prstGeom prst="rect">
              <a:avLst/>
            </a:prstGeom>
            <a:solidFill>
              <a:schemeClr val="accent2">
                <a:lumMod val="60000"/>
                <a:lumOff val="40000"/>
              </a:schemeClr>
            </a:solidFill>
            <a:ln w="635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a:solidFill>
                    <a:schemeClr val="accent1"/>
                  </a:solidFill>
                  <a:latin typeface="Arial" pitchFamily="34" charset="0"/>
                  <a:ea typeface="ヒラギノ角ゴ Pro W3" pitchFamily="124" charset="-128"/>
                </a:rPr>
                <a:t>Minimum External </a:t>
              </a:r>
              <a:r>
                <a:rPr lang="en-US" sz="1200" dirty="0" smtClean="0">
                  <a:solidFill>
                    <a:schemeClr val="accent1"/>
                  </a:solidFill>
                  <a:latin typeface="Arial" pitchFamily="34" charset="0"/>
                  <a:ea typeface="ヒラギノ角ゴ Pro W3" pitchFamily="124" charset="-128"/>
                </a:rPr>
                <a:t>Long Term Debt (LTD) Ratio </a:t>
              </a:r>
              <a:endParaRPr lang="en-US" sz="1200" dirty="0">
                <a:solidFill>
                  <a:schemeClr val="accent1"/>
                </a:solidFill>
                <a:latin typeface="Arial" pitchFamily="34" charset="0"/>
                <a:ea typeface="ヒラギノ角ゴ Pro W3" pitchFamily="124" charset="-128"/>
              </a:endParaRPr>
            </a:p>
          </p:txBody>
        </p:sp>
      </p:grpSp>
      <p:sp>
        <p:nvSpPr>
          <p:cNvPr id="19" name="Rectangle 18"/>
          <p:cNvSpPr/>
          <p:nvPr/>
        </p:nvSpPr>
        <p:spPr>
          <a:xfrm>
            <a:off x="4043060" y="4943475"/>
            <a:ext cx="2205340" cy="307777"/>
          </a:xfrm>
          <a:prstGeom prst="rect">
            <a:avLst/>
          </a:prstGeom>
        </p:spPr>
        <p:txBody>
          <a:bodyPr wrap="square">
            <a:spAutoFit/>
          </a:bodyPr>
          <a:lstStyle/>
          <a:p>
            <a:pPr lvl="0" algn="ctr"/>
            <a:r>
              <a:rPr lang="en-US" sz="1000" i="1" dirty="0">
                <a:solidFill>
                  <a:srgbClr val="53565A"/>
                </a:solidFill>
              </a:rPr>
              <a:t>TLAC </a:t>
            </a:r>
            <a:r>
              <a:rPr lang="en-US" sz="1400" b="1" i="1" dirty="0">
                <a:solidFill>
                  <a:srgbClr val="002D72"/>
                </a:solidFill>
              </a:rPr>
              <a:t>/</a:t>
            </a:r>
            <a:r>
              <a:rPr lang="en-US" sz="1000" i="1" dirty="0">
                <a:solidFill>
                  <a:srgbClr val="53565A"/>
                </a:solidFill>
              </a:rPr>
              <a:t> Risk Weighted Assets</a:t>
            </a:r>
          </a:p>
        </p:txBody>
      </p:sp>
      <p:sp>
        <p:nvSpPr>
          <p:cNvPr id="25" name="Rectangle 24"/>
          <p:cNvSpPr/>
          <p:nvPr/>
        </p:nvSpPr>
        <p:spPr>
          <a:xfrm>
            <a:off x="4068045" y="5262266"/>
            <a:ext cx="2180355" cy="307777"/>
          </a:xfrm>
          <a:prstGeom prst="rect">
            <a:avLst/>
          </a:prstGeom>
        </p:spPr>
        <p:txBody>
          <a:bodyPr wrap="square">
            <a:spAutoFit/>
          </a:bodyPr>
          <a:lstStyle/>
          <a:p>
            <a:pPr lvl="0" algn="ctr">
              <a:buClr>
                <a:srgbClr val="DC241F"/>
              </a:buClr>
            </a:pPr>
            <a:r>
              <a:rPr lang="en-US" sz="1000" i="1" dirty="0">
                <a:solidFill>
                  <a:srgbClr val="53565A"/>
                </a:solidFill>
              </a:rPr>
              <a:t>TLAC </a:t>
            </a:r>
            <a:r>
              <a:rPr lang="en-US" sz="1400" b="1" i="1" dirty="0">
                <a:solidFill>
                  <a:srgbClr val="002D72"/>
                </a:solidFill>
              </a:rPr>
              <a:t>/</a:t>
            </a:r>
            <a:r>
              <a:rPr lang="en-US" sz="1400" i="1" dirty="0">
                <a:solidFill>
                  <a:srgbClr val="53565A"/>
                </a:solidFill>
              </a:rPr>
              <a:t> </a:t>
            </a:r>
            <a:r>
              <a:rPr lang="en-US" altLang="en-US" sz="1000" i="1" dirty="0">
                <a:solidFill>
                  <a:srgbClr val="53565A"/>
                </a:solidFill>
              </a:rPr>
              <a:t>Total Leverage Exposure</a:t>
            </a:r>
          </a:p>
        </p:txBody>
      </p:sp>
      <p:sp>
        <p:nvSpPr>
          <p:cNvPr id="27" name="Rectangle 26"/>
          <p:cNvSpPr/>
          <p:nvPr/>
        </p:nvSpPr>
        <p:spPr>
          <a:xfrm>
            <a:off x="4037565" y="5479258"/>
            <a:ext cx="2210835" cy="461665"/>
          </a:xfrm>
          <a:prstGeom prst="rect">
            <a:avLst/>
          </a:prstGeom>
        </p:spPr>
        <p:txBody>
          <a:bodyPr wrap="square">
            <a:spAutoFit/>
          </a:bodyPr>
          <a:lstStyle/>
          <a:p>
            <a:pPr lvl="0" algn="ctr"/>
            <a:r>
              <a:rPr lang="en-US" sz="1000" i="1" dirty="0">
                <a:solidFill>
                  <a:srgbClr val="53565A"/>
                </a:solidFill>
              </a:rPr>
              <a:t>Long Term Debt </a:t>
            </a:r>
            <a:r>
              <a:rPr lang="en-US" sz="1400" b="1" i="1" dirty="0">
                <a:solidFill>
                  <a:srgbClr val="002D72"/>
                </a:solidFill>
              </a:rPr>
              <a:t>/</a:t>
            </a:r>
            <a:r>
              <a:rPr lang="en-US" sz="1400" i="1" dirty="0">
                <a:solidFill>
                  <a:srgbClr val="53565A"/>
                </a:solidFill>
              </a:rPr>
              <a:t> </a:t>
            </a:r>
            <a:r>
              <a:rPr lang="en-US" sz="1000" i="1" dirty="0">
                <a:solidFill>
                  <a:srgbClr val="53565A"/>
                </a:solidFill>
              </a:rPr>
              <a:t/>
            </a:r>
            <a:br>
              <a:rPr lang="en-US" sz="1000" i="1" dirty="0">
                <a:solidFill>
                  <a:srgbClr val="53565A"/>
                </a:solidFill>
              </a:rPr>
            </a:br>
            <a:r>
              <a:rPr lang="en-US" sz="1000" i="1" dirty="0">
                <a:solidFill>
                  <a:srgbClr val="53565A"/>
                </a:solidFill>
              </a:rPr>
              <a:t>Risk Weighted Assets</a:t>
            </a:r>
          </a:p>
        </p:txBody>
      </p:sp>
      <p:sp>
        <p:nvSpPr>
          <p:cNvPr id="31" name="Rectangle 30"/>
          <p:cNvSpPr/>
          <p:nvPr/>
        </p:nvSpPr>
        <p:spPr>
          <a:xfrm>
            <a:off x="4028040" y="5891575"/>
            <a:ext cx="2220360" cy="430887"/>
          </a:xfrm>
          <a:prstGeom prst="rect">
            <a:avLst/>
          </a:prstGeom>
        </p:spPr>
        <p:txBody>
          <a:bodyPr wrap="square">
            <a:spAutoFit/>
          </a:bodyPr>
          <a:lstStyle/>
          <a:p>
            <a:pPr lvl="0" algn="ctr">
              <a:buClr>
                <a:srgbClr val="DC241F"/>
              </a:buClr>
            </a:pPr>
            <a:r>
              <a:rPr lang="en-US" sz="1000" i="1" dirty="0">
                <a:solidFill>
                  <a:srgbClr val="53565A"/>
                </a:solidFill>
              </a:rPr>
              <a:t>Long Term Debt </a:t>
            </a:r>
            <a:r>
              <a:rPr lang="en-US" sz="1200" b="1" i="1" dirty="0">
                <a:solidFill>
                  <a:srgbClr val="002D72"/>
                </a:solidFill>
              </a:rPr>
              <a:t>/</a:t>
            </a:r>
            <a:r>
              <a:rPr lang="en-US" sz="1200" i="1" dirty="0">
                <a:solidFill>
                  <a:srgbClr val="53565A"/>
                </a:solidFill>
              </a:rPr>
              <a:t> </a:t>
            </a:r>
            <a:r>
              <a:rPr lang="en-US" altLang="en-US" sz="1000" i="1" dirty="0">
                <a:solidFill>
                  <a:srgbClr val="53565A"/>
                </a:solidFill>
              </a:rPr>
              <a:t>Total Leverage Exposure</a:t>
            </a:r>
          </a:p>
        </p:txBody>
      </p:sp>
      <p:sp>
        <p:nvSpPr>
          <p:cNvPr id="61" name="Rounded Rectangle 60"/>
          <p:cNvSpPr/>
          <p:nvPr/>
        </p:nvSpPr>
        <p:spPr bwMode="auto">
          <a:xfrm>
            <a:off x="302842" y="3745043"/>
            <a:ext cx="1264920" cy="960120"/>
          </a:xfrm>
          <a:prstGeom prst="round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latin typeface="Arial" pitchFamily="34" charset="0"/>
                <a:ea typeface="ヒラギノ角ゴ Pro W3" pitchFamily="124" charset="-128"/>
              </a:rPr>
              <a:t>Capital</a:t>
            </a:r>
          </a:p>
        </p:txBody>
      </p:sp>
      <p:sp>
        <p:nvSpPr>
          <p:cNvPr id="62" name="Rounded Rectangle 61"/>
          <p:cNvSpPr/>
          <p:nvPr/>
        </p:nvSpPr>
        <p:spPr bwMode="auto">
          <a:xfrm>
            <a:off x="302842" y="2590056"/>
            <a:ext cx="1264920" cy="960120"/>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latin typeface="Arial" pitchFamily="34" charset="0"/>
                <a:ea typeface="ヒラギノ角ゴ Pro W3" pitchFamily="124" charset="-128"/>
              </a:rPr>
              <a:t>Leverage</a:t>
            </a:r>
            <a:r>
              <a:rPr lang="en-US" sz="1400" b="1" baseline="50000" dirty="0">
                <a:solidFill>
                  <a:schemeClr val="bg1"/>
                </a:solidFill>
                <a:latin typeface="Arial" pitchFamily="34" charset="0"/>
                <a:ea typeface="ヒラギノ角ゴ Pro W3" pitchFamily="124" charset="-128"/>
              </a:rPr>
              <a:t>(3</a:t>
            </a:r>
            <a:r>
              <a:rPr kumimoji="0" lang="en-US" sz="1400" b="1" i="0" u="none" strike="noStrike" cap="none" normalizeH="0" baseline="50000" dirty="0" smtClean="0">
                <a:ln>
                  <a:noFill/>
                </a:ln>
                <a:solidFill>
                  <a:schemeClr val="bg1"/>
                </a:solidFill>
                <a:latin typeface="Arial" pitchFamily="34" charset="0"/>
                <a:ea typeface="ヒラギノ角ゴ Pro W3" pitchFamily="124" charset="-128"/>
              </a:rPr>
              <a:t>)</a:t>
            </a:r>
          </a:p>
        </p:txBody>
      </p:sp>
      <p:sp>
        <p:nvSpPr>
          <p:cNvPr id="63" name="Rounded Rectangle 62"/>
          <p:cNvSpPr/>
          <p:nvPr/>
        </p:nvSpPr>
        <p:spPr bwMode="auto">
          <a:xfrm>
            <a:off x="302842" y="5086928"/>
            <a:ext cx="1264920" cy="960120"/>
          </a:xfrm>
          <a:prstGeom prst="round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latin typeface="Arial" pitchFamily="34" charset="0"/>
                <a:ea typeface="ヒラギノ角ゴ Pro W3" pitchFamily="124" charset="-128"/>
              </a:rPr>
              <a:t>Loss- Absorbing Capacity</a:t>
            </a:r>
          </a:p>
        </p:txBody>
      </p:sp>
      <p:sp>
        <p:nvSpPr>
          <p:cNvPr id="66" name="Rounded Rectangle 65"/>
          <p:cNvSpPr/>
          <p:nvPr/>
        </p:nvSpPr>
        <p:spPr bwMode="auto">
          <a:xfrm>
            <a:off x="302842" y="1361288"/>
            <a:ext cx="1264920" cy="960120"/>
          </a:xfrm>
          <a:prstGeom prst="roundRect">
            <a:avLst/>
          </a:prstGeom>
          <a:ln>
            <a:headEnd type="none" w="med" len="med"/>
            <a:tailEnd type="none" w="med" len="med"/>
          </a:ln>
          <a:extLst/>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latin typeface="Arial" pitchFamily="34" charset="0"/>
                <a:ea typeface="ヒラギノ角ゴ Pro W3" pitchFamily="124" charset="-128"/>
              </a:rPr>
              <a:t>Liquidity</a:t>
            </a:r>
          </a:p>
        </p:txBody>
      </p:sp>
      <p:sp>
        <p:nvSpPr>
          <p:cNvPr id="30" name="Rectangle 29"/>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3</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0605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tionDivider"/>
          <p:cNvSpPr>
            <a:spLocks noGrp="1"/>
          </p:cNvSpPr>
          <p:nvPr>
            <p:ph type="ctrTitle"/>
            <p:custDataLst>
              <p:tags r:id="rId2"/>
            </p:custDataLst>
          </p:nvPr>
        </p:nvSpPr>
        <p:spPr>
          <a:xfrm>
            <a:off x="140677" y="2631763"/>
            <a:ext cx="8862646" cy="492443"/>
          </a:xfrm>
        </p:spPr>
        <p:txBody>
          <a:bodyPr/>
          <a:lstStyle/>
          <a:p>
            <a:pPr marL="457200" indent="-457200"/>
            <a:r>
              <a:rPr lang="en-US" dirty="0" smtClean="0">
                <a:latin typeface="Arial"/>
              </a:rPr>
              <a:t>2. Key Regulations Explained</a:t>
            </a:r>
            <a:endParaRPr lang="en-US" dirty="0">
              <a:latin typeface="Arial"/>
            </a:endParaRPr>
          </a:p>
        </p:txBody>
      </p:sp>
    </p:spTree>
    <p:custDataLst>
      <p:tags r:id="rId1"/>
    </p:custDataLst>
    <p:extLst>
      <p:ext uri="{BB962C8B-B14F-4D97-AF65-F5344CB8AC3E}">
        <p14:creationId xmlns:p14="http://schemas.microsoft.com/office/powerpoint/2010/main" val="3488472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166004" y="5116063"/>
            <a:ext cx="8837608" cy="1036857"/>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200">
              <a:solidFill>
                <a:srgbClr val="FFFFFF"/>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3496466298"/>
              </p:ext>
            </p:extLst>
          </p:nvPr>
        </p:nvGraphicFramePr>
        <p:xfrm>
          <a:off x="254914" y="5132322"/>
          <a:ext cx="8750299" cy="960120"/>
        </p:xfrm>
        <a:graphic>
          <a:graphicData uri="http://schemas.openxmlformats.org/drawingml/2006/table">
            <a:tbl>
              <a:tblPr firstRow="1" bandRow="1">
                <a:tableStyleId>{2D5ABB26-0587-4C30-8999-92F81FD0307C}</a:tableStyleId>
              </a:tblPr>
              <a:tblGrid>
                <a:gridCol w="1671714"/>
                <a:gridCol w="1415717"/>
                <a:gridCol w="1415717"/>
                <a:gridCol w="1415717"/>
                <a:gridCol w="1415717"/>
                <a:gridCol w="1415717"/>
              </a:tblGrid>
              <a:tr h="248130">
                <a:tc>
                  <a:txBody>
                    <a:bodyPr/>
                    <a:lstStyle/>
                    <a:p>
                      <a:pPr algn="l"/>
                      <a:r>
                        <a:rPr lang="en-US" sz="1200" b="1" dirty="0" smtClean="0">
                          <a:solidFill>
                            <a:srgbClr val="002D72"/>
                          </a:solidFill>
                        </a:rPr>
                        <a:t>LCR Timeline</a:t>
                      </a:r>
                      <a:endParaRPr lang="en-US" sz="900" b="1" dirty="0">
                        <a:solidFill>
                          <a:srgbClr val="002D72"/>
                        </a:solidFill>
                      </a:endParaRPr>
                    </a:p>
                  </a:txBody>
                  <a:tcPr anchor="ctr"/>
                </a:tc>
                <a:tc>
                  <a:txBody>
                    <a:bodyPr/>
                    <a:lstStyle/>
                    <a:p>
                      <a:pPr algn="ctr"/>
                      <a:r>
                        <a:rPr lang="en-US" sz="1200" dirty="0" smtClean="0">
                          <a:solidFill>
                            <a:srgbClr val="002D72"/>
                          </a:solidFill>
                        </a:rPr>
                        <a:t>2015</a:t>
                      </a:r>
                      <a:endParaRPr lang="en-US" sz="1200" b="1" dirty="0">
                        <a:solidFill>
                          <a:srgbClr val="002D72"/>
                        </a:solidFill>
                      </a:endParaRPr>
                    </a:p>
                  </a:txBody>
                  <a:tcPr anchor="ctr"/>
                </a:tc>
                <a:tc>
                  <a:txBody>
                    <a:bodyPr/>
                    <a:lstStyle/>
                    <a:p>
                      <a:pPr algn="ctr"/>
                      <a:r>
                        <a:rPr lang="en-US" sz="1200" dirty="0" smtClean="0">
                          <a:solidFill>
                            <a:srgbClr val="002D72"/>
                          </a:solidFill>
                        </a:rPr>
                        <a:t>2016</a:t>
                      </a:r>
                      <a:endParaRPr lang="en-US" sz="1200" b="1" dirty="0">
                        <a:solidFill>
                          <a:srgbClr val="002D72"/>
                        </a:solidFill>
                      </a:endParaRPr>
                    </a:p>
                  </a:txBody>
                  <a:tcPr anchor="ctr"/>
                </a:tc>
                <a:tc>
                  <a:txBody>
                    <a:bodyPr/>
                    <a:lstStyle/>
                    <a:p>
                      <a:pPr algn="ctr"/>
                      <a:r>
                        <a:rPr lang="en-US" sz="1200" dirty="0" smtClean="0">
                          <a:solidFill>
                            <a:srgbClr val="002D72"/>
                          </a:solidFill>
                        </a:rPr>
                        <a:t>2017</a:t>
                      </a:r>
                      <a:endParaRPr lang="en-US" sz="1200" b="1" dirty="0">
                        <a:solidFill>
                          <a:srgbClr val="002D72"/>
                        </a:solidFill>
                      </a:endParaRPr>
                    </a:p>
                  </a:txBody>
                  <a:tcPr anchor="ctr"/>
                </a:tc>
                <a:tc>
                  <a:txBody>
                    <a:bodyPr/>
                    <a:lstStyle/>
                    <a:p>
                      <a:pPr algn="ctr"/>
                      <a:r>
                        <a:rPr lang="en-US" sz="1200" dirty="0" smtClean="0">
                          <a:solidFill>
                            <a:srgbClr val="002D72"/>
                          </a:solidFill>
                        </a:rPr>
                        <a:t>2018</a:t>
                      </a:r>
                      <a:endParaRPr lang="en-US" sz="1200" b="1" dirty="0">
                        <a:solidFill>
                          <a:srgbClr val="002D72"/>
                        </a:solidFill>
                      </a:endParaRPr>
                    </a:p>
                  </a:txBody>
                  <a:tcPr anchor="ctr"/>
                </a:tc>
                <a:tc>
                  <a:txBody>
                    <a:bodyPr/>
                    <a:lstStyle/>
                    <a:p>
                      <a:pPr algn="ctr"/>
                      <a:r>
                        <a:rPr lang="en-US" sz="1200" dirty="0" smtClean="0">
                          <a:solidFill>
                            <a:srgbClr val="002D72"/>
                          </a:solidFill>
                        </a:rPr>
                        <a:t>2019</a:t>
                      </a:r>
                      <a:endParaRPr lang="en-US" sz="1200" b="1" dirty="0">
                        <a:solidFill>
                          <a:srgbClr val="002D72"/>
                        </a:solidFill>
                      </a:endParaRPr>
                    </a:p>
                  </a:txBody>
                  <a:tcPr anchor="ctr"/>
                </a:tc>
              </a:tr>
              <a:tr h="206775">
                <a:tc>
                  <a:txBody>
                    <a:bodyPr/>
                    <a:lstStyle/>
                    <a:p>
                      <a:pPr algn="l"/>
                      <a:r>
                        <a:rPr lang="en-US" sz="900" dirty="0" smtClean="0">
                          <a:solidFill>
                            <a:srgbClr val="002D72"/>
                          </a:solidFill>
                        </a:rPr>
                        <a:t>Basel III</a:t>
                      </a:r>
                      <a:endParaRPr lang="en-US" sz="900" b="1" dirty="0">
                        <a:solidFill>
                          <a:srgbClr val="002D72"/>
                        </a:solidFill>
                      </a:endParaRPr>
                    </a:p>
                  </a:txBody>
                  <a:tcPr anchor="ctr"/>
                </a:tc>
                <a:tc>
                  <a:txBody>
                    <a:bodyPr/>
                    <a:lstStyle/>
                    <a:p>
                      <a:pPr algn="ctr"/>
                      <a:r>
                        <a:rPr lang="en-US" sz="900" dirty="0" smtClean="0">
                          <a:solidFill>
                            <a:srgbClr val="002D72"/>
                          </a:solidFill>
                        </a:rPr>
                        <a:t>60%</a:t>
                      </a:r>
                      <a:endParaRPr lang="en-US" sz="900" dirty="0">
                        <a:solidFill>
                          <a:srgbClr val="002D72"/>
                        </a:solidFill>
                      </a:endParaRPr>
                    </a:p>
                  </a:txBody>
                  <a:tcPr anchor="ctr">
                    <a:noFill/>
                  </a:tcPr>
                </a:tc>
                <a:tc>
                  <a:txBody>
                    <a:bodyPr/>
                    <a:lstStyle/>
                    <a:p>
                      <a:pPr algn="ctr"/>
                      <a:r>
                        <a:rPr lang="en-US" sz="900" dirty="0" smtClean="0">
                          <a:solidFill>
                            <a:srgbClr val="002D72"/>
                          </a:solidFill>
                        </a:rPr>
                        <a:t>70%</a:t>
                      </a:r>
                      <a:endParaRPr lang="en-US" sz="900" dirty="0">
                        <a:solidFill>
                          <a:srgbClr val="002D72"/>
                        </a:solidFill>
                      </a:endParaRPr>
                    </a:p>
                  </a:txBody>
                  <a:tcPr anchor="ctr">
                    <a:noFill/>
                  </a:tcPr>
                </a:tc>
                <a:tc>
                  <a:txBody>
                    <a:bodyPr/>
                    <a:lstStyle/>
                    <a:p>
                      <a:pPr algn="ctr"/>
                      <a:r>
                        <a:rPr lang="en-US" sz="900" dirty="0" smtClean="0">
                          <a:solidFill>
                            <a:srgbClr val="002D72"/>
                          </a:solidFill>
                        </a:rPr>
                        <a:t>80%</a:t>
                      </a:r>
                      <a:endParaRPr lang="en-US" sz="900" dirty="0">
                        <a:solidFill>
                          <a:srgbClr val="002D72"/>
                        </a:solidFill>
                      </a:endParaRPr>
                    </a:p>
                  </a:txBody>
                  <a:tcPr anchor="ctr">
                    <a:noFill/>
                  </a:tcPr>
                </a:tc>
                <a:tc>
                  <a:txBody>
                    <a:bodyPr/>
                    <a:lstStyle/>
                    <a:p>
                      <a:pPr algn="ctr"/>
                      <a:r>
                        <a:rPr lang="en-US" sz="900" dirty="0" smtClean="0">
                          <a:solidFill>
                            <a:srgbClr val="002D72"/>
                          </a:solidFill>
                        </a:rPr>
                        <a:t>90%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r>
              <a:tr h="206775">
                <a:tc>
                  <a:txBody>
                    <a:bodyPr/>
                    <a:lstStyle/>
                    <a:p>
                      <a:pPr algn="l"/>
                      <a:r>
                        <a:rPr lang="en-US" sz="900" dirty="0" smtClean="0">
                          <a:solidFill>
                            <a:srgbClr val="002D72"/>
                          </a:solidFill>
                        </a:rPr>
                        <a:t>Full U.S. </a:t>
                      </a:r>
                      <a:endParaRPr lang="en-US" sz="900" b="1" dirty="0">
                        <a:solidFill>
                          <a:srgbClr val="002D72"/>
                        </a:solidFill>
                      </a:endParaRPr>
                    </a:p>
                  </a:txBody>
                  <a:tcPr anchor="ctr"/>
                </a:tc>
                <a:tc>
                  <a:txBody>
                    <a:bodyPr/>
                    <a:lstStyle/>
                    <a:p>
                      <a:pPr algn="ctr"/>
                      <a:r>
                        <a:rPr lang="en-US" sz="900" dirty="0" smtClean="0">
                          <a:solidFill>
                            <a:srgbClr val="002D72"/>
                          </a:solidFill>
                        </a:rPr>
                        <a:t>80%</a:t>
                      </a:r>
                      <a:endParaRPr lang="en-US" sz="900" dirty="0">
                        <a:solidFill>
                          <a:srgbClr val="002D72"/>
                        </a:solidFill>
                      </a:endParaRPr>
                    </a:p>
                  </a:txBody>
                  <a:tcPr anchor="ctr">
                    <a:noFill/>
                  </a:tcPr>
                </a:tc>
                <a:tc>
                  <a:txBody>
                    <a:bodyPr/>
                    <a:lstStyle/>
                    <a:p>
                      <a:pPr algn="ctr"/>
                      <a:r>
                        <a:rPr lang="en-US" sz="900" dirty="0" smtClean="0">
                          <a:solidFill>
                            <a:srgbClr val="002D72"/>
                          </a:solidFill>
                        </a:rPr>
                        <a:t>90%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r>
              <a:tr h="206775">
                <a:tc>
                  <a:txBody>
                    <a:bodyPr/>
                    <a:lstStyle/>
                    <a:p>
                      <a:pPr algn="l"/>
                      <a:r>
                        <a:rPr lang="en-US" sz="900" dirty="0" smtClean="0">
                          <a:solidFill>
                            <a:srgbClr val="002D72"/>
                          </a:solidFill>
                        </a:rPr>
                        <a:t>Modified</a:t>
                      </a:r>
                      <a:r>
                        <a:rPr lang="en-US" sz="900" baseline="0" dirty="0" smtClean="0">
                          <a:solidFill>
                            <a:srgbClr val="002D72"/>
                          </a:solidFill>
                        </a:rPr>
                        <a:t> U.S.</a:t>
                      </a:r>
                      <a:r>
                        <a:rPr lang="en-US" sz="900" baseline="30000" dirty="0" smtClean="0">
                          <a:solidFill>
                            <a:srgbClr val="002D72"/>
                          </a:solidFill>
                        </a:rPr>
                        <a:t>(1)</a:t>
                      </a:r>
                      <a:endParaRPr lang="en-US" sz="900" b="1" dirty="0">
                        <a:solidFill>
                          <a:srgbClr val="002D72"/>
                        </a:solidFill>
                      </a:endParaRPr>
                    </a:p>
                  </a:txBody>
                  <a:tcPr anchor="ctr"/>
                </a:tc>
                <a:tc>
                  <a:txBody>
                    <a:bodyPr/>
                    <a:lstStyle/>
                    <a:p>
                      <a:pPr algn="ctr"/>
                      <a:r>
                        <a:rPr lang="en-US" sz="900" dirty="0" smtClean="0">
                          <a:solidFill>
                            <a:srgbClr val="002D72"/>
                          </a:solidFill>
                        </a:rPr>
                        <a:t>-</a:t>
                      </a:r>
                      <a:endParaRPr lang="en-US" sz="900" dirty="0">
                        <a:solidFill>
                          <a:srgbClr val="002D72"/>
                        </a:solidFill>
                      </a:endParaRPr>
                    </a:p>
                  </a:txBody>
                  <a:tcPr anchor="ctr">
                    <a:noFill/>
                  </a:tcPr>
                </a:tc>
                <a:tc>
                  <a:txBody>
                    <a:bodyPr/>
                    <a:lstStyle/>
                    <a:p>
                      <a:pPr algn="ctr"/>
                      <a:r>
                        <a:rPr lang="en-US" sz="900" dirty="0" smtClean="0">
                          <a:solidFill>
                            <a:srgbClr val="002D72"/>
                          </a:solidFill>
                        </a:rPr>
                        <a:t>90%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c>
                  <a:txBody>
                    <a:bodyPr/>
                    <a:lstStyle/>
                    <a:p>
                      <a:pPr algn="ctr"/>
                      <a:r>
                        <a:rPr lang="en-US" sz="900" dirty="0" smtClean="0">
                          <a:solidFill>
                            <a:srgbClr val="002D72"/>
                          </a:solidFill>
                        </a:rPr>
                        <a:t>100%</a:t>
                      </a:r>
                      <a:endParaRPr lang="en-US" sz="900" dirty="0">
                        <a:solidFill>
                          <a:srgbClr val="002D72"/>
                        </a:solidFill>
                      </a:endParaRPr>
                    </a:p>
                  </a:txBody>
                  <a:tcPr anchor="ctr">
                    <a:noFill/>
                  </a:tcPr>
                </a:tc>
              </a:tr>
            </a:tbl>
          </a:graphicData>
        </a:graphic>
      </p:graphicFrame>
      <p:sp>
        <p:nvSpPr>
          <p:cNvPr id="9218" name="Rectangle 30"/>
          <p:cNvSpPr>
            <a:spLocks noGrp="1" noChangeArrowheads="1"/>
          </p:cNvSpPr>
          <p:nvPr>
            <p:ph type="title"/>
          </p:nvPr>
        </p:nvSpPr>
        <p:spPr/>
        <p:txBody>
          <a:bodyPr/>
          <a:lstStyle/>
          <a:p>
            <a:r>
              <a:rPr lang="en-US" dirty="0" smtClean="0"/>
              <a:t>Liquidity Coverage Ratio (LCR)</a:t>
            </a:r>
            <a:endParaRPr lang="en-US" dirty="0"/>
          </a:p>
        </p:txBody>
      </p:sp>
      <p:sp>
        <p:nvSpPr>
          <p:cNvPr id="33" name="TextBox 32"/>
          <p:cNvSpPr txBox="1"/>
          <p:nvPr/>
        </p:nvSpPr>
        <p:spPr>
          <a:xfrm>
            <a:off x="8326640" y="2827015"/>
            <a:ext cx="817359" cy="307777"/>
          </a:xfrm>
          <a:prstGeom prst="rect">
            <a:avLst/>
          </a:prstGeom>
          <a:noFill/>
        </p:spPr>
        <p:txBody>
          <a:bodyPr wrap="square" rtlCol="0">
            <a:spAutoFit/>
          </a:bodyPr>
          <a:lstStyle/>
          <a:p>
            <a:pPr eaLnBrk="0" hangingPunct="0"/>
            <a:r>
              <a:rPr lang="en-US" sz="1400" dirty="0">
                <a:solidFill>
                  <a:srgbClr val="002D72"/>
                </a:solidFill>
              </a:rPr>
              <a:t>≥ 100%</a:t>
            </a:r>
          </a:p>
        </p:txBody>
      </p:sp>
      <p:sp>
        <p:nvSpPr>
          <p:cNvPr id="34" name="Freeform 33"/>
          <p:cNvSpPr/>
          <p:nvPr/>
        </p:nvSpPr>
        <p:spPr bwMode="auto">
          <a:xfrm>
            <a:off x="167528" y="2971800"/>
            <a:ext cx="8211312" cy="0"/>
          </a:xfrm>
          <a:custGeom>
            <a:avLst/>
            <a:gdLst>
              <a:gd name="connsiteX0" fmla="*/ 0 w 5753819"/>
              <a:gd name="connsiteY0" fmla="*/ 0 h 34506"/>
              <a:gd name="connsiteX1" fmla="*/ 5753819 w 5753819"/>
              <a:gd name="connsiteY1" fmla="*/ 34506 h 34506"/>
            </a:gdLst>
            <a:ahLst/>
            <a:cxnLst>
              <a:cxn ang="0">
                <a:pos x="connsiteX0" y="connsiteY0"/>
              </a:cxn>
              <a:cxn ang="0">
                <a:pos x="connsiteX1" y="connsiteY1"/>
              </a:cxn>
            </a:cxnLst>
            <a:rect l="l" t="t" r="r" b="b"/>
            <a:pathLst>
              <a:path w="5753819" h="34506">
                <a:moveTo>
                  <a:pt x="0" y="0"/>
                </a:moveTo>
                <a:lnTo>
                  <a:pt x="5753819" y="34506"/>
                </a:lnTo>
              </a:path>
            </a:pathLst>
          </a:custGeom>
          <a:no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eaLnBrk="0" hangingPunct="0"/>
            <a:endParaRPr lang="en-US" sz="2200" dirty="0">
              <a:solidFill>
                <a:srgbClr val="53565A"/>
              </a:solidFill>
            </a:endParaRPr>
          </a:p>
        </p:txBody>
      </p:sp>
      <p:sp>
        <p:nvSpPr>
          <p:cNvPr id="36" name="Rounded Rectangle 35"/>
          <p:cNvSpPr/>
          <p:nvPr/>
        </p:nvSpPr>
        <p:spPr bwMode="auto">
          <a:xfrm>
            <a:off x="166006" y="1460308"/>
            <a:ext cx="8208598" cy="1282892"/>
          </a:xfrm>
          <a:prstGeom prst="roundRect">
            <a:avLst>
              <a:gd name="adj" fmla="val 3319"/>
            </a:avLst>
          </a:prstGeom>
          <a:gradFill>
            <a:gsLst>
              <a:gs pos="0">
                <a:srgbClr val="ABCCDD"/>
              </a:gs>
              <a:gs pos="35000">
                <a:srgbClr val="C5DAE6"/>
              </a:gs>
              <a:gs pos="100000">
                <a:srgbClr val="E9F1F6"/>
              </a:gs>
            </a:gsLst>
          </a:grad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400" dirty="0">
              <a:solidFill>
                <a:srgbClr val="53565A"/>
              </a:solidFill>
            </a:endParaRPr>
          </a:p>
        </p:txBody>
      </p:sp>
      <p:sp>
        <p:nvSpPr>
          <p:cNvPr id="38" name="Text Placeholder 2"/>
          <p:cNvSpPr txBox="1">
            <a:spLocks/>
          </p:cNvSpPr>
          <p:nvPr/>
        </p:nvSpPr>
        <p:spPr bwMode="gray">
          <a:xfrm>
            <a:off x="167528" y="1143000"/>
            <a:ext cx="8207076" cy="365760"/>
          </a:xfrm>
          <a:prstGeom prst="rect">
            <a:avLst/>
          </a:prstGeom>
          <a:noFill/>
          <a:ln>
            <a:noFill/>
            <a:headEnd type="none" w="med" len="med"/>
            <a:tailEnd type="none" w="med" len="med"/>
          </a:ln>
          <a:effectLs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defPPr>
              <a:defRPr lang="en-US"/>
            </a:defPPr>
            <a:lvl1pPr>
              <a:defRPr sz="1400" b="0">
                <a:solidFill>
                  <a:schemeClr val="accent1"/>
                </a:solidFill>
              </a:defRPr>
            </a:lvl1pPr>
            <a:lvl3pPr marL="0" lvl="2">
              <a:defRPr>
                <a:solidFill>
                  <a:schemeClr val="tx1"/>
                </a:solidFill>
              </a:defRPr>
            </a:lvl3pPr>
          </a:lstStyle>
          <a:p>
            <a:pPr eaLnBrk="0" hangingPunct="0"/>
            <a:r>
              <a:rPr lang="en-US" b="1" dirty="0" smtClean="0">
                <a:solidFill>
                  <a:srgbClr val="002D72"/>
                </a:solidFill>
              </a:rPr>
              <a:t>Stock of High Quality Liquid Assets (HQLA)</a:t>
            </a:r>
            <a:endParaRPr lang="en-US" b="1" dirty="0">
              <a:solidFill>
                <a:srgbClr val="002D72"/>
              </a:solidFill>
            </a:endParaRPr>
          </a:p>
        </p:txBody>
      </p:sp>
      <p:sp>
        <p:nvSpPr>
          <p:cNvPr id="30" name="TextBox 29"/>
          <p:cNvSpPr txBox="1"/>
          <p:nvPr/>
        </p:nvSpPr>
        <p:spPr>
          <a:xfrm>
            <a:off x="51892" y="6376101"/>
            <a:ext cx="5308994" cy="200055"/>
          </a:xfrm>
          <a:prstGeom prst="rect">
            <a:avLst/>
          </a:prstGeom>
          <a:noFill/>
        </p:spPr>
        <p:txBody>
          <a:bodyPr wrap="square" rtlCol="0">
            <a:spAutoFit/>
          </a:bodyPr>
          <a:lstStyle/>
          <a:p>
            <a:pPr eaLnBrk="0" fontAlgn="base" hangingPunct="0">
              <a:spcBef>
                <a:spcPct val="0"/>
              </a:spcBef>
              <a:spcAft>
                <a:spcPct val="0"/>
              </a:spcAft>
            </a:pPr>
            <a:r>
              <a:rPr lang="en-US" sz="700" dirty="0" smtClean="0">
                <a:solidFill>
                  <a:srgbClr val="53565A"/>
                </a:solidFill>
              </a:rPr>
              <a:t>(1) Modified U.S. LCR applies to banks with total consolidated assets between $50 - $250 Bn</a:t>
            </a:r>
            <a:endParaRPr lang="en-US" sz="700" dirty="0">
              <a:solidFill>
                <a:srgbClr val="53565A"/>
              </a:solidFill>
            </a:endParaRPr>
          </a:p>
        </p:txBody>
      </p:sp>
      <p:cxnSp>
        <p:nvCxnSpPr>
          <p:cNvPr id="31" name="MessageLine"/>
          <p:cNvCxnSpPr/>
          <p:nvPr/>
        </p:nvCxnSpPr>
        <p:spPr bwMode="auto">
          <a:xfrm>
            <a:off x="140415" y="990600"/>
            <a:ext cx="8863197"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MessageBox"/>
          <p:cNvSpPr/>
          <p:nvPr>
            <p:custDataLst>
              <p:tags r:id="rId2"/>
            </p:custDataLst>
          </p:nvPr>
        </p:nvSpPr>
        <p:spPr bwMode="auto">
          <a:xfrm>
            <a:off x="140415" y="483513"/>
            <a:ext cx="8863197" cy="430887"/>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r>
              <a:rPr lang="en-US" sz="1400" dirty="0" smtClean="0">
                <a:solidFill>
                  <a:srgbClr val="00BDF2"/>
                </a:solidFill>
              </a:rPr>
              <a:t>LCR requires banks to hold enough high quality liquid assets (HQLA) to offset expected net cash outflows over a 30 day period of stress.</a:t>
            </a:r>
          </a:p>
        </p:txBody>
      </p:sp>
      <p:graphicFrame>
        <p:nvGraphicFramePr>
          <p:cNvPr id="6" name="Table 5"/>
          <p:cNvGraphicFramePr>
            <a:graphicFrameLocks noGrp="1"/>
          </p:cNvGraphicFramePr>
          <p:nvPr>
            <p:extLst>
              <p:ext uri="{D42A27DB-BD31-4B8C-83A1-F6EECF244321}">
                <p14:modId xmlns:p14="http://schemas.microsoft.com/office/powerpoint/2010/main" val="795287301"/>
              </p:ext>
            </p:extLst>
          </p:nvPr>
        </p:nvGraphicFramePr>
        <p:xfrm>
          <a:off x="188029" y="1729663"/>
          <a:ext cx="8169770" cy="975360"/>
        </p:xfrm>
        <a:graphic>
          <a:graphicData uri="http://schemas.openxmlformats.org/drawingml/2006/table">
            <a:tbl>
              <a:tblPr firstRow="1" bandRow="1">
                <a:tableStyleId>{2D5ABB26-0587-4C30-8999-92F81FD0307C}</a:tableStyleId>
              </a:tblPr>
              <a:tblGrid>
                <a:gridCol w="1089671"/>
                <a:gridCol w="793310"/>
                <a:gridCol w="1600200"/>
                <a:gridCol w="4686589"/>
              </a:tblGrid>
              <a:tr h="215934">
                <a:tc>
                  <a:txBody>
                    <a:bodyPr/>
                    <a:lstStyle/>
                    <a:p>
                      <a:r>
                        <a:rPr lang="en-US" sz="1000" dirty="0" smtClean="0">
                          <a:solidFill>
                            <a:schemeClr val="accent1"/>
                          </a:solidFill>
                        </a:rPr>
                        <a:t>1</a:t>
                      </a:r>
                      <a:endParaRPr lang="en-US" sz="1000" dirty="0">
                        <a:solidFill>
                          <a:schemeClr val="accent1"/>
                        </a:solidFill>
                      </a:endParaRPr>
                    </a:p>
                  </a:txBody>
                  <a:tcPr>
                    <a:lnT w="12700" cap="flat" cmpd="sng" algn="ctr">
                      <a:solidFill>
                        <a:schemeClr val="tx1"/>
                      </a:solidFill>
                      <a:prstDash val="solid"/>
                      <a:round/>
                      <a:headEnd type="none" w="med" len="med"/>
                      <a:tailEnd type="none" w="med" len="med"/>
                    </a:lnT>
                  </a:tcPr>
                </a:tc>
                <a:tc>
                  <a:txBody>
                    <a:bodyPr/>
                    <a:lstStyle/>
                    <a:p>
                      <a:r>
                        <a:rPr lang="en-US" sz="1000" dirty="0" smtClean="0">
                          <a:solidFill>
                            <a:schemeClr val="accent1"/>
                          </a:solidFill>
                        </a:rPr>
                        <a:t>0%</a:t>
                      </a:r>
                      <a:endParaRPr lang="en-US" sz="1000" dirty="0">
                        <a:solidFill>
                          <a:schemeClr val="accent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solidFill>
                            <a:schemeClr val="accent1"/>
                          </a:solidFill>
                        </a:rPr>
                        <a:t>None</a:t>
                      </a:r>
                      <a:endParaRPr lang="en-US" sz="1000" dirty="0">
                        <a:solidFill>
                          <a:schemeClr val="accent1"/>
                        </a:solidFill>
                      </a:endParaRPr>
                    </a:p>
                  </a:txBody>
                  <a:tcPr>
                    <a:lnT w="12700" cap="flat" cmpd="sng" algn="ctr">
                      <a:solidFill>
                        <a:schemeClr val="tx1"/>
                      </a:solidFill>
                      <a:prstDash val="solid"/>
                      <a:round/>
                      <a:headEnd type="none" w="med" len="med"/>
                      <a:tailEnd type="none" w="med" len="med"/>
                    </a:lnT>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accent1"/>
                          </a:solidFill>
                        </a:rPr>
                        <a:t>Central Bank cash, US Treasuries and Agencies, certain Sovereign securities</a:t>
                      </a:r>
                      <a:endParaRPr lang="en-US" sz="1000" dirty="0" smtClean="0">
                        <a:solidFill>
                          <a:schemeClr val="accent1"/>
                        </a:solidFill>
                        <a:latin typeface="+mn-lt"/>
                      </a:endParaRPr>
                    </a:p>
                  </a:txBody>
                  <a:tcPr>
                    <a:lnT w="12700" cap="flat" cmpd="sng" algn="ctr">
                      <a:solidFill>
                        <a:schemeClr val="tx1"/>
                      </a:solidFill>
                      <a:prstDash val="solid"/>
                      <a:round/>
                      <a:headEnd type="none" w="med" len="med"/>
                      <a:tailEnd type="none" w="med" len="med"/>
                    </a:lnT>
                  </a:tcPr>
                </a:tc>
              </a:tr>
              <a:tr h="124494">
                <a:tc>
                  <a:txBody>
                    <a:bodyPr/>
                    <a:lstStyle/>
                    <a:p>
                      <a:r>
                        <a:rPr lang="en-US" sz="1000" dirty="0" smtClean="0">
                          <a:solidFill>
                            <a:schemeClr val="accent1"/>
                          </a:solidFill>
                        </a:rPr>
                        <a:t>2A</a:t>
                      </a:r>
                      <a:endParaRPr lang="en-US" sz="1000" dirty="0">
                        <a:solidFill>
                          <a:schemeClr val="accent1"/>
                        </a:solidFill>
                      </a:endParaRPr>
                    </a:p>
                  </a:txBody>
                  <a:tcPr/>
                </a:tc>
                <a:tc>
                  <a:txBody>
                    <a:bodyPr/>
                    <a:lstStyle/>
                    <a:p>
                      <a:r>
                        <a:rPr lang="en-US" sz="1000" dirty="0" smtClean="0">
                          <a:solidFill>
                            <a:schemeClr val="accent1"/>
                          </a:solidFill>
                        </a:rPr>
                        <a:t>15%</a:t>
                      </a:r>
                      <a:endParaRPr lang="en-US" sz="1000" dirty="0">
                        <a:solidFill>
                          <a:schemeClr val="accent1"/>
                        </a:solidFill>
                      </a:endParaRPr>
                    </a:p>
                  </a:txBody>
                  <a:tcPr/>
                </a:tc>
                <a:tc>
                  <a:txBody>
                    <a:bodyPr/>
                    <a:lstStyle/>
                    <a:p>
                      <a:pPr algn="ctr"/>
                      <a:r>
                        <a:rPr lang="en-US" sz="1000" dirty="0" smtClean="0">
                          <a:solidFill>
                            <a:schemeClr val="accent1"/>
                          </a:solidFill>
                        </a:rPr>
                        <a:t>2A+2B &lt;40%</a:t>
                      </a:r>
                      <a:endParaRPr lang="en-US" sz="1000" dirty="0">
                        <a:solidFill>
                          <a:schemeClr val="accent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accent1"/>
                          </a:solidFill>
                        </a:rPr>
                        <a:t>U.S. GSEs, certain Sovereign securities</a:t>
                      </a:r>
                      <a:endParaRPr lang="en-US" sz="1000" dirty="0" smtClean="0">
                        <a:solidFill>
                          <a:schemeClr val="accent1"/>
                        </a:solidFill>
                        <a:latin typeface="+mn-lt"/>
                      </a:endParaRPr>
                    </a:p>
                  </a:txBody>
                  <a:tcPr/>
                </a:tc>
              </a:tr>
              <a:tr h="219370">
                <a:tc>
                  <a:txBody>
                    <a:bodyPr/>
                    <a:lstStyle/>
                    <a:p>
                      <a:r>
                        <a:rPr lang="en-US" sz="1000" dirty="0" smtClean="0">
                          <a:solidFill>
                            <a:schemeClr val="accent1"/>
                          </a:solidFill>
                        </a:rPr>
                        <a:t>2B</a:t>
                      </a:r>
                      <a:endParaRPr lang="en-US" sz="1000" dirty="0">
                        <a:solidFill>
                          <a:schemeClr val="accent1"/>
                        </a:solidFill>
                      </a:endParaRPr>
                    </a:p>
                  </a:txBody>
                  <a:tcPr/>
                </a:tc>
                <a:tc>
                  <a:txBody>
                    <a:bodyPr/>
                    <a:lstStyle/>
                    <a:p>
                      <a:r>
                        <a:rPr lang="en-US" sz="1000" dirty="0" smtClean="0">
                          <a:solidFill>
                            <a:schemeClr val="accent1"/>
                          </a:solidFill>
                        </a:rPr>
                        <a:t>50%</a:t>
                      </a:r>
                      <a:endParaRPr lang="en-US" sz="1000" dirty="0">
                        <a:solidFill>
                          <a:schemeClr val="accent1"/>
                        </a:solidFill>
                      </a:endParaRPr>
                    </a:p>
                  </a:txBody>
                  <a:tcPr/>
                </a:tc>
                <a:tc>
                  <a:txBody>
                    <a:bodyPr/>
                    <a:lstStyle/>
                    <a:p>
                      <a:pPr algn="ctr"/>
                      <a:r>
                        <a:rPr lang="en-US" sz="1000" dirty="0" smtClean="0">
                          <a:solidFill>
                            <a:schemeClr val="accent1"/>
                          </a:solidFill>
                        </a:rPr>
                        <a:t>&lt;15%</a:t>
                      </a:r>
                      <a:endParaRPr lang="en-US" sz="1000" dirty="0">
                        <a:solidFill>
                          <a:schemeClr val="accent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accent1"/>
                          </a:solidFill>
                        </a:rPr>
                        <a:t>Certain non-financial corporate debt securities and publicly traded equities</a:t>
                      </a:r>
                      <a:endParaRPr lang="en-US" sz="1000" dirty="0" smtClean="0">
                        <a:solidFill>
                          <a:schemeClr val="accent1"/>
                        </a:solidFill>
                        <a:latin typeface="+mn-lt"/>
                      </a:endParaRPr>
                    </a:p>
                  </a:txBody>
                  <a:tcPr/>
                </a:tc>
              </a:tr>
              <a:tr h="219370">
                <a:tc>
                  <a:txBody>
                    <a:bodyPr/>
                    <a:lstStyle/>
                    <a:p>
                      <a:r>
                        <a:rPr lang="en-US" sz="1000" dirty="0" smtClean="0">
                          <a:solidFill>
                            <a:schemeClr val="accent1"/>
                          </a:solidFill>
                        </a:rPr>
                        <a:t>Non-HQLA</a:t>
                      </a:r>
                      <a:endParaRPr lang="en-US" sz="1000" dirty="0">
                        <a:solidFill>
                          <a:schemeClr val="accent1"/>
                        </a:solidFill>
                      </a:endParaRPr>
                    </a:p>
                  </a:txBody>
                  <a:tcPr/>
                </a:tc>
                <a:tc>
                  <a:txBody>
                    <a:bodyPr/>
                    <a:lstStyle/>
                    <a:p>
                      <a:endParaRPr lang="en-US" sz="1000" dirty="0">
                        <a:solidFill>
                          <a:schemeClr val="accent1"/>
                        </a:solidFill>
                      </a:endParaRPr>
                    </a:p>
                  </a:txBody>
                  <a:tcPr/>
                </a:tc>
                <a:tc>
                  <a:txBody>
                    <a:bodyPr/>
                    <a:lstStyle/>
                    <a:p>
                      <a:pPr algn="ctr"/>
                      <a:endParaRPr lang="en-US" sz="1000" dirty="0">
                        <a:solidFill>
                          <a:schemeClr val="accent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accent1"/>
                          </a:solidFill>
                          <a:latin typeface="+mn-lt"/>
                        </a:rPr>
                        <a:t>Municipal bonds</a:t>
                      </a:r>
                    </a:p>
                  </a:txBody>
                  <a:tcPr/>
                </a:tc>
              </a:tr>
            </a:tbl>
          </a:graphicData>
        </a:graphic>
      </p:graphicFrame>
      <p:grpSp>
        <p:nvGrpSpPr>
          <p:cNvPr id="10" name="Group 9"/>
          <p:cNvGrpSpPr/>
          <p:nvPr/>
        </p:nvGrpSpPr>
        <p:grpSpPr>
          <a:xfrm>
            <a:off x="166003" y="3048001"/>
            <a:ext cx="8212837" cy="1883763"/>
            <a:chOff x="1877698" y="1641353"/>
            <a:chExt cx="8212837" cy="1883763"/>
          </a:xfrm>
        </p:grpSpPr>
        <p:sp>
          <p:nvSpPr>
            <p:cNvPr id="48" name="Rounded Rectangle 47"/>
            <p:cNvSpPr/>
            <p:nvPr/>
          </p:nvSpPr>
          <p:spPr bwMode="auto">
            <a:xfrm>
              <a:off x="1879223" y="1956648"/>
              <a:ext cx="8211312" cy="1545336"/>
            </a:xfrm>
            <a:prstGeom prst="roundRect">
              <a:avLst>
                <a:gd name="adj" fmla="val 3319"/>
              </a:avLst>
            </a:prstGeom>
            <a:gradFill rotWithShape="1">
              <a:gsLst>
                <a:gs pos="0">
                  <a:srgbClr val="00677F">
                    <a:tint val="50000"/>
                    <a:satMod val="300000"/>
                  </a:srgbClr>
                </a:gs>
                <a:gs pos="35000">
                  <a:srgbClr val="00677F">
                    <a:tint val="37000"/>
                    <a:satMod val="300000"/>
                  </a:srgbClr>
                </a:gs>
                <a:gs pos="100000">
                  <a:srgbClr val="00677F">
                    <a:tint val="15000"/>
                    <a:satMod val="350000"/>
                  </a:srgbClr>
                </a:gs>
              </a:gsLst>
              <a:lin ang="16200000" scaled="1"/>
            </a:gradFill>
            <a:ln w="9525" cap="flat" cmpd="sng" algn="ctr">
              <a:solidFill>
                <a:srgbClr val="00677F">
                  <a:shade val="95000"/>
                  <a:satMod val="105000"/>
                </a:srgbClr>
              </a:solidFill>
              <a:prstDash val="solid"/>
              <a:headEnd type="none" w="med" len="med"/>
              <a:tailEnd type="none" w="med" len="med"/>
            </a:ln>
            <a:effectLst>
              <a:outerShdw blurRad="40000" dist="20000" dir="5400000" rotWithShape="0">
                <a:srgbClr val="000000">
                  <a:alpha val="38000"/>
                </a:srgbClr>
              </a:outerShdw>
            </a:effectLst>
            <a:extLst/>
          </p:spPr>
          <p:txBody>
            <a:bodyPr vert="horz" wrap="none" lIns="91440" tIns="45720" rIns="91440" bIns="45720" numCol="1" rtlCol="0" anchor="ctr" anchorCtr="0" compatLnSpc="1">
              <a:prstTxWarp prst="textNoShape">
                <a:avLst/>
              </a:prstTxWarp>
            </a:bodyPr>
            <a:lstStyle/>
            <a:p>
              <a:pPr>
                <a:defRPr/>
              </a:pPr>
              <a:endParaRPr lang="en-US" sz="1200" kern="0" dirty="0" smtClean="0">
                <a:solidFill>
                  <a:srgbClr val="53565A"/>
                </a:solidFill>
              </a:endParaRPr>
            </a:p>
          </p:txBody>
        </p:sp>
        <p:sp>
          <p:nvSpPr>
            <p:cNvPr id="51" name="TextBox 50"/>
            <p:cNvSpPr txBox="1"/>
            <p:nvPr/>
          </p:nvSpPr>
          <p:spPr>
            <a:xfrm>
              <a:off x="1877698" y="2163266"/>
              <a:ext cx="2540385" cy="1092607"/>
            </a:xfrm>
            <a:prstGeom prst="rect">
              <a:avLst/>
            </a:prstGeom>
            <a:noFill/>
          </p:spPr>
          <p:txBody>
            <a:bodyPr wrap="square" rtlCol="0">
              <a:spAutoFit/>
            </a:bodyPr>
            <a:lstStyle/>
            <a:p>
              <a:pPr marL="182880" indent="-182880" eaLnBrk="0" hangingPunct="0">
                <a:spcBef>
                  <a:spcPts val="300"/>
                </a:spcBef>
                <a:buClr>
                  <a:srgbClr val="FFFFFF">
                    <a:lumMod val="65000"/>
                  </a:srgbClr>
                </a:buClr>
                <a:buSzPct val="80000"/>
                <a:buFont typeface="Wingdings 2"/>
                <a:buChar char=""/>
                <a:tabLst>
                  <a:tab pos="3316288" algn="l"/>
                </a:tabLst>
              </a:pPr>
              <a:r>
                <a:rPr lang="en-US" sz="1000" dirty="0" smtClean="0">
                  <a:solidFill>
                    <a:srgbClr val="002D72"/>
                  </a:solidFill>
                </a:rPr>
                <a:t>Transaction </a:t>
              </a:r>
              <a:r>
                <a:rPr lang="en-US" sz="1000" dirty="0">
                  <a:solidFill>
                    <a:srgbClr val="002D72"/>
                  </a:solidFill>
                </a:rPr>
                <a:t>flows determine </a:t>
              </a:r>
              <a:r>
                <a:rPr lang="en-US" sz="1000" dirty="0" smtClean="0">
                  <a:solidFill>
                    <a:srgbClr val="002D72"/>
                  </a:solidFill>
                </a:rPr>
                <a:t>operational value</a:t>
              </a:r>
            </a:p>
            <a:p>
              <a:pPr marL="182880" indent="-182880" eaLnBrk="0" hangingPunct="0">
                <a:spcBef>
                  <a:spcPts val="300"/>
                </a:spcBef>
                <a:buClr>
                  <a:srgbClr val="FFFFFF">
                    <a:lumMod val="65000"/>
                  </a:srgbClr>
                </a:buClr>
                <a:buSzPct val="80000"/>
                <a:buFont typeface="Wingdings 2"/>
                <a:buChar char=""/>
                <a:tabLst>
                  <a:tab pos="3316288" algn="l"/>
                </a:tabLst>
              </a:pPr>
              <a:r>
                <a:rPr lang="en-US" sz="1000" dirty="0" smtClean="0">
                  <a:solidFill>
                    <a:srgbClr val="002D72"/>
                  </a:solidFill>
                </a:rPr>
                <a:t>Deposit </a:t>
              </a:r>
              <a:r>
                <a:rPr lang="en-US" sz="1000" dirty="0">
                  <a:solidFill>
                    <a:srgbClr val="002D72"/>
                  </a:solidFill>
                </a:rPr>
                <a:t>outflow </a:t>
              </a:r>
              <a:r>
                <a:rPr lang="en-US" sz="1000" dirty="0" smtClean="0">
                  <a:solidFill>
                    <a:srgbClr val="002D72"/>
                  </a:solidFill>
                </a:rPr>
                <a:t>assumptions differ by type</a:t>
              </a:r>
              <a:endParaRPr lang="en-US" sz="1000" dirty="0">
                <a:solidFill>
                  <a:srgbClr val="53565A"/>
                </a:solidFill>
              </a:endParaRPr>
            </a:p>
            <a:p>
              <a:pPr marL="182880" indent="-182880" eaLnBrk="0" hangingPunct="0">
                <a:spcBef>
                  <a:spcPts val="300"/>
                </a:spcBef>
                <a:buClr>
                  <a:srgbClr val="FFFFFF">
                    <a:lumMod val="65000"/>
                  </a:srgbClr>
                </a:buClr>
                <a:buSzPct val="80000"/>
                <a:buFont typeface="Wingdings 2"/>
                <a:buChar char=""/>
                <a:tabLst>
                  <a:tab pos="3316288" algn="l"/>
                </a:tabLst>
              </a:pPr>
              <a:r>
                <a:rPr lang="en-US" sz="1000" dirty="0" smtClean="0">
                  <a:solidFill>
                    <a:srgbClr val="002D72"/>
                  </a:solidFill>
                </a:rPr>
                <a:t>Non-operational balances become more costly</a:t>
              </a:r>
              <a:endParaRPr lang="en-US" sz="1000" dirty="0">
                <a:solidFill>
                  <a:srgbClr val="002D72"/>
                </a:solidFill>
              </a:endParaRPr>
            </a:p>
          </p:txBody>
        </p:sp>
        <p:sp>
          <p:nvSpPr>
            <p:cNvPr id="52" name="Text Placeholder 2"/>
            <p:cNvSpPr txBox="1">
              <a:spLocks/>
            </p:cNvSpPr>
            <p:nvPr/>
          </p:nvSpPr>
          <p:spPr bwMode="gray">
            <a:xfrm>
              <a:off x="1879223" y="1641353"/>
              <a:ext cx="8207075" cy="365760"/>
            </a:xfrm>
            <a:prstGeom prst="rect">
              <a:avLst/>
            </a:prstGeom>
            <a:noFill/>
            <a:ln>
              <a:noFill/>
              <a:headEnd type="none" w="med" len="med"/>
              <a:tailEnd type="none" w="med" len="med"/>
            </a:ln>
            <a:effectLs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defPPr>
                <a:defRPr lang="en-US"/>
              </a:defPPr>
              <a:lvl1pPr>
                <a:defRPr sz="1400" b="0">
                  <a:solidFill>
                    <a:schemeClr val="accent1"/>
                  </a:solidFill>
                </a:defRPr>
              </a:lvl1pPr>
              <a:lvl3pPr marL="0" lvl="2">
                <a:defRPr>
                  <a:solidFill>
                    <a:schemeClr val="tx1"/>
                  </a:solidFill>
                </a:defRPr>
              </a:lvl3pPr>
            </a:lstStyle>
            <a:p>
              <a:pPr eaLnBrk="0" hangingPunct="0"/>
              <a:r>
                <a:rPr lang="en-US" b="1" dirty="0" smtClean="0">
                  <a:solidFill>
                    <a:srgbClr val="002D72"/>
                  </a:solidFill>
                </a:rPr>
                <a:t>Total Net Cash Outflows During 30 Calendar Day Stress Period</a:t>
              </a:r>
              <a:endParaRPr lang="en-US" b="1" dirty="0">
                <a:solidFill>
                  <a:srgbClr val="002D72"/>
                </a:solidFill>
              </a:endParaRPr>
            </a:p>
          </p:txBody>
        </p:sp>
        <p:sp>
          <p:nvSpPr>
            <p:cNvPr id="56" name="TextBox 55"/>
            <p:cNvSpPr txBox="1"/>
            <p:nvPr/>
          </p:nvSpPr>
          <p:spPr>
            <a:xfrm>
              <a:off x="7180290" y="3317367"/>
              <a:ext cx="820545" cy="207749"/>
            </a:xfrm>
            <a:prstGeom prst="rect">
              <a:avLst/>
            </a:prstGeom>
            <a:noFill/>
          </p:spPr>
          <p:txBody>
            <a:bodyPr wrap="square" rtlCol="0">
              <a:spAutoFit/>
            </a:bodyPr>
            <a:lstStyle/>
            <a:p>
              <a:pPr eaLnBrk="0" fontAlgn="base" hangingPunct="0">
                <a:spcBef>
                  <a:spcPct val="0"/>
                </a:spcBef>
                <a:spcAft>
                  <a:spcPct val="0"/>
                </a:spcAft>
              </a:pPr>
              <a:r>
                <a:rPr lang="en-US" sz="700" dirty="0" smtClean="0">
                  <a:solidFill>
                    <a:srgbClr val="53565A"/>
                  </a:solidFill>
                  <a:ea typeface="ヒラギノ角ゴ Pro W3"/>
                </a:rPr>
                <a:t>Wholesale</a:t>
              </a:r>
              <a:endParaRPr lang="en-US" sz="700" dirty="0">
                <a:solidFill>
                  <a:srgbClr val="53565A"/>
                </a:solidFill>
                <a:ea typeface="ヒラギノ角ゴ Pro W3"/>
              </a:endParaRPr>
            </a:p>
          </p:txBody>
        </p:sp>
        <p:grpSp>
          <p:nvGrpSpPr>
            <p:cNvPr id="7" name="Group 6"/>
            <p:cNvGrpSpPr/>
            <p:nvPr/>
          </p:nvGrpSpPr>
          <p:grpSpPr>
            <a:xfrm>
              <a:off x="5597895" y="1964580"/>
              <a:ext cx="3581400" cy="1352787"/>
              <a:chOff x="5658278" y="1975407"/>
              <a:chExt cx="3581400" cy="1798385"/>
            </a:xfrm>
          </p:grpSpPr>
          <p:grpSp>
            <p:nvGrpSpPr>
              <p:cNvPr id="5" name="Group 4"/>
              <p:cNvGrpSpPr/>
              <p:nvPr/>
            </p:nvGrpSpPr>
            <p:grpSpPr>
              <a:xfrm>
                <a:off x="5658278" y="1975408"/>
                <a:ext cx="3581400" cy="1798384"/>
                <a:chOff x="5658278" y="1915026"/>
                <a:chExt cx="3581400" cy="1798384"/>
              </a:xfrm>
            </p:grpSpPr>
            <p:graphicFrame>
              <p:nvGraphicFramePr>
                <p:cNvPr id="42" name="Chart 41"/>
                <p:cNvGraphicFramePr/>
                <p:nvPr>
                  <p:extLst>
                    <p:ext uri="{D42A27DB-BD31-4B8C-83A1-F6EECF244321}">
                      <p14:modId xmlns:p14="http://schemas.microsoft.com/office/powerpoint/2010/main" val="58419898"/>
                    </p:ext>
                  </p:extLst>
                </p:nvPr>
              </p:nvGraphicFramePr>
              <p:xfrm>
                <a:off x="5658278" y="1915026"/>
                <a:ext cx="3581400" cy="1712228"/>
              </p:xfrm>
              <a:graphic>
                <a:graphicData uri="http://schemas.openxmlformats.org/drawingml/2006/chart">
                  <c:chart xmlns:c="http://schemas.openxmlformats.org/drawingml/2006/chart" xmlns:r="http://schemas.openxmlformats.org/officeDocument/2006/relationships" r:id="rId6"/>
                </a:graphicData>
              </a:graphic>
            </p:graphicFrame>
            <p:sp>
              <p:nvSpPr>
                <p:cNvPr id="44" name="Left Brace 43"/>
                <p:cNvSpPr/>
                <p:nvPr/>
              </p:nvSpPr>
              <p:spPr bwMode="auto">
                <a:xfrm rot="16200000">
                  <a:off x="7364251" y="1914184"/>
                  <a:ext cx="169455" cy="3428997"/>
                </a:xfrm>
                <a:prstGeom prst="leftBrace">
                  <a:avLst/>
                </a:prstGeom>
                <a:no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200" smtClean="0">
                    <a:solidFill>
                      <a:srgbClr val="53565A"/>
                    </a:solidFill>
                  </a:endParaRPr>
                </a:p>
              </p:txBody>
            </p:sp>
          </p:grpSp>
          <p:sp>
            <p:nvSpPr>
              <p:cNvPr id="53" name="TextBox 52"/>
              <p:cNvSpPr txBox="1"/>
              <p:nvPr/>
            </p:nvSpPr>
            <p:spPr>
              <a:xfrm>
                <a:off x="6866093" y="1975407"/>
                <a:ext cx="1327931" cy="347782"/>
              </a:xfrm>
              <a:prstGeom prst="rect">
                <a:avLst/>
              </a:prstGeom>
              <a:noFill/>
            </p:spPr>
            <p:txBody>
              <a:bodyPr wrap="square" rtlCol="0">
                <a:spAutoFit/>
              </a:bodyPr>
              <a:lstStyle/>
              <a:p>
                <a:pPr eaLnBrk="0" hangingPunct="0"/>
                <a:r>
                  <a:rPr lang="en-US" sz="1050" b="1" dirty="0" smtClean="0">
                    <a:solidFill>
                      <a:srgbClr val="002D72"/>
                    </a:solidFill>
                  </a:rPr>
                  <a:t>Deposits</a:t>
                </a:r>
                <a:endParaRPr lang="en-US" sz="1050" b="1" dirty="0">
                  <a:solidFill>
                    <a:srgbClr val="002D72"/>
                  </a:solidFill>
                </a:endParaRPr>
              </a:p>
            </p:txBody>
          </p:sp>
        </p:grpSp>
      </p:grpSp>
      <p:sp>
        <p:nvSpPr>
          <p:cNvPr id="47" name="TextBox 46"/>
          <p:cNvSpPr txBox="1"/>
          <p:nvPr/>
        </p:nvSpPr>
        <p:spPr>
          <a:xfrm>
            <a:off x="144738" y="1485827"/>
            <a:ext cx="653638" cy="246221"/>
          </a:xfrm>
          <a:prstGeom prst="rect">
            <a:avLst/>
          </a:prstGeom>
          <a:noFill/>
        </p:spPr>
        <p:txBody>
          <a:bodyPr wrap="square" rtlCol="0">
            <a:spAutoFit/>
          </a:bodyPr>
          <a:lstStyle/>
          <a:p>
            <a:pPr eaLnBrk="0" hangingPunct="0">
              <a:spcBef>
                <a:spcPts val="300"/>
              </a:spcBef>
            </a:pPr>
            <a:r>
              <a:rPr lang="en-US" sz="1000" b="1" dirty="0" smtClean="0">
                <a:solidFill>
                  <a:srgbClr val="002D72"/>
                </a:solidFill>
              </a:rPr>
              <a:t>Level</a:t>
            </a:r>
          </a:p>
        </p:txBody>
      </p:sp>
      <p:sp>
        <p:nvSpPr>
          <p:cNvPr id="49" name="TextBox 48"/>
          <p:cNvSpPr txBox="1"/>
          <p:nvPr/>
        </p:nvSpPr>
        <p:spPr>
          <a:xfrm>
            <a:off x="1004206" y="1475451"/>
            <a:ext cx="998976" cy="246221"/>
          </a:xfrm>
          <a:prstGeom prst="rect">
            <a:avLst/>
          </a:prstGeom>
          <a:noFill/>
        </p:spPr>
        <p:txBody>
          <a:bodyPr wrap="square" rtlCol="0">
            <a:spAutoFit/>
          </a:bodyPr>
          <a:lstStyle/>
          <a:p>
            <a:pPr eaLnBrk="0" hangingPunct="0">
              <a:spcBef>
                <a:spcPts val="300"/>
              </a:spcBef>
            </a:pPr>
            <a:r>
              <a:rPr lang="en-US" sz="1000" b="1" dirty="0" smtClean="0">
                <a:solidFill>
                  <a:srgbClr val="002D72"/>
                </a:solidFill>
              </a:rPr>
              <a:t>Hair Cut</a:t>
            </a:r>
          </a:p>
        </p:txBody>
      </p:sp>
      <p:sp>
        <p:nvSpPr>
          <p:cNvPr id="54" name="TextBox 53"/>
          <p:cNvSpPr txBox="1"/>
          <p:nvPr/>
        </p:nvSpPr>
        <p:spPr>
          <a:xfrm>
            <a:off x="2166254" y="1488921"/>
            <a:ext cx="1411263" cy="246221"/>
          </a:xfrm>
          <a:prstGeom prst="rect">
            <a:avLst/>
          </a:prstGeom>
          <a:noFill/>
        </p:spPr>
        <p:txBody>
          <a:bodyPr wrap="square" rtlCol="0">
            <a:spAutoFit/>
          </a:bodyPr>
          <a:lstStyle/>
          <a:p>
            <a:pPr eaLnBrk="0" hangingPunct="0">
              <a:spcBef>
                <a:spcPts val="300"/>
              </a:spcBef>
            </a:pPr>
            <a:r>
              <a:rPr lang="en-US" sz="1000" b="1" dirty="0" smtClean="0">
                <a:solidFill>
                  <a:srgbClr val="002D72"/>
                </a:solidFill>
              </a:rPr>
              <a:t>% Limit of HQLA</a:t>
            </a:r>
          </a:p>
        </p:txBody>
      </p:sp>
      <p:sp>
        <p:nvSpPr>
          <p:cNvPr id="55" name="TextBox 54"/>
          <p:cNvSpPr txBox="1"/>
          <p:nvPr/>
        </p:nvSpPr>
        <p:spPr>
          <a:xfrm>
            <a:off x="5468386" y="1485827"/>
            <a:ext cx="793633" cy="246221"/>
          </a:xfrm>
          <a:prstGeom prst="rect">
            <a:avLst/>
          </a:prstGeom>
          <a:noFill/>
        </p:spPr>
        <p:txBody>
          <a:bodyPr wrap="square" rtlCol="0">
            <a:spAutoFit/>
          </a:bodyPr>
          <a:lstStyle/>
          <a:p>
            <a:pPr eaLnBrk="0" hangingPunct="0">
              <a:spcBef>
                <a:spcPts val="300"/>
              </a:spcBef>
            </a:pPr>
            <a:r>
              <a:rPr lang="en-US" sz="1000" b="1" dirty="0" smtClean="0">
                <a:solidFill>
                  <a:srgbClr val="002D72"/>
                </a:solidFill>
              </a:rPr>
              <a:t>Example</a:t>
            </a:r>
          </a:p>
        </p:txBody>
      </p:sp>
      <p:sp>
        <p:nvSpPr>
          <p:cNvPr id="12" name="Rectangle 11"/>
          <p:cNvSpPr/>
          <p:nvPr>
            <p:custDataLst>
              <p:tags r:id="rId3"/>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lang="en-US" sz="800" smtClean="0">
                <a:solidFill>
                  <a:srgbClr val="53565A"/>
                </a:solidFill>
                <a:ea typeface="+mj-ea"/>
              </a:rPr>
              <a:t>5</a:t>
            </a:r>
            <a:endParaRPr lang="en-US" sz="800" dirty="0" smtClean="0">
              <a:solidFill>
                <a:srgbClr val="53565A"/>
              </a:solidFill>
              <a:ea typeface="+mj-ea"/>
            </a:endParaRPr>
          </a:p>
        </p:txBody>
      </p:sp>
    </p:spTree>
    <p:custDataLst>
      <p:tags r:id="rId1"/>
    </p:custDataLst>
    <p:extLst>
      <p:ext uri="{BB962C8B-B14F-4D97-AF65-F5344CB8AC3E}">
        <p14:creationId xmlns:p14="http://schemas.microsoft.com/office/powerpoint/2010/main" val="2882839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5"/>
          <p:cNvSpPr>
            <a:spLocks noGrp="1"/>
          </p:cNvSpPr>
          <p:nvPr>
            <p:ph type="title"/>
          </p:nvPr>
        </p:nvSpPr>
        <p:spPr>
          <a:xfrm>
            <a:off x="152332" y="72581"/>
            <a:ext cx="8720908" cy="369332"/>
          </a:xfrm>
        </p:spPr>
        <p:txBody>
          <a:bodyPr/>
          <a:lstStyle/>
          <a:p>
            <a:r>
              <a:rPr lang="en-US" sz="2400" dirty="0" smtClean="0"/>
              <a:t>How to </a:t>
            </a:r>
            <a:r>
              <a:rPr lang="en-US" sz="2400" dirty="0"/>
              <a:t>T</a:t>
            </a:r>
            <a:r>
              <a:rPr lang="en-US" sz="2400" dirty="0" smtClean="0"/>
              <a:t>hink </a:t>
            </a:r>
            <a:r>
              <a:rPr lang="en-US" sz="2400" dirty="0"/>
              <a:t>A</a:t>
            </a:r>
            <a:r>
              <a:rPr lang="en-US" sz="2400" dirty="0" smtClean="0"/>
              <a:t>bout Operational Deposits</a:t>
            </a:r>
            <a:endParaRPr lang="en-US" sz="2400" dirty="0"/>
          </a:p>
        </p:txBody>
      </p:sp>
      <p:cxnSp>
        <p:nvCxnSpPr>
          <p:cNvPr id="4" name="Straight Connector 3"/>
          <p:cNvCxnSpPr/>
          <p:nvPr/>
        </p:nvCxnSpPr>
        <p:spPr bwMode="auto">
          <a:xfrm>
            <a:off x="163260" y="1150294"/>
            <a:ext cx="8851392" cy="0"/>
          </a:xfrm>
          <a:prstGeom prst="line">
            <a:avLst/>
          </a:prstGeom>
          <a:solidFill>
            <a:schemeClr val="accent1"/>
          </a:solidFill>
          <a:ln w="6350" cap="flat" cmpd="sng" algn="ctr">
            <a:solidFill>
              <a:schemeClr val="bg1">
                <a:lumMod val="65000"/>
              </a:schemeClr>
            </a:solidFill>
            <a:prstDash val="solid"/>
            <a:round/>
            <a:headEnd type="none" w="med" len="med"/>
            <a:tailEnd type="none" w="med" len="med"/>
          </a:ln>
          <a:effectLst/>
        </p:spPr>
      </p:cxnSp>
      <p:sp>
        <p:nvSpPr>
          <p:cNvPr id="5" name="TextBox 4"/>
          <p:cNvSpPr txBox="1"/>
          <p:nvPr/>
        </p:nvSpPr>
        <p:spPr>
          <a:xfrm>
            <a:off x="155517" y="469075"/>
            <a:ext cx="8755040" cy="6463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defPPr>
              <a:defRPr lang="en-US"/>
            </a:defPPr>
            <a:lvl1pPr>
              <a:defRPr sz="1400">
                <a:solidFill>
                  <a:srgbClr val="00BDF2"/>
                </a:solidFill>
              </a:defRPr>
            </a:lvl1pPr>
          </a:lstStyle>
          <a:p>
            <a:pPr fontAlgn="base">
              <a:spcBef>
                <a:spcPct val="0"/>
              </a:spcBef>
              <a:spcAft>
                <a:spcPct val="0"/>
              </a:spcAft>
            </a:pPr>
            <a:r>
              <a:rPr lang="en-US" dirty="0"/>
              <a:t>Deposits are deemed to be operational only if they are necessary to complete operational services. If a client can redirect funds without reducing operational services, that portion of the deposits must be re-classified as non-operational.</a:t>
            </a:r>
          </a:p>
        </p:txBody>
      </p:sp>
      <p:sp>
        <p:nvSpPr>
          <p:cNvPr id="11" name="Pentagon 10"/>
          <p:cNvSpPr/>
          <p:nvPr/>
        </p:nvSpPr>
        <p:spPr bwMode="auto">
          <a:xfrm>
            <a:off x="257175" y="1600200"/>
            <a:ext cx="3171825" cy="1188720"/>
          </a:xfrm>
          <a:prstGeom prst="homePlate">
            <a:avLst>
              <a:gd name="adj" fmla="val 27000"/>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400" b="1" dirty="0" smtClean="0">
                <a:solidFill>
                  <a:srgbClr val="FFFFFF"/>
                </a:solidFill>
                <a:ea typeface="+mj-ea"/>
              </a:rPr>
              <a:t>Cash Management</a:t>
            </a:r>
          </a:p>
          <a:p>
            <a:pPr marL="173736"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Remittances</a:t>
            </a:r>
          </a:p>
          <a:p>
            <a:pPr marL="173736"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Payroll administration</a:t>
            </a:r>
          </a:p>
          <a:p>
            <a:pPr marL="173736"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Collection and aggregation of funds</a:t>
            </a:r>
          </a:p>
          <a:p>
            <a:pPr marL="173736"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Payment orders</a:t>
            </a:r>
            <a:endParaRPr lang="en-US" sz="1200" kern="0" dirty="0">
              <a:solidFill>
                <a:srgbClr val="FFFFFF"/>
              </a:solidFill>
            </a:endParaRPr>
          </a:p>
        </p:txBody>
      </p:sp>
      <p:sp>
        <p:nvSpPr>
          <p:cNvPr id="13" name="Pentagon 12"/>
          <p:cNvSpPr/>
          <p:nvPr/>
        </p:nvSpPr>
        <p:spPr bwMode="auto">
          <a:xfrm>
            <a:off x="257175" y="3230010"/>
            <a:ext cx="3171825" cy="1188720"/>
          </a:xfrm>
          <a:prstGeom prst="homePlate">
            <a:avLst>
              <a:gd name="adj" fmla="val 27000"/>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400" b="1" dirty="0" smtClean="0">
                <a:solidFill>
                  <a:srgbClr val="FFFFFF"/>
                </a:solidFill>
                <a:ea typeface="+mj-ea"/>
              </a:rPr>
              <a:t>Clearing</a:t>
            </a:r>
          </a:p>
          <a:p>
            <a:pPr marL="171450"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Daylight overdraft</a:t>
            </a:r>
          </a:p>
          <a:p>
            <a:pPr marL="171450"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Intra-day and final settlement positions</a:t>
            </a:r>
          </a:p>
          <a:p>
            <a:pPr marL="171450"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Customer subscriptions/redemptions</a:t>
            </a:r>
            <a:endParaRPr lang="en-US" sz="1200" kern="0" dirty="0">
              <a:solidFill>
                <a:srgbClr val="FFFFFF"/>
              </a:solidFill>
            </a:endParaRPr>
          </a:p>
        </p:txBody>
      </p:sp>
      <p:sp>
        <p:nvSpPr>
          <p:cNvPr id="16" name="Pentagon 15"/>
          <p:cNvSpPr/>
          <p:nvPr/>
        </p:nvSpPr>
        <p:spPr bwMode="auto">
          <a:xfrm>
            <a:off x="257175" y="4859821"/>
            <a:ext cx="3171825" cy="1188720"/>
          </a:xfrm>
          <a:prstGeom prst="homePlate">
            <a:avLst>
              <a:gd name="adj" fmla="val 27000"/>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400" b="1" dirty="0" smtClean="0">
                <a:solidFill>
                  <a:srgbClr val="FFFFFF"/>
                </a:solidFill>
                <a:ea typeface="+mj-ea"/>
              </a:rPr>
              <a:t>Custody</a:t>
            </a:r>
          </a:p>
          <a:p>
            <a:pPr marL="171450"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Settlement of securities transactions</a:t>
            </a:r>
          </a:p>
          <a:p>
            <a:pPr marL="171450"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Cashflow related to safekeeping assets</a:t>
            </a:r>
          </a:p>
          <a:p>
            <a:pPr marL="171450" indent="-171450" fontAlgn="base">
              <a:spcBef>
                <a:spcPct val="0"/>
              </a:spcBef>
              <a:spcAft>
                <a:spcPct val="0"/>
              </a:spcAft>
              <a:buClr>
                <a:srgbClr val="FFFFFF"/>
              </a:buClr>
              <a:buFont typeface="Symbol" panose="05050102010706020507" pitchFamily="18" charset="2"/>
              <a:buChar char="·"/>
            </a:pPr>
            <a:r>
              <a:rPr lang="en-US" sz="1200" kern="0" dirty="0" smtClean="0">
                <a:solidFill>
                  <a:srgbClr val="FFFFFF"/>
                </a:solidFill>
              </a:rPr>
              <a:t>Escrow, stock transfer, taxes, etc.</a:t>
            </a:r>
            <a:endParaRPr lang="en-US" sz="1200" kern="0" dirty="0">
              <a:solidFill>
                <a:srgbClr val="FFFFFF"/>
              </a:solidFill>
            </a:endParaRPr>
          </a:p>
        </p:txBody>
      </p:sp>
      <p:sp>
        <p:nvSpPr>
          <p:cNvPr id="17" name="TextBox 16"/>
          <p:cNvSpPr txBox="1"/>
          <p:nvPr/>
        </p:nvSpPr>
        <p:spPr>
          <a:xfrm>
            <a:off x="180975" y="1219200"/>
            <a:ext cx="2257425" cy="307777"/>
          </a:xfrm>
          <a:prstGeom prst="rect">
            <a:avLst/>
          </a:prstGeom>
          <a:noFill/>
        </p:spPr>
        <p:txBody>
          <a:bodyPr wrap="square" rtlCol="0">
            <a:spAutoFit/>
          </a:bodyPr>
          <a:lstStyle/>
          <a:p>
            <a:pPr fontAlgn="base">
              <a:spcBef>
                <a:spcPct val="0"/>
              </a:spcBef>
              <a:spcAft>
                <a:spcPts val="300"/>
              </a:spcAft>
            </a:pPr>
            <a:r>
              <a:rPr lang="en-US" sz="1400" b="1" dirty="0" smtClean="0">
                <a:solidFill>
                  <a:srgbClr val="53565A"/>
                </a:solidFill>
              </a:rPr>
              <a:t>Operational Services:</a:t>
            </a:r>
            <a:endParaRPr lang="en-US" sz="1400" b="1" dirty="0">
              <a:solidFill>
                <a:srgbClr val="53565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99264063"/>
              </p:ext>
            </p:extLst>
          </p:nvPr>
        </p:nvGraphicFramePr>
        <p:xfrm>
          <a:off x="3680750" y="1295400"/>
          <a:ext cx="5082250" cy="5035847"/>
        </p:xfrm>
        <a:graphic>
          <a:graphicData uri="http://schemas.openxmlformats.org/drawingml/2006/table">
            <a:tbl>
              <a:tblPr firstRow="1" bandRow="1">
                <a:tableStyleId>{5C22544A-7EE6-4342-B048-85BDC9FD1C3A}</a:tableStyleId>
              </a:tblPr>
              <a:tblGrid>
                <a:gridCol w="2034250"/>
                <a:gridCol w="3048000"/>
              </a:tblGrid>
              <a:tr h="468525">
                <a:tc>
                  <a:txBody>
                    <a:bodyPr/>
                    <a:lstStyle/>
                    <a:p>
                      <a:pPr algn="ctr"/>
                      <a:r>
                        <a:rPr lang="en-US" sz="1200" dirty="0" smtClean="0"/>
                        <a:t>Attributes</a:t>
                      </a:r>
                      <a:endParaRPr lang="en-US" sz="1200" dirty="0"/>
                    </a:p>
                  </a:txBody>
                  <a:tcPr anchor="ctr">
                    <a:solidFill>
                      <a:srgbClr val="002D72"/>
                    </a:solidFill>
                  </a:tcPr>
                </a:tc>
                <a:tc>
                  <a:txBody>
                    <a:bodyPr/>
                    <a:lstStyle/>
                    <a:p>
                      <a:pPr algn="ctr"/>
                      <a:r>
                        <a:rPr lang="en-US" sz="1200" dirty="0" smtClean="0"/>
                        <a:t>Final U.S.</a:t>
                      </a:r>
                      <a:r>
                        <a:rPr lang="en-US" sz="1200" baseline="0" dirty="0" smtClean="0"/>
                        <a:t> </a:t>
                      </a:r>
                      <a:r>
                        <a:rPr lang="en-US" sz="1200" dirty="0" smtClean="0"/>
                        <a:t>LCR Rule</a:t>
                      </a:r>
                      <a:endParaRPr lang="en-US" sz="1200" dirty="0"/>
                    </a:p>
                  </a:txBody>
                  <a:tcPr anchor="ctr">
                    <a:solidFill>
                      <a:srgbClr val="002D72"/>
                    </a:solidFill>
                  </a:tcPr>
                </a:tc>
              </a:tr>
              <a:tr h="557669">
                <a:tc>
                  <a:txBody>
                    <a:bodyPr/>
                    <a:lstStyle/>
                    <a:p>
                      <a:pPr algn="ctr"/>
                      <a:r>
                        <a:rPr lang="en-US" sz="1200" b="1" dirty="0" smtClean="0">
                          <a:solidFill>
                            <a:srgbClr val="44474A"/>
                          </a:solidFill>
                        </a:rPr>
                        <a:t>Operational</a:t>
                      </a:r>
                      <a:r>
                        <a:rPr lang="en-US" sz="1200" b="1" baseline="0" dirty="0" smtClean="0">
                          <a:solidFill>
                            <a:srgbClr val="44474A"/>
                          </a:solidFill>
                        </a:rPr>
                        <a:t> Account Designation</a:t>
                      </a:r>
                      <a:endParaRPr lang="en-US" sz="1200" b="1" dirty="0" smtClean="0">
                        <a:solidFill>
                          <a:srgbClr val="44474A"/>
                        </a:solidFill>
                      </a:endParaRPr>
                    </a:p>
                  </a:txBody>
                  <a:tcPr anchor="ctr">
                    <a:lnB w="12700" cap="flat" cmpd="sng" algn="ctr">
                      <a:solidFill>
                        <a:schemeClr val="tx1"/>
                      </a:solidFill>
                      <a:prstDash val="solid"/>
                      <a:round/>
                      <a:headEnd type="none" w="med" len="med"/>
                      <a:tailEnd type="none" w="med" len="med"/>
                    </a:lnB>
                    <a:solidFill>
                      <a:srgbClr val="CCF2FC"/>
                    </a:solidFill>
                  </a:tcPr>
                </a:tc>
                <a:tc>
                  <a:txBody>
                    <a:bodyPr/>
                    <a:lstStyle/>
                    <a:p>
                      <a:pPr marL="171450" indent="-171450" algn="l">
                        <a:buClr>
                          <a:schemeClr val="accent3"/>
                        </a:buClr>
                        <a:buFont typeface="Symbol" panose="05050102010706020507" pitchFamily="18" charset="2"/>
                        <a:buChar char="·"/>
                      </a:pPr>
                      <a:r>
                        <a:rPr lang="en-US" sz="1050" b="0" dirty="0" smtClean="0">
                          <a:solidFill>
                            <a:srgbClr val="44474A"/>
                          </a:solidFill>
                        </a:rPr>
                        <a:t>Deposit</a:t>
                      </a:r>
                      <a:r>
                        <a:rPr lang="en-US" sz="1050" b="0" baseline="0" dirty="0" smtClean="0">
                          <a:solidFill>
                            <a:srgbClr val="44474A"/>
                          </a:solidFill>
                        </a:rPr>
                        <a:t> account linked to operational accounts</a:t>
                      </a:r>
                    </a:p>
                    <a:p>
                      <a:pPr marL="171450" indent="-171450" algn="l">
                        <a:buClr>
                          <a:schemeClr val="accent3"/>
                        </a:buClr>
                        <a:buFont typeface="Symbol" panose="05050102010706020507" pitchFamily="18" charset="2"/>
                        <a:buChar char="·"/>
                      </a:pPr>
                      <a:r>
                        <a:rPr lang="en-US" sz="1050" b="0" baseline="0" dirty="0" smtClean="0">
                          <a:solidFill>
                            <a:srgbClr val="44474A"/>
                          </a:solidFill>
                        </a:rPr>
                        <a:t>Held for primary purpose of obtaining operational services</a:t>
                      </a:r>
                      <a:endParaRPr lang="en-US" sz="1050" b="0" dirty="0" smtClean="0">
                        <a:solidFill>
                          <a:srgbClr val="44474A"/>
                        </a:solidFill>
                      </a:endParaRPr>
                    </a:p>
                  </a:txBody>
                  <a:tcPr anchor="ctr">
                    <a:lnB w="12700" cap="flat" cmpd="sng" algn="ctr">
                      <a:solidFill>
                        <a:schemeClr val="tx1"/>
                      </a:solidFill>
                      <a:prstDash val="solid"/>
                      <a:round/>
                      <a:headEnd type="none" w="med" len="med"/>
                      <a:tailEnd type="none" w="med" len="med"/>
                    </a:lnB>
                    <a:noFill/>
                  </a:tcPr>
                </a:tc>
              </a:tr>
              <a:tr h="921582">
                <a:tc>
                  <a:txBody>
                    <a:bodyPr/>
                    <a:lstStyle/>
                    <a:p>
                      <a:pPr algn="ctr"/>
                      <a:r>
                        <a:rPr lang="en-US" sz="1200" b="1" baseline="0" dirty="0" smtClean="0">
                          <a:solidFill>
                            <a:srgbClr val="44474A"/>
                          </a:solidFill>
                        </a:rPr>
                        <a:t>Termination of Service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2FC"/>
                    </a:solidFill>
                  </a:tcPr>
                </a:tc>
                <a:tc>
                  <a:txBody>
                    <a:bodyPr/>
                    <a:lstStyle/>
                    <a:p>
                      <a:pPr marL="171450" indent="-171450" algn="l">
                        <a:buClr>
                          <a:schemeClr val="accent3"/>
                        </a:buClr>
                        <a:buFont typeface="Symbol" panose="05050102010706020507" pitchFamily="18" charset="2"/>
                        <a:buChar char="·"/>
                      </a:pPr>
                      <a:r>
                        <a:rPr lang="en-US" sz="1050" b="0" baseline="0" dirty="0" smtClean="0">
                          <a:solidFill>
                            <a:srgbClr val="44474A"/>
                          </a:solidFill>
                        </a:rPr>
                        <a:t>Contractually required 30 day termination notice or</a:t>
                      </a:r>
                    </a:p>
                    <a:p>
                      <a:pPr marL="171450" indent="-171450" algn="l">
                        <a:buClr>
                          <a:schemeClr val="accent3"/>
                        </a:buClr>
                        <a:buFont typeface="Symbol" panose="05050102010706020507" pitchFamily="18" charset="2"/>
                        <a:buChar char="·"/>
                      </a:pPr>
                      <a:r>
                        <a:rPr lang="en-US" sz="1050" b="0" baseline="0" dirty="0" smtClean="0">
                          <a:solidFill>
                            <a:srgbClr val="44474A"/>
                          </a:solidFill>
                        </a:rPr>
                        <a:t>Significant cost to move to new provider or</a:t>
                      </a:r>
                    </a:p>
                    <a:p>
                      <a:pPr marL="171450" indent="-171450" algn="l">
                        <a:buClr>
                          <a:schemeClr val="accent3"/>
                        </a:buClr>
                        <a:buFont typeface="Symbol" panose="05050102010706020507" pitchFamily="18" charset="2"/>
                        <a:buChar char="·"/>
                      </a:pPr>
                      <a:r>
                        <a:rPr lang="en-US" sz="1050" b="0" baseline="0" dirty="0" smtClean="0">
                          <a:solidFill>
                            <a:srgbClr val="44474A"/>
                          </a:solidFill>
                        </a:rPr>
                        <a:t>Material termination costs</a:t>
                      </a:r>
                      <a:endParaRPr lang="en-US" sz="1050" b="0" dirty="0" smtClean="0">
                        <a:solidFill>
                          <a:srgbClr val="44474A"/>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1874">
                <a:tc>
                  <a:txBody>
                    <a:bodyPr/>
                    <a:lstStyle/>
                    <a:p>
                      <a:pPr algn="ctr"/>
                      <a:r>
                        <a:rPr lang="en-US" sz="1200" b="1" dirty="0" smtClean="0">
                          <a:solidFill>
                            <a:srgbClr val="44474A"/>
                          </a:solidFill>
                        </a:rPr>
                        <a:t>Excess Operational </a:t>
                      </a:r>
                      <a:r>
                        <a:rPr lang="en-US" sz="1200" b="1" baseline="0" dirty="0" smtClean="0">
                          <a:solidFill>
                            <a:srgbClr val="44474A"/>
                          </a:solidFill>
                        </a:rPr>
                        <a:t>Deposits</a:t>
                      </a:r>
                      <a:endParaRPr lang="en-US" sz="1200" b="1" dirty="0" smtClean="0">
                        <a:solidFill>
                          <a:srgbClr val="44474A"/>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2FC"/>
                    </a:solidFill>
                  </a:tcPr>
                </a:tc>
                <a:tc>
                  <a:txBody>
                    <a:bodyPr/>
                    <a:lstStyle/>
                    <a:p>
                      <a:pPr marL="171450" indent="-171450" algn="l">
                        <a:buClr>
                          <a:schemeClr val="accent3"/>
                        </a:buClr>
                        <a:buFont typeface="Symbol" panose="05050102010706020507" pitchFamily="18" charset="2"/>
                        <a:buChar char="·"/>
                      </a:pPr>
                      <a:r>
                        <a:rPr lang="en-US" sz="1050" b="0" dirty="0" smtClean="0">
                          <a:solidFill>
                            <a:srgbClr val="44474A"/>
                          </a:solidFill>
                        </a:rPr>
                        <a:t>Bank</a:t>
                      </a:r>
                      <a:r>
                        <a:rPr lang="en-US" sz="1050" b="0" baseline="0" dirty="0" smtClean="0">
                          <a:solidFill>
                            <a:srgbClr val="44474A"/>
                          </a:solidFill>
                        </a:rPr>
                        <a:t> must demonstrate methodology for calculating excess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674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44474A"/>
                          </a:solidFill>
                        </a:rPr>
                        <a:t>Economic Incentive to Maintain Excess Funds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2FC"/>
                    </a:solidFill>
                  </a:tcPr>
                </a:tc>
                <a:tc>
                  <a:txBody>
                    <a:bodyPr/>
                    <a:lstStyle/>
                    <a:p>
                      <a:pPr marL="171450" indent="-171450" algn="l">
                        <a:buClr>
                          <a:schemeClr val="accent3"/>
                        </a:buClr>
                        <a:buFont typeface="Symbol" panose="05050102010706020507" pitchFamily="18" charset="2"/>
                        <a:buChar char="·"/>
                      </a:pPr>
                      <a:r>
                        <a:rPr lang="en-US" sz="1050" b="0" dirty="0" smtClean="0">
                          <a:solidFill>
                            <a:srgbClr val="44474A"/>
                          </a:solidFill>
                        </a:rPr>
                        <a:t>Balances</a:t>
                      </a:r>
                      <a:r>
                        <a:rPr lang="en-US" sz="1050" b="0" baseline="0" dirty="0" smtClean="0">
                          <a:solidFill>
                            <a:srgbClr val="44474A"/>
                          </a:solidFill>
                        </a:rPr>
                        <a:t> necessary for operations can be competitively priced</a:t>
                      </a:r>
                    </a:p>
                    <a:p>
                      <a:pPr marL="171450" indent="-171450" algn="l">
                        <a:buClr>
                          <a:schemeClr val="accent3"/>
                        </a:buClr>
                        <a:buFont typeface="Symbol" panose="05050102010706020507" pitchFamily="18" charset="2"/>
                        <a:buChar char="·"/>
                      </a:pPr>
                      <a:r>
                        <a:rPr lang="en-US" sz="1050" b="0" baseline="0" dirty="0" smtClean="0">
                          <a:solidFill>
                            <a:srgbClr val="44474A"/>
                          </a:solidFill>
                        </a:rPr>
                        <a:t>Incentives related to operational services are acceptable</a:t>
                      </a:r>
                      <a:endParaRPr lang="en-US" sz="1050" b="0" dirty="0" smtClean="0">
                        <a:solidFill>
                          <a:srgbClr val="44474A"/>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34941">
                <a:tc>
                  <a:txBody>
                    <a:bodyPr/>
                    <a:lstStyle/>
                    <a:p>
                      <a:pPr algn="ctr"/>
                      <a:r>
                        <a:rPr lang="en-US" sz="1200" b="1" dirty="0" smtClean="0">
                          <a:solidFill>
                            <a:srgbClr val="44474A"/>
                          </a:solidFill>
                        </a:rPr>
                        <a:t>Institutional Investor Treatment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2FC"/>
                    </a:solidFill>
                  </a:tcPr>
                </a:tc>
                <a:tc>
                  <a:txBody>
                    <a:bodyPr/>
                    <a:lstStyle/>
                    <a:p>
                      <a:pPr marL="171450" indent="-171450" algn="l">
                        <a:buClr>
                          <a:schemeClr val="accent3"/>
                        </a:buClr>
                        <a:buFont typeface="Symbol" panose="05050102010706020507" pitchFamily="18" charset="2"/>
                        <a:buChar char="·"/>
                      </a:pPr>
                      <a:r>
                        <a:rPr lang="en-US" sz="1050" b="0" dirty="0" smtClean="0">
                          <a:solidFill>
                            <a:srgbClr val="44474A"/>
                          </a:solidFill>
                        </a:rPr>
                        <a:t>Excludes deposits provided in connection with specific</a:t>
                      </a:r>
                      <a:r>
                        <a:rPr lang="en-US" sz="1050" b="0" baseline="0" dirty="0" smtClean="0">
                          <a:solidFill>
                            <a:srgbClr val="44474A"/>
                          </a:solidFill>
                        </a:rPr>
                        <a:t> </a:t>
                      </a:r>
                      <a:r>
                        <a:rPr lang="en-US" sz="1050" b="0" dirty="0" smtClean="0">
                          <a:solidFill>
                            <a:srgbClr val="44474A"/>
                          </a:solidFill>
                        </a:rPr>
                        <a:t>prime brokerage services</a:t>
                      </a:r>
                    </a:p>
                    <a:p>
                      <a:pPr marL="171450" indent="-171450" algn="l">
                        <a:buClr>
                          <a:schemeClr val="accent3"/>
                        </a:buClr>
                        <a:buFont typeface="Symbol" panose="05050102010706020507" pitchFamily="18" charset="2"/>
                        <a:buChar char="·"/>
                      </a:pPr>
                      <a:r>
                        <a:rPr lang="en-US" sz="1050" b="0" dirty="0" smtClean="0">
                          <a:solidFill>
                            <a:srgbClr val="44474A"/>
                          </a:solidFill>
                        </a:rPr>
                        <a:t>Deposits from non-regulated funds are not</a:t>
                      </a:r>
                      <a:r>
                        <a:rPr lang="en-US" sz="1050" b="0" baseline="0" dirty="0" smtClean="0">
                          <a:solidFill>
                            <a:srgbClr val="44474A"/>
                          </a:solidFill>
                        </a:rPr>
                        <a:t> eligible as operational</a:t>
                      </a:r>
                      <a:endParaRPr lang="en-US" sz="1050" b="0" dirty="0" smtClean="0">
                        <a:solidFill>
                          <a:srgbClr val="44474A"/>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ectangle 6"/>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lang="en-US" sz="800" smtClean="0">
                <a:solidFill>
                  <a:srgbClr val="53565A"/>
                </a:solidFill>
                <a:ea typeface="+mj-ea"/>
              </a:rPr>
              <a:t>6</a:t>
            </a:r>
            <a:endParaRPr lang="en-US" sz="800" dirty="0" smtClean="0">
              <a:solidFill>
                <a:srgbClr val="53565A"/>
              </a:solidFill>
              <a:ea typeface="+mj-ea"/>
            </a:endParaRPr>
          </a:p>
        </p:txBody>
      </p:sp>
    </p:spTree>
    <p:custDataLst>
      <p:tags r:id="rId1"/>
    </p:custDataLst>
    <p:extLst>
      <p:ext uri="{BB962C8B-B14F-4D97-AF65-F5344CB8AC3E}">
        <p14:creationId xmlns:p14="http://schemas.microsoft.com/office/powerpoint/2010/main" val="1096140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p:cNvGraphicFramePr>
            <a:graphicFrameLocks noChangeAspect="1"/>
          </p:cNvGraphicFramePr>
          <p:nvPr>
            <p:extLst>
              <p:ext uri="{D42A27DB-BD31-4B8C-83A1-F6EECF244321}">
                <p14:modId xmlns:p14="http://schemas.microsoft.com/office/powerpoint/2010/main" val="1614383783"/>
              </p:ext>
            </p:extLst>
          </p:nvPr>
        </p:nvGraphicFramePr>
        <p:xfrm>
          <a:off x="1162050" y="1242732"/>
          <a:ext cx="1724025" cy="2381250"/>
        </p:xfrm>
        <a:graphic>
          <a:graphicData uri="http://schemas.openxmlformats.org/presentationml/2006/ole">
            <mc:AlternateContent xmlns:mc="http://schemas.openxmlformats.org/markup-compatibility/2006">
              <mc:Choice xmlns:v="urn:schemas-microsoft-com:vml" Requires="v">
                <p:oleObj spid="_x0000_s1026" name="Worksheet" r:id="rId6" imgW="1723988" imgH="2381130" progId="Excel.Sheet.12">
                  <p:link updateAutomatic="1"/>
                </p:oleObj>
              </mc:Choice>
              <mc:Fallback>
                <p:oleObj name="Worksheet" r:id="rId6" imgW="1723988" imgH="2381130" progId="Excel.Sheet.12">
                  <p:link updateAutomatic="1"/>
                  <p:pic>
                    <p:nvPicPr>
                      <p:cNvPr id="0" name=""/>
                      <p:cNvPicPr/>
                      <p:nvPr/>
                    </p:nvPicPr>
                    <p:blipFill>
                      <a:blip r:embed="rId7"/>
                      <a:stretch>
                        <a:fillRect/>
                      </a:stretch>
                    </p:blipFill>
                    <p:spPr>
                      <a:xfrm>
                        <a:off x="1162050" y="1242732"/>
                        <a:ext cx="1724025" cy="2381250"/>
                      </a:xfrm>
                      <a:prstGeom prst="rect">
                        <a:avLst/>
                      </a:prstGeom>
                    </p:spPr>
                  </p:pic>
                </p:oleObj>
              </mc:Fallback>
            </mc:AlternateContent>
          </a:graphicData>
        </a:graphic>
      </p:graphicFrame>
      <p:sp>
        <p:nvSpPr>
          <p:cNvPr id="2" name="Title 5"/>
          <p:cNvSpPr txBox="1">
            <a:spLocks/>
          </p:cNvSpPr>
          <p:nvPr/>
        </p:nvSpPr>
        <p:spPr>
          <a:xfrm>
            <a:off x="57332" y="72581"/>
            <a:ext cx="8720908" cy="369332"/>
          </a:xfrm>
          <a:prstGeom prst="rect">
            <a:avLst/>
          </a:prstGeom>
        </p:spPr>
        <p:txBody>
          <a:bodyPr/>
          <a:lst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accent1"/>
                </a:solidFill>
                <a:latin typeface="Arial" pitchFamily="34" charset="0"/>
                <a:ea typeface="ヒラギノ角ゴ Pro W3"/>
                <a:cs typeface="Geneva" pitchFamily="34" charset="0"/>
              </a:defRPr>
            </a:lvl2pPr>
            <a:lvl3pPr algn="l" rtl="0" fontAlgn="base">
              <a:spcBef>
                <a:spcPct val="0"/>
              </a:spcBef>
              <a:spcAft>
                <a:spcPct val="0"/>
              </a:spcAft>
              <a:defRPr sz="2400">
                <a:solidFill>
                  <a:schemeClr val="accent1"/>
                </a:solidFill>
                <a:latin typeface="Arial" pitchFamily="34" charset="0"/>
                <a:ea typeface="ヒラギノ角ゴ Pro W3"/>
                <a:cs typeface="Geneva" pitchFamily="34" charset="0"/>
              </a:defRPr>
            </a:lvl3pPr>
            <a:lvl4pPr algn="l" rtl="0" fontAlgn="base">
              <a:spcBef>
                <a:spcPct val="0"/>
              </a:spcBef>
              <a:spcAft>
                <a:spcPct val="0"/>
              </a:spcAft>
              <a:defRPr sz="2400">
                <a:solidFill>
                  <a:schemeClr val="accent1"/>
                </a:solidFill>
                <a:latin typeface="Arial" pitchFamily="34" charset="0"/>
                <a:ea typeface="ヒラギノ角ゴ Pro W3"/>
                <a:cs typeface="Geneva" pitchFamily="34" charset="0"/>
              </a:defRPr>
            </a:lvl4pPr>
            <a:lvl5pPr algn="l" rtl="0" fontAlgn="base">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a:lstStyle>
          <a:p>
            <a:r>
              <a:rPr lang="en-US" kern="0" dirty="0" smtClean="0">
                <a:solidFill>
                  <a:srgbClr val="002D72"/>
                </a:solidFill>
              </a:rPr>
              <a:t>LCR Impact on Client Deposits &amp; Investments</a:t>
            </a:r>
            <a:endParaRPr lang="en-US" kern="0" dirty="0">
              <a:solidFill>
                <a:srgbClr val="002D72"/>
              </a:solidFill>
            </a:endParaRPr>
          </a:p>
        </p:txBody>
      </p:sp>
      <p:sp>
        <p:nvSpPr>
          <p:cNvPr id="16" name="TextBox 15"/>
          <p:cNvSpPr txBox="1"/>
          <p:nvPr/>
        </p:nvSpPr>
        <p:spPr>
          <a:xfrm>
            <a:off x="4370297" y="559368"/>
            <a:ext cx="1554480" cy="430887"/>
          </a:xfrm>
          <a:prstGeom prst="rect">
            <a:avLst/>
          </a:prstGeom>
          <a:noFill/>
        </p:spPr>
        <p:txBody>
          <a:bodyPr wrap="square" rtlCol="0">
            <a:spAutoFit/>
          </a:bodyPr>
          <a:lstStyle/>
          <a:p>
            <a:pPr algn="ctr" fontAlgn="base">
              <a:spcBef>
                <a:spcPct val="0"/>
              </a:spcBef>
              <a:spcAft>
                <a:spcPct val="0"/>
              </a:spcAft>
            </a:pPr>
            <a:r>
              <a:rPr lang="en-US" sz="1100" b="1" dirty="0" smtClean="0">
                <a:solidFill>
                  <a:srgbClr val="53565A"/>
                </a:solidFill>
              </a:rPr>
              <a:t>Corporate and FI</a:t>
            </a:r>
          </a:p>
          <a:p>
            <a:pPr algn="ctr" fontAlgn="base">
              <a:spcBef>
                <a:spcPct val="0"/>
              </a:spcBef>
              <a:spcAft>
                <a:spcPct val="0"/>
              </a:spcAft>
            </a:pPr>
            <a:r>
              <a:rPr lang="en-US" sz="1100" b="1" dirty="0" smtClean="0">
                <a:solidFill>
                  <a:srgbClr val="53565A"/>
                </a:solidFill>
              </a:rPr>
              <a:t>Operational Deposit</a:t>
            </a:r>
          </a:p>
        </p:txBody>
      </p:sp>
      <p:sp>
        <p:nvSpPr>
          <p:cNvPr id="17" name="TextBox 16"/>
          <p:cNvSpPr txBox="1"/>
          <p:nvPr/>
        </p:nvSpPr>
        <p:spPr>
          <a:xfrm>
            <a:off x="5942914" y="559368"/>
            <a:ext cx="1554480" cy="430887"/>
          </a:xfrm>
          <a:prstGeom prst="rect">
            <a:avLst/>
          </a:prstGeom>
          <a:noFill/>
        </p:spPr>
        <p:txBody>
          <a:bodyPr wrap="square" rtlCol="0">
            <a:spAutoFit/>
          </a:bodyPr>
          <a:lstStyle/>
          <a:p>
            <a:pPr algn="ctr" fontAlgn="base">
              <a:spcBef>
                <a:spcPct val="0"/>
              </a:spcBef>
              <a:spcAft>
                <a:spcPct val="0"/>
              </a:spcAft>
            </a:pPr>
            <a:r>
              <a:rPr lang="en-US" sz="1100" b="1" dirty="0" smtClean="0">
                <a:solidFill>
                  <a:srgbClr val="53565A"/>
                </a:solidFill>
              </a:rPr>
              <a:t>31+ Day Minimum Maturity Time Deposit</a:t>
            </a:r>
          </a:p>
        </p:txBody>
      </p:sp>
      <p:graphicFrame>
        <p:nvGraphicFramePr>
          <p:cNvPr id="62" name="Table 61"/>
          <p:cNvGraphicFramePr>
            <a:graphicFrameLocks noGrp="1"/>
          </p:cNvGraphicFramePr>
          <p:nvPr>
            <p:extLst>
              <p:ext uri="{D42A27DB-BD31-4B8C-83A1-F6EECF244321}">
                <p14:modId xmlns:p14="http://schemas.microsoft.com/office/powerpoint/2010/main" val="4170331960"/>
              </p:ext>
            </p:extLst>
          </p:nvPr>
        </p:nvGraphicFramePr>
        <p:xfrm>
          <a:off x="150141" y="1397657"/>
          <a:ext cx="8829973" cy="4876503"/>
        </p:xfrm>
        <a:graphic>
          <a:graphicData uri="http://schemas.openxmlformats.org/drawingml/2006/table">
            <a:tbl>
              <a:tblPr firstRow="1" bandRow="1">
                <a:tableStyleId>{2D5ABB26-0587-4C30-8999-92F81FD0307C}</a:tableStyleId>
              </a:tblPr>
              <a:tblGrid>
                <a:gridCol w="1110488"/>
                <a:gridCol w="1543897"/>
                <a:gridCol w="1543897"/>
                <a:gridCol w="1543897"/>
                <a:gridCol w="1543897"/>
                <a:gridCol w="1543897"/>
              </a:tblGrid>
              <a:tr h="2224743">
                <a:tc>
                  <a:txBody>
                    <a:bodyPr/>
                    <a:lstStyle/>
                    <a:p>
                      <a:pPr algn="ctr"/>
                      <a:endParaRPr lang="en-US" sz="1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2960">
                <a:tc>
                  <a:txBody>
                    <a:bodyPr/>
                    <a:lstStyle/>
                    <a:p>
                      <a:pPr algn="ctr"/>
                      <a:r>
                        <a:rPr lang="en-US" sz="1000" b="1" dirty="0" smtClean="0">
                          <a:solidFill>
                            <a:schemeClr val="bg1"/>
                          </a:solidFill>
                        </a:rPr>
                        <a:t>LCR</a:t>
                      </a:r>
                      <a:endParaRPr lang="en-US" sz="1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2960">
                <a:tc>
                  <a:txBody>
                    <a:bodyPr/>
                    <a:lstStyle/>
                    <a:p>
                      <a:pPr algn="ctr"/>
                      <a:r>
                        <a:rPr lang="en-US" sz="1000" b="1" dirty="0" smtClean="0">
                          <a:solidFill>
                            <a:schemeClr val="bg1"/>
                          </a:solidFill>
                        </a:rPr>
                        <a:t>Impact to Bank Capital</a:t>
                      </a:r>
                      <a:r>
                        <a:rPr lang="en-US" sz="1000" b="1" baseline="0" dirty="0" smtClean="0">
                          <a:solidFill>
                            <a:schemeClr val="bg1"/>
                          </a:solidFill>
                        </a:rPr>
                        <a:t> / Ability to Lend</a:t>
                      </a:r>
                      <a:endParaRPr lang="en-US" sz="9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5840">
                <a:tc>
                  <a:txBody>
                    <a:bodyPr/>
                    <a:lstStyle/>
                    <a:p>
                      <a:pPr algn="ctr"/>
                      <a:r>
                        <a:rPr lang="en-US" sz="1000" b="1" dirty="0" smtClean="0">
                          <a:solidFill>
                            <a:schemeClr val="bg1"/>
                          </a:solidFill>
                        </a:rPr>
                        <a:t>Other Considerations</a:t>
                      </a:r>
                      <a:endParaRPr lang="en-US" sz="1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171450" marR="0" indent="-171450" algn="l" defTabSz="914400" rtl="0" eaLnBrk="1" fontAlgn="auto" latinLnBrk="0" hangingPunct="1">
                        <a:lnSpc>
                          <a:spcPct val="100000"/>
                        </a:lnSpc>
                        <a:spcBef>
                          <a:spcPts val="0"/>
                        </a:spcBef>
                        <a:spcAft>
                          <a:spcPts val="0"/>
                        </a:spcAft>
                        <a:buClr>
                          <a:srgbClr val="C00000"/>
                        </a:buClr>
                        <a:buSzTx/>
                        <a:buFont typeface="Arial" panose="020B0604020202020204" pitchFamily="34" charset="0"/>
                        <a:buChar char="▼"/>
                        <a:tabLst/>
                        <a:defRPr/>
                      </a:pPr>
                      <a:r>
                        <a:rPr lang="en-US" sz="1000" baseline="0" dirty="0" smtClean="0"/>
                        <a:t>Least LCR accretive deposit type</a:t>
                      </a:r>
                    </a:p>
                    <a:p>
                      <a:pPr marL="171450" marR="0" indent="-171450" algn="l" defTabSz="914400" rtl="0" eaLnBrk="1" fontAlgn="auto" latinLnBrk="0" hangingPunct="1">
                        <a:lnSpc>
                          <a:spcPct val="100000"/>
                        </a:lnSpc>
                        <a:spcBef>
                          <a:spcPts val="0"/>
                        </a:spcBef>
                        <a:spcAft>
                          <a:spcPts val="0"/>
                        </a:spcAft>
                        <a:buClr>
                          <a:srgbClr val="C00000"/>
                        </a:buClr>
                        <a:buSzTx/>
                        <a:buFont typeface="Arial" panose="020B0604020202020204" pitchFamily="34" charset="0"/>
                        <a:buChar char="▼"/>
                        <a:tabLst/>
                        <a:defRPr/>
                      </a:pPr>
                      <a:r>
                        <a:rPr lang="en-US" sz="1000" baseline="0" dirty="0" smtClean="0"/>
                        <a:t>Minimum yield to client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indent="-171450" algn="l" defTabSz="914400" rtl="0" eaLnBrk="1" fontAlgn="auto" latinLnBrk="0" hangingPunct="1">
                        <a:lnSpc>
                          <a:spcPct val="100000"/>
                        </a:lnSpc>
                        <a:spcBef>
                          <a:spcPts val="0"/>
                        </a:spcBef>
                        <a:spcAft>
                          <a:spcPts val="0"/>
                        </a:spcAft>
                        <a:buClr>
                          <a:srgbClr val="FFC000"/>
                        </a:buClr>
                        <a:buSzTx/>
                        <a:buFont typeface="Arial" panose="020B0604020202020204" pitchFamily="34" charset="0"/>
                        <a:buChar char="▼"/>
                        <a:tabLst/>
                        <a:defRPr/>
                      </a:pPr>
                      <a:r>
                        <a:rPr lang="en-US" sz="1000" baseline="0" dirty="0" smtClean="0"/>
                        <a:t>Will attract lower yields</a:t>
                      </a:r>
                      <a:endParaRPr lang="en-US" sz="1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Clr>
                          <a:srgbClr val="00843D"/>
                        </a:buClr>
                        <a:buFont typeface="Arial" panose="020B0604020202020204" pitchFamily="34" charset="0"/>
                        <a:buChar char="▲"/>
                      </a:pPr>
                      <a:r>
                        <a:rPr lang="en-US" sz="1000" dirty="0" smtClean="0"/>
                        <a:t>Allows for larger portion of deposit to support lending</a:t>
                      </a:r>
                      <a:r>
                        <a:rPr lang="en-US" sz="1000" baseline="0" dirty="0" smtClean="0"/>
                        <a:t> activity</a:t>
                      </a:r>
                    </a:p>
                    <a:p>
                      <a:pPr marL="171450" indent="-171450" algn="l">
                        <a:buClr>
                          <a:srgbClr val="00843D"/>
                        </a:buClr>
                        <a:buFont typeface="Arial" panose="020B0604020202020204" pitchFamily="34" charset="0"/>
                        <a:buChar char="▲"/>
                      </a:pPr>
                      <a:r>
                        <a:rPr lang="en-US" sz="1000" baseline="0" dirty="0" smtClean="0"/>
                        <a:t>Eligible for interest or earning credits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Clr>
                          <a:srgbClr val="00843D"/>
                        </a:buClr>
                        <a:buFont typeface="Arial" panose="020B0604020202020204" pitchFamily="34" charset="0"/>
                        <a:buChar char="▲"/>
                      </a:pPr>
                      <a:r>
                        <a:rPr lang="en-US" sz="1000" dirty="0" smtClean="0"/>
                        <a:t>Allows for deposit to support lending</a:t>
                      </a:r>
                      <a:r>
                        <a:rPr lang="en-US" sz="1000" baseline="0" dirty="0" smtClean="0"/>
                        <a:t> activity</a:t>
                      </a:r>
                    </a:p>
                    <a:p>
                      <a:pPr marL="171450" indent="-171450" algn="l">
                        <a:buClr>
                          <a:srgbClr val="00843D"/>
                        </a:buClr>
                        <a:buFont typeface="Arial" panose="020B0604020202020204" pitchFamily="34" charset="0"/>
                        <a:buChar char="▲"/>
                      </a:pPr>
                      <a:r>
                        <a:rPr lang="en-US" sz="1000" baseline="0" dirty="0" smtClean="0"/>
                        <a:t>Eligible for higher yield</a:t>
                      </a:r>
                      <a:endParaRPr lang="en-US" sz="1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Clr>
                          <a:srgbClr val="00843D"/>
                        </a:buClr>
                        <a:buFont typeface="Arial" panose="020B0604020202020204" pitchFamily="34" charset="0"/>
                        <a:buChar char="▲"/>
                      </a:pPr>
                      <a:r>
                        <a:rPr lang="en-US" sz="1000" dirty="0" smtClean="0"/>
                        <a:t>Creates</a:t>
                      </a:r>
                      <a:r>
                        <a:rPr lang="en-US" sz="1000" baseline="0" dirty="0" smtClean="0"/>
                        <a:t> no assets on the bank balance sheet</a:t>
                      </a:r>
                    </a:p>
                    <a:p>
                      <a:pPr marL="171450" indent="-171450" algn="l">
                        <a:buClr>
                          <a:srgbClr val="00843D"/>
                        </a:buClr>
                        <a:buFont typeface="Arial" panose="020B0604020202020204" pitchFamily="34" charset="0"/>
                        <a:buChar char="▲"/>
                      </a:pPr>
                      <a:r>
                        <a:rPr lang="en-US" sz="1000" dirty="0" smtClean="0"/>
                        <a:t>No impact</a:t>
                      </a:r>
                      <a:r>
                        <a:rPr lang="en-US" sz="1000" baseline="0" dirty="0" smtClean="0"/>
                        <a:t> to bank capital</a:t>
                      </a:r>
                      <a:endParaRPr lang="en-US" sz="1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5" name="TextBox 74"/>
          <p:cNvSpPr txBox="1"/>
          <p:nvPr/>
        </p:nvSpPr>
        <p:spPr>
          <a:xfrm>
            <a:off x="7515529" y="559368"/>
            <a:ext cx="1554480" cy="600164"/>
          </a:xfrm>
          <a:prstGeom prst="rect">
            <a:avLst/>
          </a:prstGeom>
          <a:noFill/>
        </p:spPr>
        <p:txBody>
          <a:bodyPr wrap="square" rtlCol="0">
            <a:spAutoFit/>
          </a:bodyPr>
          <a:lstStyle/>
          <a:p>
            <a:pPr algn="ctr" fontAlgn="base">
              <a:spcBef>
                <a:spcPct val="0"/>
              </a:spcBef>
              <a:spcAft>
                <a:spcPct val="0"/>
              </a:spcAft>
            </a:pPr>
            <a:r>
              <a:rPr lang="en-US" sz="1100" b="1" dirty="0" smtClean="0">
                <a:solidFill>
                  <a:srgbClr val="53565A"/>
                </a:solidFill>
              </a:rPr>
              <a:t>Money Market Funds or Off-Balance Sheet Investments</a:t>
            </a:r>
          </a:p>
        </p:txBody>
      </p:sp>
      <p:sp>
        <p:nvSpPr>
          <p:cNvPr id="79" name="Down Arrow 78"/>
          <p:cNvSpPr/>
          <p:nvPr/>
        </p:nvSpPr>
        <p:spPr bwMode="auto">
          <a:xfrm rot="10800000">
            <a:off x="7952486" y="4547592"/>
            <a:ext cx="625475" cy="533400"/>
          </a:xfrm>
          <a:prstGeom prst="downArrow">
            <a:avLst/>
          </a:prstGeom>
          <a:solidFill>
            <a:srgbClr val="00843D"/>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80" name="Down Arrow 79"/>
          <p:cNvSpPr/>
          <p:nvPr/>
        </p:nvSpPr>
        <p:spPr bwMode="auto">
          <a:xfrm rot="10800000">
            <a:off x="7923911" y="3743379"/>
            <a:ext cx="625475" cy="533400"/>
          </a:xfrm>
          <a:prstGeom prst="downArrow">
            <a:avLst/>
          </a:prstGeom>
          <a:solidFill>
            <a:srgbClr val="00843D"/>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47" name="Down Arrow 46"/>
          <p:cNvSpPr/>
          <p:nvPr/>
        </p:nvSpPr>
        <p:spPr bwMode="auto">
          <a:xfrm rot="18009993">
            <a:off x="3247152" y="4585814"/>
            <a:ext cx="625475" cy="533400"/>
          </a:xfrm>
          <a:prstGeom prst="downArrow">
            <a:avLst/>
          </a:prstGeom>
          <a:solidFill>
            <a:srgbClr val="FFC000"/>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48" name="Down Arrow 47"/>
          <p:cNvSpPr/>
          <p:nvPr/>
        </p:nvSpPr>
        <p:spPr bwMode="auto">
          <a:xfrm rot="18009993">
            <a:off x="3271111" y="3757258"/>
            <a:ext cx="625475" cy="533400"/>
          </a:xfrm>
          <a:prstGeom prst="downArrow">
            <a:avLst/>
          </a:prstGeom>
          <a:solidFill>
            <a:srgbClr val="FFC000"/>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55" name="TextBox 54"/>
          <p:cNvSpPr txBox="1"/>
          <p:nvPr/>
        </p:nvSpPr>
        <p:spPr>
          <a:xfrm>
            <a:off x="2797680" y="559368"/>
            <a:ext cx="1554480" cy="600164"/>
          </a:xfrm>
          <a:prstGeom prst="rect">
            <a:avLst/>
          </a:prstGeom>
          <a:noFill/>
        </p:spPr>
        <p:txBody>
          <a:bodyPr wrap="square" rtlCol="0">
            <a:spAutoFit/>
          </a:bodyPr>
          <a:lstStyle/>
          <a:p>
            <a:pPr algn="ctr" fontAlgn="base">
              <a:spcBef>
                <a:spcPct val="0"/>
              </a:spcBef>
              <a:spcAft>
                <a:spcPct val="0"/>
              </a:spcAft>
            </a:pPr>
            <a:r>
              <a:rPr lang="en-US" sz="1100" b="1" dirty="0" smtClean="0">
                <a:solidFill>
                  <a:srgbClr val="53565A"/>
                </a:solidFill>
              </a:rPr>
              <a:t>Corporate</a:t>
            </a:r>
          </a:p>
          <a:p>
            <a:pPr algn="ctr" fontAlgn="base">
              <a:spcBef>
                <a:spcPct val="0"/>
              </a:spcBef>
              <a:spcAft>
                <a:spcPct val="0"/>
              </a:spcAft>
            </a:pPr>
            <a:r>
              <a:rPr lang="en-US" sz="1100" b="1" dirty="0" smtClean="0">
                <a:solidFill>
                  <a:srgbClr val="53565A"/>
                </a:solidFill>
              </a:rPr>
              <a:t>Non-operational Deposit </a:t>
            </a:r>
          </a:p>
        </p:txBody>
      </p:sp>
      <p:sp>
        <p:nvSpPr>
          <p:cNvPr id="59" name="TextBox 58"/>
          <p:cNvSpPr txBox="1"/>
          <p:nvPr/>
        </p:nvSpPr>
        <p:spPr>
          <a:xfrm>
            <a:off x="1225063" y="575280"/>
            <a:ext cx="1554480" cy="600164"/>
          </a:xfrm>
          <a:prstGeom prst="rect">
            <a:avLst/>
          </a:prstGeom>
          <a:noFill/>
        </p:spPr>
        <p:txBody>
          <a:bodyPr wrap="square" rtlCol="0">
            <a:spAutoFit/>
          </a:bodyPr>
          <a:lstStyle/>
          <a:p>
            <a:pPr algn="ctr" fontAlgn="base">
              <a:spcBef>
                <a:spcPct val="0"/>
              </a:spcBef>
              <a:spcAft>
                <a:spcPct val="0"/>
              </a:spcAft>
            </a:pPr>
            <a:r>
              <a:rPr lang="en-US" sz="1100" b="1" dirty="0" smtClean="0">
                <a:solidFill>
                  <a:srgbClr val="53565A"/>
                </a:solidFill>
              </a:rPr>
              <a:t>Financial Institution  Non-operational Deposit </a:t>
            </a:r>
          </a:p>
        </p:txBody>
      </p:sp>
      <p:graphicFrame>
        <p:nvGraphicFramePr>
          <p:cNvPr id="18" name="Object 17"/>
          <p:cNvGraphicFramePr>
            <a:graphicFrameLocks noChangeAspect="1"/>
          </p:cNvGraphicFramePr>
          <p:nvPr>
            <p:extLst>
              <p:ext uri="{D42A27DB-BD31-4B8C-83A1-F6EECF244321}">
                <p14:modId xmlns:p14="http://schemas.microsoft.com/office/powerpoint/2010/main" val="1965900425"/>
              </p:ext>
            </p:extLst>
          </p:nvPr>
        </p:nvGraphicFramePr>
        <p:xfrm>
          <a:off x="2708152" y="1197012"/>
          <a:ext cx="1724025" cy="2381250"/>
        </p:xfrm>
        <a:graphic>
          <a:graphicData uri="http://schemas.openxmlformats.org/presentationml/2006/ole">
            <mc:AlternateContent xmlns:mc="http://schemas.openxmlformats.org/markup-compatibility/2006">
              <mc:Choice xmlns:v="urn:schemas-microsoft-com:vml" Requires="v">
                <p:oleObj spid="_x0000_s1027" name="Worksheet" r:id="rId8" imgW="1723988" imgH="2381130" progId="Excel.Sheet.12">
                  <p:link updateAutomatic="1"/>
                </p:oleObj>
              </mc:Choice>
              <mc:Fallback>
                <p:oleObj name="Worksheet" r:id="rId8" imgW="1723988" imgH="2381130" progId="Excel.Sheet.12">
                  <p:link updateAutomatic="1"/>
                  <p:pic>
                    <p:nvPicPr>
                      <p:cNvPr id="0" name=""/>
                      <p:cNvPicPr/>
                      <p:nvPr/>
                    </p:nvPicPr>
                    <p:blipFill>
                      <a:blip r:embed="rId9"/>
                      <a:stretch>
                        <a:fillRect/>
                      </a:stretch>
                    </p:blipFill>
                    <p:spPr>
                      <a:xfrm>
                        <a:off x="2708152" y="1197012"/>
                        <a:ext cx="1724025" cy="238125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922904538"/>
              </p:ext>
            </p:extLst>
          </p:nvPr>
        </p:nvGraphicFramePr>
        <p:xfrm>
          <a:off x="4241555" y="1197012"/>
          <a:ext cx="1724025" cy="2381250"/>
        </p:xfrm>
        <a:graphic>
          <a:graphicData uri="http://schemas.openxmlformats.org/presentationml/2006/ole">
            <mc:AlternateContent xmlns:mc="http://schemas.openxmlformats.org/markup-compatibility/2006">
              <mc:Choice xmlns:v="urn:schemas-microsoft-com:vml" Requires="v">
                <p:oleObj spid="_x0000_s1028" name="Worksheet" r:id="rId10" imgW="1723988" imgH="2381130" progId="Excel.Sheet.12">
                  <p:link updateAutomatic="1"/>
                </p:oleObj>
              </mc:Choice>
              <mc:Fallback>
                <p:oleObj name="Worksheet" r:id="rId10" imgW="1723988" imgH="2381130" progId="Excel.Sheet.12">
                  <p:link updateAutomatic="1"/>
                  <p:pic>
                    <p:nvPicPr>
                      <p:cNvPr id="0" name=""/>
                      <p:cNvPicPr/>
                      <p:nvPr/>
                    </p:nvPicPr>
                    <p:blipFill>
                      <a:blip r:embed="rId11"/>
                      <a:stretch>
                        <a:fillRect/>
                      </a:stretch>
                    </p:blipFill>
                    <p:spPr>
                      <a:xfrm>
                        <a:off x="4241555" y="1197012"/>
                        <a:ext cx="1724025" cy="23812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815260877"/>
              </p:ext>
            </p:extLst>
          </p:nvPr>
        </p:nvGraphicFramePr>
        <p:xfrm>
          <a:off x="5774957" y="1197012"/>
          <a:ext cx="1724025" cy="2381250"/>
        </p:xfrm>
        <a:graphic>
          <a:graphicData uri="http://schemas.openxmlformats.org/presentationml/2006/ole">
            <mc:AlternateContent xmlns:mc="http://schemas.openxmlformats.org/markup-compatibility/2006">
              <mc:Choice xmlns:v="urn:schemas-microsoft-com:vml" Requires="v">
                <p:oleObj spid="_x0000_s1029" name="Worksheet" r:id="rId12" imgW="1723988" imgH="2381130" progId="Excel.Sheet.12">
                  <p:link updateAutomatic="1"/>
                </p:oleObj>
              </mc:Choice>
              <mc:Fallback>
                <p:oleObj name="Worksheet" r:id="rId12" imgW="1723988" imgH="2381130" progId="Excel.Sheet.12">
                  <p:link updateAutomatic="1"/>
                  <p:pic>
                    <p:nvPicPr>
                      <p:cNvPr id="0" name=""/>
                      <p:cNvPicPr/>
                      <p:nvPr/>
                    </p:nvPicPr>
                    <p:blipFill>
                      <a:blip r:embed="rId13"/>
                      <a:stretch>
                        <a:fillRect/>
                      </a:stretch>
                    </p:blipFill>
                    <p:spPr>
                      <a:xfrm>
                        <a:off x="5774957" y="1197012"/>
                        <a:ext cx="1724025" cy="23812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99562568"/>
              </p:ext>
            </p:extLst>
          </p:nvPr>
        </p:nvGraphicFramePr>
        <p:xfrm>
          <a:off x="7333760" y="1197012"/>
          <a:ext cx="1735137" cy="2386013"/>
        </p:xfrm>
        <a:graphic>
          <a:graphicData uri="http://schemas.openxmlformats.org/presentationml/2006/ole">
            <mc:AlternateContent xmlns:mc="http://schemas.openxmlformats.org/markup-compatibility/2006">
              <mc:Choice xmlns:v="urn:schemas-microsoft-com:vml" Requires="v">
                <p:oleObj spid="_x0000_s1030" name="Worksheet" r:id="rId14" imgW="1735836" imgH="2386617" progId="Excel.Sheet.12">
                  <p:link updateAutomatic="1"/>
                </p:oleObj>
              </mc:Choice>
              <mc:Fallback>
                <p:oleObj name="Worksheet" r:id="rId14" imgW="1735836" imgH="2386617" progId="Excel.Sheet.12">
                  <p:link updateAutomatic="1"/>
                  <p:pic>
                    <p:nvPicPr>
                      <p:cNvPr id="0" name=""/>
                      <p:cNvPicPr/>
                      <p:nvPr/>
                    </p:nvPicPr>
                    <p:blipFill>
                      <a:blip r:embed="rId15"/>
                      <a:stretch>
                        <a:fillRect/>
                      </a:stretch>
                    </p:blipFill>
                    <p:spPr>
                      <a:xfrm>
                        <a:off x="7333760" y="1197012"/>
                        <a:ext cx="1735137" cy="2386013"/>
                      </a:xfrm>
                      <a:prstGeom prst="rect">
                        <a:avLst/>
                      </a:prstGeom>
                    </p:spPr>
                  </p:pic>
                </p:oleObj>
              </mc:Fallback>
            </mc:AlternateContent>
          </a:graphicData>
        </a:graphic>
      </p:graphicFrame>
      <p:sp>
        <p:nvSpPr>
          <p:cNvPr id="22" name="TextBox 21"/>
          <p:cNvSpPr txBox="1"/>
          <p:nvPr/>
        </p:nvSpPr>
        <p:spPr>
          <a:xfrm>
            <a:off x="2094571" y="2281401"/>
            <a:ext cx="597194" cy="461665"/>
          </a:xfrm>
          <a:prstGeom prst="rect">
            <a:avLst/>
          </a:prstGeom>
          <a:noFill/>
        </p:spPr>
        <p:txBody>
          <a:bodyPr wrap="square" rtlCol="0">
            <a:spAutoFit/>
          </a:bodyPr>
          <a:lstStyle/>
          <a:p>
            <a:pPr algn="ctr" fontAlgn="base">
              <a:spcBef>
                <a:spcPct val="0"/>
              </a:spcBef>
              <a:spcAft>
                <a:spcPct val="0"/>
              </a:spcAft>
            </a:pPr>
            <a:r>
              <a:rPr lang="en-US" sz="800" b="1" dirty="0" smtClean="0">
                <a:solidFill>
                  <a:srgbClr val="FFFFFF"/>
                </a:solidFill>
                <a:ea typeface="+mj-ea"/>
              </a:rPr>
              <a:t>100% HQLA</a:t>
            </a:r>
          </a:p>
          <a:p>
            <a:pPr algn="ctr" fontAlgn="base">
              <a:spcBef>
                <a:spcPct val="0"/>
              </a:spcBef>
              <a:spcAft>
                <a:spcPct val="0"/>
              </a:spcAft>
            </a:pPr>
            <a:r>
              <a:rPr lang="en-US" sz="800" b="1" dirty="0" smtClean="0">
                <a:solidFill>
                  <a:srgbClr val="FFFFFF"/>
                </a:solidFill>
                <a:ea typeface="+mj-ea"/>
              </a:rPr>
              <a:t>required</a:t>
            </a:r>
            <a:endParaRPr lang="en-US" sz="800" b="1" dirty="0">
              <a:solidFill>
                <a:srgbClr val="FFFFFF"/>
              </a:solidFill>
              <a:ea typeface="+mj-ea"/>
            </a:endParaRPr>
          </a:p>
        </p:txBody>
      </p:sp>
      <p:sp>
        <p:nvSpPr>
          <p:cNvPr id="64" name="TextBox 63"/>
          <p:cNvSpPr txBox="1"/>
          <p:nvPr/>
        </p:nvSpPr>
        <p:spPr>
          <a:xfrm>
            <a:off x="3638007" y="1709901"/>
            <a:ext cx="597194" cy="461665"/>
          </a:xfrm>
          <a:prstGeom prst="rect">
            <a:avLst/>
          </a:prstGeom>
          <a:noFill/>
        </p:spPr>
        <p:txBody>
          <a:bodyPr wrap="square" rtlCol="0">
            <a:spAutoFit/>
          </a:bodyPr>
          <a:lstStyle/>
          <a:p>
            <a:pPr algn="ctr" fontAlgn="base">
              <a:spcBef>
                <a:spcPct val="0"/>
              </a:spcBef>
              <a:spcAft>
                <a:spcPct val="0"/>
              </a:spcAft>
            </a:pPr>
            <a:r>
              <a:rPr lang="en-US" sz="800" b="1" dirty="0" smtClean="0">
                <a:solidFill>
                  <a:srgbClr val="FFFFFF"/>
                </a:solidFill>
                <a:ea typeface="+mj-ea"/>
              </a:rPr>
              <a:t>40% HQLA</a:t>
            </a:r>
          </a:p>
          <a:p>
            <a:pPr algn="ctr" fontAlgn="base">
              <a:spcBef>
                <a:spcPct val="0"/>
              </a:spcBef>
              <a:spcAft>
                <a:spcPct val="0"/>
              </a:spcAft>
            </a:pPr>
            <a:r>
              <a:rPr lang="en-US" sz="800" b="1" dirty="0" smtClean="0">
                <a:solidFill>
                  <a:srgbClr val="FFFFFF"/>
                </a:solidFill>
                <a:ea typeface="+mj-ea"/>
              </a:rPr>
              <a:t>required</a:t>
            </a:r>
            <a:endParaRPr lang="en-US" sz="800" b="1" dirty="0">
              <a:solidFill>
                <a:srgbClr val="FFFFFF"/>
              </a:solidFill>
              <a:ea typeface="+mj-ea"/>
            </a:endParaRPr>
          </a:p>
        </p:txBody>
      </p:sp>
      <p:sp>
        <p:nvSpPr>
          <p:cNvPr id="65" name="TextBox 64"/>
          <p:cNvSpPr txBox="1"/>
          <p:nvPr/>
        </p:nvSpPr>
        <p:spPr>
          <a:xfrm>
            <a:off x="5171532" y="1631334"/>
            <a:ext cx="597194" cy="461665"/>
          </a:xfrm>
          <a:prstGeom prst="rect">
            <a:avLst/>
          </a:prstGeom>
          <a:noFill/>
        </p:spPr>
        <p:txBody>
          <a:bodyPr wrap="square" rtlCol="0">
            <a:spAutoFit/>
          </a:bodyPr>
          <a:lstStyle/>
          <a:p>
            <a:pPr algn="ctr" fontAlgn="base">
              <a:spcBef>
                <a:spcPct val="0"/>
              </a:spcBef>
              <a:spcAft>
                <a:spcPct val="0"/>
              </a:spcAft>
            </a:pPr>
            <a:r>
              <a:rPr lang="en-US" sz="800" b="1" dirty="0" smtClean="0">
                <a:solidFill>
                  <a:srgbClr val="FFFFFF"/>
                </a:solidFill>
                <a:ea typeface="+mj-ea"/>
              </a:rPr>
              <a:t>25% HQLA</a:t>
            </a:r>
          </a:p>
          <a:p>
            <a:pPr algn="ctr" fontAlgn="base">
              <a:spcBef>
                <a:spcPct val="0"/>
              </a:spcBef>
              <a:spcAft>
                <a:spcPct val="0"/>
              </a:spcAft>
            </a:pPr>
            <a:r>
              <a:rPr lang="en-US" sz="800" b="1" dirty="0" smtClean="0">
                <a:solidFill>
                  <a:srgbClr val="FFFFFF"/>
                </a:solidFill>
                <a:ea typeface="+mj-ea"/>
              </a:rPr>
              <a:t>required</a:t>
            </a:r>
            <a:endParaRPr lang="en-US" sz="800" b="1" dirty="0">
              <a:solidFill>
                <a:srgbClr val="FFFFFF"/>
              </a:solidFill>
              <a:ea typeface="+mj-ea"/>
            </a:endParaRPr>
          </a:p>
        </p:txBody>
      </p:sp>
      <p:sp>
        <p:nvSpPr>
          <p:cNvPr id="70" name="TextBox 69"/>
          <p:cNvSpPr txBox="1"/>
          <p:nvPr/>
        </p:nvSpPr>
        <p:spPr>
          <a:xfrm>
            <a:off x="3643412" y="2519719"/>
            <a:ext cx="597194" cy="461665"/>
          </a:xfrm>
          <a:prstGeom prst="rect">
            <a:avLst/>
          </a:prstGeom>
          <a:noFill/>
        </p:spPr>
        <p:txBody>
          <a:bodyPr wrap="square" rtlCol="0">
            <a:spAutoFit/>
          </a:bodyPr>
          <a:lstStyle/>
          <a:p>
            <a:pPr algn="ctr" fontAlgn="base">
              <a:spcBef>
                <a:spcPct val="0"/>
              </a:spcBef>
              <a:spcAft>
                <a:spcPct val="0"/>
              </a:spcAft>
            </a:pPr>
            <a:r>
              <a:rPr lang="en-US" sz="800" b="1" dirty="0">
                <a:solidFill>
                  <a:srgbClr val="FFFFFF"/>
                </a:solidFill>
                <a:ea typeface="+mj-ea"/>
              </a:rPr>
              <a:t>6</a:t>
            </a:r>
            <a:r>
              <a:rPr lang="en-US" sz="800" b="1" dirty="0" smtClean="0">
                <a:solidFill>
                  <a:srgbClr val="FFFFFF"/>
                </a:solidFill>
                <a:ea typeface="+mj-ea"/>
              </a:rPr>
              <a:t>0%</a:t>
            </a:r>
          </a:p>
          <a:p>
            <a:pPr algn="ctr" fontAlgn="base">
              <a:spcBef>
                <a:spcPct val="0"/>
              </a:spcBef>
              <a:spcAft>
                <a:spcPct val="0"/>
              </a:spcAft>
            </a:pPr>
            <a:r>
              <a:rPr lang="en-US" sz="800" b="1" dirty="0" smtClean="0">
                <a:solidFill>
                  <a:srgbClr val="FFFFFF"/>
                </a:solidFill>
                <a:ea typeface="+mj-ea"/>
              </a:rPr>
              <a:t>Bank Lending</a:t>
            </a:r>
            <a:endParaRPr lang="en-US" sz="800" b="1" dirty="0">
              <a:solidFill>
                <a:srgbClr val="FFFFFF"/>
              </a:solidFill>
              <a:ea typeface="+mj-ea"/>
            </a:endParaRPr>
          </a:p>
        </p:txBody>
      </p:sp>
      <p:sp>
        <p:nvSpPr>
          <p:cNvPr id="71" name="TextBox 70"/>
          <p:cNvSpPr txBox="1"/>
          <p:nvPr/>
        </p:nvSpPr>
        <p:spPr>
          <a:xfrm>
            <a:off x="5172302" y="2510194"/>
            <a:ext cx="597194" cy="461665"/>
          </a:xfrm>
          <a:prstGeom prst="rect">
            <a:avLst/>
          </a:prstGeom>
          <a:noFill/>
        </p:spPr>
        <p:txBody>
          <a:bodyPr wrap="square" rtlCol="0">
            <a:spAutoFit/>
          </a:bodyPr>
          <a:lstStyle/>
          <a:p>
            <a:pPr algn="ctr" fontAlgn="base">
              <a:spcBef>
                <a:spcPct val="0"/>
              </a:spcBef>
              <a:spcAft>
                <a:spcPct val="0"/>
              </a:spcAft>
            </a:pPr>
            <a:r>
              <a:rPr lang="en-US" sz="800" b="1" dirty="0" smtClean="0">
                <a:solidFill>
                  <a:srgbClr val="FFFFFF"/>
                </a:solidFill>
                <a:ea typeface="+mj-ea"/>
              </a:rPr>
              <a:t>75%</a:t>
            </a:r>
          </a:p>
          <a:p>
            <a:pPr algn="ctr" fontAlgn="base">
              <a:spcBef>
                <a:spcPct val="0"/>
              </a:spcBef>
              <a:spcAft>
                <a:spcPct val="0"/>
              </a:spcAft>
            </a:pPr>
            <a:r>
              <a:rPr lang="en-US" sz="800" b="1" dirty="0" smtClean="0">
                <a:solidFill>
                  <a:srgbClr val="FFFFFF"/>
                </a:solidFill>
                <a:ea typeface="+mj-ea"/>
              </a:rPr>
              <a:t>Bank Lending</a:t>
            </a:r>
            <a:endParaRPr lang="en-US" sz="800" b="1" dirty="0">
              <a:solidFill>
                <a:srgbClr val="FFFFFF"/>
              </a:solidFill>
              <a:ea typeface="+mj-ea"/>
            </a:endParaRPr>
          </a:p>
        </p:txBody>
      </p:sp>
      <p:sp>
        <p:nvSpPr>
          <p:cNvPr id="72" name="TextBox 71"/>
          <p:cNvSpPr txBox="1"/>
          <p:nvPr/>
        </p:nvSpPr>
        <p:spPr>
          <a:xfrm>
            <a:off x="6717257" y="2288886"/>
            <a:ext cx="597194" cy="461665"/>
          </a:xfrm>
          <a:prstGeom prst="rect">
            <a:avLst/>
          </a:prstGeom>
          <a:noFill/>
        </p:spPr>
        <p:txBody>
          <a:bodyPr wrap="square" rtlCol="0">
            <a:spAutoFit/>
          </a:bodyPr>
          <a:lstStyle/>
          <a:p>
            <a:pPr algn="ctr" fontAlgn="base">
              <a:spcBef>
                <a:spcPct val="0"/>
              </a:spcBef>
              <a:spcAft>
                <a:spcPct val="0"/>
              </a:spcAft>
            </a:pPr>
            <a:r>
              <a:rPr lang="en-US" sz="800" b="1" dirty="0" smtClean="0">
                <a:solidFill>
                  <a:srgbClr val="FFFFFF"/>
                </a:solidFill>
                <a:ea typeface="+mj-ea"/>
              </a:rPr>
              <a:t>100%</a:t>
            </a:r>
          </a:p>
          <a:p>
            <a:pPr algn="ctr" fontAlgn="base">
              <a:spcBef>
                <a:spcPct val="0"/>
              </a:spcBef>
              <a:spcAft>
                <a:spcPct val="0"/>
              </a:spcAft>
            </a:pPr>
            <a:r>
              <a:rPr lang="en-US" sz="800" b="1" dirty="0" smtClean="0">
                <a:solidFill>
                  <a:srgbClr val="FFFFFF"/>
                </a:solidFill>
                <a:ea typeface="+mj-ea"/>
              </a:rPr>
              <a:t>Bank Lending</a:t>
            </a:r>
            <a:endParaRPr lang="en-US" sz="800" b="1" dirty="0">
              <a:solidFill>
                <a:srgbClr val="FFFFFF"/>
              </a:solidFill>
              <a:ea typeface="+mj-ea"/>
            </a:endParaRPr>
          </a:p>
        </p:txBody>
      </p:sp>
      <p:sp>
        <p:nvSpPr>
          <p:cNvPr id="73" name="Down Arrow 72"/>
          <p:cNvSpPr/>
          <p:nvPr/>
        </p:nvSpPr>
        <p:spPr bwMode="auto">
          <a:xfrm rot="10800000">
            <a:off x="6368695" y="4555408"/>
            <a:ext cx="625475" cy="533400"/>
          </a:xfrm>
          <a:prstGeom prst="downArrow">
            <a:avLst/>
          </a:prstGeom>
          <a:solidFill>
            <a:srgbClr val="00843D"/>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74" name="Down Arrow 73"/>
          <p:cNvSpPr/>
          <p:nvPr/>
        </p:nvSpPr>
        <p:spPr bwMode="auto">
          <a:xfrm rot="10800000">
            <a:off x="6390379" y="3743379"/>
            <a:ext cx="625475" cy="533400"/>
          </a:xfrm>
          <a:prstGeom prst="downArrow">
            <a:avLst/>
          </a:prstGeom>
          <a:solidFill>
            <a:srgbClr val="00843D"/>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81" name="Down Arrow 80"/>
          <p:cNvSpPr/>
          <p:nvPr/>
        </p:nvSpPr>
        <p:spPr bwMode="auto">
          <a:xfrm rot="10800000">
            <a:off x="4784905" y="4563224"/>
            <a:ext cx="625475" cy="533400"/>
          </a:xfrm>
          <a:prstGeom prst="downArrow">
            <a:avLst/>
          </a:prstGeom>
          <a:solidFill>
            <a:srgbClr val="00843D"/>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82" name="Down Arrow 81"/>
          <p:cNvSpPr/>
          <p:nvPr/>
        </p:nvSpPr>
        <p:spPr bwMode="auto">
          <a:xfrm rot="10800000">
            <a:off x="4803579" y="3743379"/>
            <a:ext cx="625475" cy="533400"/>
          </a:xfrm>
          <a:prstGeom prst="downArrow">
            <a:avLst/>
          </a:prstGeom>
          <a:solidFill>
            <a:srgbClr val="00843D"/>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85" name="Down Arrow 84"/>
          <p:cNvSpPr/>
          <p:nvPr/>
        </p:nvSpPr>
        <p:spPr bwMode="auto">
          <a:xfrm>
            <a:off x="1709400" y="4624037"/>
            <a:ext cx="625475" cy="533400"/>
          </a:xfrm>
          <a:prstGeom prst="downArrow">
            <a:avLst/>
          </a:prstGeom>
          <a:solidFill>
            <a:srgbClr val="C00000"/>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86" name="Down Arrow 85"/>
          <p:cNvSpPr/>
          <p:nvPr/>
        </p:nvSpPr>
        <p:spPr bwMode="auto">
          <a:xfrm>
            <a:off x="1680825" y="3743379"/>
            <a:ext cx="625475" cy="533400"/>
          </a:xfrm>
          <a:prstGeom prst="downArrow">
            <a:avLst/>
          </a:prstGeom>
          <a:solidFill>
            <a:srgbClr val="C00000"/>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53565A"/>
              </a:solidFill>
              <a:ea typeface="ヒラギノ角ゴ Pro W3" pitchFamily="124" charset="-128"/>
            </a:endParaRPr>
          </a:p>
        </p:txBody>
      </p:sp>
      <p:sp>
        <p:nvSpPr>
          <p:cNvPr id="87" name="TextBox 86"/>
          <p:cNvSpPr txBox="1"/>
          <p:nvPr/>
        </p:nvSpPr>
        <p:spPr>
          <a:xfrm>
            <a:off x="8236648" y="2288886"/>
            <a:ext cx="597194" cy="461665"/>
          </a:xfrm>
          <a:prstGeom prst="rect">
            <a:avLst/>
          </a:prstGeom>
          <a:noFill/>
        </p:spPr>
        <p:txBody>
          <a:bodyPr wrap="square" rtlCol="0">
            <a:spAutoFit/>
          </a:bodyPr>
          <a:lstStyle/>
          <a:p>
            <a:pPr algn="ctr" fontAlgn="base">
              <a:spcBef>
                <a:spcPct val="0"/>
              </a:spcBef>
              <a:spcAft>
                <a:spcPct val="0"/>
              </a:spcAft>
            </a:pPr>
            <a:r>
              <a:rPr lang="en-US" sz="800" b="1" dirty="0" smtClean="0">
                <a:solidFill>
                  <a:srgbClr val="53565A"/>
                </a:solidFill>
                <a:ea typeface="+mj-ea"/>
              </a:rPr>
              <a:t>0%</a:t>
            </a:r>
          </a:p>
          <a:p>
            <a:pPr algn="ctr" fontAlgn="base">
              <a:spcBef>
                <a:spcPct val="0"/>
              </a:spcBef>
              <a:spcAft>
                <a:spcPct val="0"/>
              </a:spcAft>
            </a:pPr>
            <a:r>
              <a:rPr lang="en-US" sz="800" b="1" dirty="0" smtClean="0">
                <a:solidFill>
                  <a:srgbClr val="53565A"/>
                </a:solidFill>
                <a:ea typeface="+mj-ea"/>
              </a:rPr>
              <a:t>Bank Lending</a:t>
            </a:r>
            <a:endParaRPr lang="en-US" sz="800" b="1" dirty="0">
              <a:solidFill>
                <a:srgbClr val="53565A"/>
              </a:solidFill>
              <a:ea typeface="+mj-ea"/>
            </a:endParaRPr>
          </a:p>
        </p:txBody>
      </p:sp>
      <p:sp>
        <p:nvSpPr>
          <p:cNvPr id="5" name="Rectangle 4"/>
          <p:cNvSpPr/>
          <p:nvPr>
            <p:custDataLst>
              <p:tags r:id="rId3"/>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lang="en-US" sz="800" smtClean="0">
                <a:solidFill>
                  <a:srgbClr val="53565A"/>
                </a:solidFill>
                <a:ea typeface="+mj-ea"/>
              </a:rPr>
              <a:t>7</a:t>
            </a:r>
            <a:endParaRPr lang="en-US" sz="800" dirty="0" smtClean="0">
              <a:solidFill>
                <a:srgbClr val="53565A"/>
              </a:solidFill>
              <a:ea typeface="+mj-ea"/>
            </a:endParaRPr>
          </a:p>
        </p:txBody>
      </p:sp>
    </p:spTree>
    <p:custDataLst>
      <p:tags r:id="rId2"/>
    </p:custDataLst>
    <p:extLst>
      <p:ext uri="{BB962C8B-B14F-4D97-AF65-F5344CB8AC3E}">
        <p14:creationId xmlns:p14="http://schemas.microsoft.com/office/powerpoint/2010/main" val="3423766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34"/>
          <p:cNvGraphicFramePr>
            <a:graphicFrameLocks/>
          </p:cNvGraphicFramePr>
          <p:nvPr>
            <p:extLst>
              <p:ext uri="{D42A27DB-BD31-4B8C-83A1-F6EECF244321}">
                <p14:modId xmlns:p14="http://schemas.microsoft.com/office/powerpoint/2010/main" val="783825626"/>
              </p:ext>
            </p:extLst>
          </p:nvPr>
        </p:nvGraphicFramePr>
        <p:xfrm>
          <a:off x="601197" y="3172968"/>
          <a:ext cx="8558784" cy="3200400"/>
        </p:xfrm>
        <a:graphic>
          <a:graphicData uri="http://schemas.openxmlformats.org/drawingml/2006/chart">
            <c:chart xmlns:c="http://schemas.openxmlformats.org/drawingml/2006/chart" xmlns:r="http://schemas.openxmlformats.org/officeDocument/2006/relationships" r:id="rId6"/>
          </a:graphicData>
        </a:graphic>
      </p:graphicFrame>
      <p:sp>
        <p:nvSpPr>
          <p:cNvPr id="62" name="Title 5"/>
          <p:cNvSpPr>
            <a:spLocks noGrp="1"/>
          </p:cNvSpPr>
          <p:nvPr>
            <p:ph type="title"/>
          </p:nvPr>
        </p:nvSpPr>
        <p:spPr>
          <a:xfrm>
            <a:off x="130911" y="72425"/>
            <a:ext cx="8720908" cy="369332"/>
          </a:xfrm>
          <a:noFill/>
        </p:spPr>
        <p:txBody>
          <a:bodyPr/>
          <a:lstStyle/>
          <a:p>
            <a:r>
              <a:rPr lang="en-US" sz="2400" dirty="0" smtClean="0"/>
              <a:t>LCR </a:t>
            </a:r>
            <a:r>
              <a:rPr lang="en-US" sz="2400" dirty="0"/>
              <a:t>Value Composition By Account </a:t>
            </a:r>
            <a:r>
              <a:rPr lang="en-US" sz="2400" dirty="0" smtClean="0"/>
              <a:t>Type</a:t>
            </a:r>
            <a:endParaRPr lang="en-US" sz="2400" dirty="0"/>
          </a:p>
        </p:txBody>
      </p:sp>
      <p:cxnSp>
        <p:nvCxnSpPr>
          <p:cNvPr id="236548" name="Straight Connector 236547"/>
          <p:cNvCxnSpPr/>
          <p:nvPr/>
        </p:nvCxnSpPr>
        <p:spPr bwMode="auto">
          <a:xfrm>
            <a:off x="2034507" y="4095751"/>
            <a:ext cx="640080" cy="0"/>
          </a:xfrm>
          <a:prstGeom prst="line">
            <a:avLst/>
          </a:prstGeom>
          <a:solidFill>
            <a:schemeClr val="folHlink"/>
          </a:solidFill>
          <a:ln w="9525" cap="flat" cmpd="sng" algn="ctr">
            <a:solidFill>
              <a:schemeClr val="accent6"/>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a:off x="963647" y="4095751"/>
            <a:ext cx="640080" cy="0"/>
          </a:xfrm>
          <a:prstGeom prst="line">
            <a:avLst/>
          </a:prstGeom>
          <a:solidFill>
            <a:schemeClr val="folHlink"/>
          </a:solidFill>
          <a:ln w="9525" cap="flat" cmpd="sng" algn="ctr">
            <a:solidFill>
              <a:schemeClr val="accent6"/>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574" name="TextBox 236573"/>
          <p:cNvSpPr txBox="1"/>
          <p:nvPr/>
        </p:nvSpPr>
        <p:spPr>
          <a:xfrm>
            <a:off x="281783" y="3725354"/>
            <a:ext cx="512064" cy="338554"/>
          </a:xfrm>
          <a:prstGeom prst="rect">
            <a:avLst/>
          </a:prstGeom>
          <a:noFill/>
        </p:spPr>
        <p:txBody>
          <a:bodyPr wrap="square" rtlCol="0">
            <a:spAutoFit/>
          </a:bodyPr>
          <a:lstStyle/>
          <a:p>
            <a:pPr algn="ctr"/>
            <a:r>
              <a:rPr lang="en-US" sz="800" dirty="0" smtClean="0">
                <a:solidFill>
                  <a:srgbClr val="53565A"/>
                </a:solidFill>
                <a:ea typeface="+mj-ea"/>
              </a:rPr>
              <a:t>Excess Portion</a:t>
            </a:r>
            <a:endParaRPr lang="en-US" sz="800" dirty="0">
              <a:solidFill>
                <a:srgbClr val="53565A"/>
              </a:solidFill>
              <a:ea typeface="+mj-ea"/>
            </a:endParaRPr>
          </a:p>
        </p:txBody>
      </p:sp>
      <p:sp>
        <p:nvSpPr>
          <p:cNvPr id="236575" name="Left Brace 236574"/>
          <p:cNvSpPr/>
          <p:nvPr/>
        </p:nvSpPr>
        <p:spPr bwMode="auto">
          <a:xfrm>
            <a:off x="804161" y="3702940"/>
            <a:ext cx="117254" cy="383382"/>
          </a:xfrm>
          <a:prstGeom prst="leftBrace">
            <a:avLst/>
          </a:prstGeom>
          <a:noFill/>
          <a:ln w="6350" cap="flat" cmpd="sng" algn="ctr">
            <a:solidFill>
              <a:schemeClr val="accent6"/>
            </a:solidFill>
            <a:prstDash val="solid"/>
            <a:round/>
            <a:headEnd type="none" w="med" len="med"/>
            <a:tailEnd type="none" w="med" len="med"/>
          </a:ln>
          <a:effectLst/>
          <a:extLst/>
        </p:spPr>
        <p:txBody>
          <a:bodyPr rtlCol="0" anchor="ctr"/>
          <a:lstStyle/>
          <a:p>
            <a:pPr algn="ctr"/>
            <a:endParaRPr lang="en-US" dirty="0">
              <a:solidFill>
                <a:srgbClr val="53565A"/>
              </a:solidFill>
            </a:endParaRPr>
          </a:p>
        </p:txBody>
      </p:sp>
      <p:sp>
        <p:nvSpPr>
          <p:cNvPr id="67" name="TextBox 66"/>
          <p:cNvSpPr txBox="1"/>
          <p:nvPr/>
        </p:nvSpPr>
        <p:spPr>
          <a:xfrm>
            <a:off x="205480" y="4900499"/>
            <a:ext cx="664670" cy="338554"/>
          </a:xfrm>
          <a:prstGeom prst="rect">
            <a:avLst/>
          </a:prstGeom>
          <a:noFill/>
        </p:spPr>
        <p:txBody>
          <a:bodyPr wrap="square" rtlCol="0">
            <a:spAutoFit/>
          </a:bodyPr>
          <a:lstStyle/>
          <a:p>
            <a:pPr algn="ctr"/>
            <a:r>
              <a:rPr lang="en-US" sz="800" dirty="0" smtClean="0">
                <a:solidFill>
                  <a:srgbClr val="53565A"/>
                </a:solidFill>
                <a:ea typeface="+mj-ea"/>
              </a:rPr>
              <a:t>Operating</a:t>
            </a:r>
            <a:r>
              <a:rPr lang="en-US" sz="700" dirty="0" smtClean="0">
                <a:solidFill>
                  <a:srgbClr val="53565A"/>
                </a:solidFill>
                <a:ea typeface="+mj-ea"/>
              </a:rPr>
              <a:t> </a:t>
            </a:r>
            <a:r>
              <a:rPr lang="en-US" sz="800" dirty="0" smtClean="0">
                <a:solidFill>
                  <a:srgbClr val="53565A"/>
                </a:solidFill>
                <a:ea typeface="+mj-ea"/>
              </a:rPr>
              <a:t>Portion</a:t>
            </a:r>
            <a:endParaRPr lang="en-US" sz="700" dirty="0">
              <a:solidFill>
                <a:srgbClr val="53565A"/>
              </a:solidFill>
              <a:ea typeface="+mj-ea"/>
            </a:endParaRPr>
          </a:p>
        </p:txBody>
      </p:sp>
      <p:sp>
        <p:nvSpPr>
          <p:cNvPr id="68" name="Left Brace 67"/>
          <p:cNvSpPr/>
          <p:nvPr/>
        </p:nvSpPr>
        <p:spPr bwMode="auto">
          <a:xfrm>
            <a:off x="804161" y="4095750"/>
            <a:ext cx="130908" cy="1948053"/>
          </a:xfrm>
          <a:prstGeom prst="leftBrace">
            <a:avLst/>
          </a:prstGeom>
          <a:noFill/>
          <a:ln w="6350" cap="flat" cmpd="sng" algn="ctr">
            <a:solidFill>
              <a:schemeClr val="accent6"/>
            </a:solidFill>
            <a:prstDash val="solid"/>
            <a:round/>
            <a:headEnd type="none" w="med" len="med"/>
            <a:tailEnd type="none" w="med" len="med"/>
          </a:ln>
          <a:effectLst/>
          <a:extLst/>
        </p:spPr>
        <p:txBody>
          <a:bodyPr rtlCol="0" anchor="ctr"/>
          <a:lstStyle/>
          <a:p>
            <a:pPr algn="ctr"/>
            <a:endParaRPr lang="en-US" dirty="0">
              <a:solidFill>
                <a:srgbClr val="53565A"/>
              </a:solidFill>
            </a:endParaRPr>
          </a:p>
        </p:txBody>
      </p:sp>
      <p:sp>
        <p:nvSpPr>
          <p:cNvPr id="77" name="TextBox 76"/>
          <p:cNvSpPr txBox="1"/>
          <p:nvPr/>
        </p:nvSpPr>
        <p:spPr>
          <a:xfrm>
            <a:off x="138043" y="6410325"/>
            <a:ext cx="8863081" cy="215444"/>
          </a:xfrm>
          <a:prstGeom prst="rect">
            <a:avLst/>
          </a:prstGeom>
          <a:noFill/>
        </p:spPr>
        <p:txBody>
          <a:bodyPr wrap="square" rtlCol="0">
            <a:spAutoFit/>
          </a:bodyPr>
          <a:lstStyle/>
          <a:p>
            <a:pPr marL="347663" indent="-347663"/>
            <a:r>
              <a:rPr lang="en-US" sz="800" dirty="0" smtClean="0">
                <a:solidFill>
                  <a:srgbClr val="53565A"/>
                </a:solidFill>
              </a:rPr>
              <a:t>* Note: Fed considers broker sweeps as a separate category outside of operational and non-operational. Listed here as operational since the run-off factors are more aligned with operational</a:t>
            </a:r>
          </a:p>
        </p:txBody>
      </p:sp>
      <p:sp>
        <p:nvSpPr>
          <p:cNvPr id="18" name="TextBox 17"/>
          <p:cNvSpPr txBox="1"/>
          <p:nvPr/>
        </p:nvSpPr>
        <p:spPr>
          <a:xfrm>
            <a:off x="1083665" y="5097473"/>
            <a:ext cx="403858" cy="215444"/>
          </a:xfrm>
          <a:prstGeom prst="rect">
            <a:avLst/>
          </a:prstGeom>
          <a:noFill/>
        </p:spPr>
        <p:txBody>
          <a:bodyPr wrap="square" rtlCol="0">
            <a:spAutoFit/>
          </a:bodyPr>
          <a:lstStyle/>
          <a:p>
            <a:pPr algn="ctr"/>
            <a:r>
              <a:rPr lang="en-US" sz="800" dirty="0" smtClean="0">
                <a:solidFill>
                  <a:schemeClr val="bg1"/>
                </a:solidFill>
                <a:ea typeface="+mj-ea"/>
              </a:rPr>
              <a:t>75%</a:t>
            </a:r>
            <a:endParaRPr lang="en-US" sz="800" dirty="0">
              <a:solidFill>
                <a:schemeClr val="bg1"/>
              </a:solidFill>
              <a:ea typeface="+mj-ea"/>
            </a:endParaRPr>
          </a:p>
        </p:txBody>
      </p:sp>
      <p:sp>
        <p:nvSpPr>
          <p:cNvPr id="36" name="TextBox 35"/>
          <p:cNvSpPr txBox="1"/>
          <p:nvPr/>
        </p:nvSpPr>
        <p:spPr>
          <a:xfrm>
            <a:off x="2152618" y="5097473"/>
            <a:ext cx="403858" cy="215444"/>
          </a:xfrm>
          <a:prstGeom prst="rect">
            <a:avLst/>
          </a:prstGeom>
          <a:noFill/>
        </p:spPr>
        <p:txBody>
          <a:bodyPr wrap="square" rtlCol="0">
            <a:spAutoFit/>
          </a:bodyPr>
          <a:lstStyle/>
          <a:p>
            <a:pPr algn="ctr"/>
            <a:r>
              <a:rPr lang="en-US" sz="800" dirty="0" smtClean="0">
                <a:solidFill>
                  <a:schemeClr val="bg1"/>
                </a:solidFill>
                <a:ea typeface="+mj-ea"/>
              </a:rPr>
              <a:t>75%</a:t>
            </a:r>
            <a:endParaRPr lang="en-US" sz="800" dirty="0">
              <a:solidFill>
                <a:schemeClr val="bg1"/>
              </a:solidFill>
              <a:ea typeface="+mj-ea"/>
            </a:endParaRPr>
          </a:p>
        </p:txBody>
      </p:sp>
      <p:sp>
        <p:nvSpPr>
          <p:cNvPr id="37" name="TextBox 36"/>
          <p:cNvSpPr txBox="1"/>
          <p:nvPr/>
        </p:nvSpPr>
        <p:spPr>
          <a:xfrm>
            <a:off x="5358974" y="5097473"/>
            <a:ext cx="403858" cy="215444"/>
          </a:xfrm>
          <a:prstGeom prst="rect">
            <a:avLst/>
          </a:prstGeom>
          <a:noFill/>
        </p:spPr>
        <p:txBody>
          <a:bodyPr wrap="square" rtlCol="0">
            <a:spAutoFit/>
          </a:bodyPr>
          <a:lstStyle/>
          <a:p>
            <a:pPr algn="ctr"/>
            <a:r>
              <a:rPr lang="en-US" sz="800" dirty="0" smtClean="0">
                <a:solidFill>
                  <a:schemeClr val="bg1"/>
                </a:solidFill>
                <a:ea typeface="+mj-ea"/>
              </a:rPr>
              <a:t>75%</a:t>
            </a:r>
            <a:endParaRPr lang="en-US" sz="800" dirty="0">
              <a:solidFill>
                <a:schemeClr val="bg1"/>
              </a:solidFill>
              <a:ea typeface="+mj-ea"/>
            </a:endParaRPr>
          </a:p>
        </p:txBody>
      </p:sp>
      <p:sp>
        <p:nvSpPr>
          <p:cNvPr id="38" name="TextBox 37"/>
          <p:cNvSpPr txBox="1"/>
          <p:nvPr/>
        </p:nvSpPr>
        <p:spPr>
          <a:xfrm>
            <a:off x="3229175" y="5249873"/>
            <a:ext cx="403858" cy="215444"/>
          </a:xfrm>
          <a:prstGeom prst="rect">
            <a:avLst/>
          </a:prstGeom>
          <a:noFill/>
        </p:spPr>
        <p:txBody>
          <a:bodyPr wrap="square" rtlCol="0">
            <a:spAutoFit/>
          </a:bodyPr>
          <a:lstStyle/>
          <a:p>
            <a:pPr algn="ctr"/>
            <a:r>
              <a:rPr lang="en-US" sz="800" dirty="0" smtClean="0">
                <a:solidFill>
                  <a:schemeClr val="bg1"/>
                </a:solidFill>
                <a:ea typeface="+mj-ea"/>
              </a:rPr>
              <a:t>60%</a:t>
            </a:r>
            <a:endParaRPr lang="en-US" sz="800" dirty="0">
              <a:solidFill>
                <a:schemeClr val="bg1"/>
              </a:solidFill>
              <a:ea typeface="+mj-ea"/>
            </a:endParaRPr>
          </a:p>
        </p:txBody>
      </p:sp>
      <p:sp>
        <p:nvSpPr>
          <p:cNvPr id="40" name="TextBox 39"/>
          <p:cNvSpPr txBox="1"/>
          <p:nvPr/>
        </p:nvSpPr>
        <p:spPr>
          <a:xfrm>
            <a:off x="1074140" y="3870878"/>
            <a:ext cx="403858" cy="215444"/>
          </a:xfrm>
          <a:prstGeom prst="rect">
            <a:avLst/>
          </a:prstGeom>
          <a:solidFill>
            <a:schemeClr val="accent2"/>
          </a:solidFill>
          <a:ln>
            <a:solidFill>
              <a:schemeClr val="accent2"/>
            </a:solidFill>
          </a:ln>
        </p:spPr>
        <p:txBody>
          <a:bodyPr wrap="square" rtlCol="0">
            <a:spAutoFit/>
          </a:bodyPr>
          <a:lstStyle/>
          <a:p>
            <a:pPr algn="ctr"/>
            <a:r>
              <a:rPr lang="en-US" sz="800" dirty="0" smtClean="0">
                <a:solidFill>
                  <a:schemeClr val="bg1"/>
                </a:solidFill>
                <a:ea typeface="+mj-ea"/>
              </a:rPr>
              <a:t>60%</a:t>
            </a:r>
            <a:endParaRPr lang="en-US" sz="800" dirty="0">
              <a:solidFill>
                <a:schemeClr val="bg1"/>
              </a:solidFill>
              <a:ea typeface="+mj-ea"/>
            </a:endParaRPr>
          </a:p>
        </p:txBody>
      </p:sp>
      <p:sp>
        <p:nvSpPr>
          <p:cNvPr id="41" name="TextBox 40"/>
          <p:cNvSpPr txBox="1"/>
          <p:nvPr/>
        </p:nvSpPr>
        <p:spPr>
          <a:xfrm>
            <a:off x="1091283" y="3674484"/>
            <a:ext cx="403858" cy="215444"/>
          </a:xfrm>
          <a:prstGeom prst="rect">
            <a:avLst/>
          </a:prstGeom>
          <a:noFill/>
          <a:ln>
            <a:noFill/>
          </a:ln>
        </p:spPr>
        <p:txBody>
          <a:bodyPr wrap="square" rtlCol="0">
            <a:spAutoFit/>
          </a:bodyPr>
          <a:lstStyle/>
          <a:p>
            <a:pPr algn="ctr"/>
            <a:r>
              <a:rPr lang="en-US" sz="800" dirty="0">
                <a:solidFill>
                  <a:schemeClr val="bg1"/>
                </a:solidFill>
                <a:ea typeface="+mj-ea"/>
              </a:rPr>
              <a:t>4</a:t>
            </a:r>
            <a:r>
              <a:rPr lang="en-US" sz="800" dirty="0" smtClean="0">
                <a:solidFill>
                  <a:schemeClr val="bg1"/>
                </a:solidFill>
                <a:ea typeface="+mj-ea"/>
              </a:rPr>
              <a:t>0%</a:t>
            </a:r>
            <a:endParaRPr lang="en-US" sz="800" dirty="0">
              <a:solidFill>
                <a:schemeClr val="bg1"/>
              </a:solidFill>
              <a:ea typeface="+mj-ea"/>
            </a:endParaRPr>
          </a:p>
        </p:txBody>
      </p:sp>
      <p:sp>
        <p:nvSpPr>
          <p:cNvPr id="42" name="TextBox 41"/>
          <p:cNvSpPr txBox="1"/>
          <p:nvPr/>
        </p:nvSpPr>
        <p:spPr>
          <a:xfrm>
            <a:off x="1083665" y="4252566"/>
            <a:ext cx="403858" cy="215444"/>
          </a:xfrm>
          <a:prstGeom prst="rect">
            <a:avLst/>
          </a:prstGeom>
          <a:noFill/>
        </p:spPr>
        <p:txBody>
          <a:bodyPr wrap="square" rtlCol="0">
            <a:spAutoFit/>
          </a:bodyPr>
          <a:lstStyle/>
          <a:p>
            <a:pPr algn="ctr"/>
            <a:r>
              <a:rPr lang="en-US" sz="800" dirty="0">
                <a:solidFill>
                  <a:schemeClr val="bg1"/>
                </a:solidFill>
                <a:ea typeface="+mj-ea"/>
              </a:rPr>
              <a:t>2</a:t>
            </a:r>
            <a:r>
              <a:rPr lang="en-US" sz="800" dirty="0" smtClean="0">
                <a:solidFill>
                  <a:schemeClr val="bg1"/>
                </a:solidFill>
                <a:ea typeface="+mj-ea"/>
              </a:rPr>
              <a:t>5%</a:t>
            </a:r>
            <a:endParaRPr lang="en-US" sz="800" dirty="0">
              <a:solidFill>
                <a:schemeClr val="bg1"/>
              </a:solidFill>
              <a:ea typeface="+mj-ea"/>
            </a:endParaRPr>
          </a:p>
        </p:txBody>
      </p:sp>
      <p:sp>
        <p:nvSpPr>
          <p:cNvPr id="43" name="TextBox 42"/>
          <p:cNvSpPr txBox="1"/>
          <p:nvPr/>
        </p:nvSpPr>
        <p:spPr>
          <a:xfrm>
            <a:off x="2152618" y="4252566"/>
            <a:ext cx="403858" cy="215444"/>
          </a:xfrm>
          <a:prstGeom prst="rect">
            <a:avLst/>
          </a:prstGeom>
          <a:noFill/>
        </p:spPr>
        <p:txBody>
          <a:bodyPr wrap="square" rtlCol="0">
            <a:spAutoFit/>
          </a:bodyPr>
          <a:lstStyle/>
          <a:p>
            <a:pPr algn="ctr"/>
            <a:r>
              <a:rPr lang="en-US" sz="800" dirty="0">
                <a:solidFill>
                  <a:schemeClr val="bg1"/>
                </a:solidFill>
                <a:ea typeface="+mj-ea"/>
              </a:rPr>
              <a:t>2</a:t>
            </a:r>
            <a:r>
              <a:rPr lang="en-US" sz="800" dirty="0" smtClean="0">
                <a:solidFill>
                  <a:schemeClr val="bg1"/>
                </a:solidFill>
                <a:ea typeface="+mj-ea"/>
              </a:rPr>
              <a:t>5%</a:t>
            </a:r>
            <a:endParaRPr lang="en-US" sz="800" dirty="0">
              <a:solidFill>
                <a:schemeClr val="bg1"/>
              </a:solidFill>
              <a:ea typeface="+mj-ea"/>
            </a:endParaRPr>
          </a:p>
        </p:txBody>
      </p:sp>
      <p:sp>
        <p:nvSpPr>
          <p:cNvPr id="44" name="TextBox 43"/>
          <p:cNvSpPr txBox="1"/>
          <p:nvPr/>
        </p:nvSpPr>
        <p:spPr>
          <a:xfrm>
            <a:off x="3229175" y="4427515"/>
            <a:ext cx="403858" cy="215444"/>
          </a:xfrm>
          <a:prstGeom prst="rect">
            <a:avLst/>
          </a:prstGeom>
          <a:noFill/>
        </p:spPr>
        <p:txBody>
          <a:bodyPr wrap="square" rtlCol="0">
            <a:spAutoFit/>
          </a:bodyPr>
          <a:lstStyle/>
          <a:p>
            <a:pPr algn="ctr"/>
            <a:r>
              <a:rPr lang="en-US" sz="800" dirty="0">
                <a:solidFill>
                  <a:schemeClr val="bg1"/>
                </a:solidFill>
                <a:ea typeface="+mj-ea"/>
              </a:rPr>
              <a:t>4</a:t>
            </a:r>
            <a:r>
              <a:rPr lang="en-US" sz="800" dirty="0" smtClean="0">
                <a:solidFill>
                  <a:schemeClr val="bg1"/>
                </a:solidFill>
                <a:ea typeface="+mj-ea"/>
              </a:rPr>
              <a:t>0%</a:t>
            </a:r>
            <a:endParaRPr lang="en-US" sz="800" dirty="0">
              <a:solidFill>
                <a:schemeClr val="bg1"/>
              </a:solidFill>
              <a:ea typeface="+mj-ea"/>
            </a:endParaRPr>
          </a:p>
        </p:txBody>
      </p:sp>
      <p:sp>
        <p:nvSpPr>
          <p:cNvPr id="45" name="TextBox 44"/>
          <p:cNvSpPr txBox="1"/>
          <p:nvPr/>
        </p:nvSpPr>
        <p:spPr>
          <a:xfrm>
            <a:off x="4304020" y="4935990"/>
            <a:ext cx="403858" cy="215444"/>
          </a:xfrm>
          <a:prstGeom prst="rect">
            <a:avLst/>
          </a:prstGeom>
          <a:noFill/>
        </p:spPr>
        <p:txBody>
          <a:bodyPr wrap="square" rtlCol="0">
            <a:spAutoFit/>
          </a:bodyPr>
          <a:lstStyle/>
          <a:p>
            <a:pPr algn="ctr"/>
            <a:r>
              <a:rPr lang="en-US" sz="800" dirty="0" smtClean="0">
                <a:solidFill>
                  <a:srgbClr val="FFFFFF"/>
                </a:solidFill>
                <a:ea typeface="+mj-ea"/>
              </a:rPr>
              <a:t>0%</a:t>
            </a:r>
            <a:endParaRPr lang="en-US" sz="800" dirty="0">
              <a:solidFill>
                <a:srgbClr val="FFFFFF"/>
              </a:solidFill>
              <a:ea typeface="+mj-ea"/>
            </a:endParaRPr>
          </a:p>
        </p:txBody>
      </p:sp>
      <p:sp>
        <p:nvSpPr>
          <p:cNvPr id="46" name="TextBox 45"/>
          <p:cNvSpPr txBox="1"/>
          <p:nvPr/>
        </p:nvSpPr>
        <p:spPr>
          <a:xfrm>
            <a:off x="2152618" y="3796495"/>
            <a:ext cx="403858" cy="215444"/>
          </a:xfrm>
          <a:prstGeom prst="rect">
            <a:avLst/>
          </a:prstGeom>
          <a:noFill/>
        </p:spPr>
        <p:txBody>
          <a:bodyPr wrap="square" rtlCol="0">
            <a:spAutoFit/>
          </a:bodyPr>
          <a:lstStyle/>
          <a:p>
            <a:pPr algn="ctr"/>
            <a:r>
              <a:rPr lang="en-US" sz="800" dirty="0" smtClean="0">
                <a:solidFill>
                  <a:srgbClr val="FFFFFF"/>
                </a:solidFill>
                <a:ea typeface="+mj-ea"/>
              </a:rPr>
              <a:t>0%</a:t>
            </a:r>
            <a:endParaRPr lang="en-US" sz="800" dirty="0">
              <a:solidFill>
                <a:srgbClr val="FFFFFF"/>
              </a:solidFill>
              <a:ea typeface="+mj-ea"/>
            </a:endParaRPr>
          </a:p>
        </p:txBody>
      </p:sp>
      <p:sp>
        <p:nvSpPr>
          <p:cNvPr id="47" name="TextBox 46"/>
          <p:cNvSpPr txBox="1"/>
          <p:nvPr/>
        </p:nvSpPr>
        <p:spPr>
          <a:xfrm>
            <a:off x="5358974" y="4252566"/>
            <a:ext cx="403858" cy="215444"/>
          </a:xfrm>
          <a:prstGeom prst="rect">
            <a:avLst/>
          </a:prstGeom>
          <a:noFill/>
        </p:spPr>
        <p:txBody>
          <a:bodyPr wrap="square" rtlCol="0">
            <a:spAutoFit/>
          </a:bodyPr>
          <a:lstStyle/>
          <a:p>
            <a:pPr algn="ctr"/>
            <a:r>
              <a:rPr lang="en-US" sz="800" dirty="0">
                <a:solidFill>
                  <a:schemeClr val="bg1"/>
                </a:solidFill>
                <a:ea typeface="+mj-ea"/>
              </a:rPr>
              <a:t>2</a:t>
            </a:r>
            <a:r>
              <a:rPr lang="en-US" sz="800" dirty="0" smtClean="0">
                <a:solidFill>
                  <a:schemeClr val="bg1"/>
                </a:solidFill>
                <a:ea typeface="+mj-ea"/>
              </a:rPr>
              <a:t>5%</a:t>
            </a:r>
            <a:endParaRPr lang="en-US" sz="800" dirty="0">
              <a:solidFill>
                <a:schemeClr val="bg1"/>
              </a:solidFill>
              <a:ea typeface="+mj-ea"/>
            </a:endParaRPr>
          </a:p>
        </p:txBody>
      </p:sp>
      <p:sp>
        <p:nvSpPr>
          <p:cNvPr id="49" name="TextBox 48"/>
          <p:cNvSpPr txBox="1"/>
          <p:nvPr/>
        </p:nvSpPr>
        <p:spPr>
          <a:xfrm>
            <a:off x="6390355" y="4935990"/>
            <a:ext cx="494342" cy="215444"/>
          </a:xfrm>
          <a:prstGeom prst="rect">
            <a:avLst/>
          </a:prstGeom>
          <a:noFill/>
        </p:spPr>
        <p:txBody>
          <a:bodyPr wrap="square" rtlCol="0">
            <a:spAutoFit/>
          </a:bodyPr>
          <a:lstStyle/>
          <a:p>
            <a:pPr algn="ctr"/>
            <a:r>
              <a:rPr lang="en-US" sz="800" dirty="0" smtClean="0">
                <a:solidFill>
                  <a:schemeClr val="bg1"/>
                </a:solidFill>
                <a:ea typeface="+mj-ea"/>
              </a:rPr>
              <a:t>100%</a:t>
            </a:r>
            <a:endParaRPr lang="en-US" sz="800" dirty="0">
              <a:solidFill>
                <a:schemeClr val="bg1"/>
              </a:solidFill>
              <a:ea typeface="+mj-ea"/>
            </a:endParaRPr>
          </a:p>
        </p:txBody>
      </p:sp>
      <p:sp>
        <p:nvSpPr>
          <p:cNvPr id="33" name="Isosceles Triangle 32"/>
          <p:cNvSpPr/>
          <p:nvPr/>
        </p:nvSpPr>
        <p:spPr bwMode="auto">
          <a:xfrm rot="10800000">
            <a:off x="445348" y="3449548"/>
            <a:ext cx="7940898" cy="256032"/>
          </a:xfrm>
          <a:prstGeom prst="triangle">
            <a:avLst/>
          </a:prstGeom>
          <a:solidFill>
            <a:schemeClr val="accent4">
              <a:lumMod val="60000"/>
              <a:lumOff val="40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dirty="0" smtClean="0">
              <a:solidFill>
                <a:srgbClr val="53565A"/>
              </a:solidFill>
              <a:ea typeface="+mj-ea"/>
            </a:endParaRPr>
          </a:p>
        </p:txBody>
      </p:sp>
      <p:sp>
        <p:nvSpPr>
          <p:cNvPr id="7" name="Pentagon 6"/>
          <p:cNvSpPr/>
          <p:nvPr/>
        </p:nvSpPr>
        <p:spPr bwMode="auto">
          <a:xfrm>
            <a:off x="602313" y="2200210"/>
            <a:ext cx="3840436" cy="1130570"/>
          </a:xfrm>
          <a:prstGeom prst="homePlate">
            <a:avLst/>
          </a:prstGeom>
          <a:solidFill>
            <a:schemeClr val="accent1"/>
          </a:solidFill>
          <a:ln w="635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spcBef>
                <a:spcPts val="300"/>
              </a:spcBef>
              <a:buClr>
                <a:srgbClr val="FFFFFF">
                  <a:lumMod val="65000"/>
                </a:srgbClr>
              </a:buClr>
            </a:pPr>
            <a:r>
              <a:rPr lang="en-US" sz="1300" b="1" dirty="0">
                <a:solidFill>
                  <a:srgbClr val="FFFFFF"/>
                </a:solidFill>
              </a:rPr>
              <a:t>Key </a:t>
            </a:r>
            <a:r>
              <a:rPr lang="en-US" sz="1300" b="1" dirty="0" smtClean="0">
                <a:solidFill>
                  <a:srgbClr val="FFFFFF"/>
                </a:solidFill>
              </a:rPr>
              <a:t>Consideration</a:t>
            </a:r>
            <a:endParaRPr lang="en-US" sz="1300" b="1" dirty="0">
              <a:solidFill>
                <a:srgbClr val="FFFFFF"/>
              </a:solidFill>
            </a:endParaRPr>
          </a:p>
          <a:p>
            <a:pPr>
              <a:spcBef>
                <a:spcPts val="300"/>
              </a:spcBef>
              <a:buClr>
                <a:srgbClr val="FFFFFF">
                  <a:lumMod val="65000"/>
                </a:srgbClr>
              </a:buClr>
            </a:pPr>
            <a:r>
              <a:rPr lang="en-US" sz="1300" dirty="0">
                <a:solidFill>
                  <a:srgbClr val="FFFFFF"/>
                </a:solidFill>
              </a:rPr>
              <a:t>LCR value of </a:t>
            </a:r>
            <a:r>
              <a:rPr lang="en-US" sz="1300" dirty="0" smtClean="0">
                <a:solidFill>
                  <a:srgbClr val="FFFFFF"/>
                </a:solidFill>
              </a:rPr>
              <a:t>transaction </a:t>
            </a:r>
            <a:r>
              <a:rPr lang="en-US" sz="1300" dirty="0">
                <a:solidFill>
                  <a:srgbClr val="FFFFFF"/>
                </a:solidFill>
              </a:rPr>
              <a:t>accounts is comprised of sub-components with different LCR values -   each account balance may consist of operating and excess components</a:t>
            </a:r>
          </a:p>
        </p:txBody>
      </p:sp>
      <p:sp>
        <p:nvSpPr>
          <p:cNvPr id="8" name="Rectangle 7"/>
          <p:cNvSpPr/>
          <p:nvPr/>
        </p:nvSpPr>
        <p:spPr bwMode="auto">
          <a:xfrm>
            <a:off x="4569582" y="2200210"/>
            <a:ext cx="3788033" cy="1130570"/>
          </a:xfrm>
          <a:prstGeom prst="rect">
            <a:avLst/>
          </a:prstGeom>
          <a:solidFill>
            <a:schemeClr val="accent1"/>
          </a:solidFill>
          <a:ln w="635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base">
              <a:spcBef>
                <a:spcPts val="300"/>
              </a:spcBef>
              <a:buClr>
                <a:srgbClr val="FFFFFF">
                  <a:lumMod val="65000"/>
                </a:srgbClr>
              </a:buClr>
            </a:pPr>
            <a:r>
              <a:rPr lang="en-US" sz="1300" b="1" dirty="0">
                <a:solidFill>
                  <a:srgbClr val="FFFFFF"/>
                </a:solidFill>
              </a:rPr>
              <a:t>Institutional Deposits </a:t>
            </a:r>
            <a:r>
              <a:rPr lang="en-US" sz="1300" b="1" dirty="0" smtClean="0">
                <a:solidFill>
                  <a:srgbClr val="FFFFFF"/>
                </a:solidFill>
              </a:rPr>
              <a:t>Methodology</a:t>
            </a:r>
            <a:endParaRPr lang="en-US" sz="1300" b="1" dirty="0">
              <a:solidFill>
                <a:srgbClr val="FFFFFF"/>
              </a:solidFill>
            </a:endParaRPr>
          </a:p>
          <a:p>
            <a:pPr marL="228600" indent="-228600" defTabSz="1838325" fontAlgn="base">
              <a:spcBef>
                <a:spcPts val="300"/>
              </a:spcBef>
              <a:buClr>
                <a:srgbClr val="FFFFFF">
                  <a:lumMod val="65000"/>
                </a:srgbClr>
              </a:buClr>
              <a:buFont typeface="+mj-lt"/>
              <a:buAutoNum type="arabicPeriod"/>
            </a:pPr>
            <a:r>
              <a:rPr lang="en-US" sz="1300" dirty="0">
                <a:solidFill>
                  <a:srgbClr val="FFFFFF"/>
                </a:solidFill>
              </a:rPr>
              <a:t>Classify Accounts Based on LCR Criteria</a:t>
            </a:r>
          </a:p>
          <a:p>
            <a:pPr marL="228600" indent="-228600" defTabSz="1838325" fontAlgn="base">
              <a:spcBef>
                <a:spcPts val="300"/>
              </a:spcBef>
              <a:buClr>
                <a:srgbClr val="FFFFFF">
                  <a:lumMod val="75000"/>
                </a:srgbClr>
              </a:buClr>
              <a:buFont typeface="+mj-lt"/>
              <a:buAutoNum type="arabicPeriod"/>
            </a:pPr>
            <a:r>
              <a:rPr lang="en-US" sz="1300" dirty="0">
                <a:solidFill>
                  <a:srgbClr val="FFFFFF"/>
                </a:solidFill>
              </a:rPr>
              <a:t>Identify and Re-class Excess Operational Deposits</a:t>
            </a:r>
          </a:p>
        </p:txBody>
      </p:sp>
      <p:graphicFrame>
        <p:nvGraphicFramePr>
          <p:cNvPr id="48" name="Table 47"/>
          <p:cNvGraphicFramePr>
            <a:graphicFrameLocks noGrp="1"/>
          </p:cNvGraphicFramePr>
          <p:nvPr>
            <p:extLst>
              <p:ext uri="{D42A27DB-BD31-4B8C-83A1-F6EECF244321}">
                <p14:modId xmlns:p14="http://schemas.microsoft.com/office/powerpoint/2010/main" val="4090128344"/>
              </p:ext>
            </p:extLst>
          </p:nvPr>
        </p:nvGraphicFramePr>
        <p:xfrm>
          <a:off x="637375" y="685800"/>
          <a:ext cx="7736066" cy="1377315"/>
        </p:xfrm>
        <a:graphic>
          <a:graphicData uri="http://schemas.openxmlformats.org/drawingml/2006/table">
            <a:tbl>
              <a:tblPr>
                <a:tableStyleId>{5C22544A-7EE6-4342-B048-85BDC9FD1C3A}</a:tableStyleId>
              </a:tblPr>
              <a:tblGrid>
                <a:gridCol w="5230025"/>
                <a:gridCol w="2506041"/>
              </a:tblGrid>
              <a:tr h="142875">
                <a:tc>
                  <a:txBody>
                    <a:bodyPr/>
                    <a:lstStyle/>
                    <a:p>
                      <a:pPr algn="l" fontAlgn="b">
                        <a:spcBef>
                          <a:spcPts val="600"/>
                        </a:spcBef>
                      </a:pPr>
                      <a:r>
                        <a:rPr lang="en-US" sz="1400" b="1" u="none" strike="noStrike" dirty="0">
                          <a:solidFill>
                            <a:schemeClr val="bg1"/>
                          </a:solidFill>
                          <a:effectLst/>
                        </a:rPr>
                        <a:t> </a:t>
                      </a:r>
                      <a:r>
                        <a:rPr lang="en-US" sz="1400" b="1" u="none" strike="noStrike" dirty="0" smtClean="0">
                          <a:solidFill>
                            <a:schemeClr val="bg1"/>
                          </a:solidFill>
                          <a:effectLst/>
                        </a:rPr>
                        <a:t>Account Types</a:t>
                      </a:r>
                      <a:endParaRPr lang="en-US" sz="1400" b="1" i="0" u="none" strike="noStrike" dirty="0">
                        <a:solidFill>
                          <a:schemeClr val="bg1"/>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solidFill>
                  </a:tcPr>
                </a:tc>
                <a:tc>
                  <a:txBody>
                    <a:bodyPr/>
                    <a:lstStyle/>
                    <a:p>
                      <a:pPr algn="l" fontAlgn="b">
                        <a:spcBef>
                          <a:spcPts val="600"/>
                        </a:spcBef>
                      </a:pPr>
                      <a:r>
                        <a:rPr lang="en-US" sz="1400" b="1" u="none" strike="noStrike" dirty="0">
                          <a:solidFill>
                            <a:schemeClr val="bg1"/>
                          </a:solidFill>
                          <a:effectLst/>
                        </a:rPr>
                        <a:t>LCR Value of Deposit</a:t>
                      </a:r>
                      <a:endParaRPr lang="en-US" sz="1400" b="1" i="0" u="none" strike="noStrike" dirty="0">
                        <a:solidFill>
                          <a:schemeClr val="bg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r>
              <a:tr h="142875">
                <a:tc>
                  <a:txBody>
                    <a:bodyPr/>
                    <a:lstStyle/>
                    <a:p>
                      <a:pPr algn="l" fontAlgn="b">
                        <a:spcBef>
                          <a:spcPts val="600"/>
                        </a:spcBef>
                      </a:pPr>
                      <a:r>
                        <a:rPr lang="en-US" sz="1200" b="0" u="none" strike="noStrike" dirty="0">
                          <a:solidFill>
                            <a:schemeClr val="tx1"/>
                          </a:solidFill>
                          <a:effectLst/>
                        </a:rPr>
                        <a:t>Corp/PS </a:t>
                      </a:r>
                      <a:r>
                        <a:rPr lang="en-US" sz="1200" b="0" u="none" strike="noStrike" dirty="0" smtClean="0">
                          <a:solidFill>
                            <a:schemeClr val="tx1"/>
                          </a:solidFill>
                          <a:effectLst/>
                        </a:rPr>
                        <a:t>Operating</a:t>
                      </a:r>
                      <a:endParaRPr lang="en-US" sz="1200" b="0" i="0" u="none" strike="noStrike" dirty="0">
                        <a:solidFill>
                          <a:schemeClr val="tx1"/>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spcBef>
                          <a:spcPts val="600"/>
                        </a:spcBef>
                      </a:pPr>
                      <a:r>
                        <a:rPr lang="en-US" sz="1200" b="0" u="none" strike="noStrike" dirty="0">
                          <a:solidFill>
                            <a:schemeClr val="tx1"/>
                          </a:solidFill>
                          <a:effectLst/>
                        </a:rPr>
                        <a:t>75%</a:t>
                      </a:r>
                      <a:endParaRPr lang="en-US" sz="1200" b="0" i="0" u="none" strike="noStrike" dirty="0">
                        <a:solidFill>
                          <a:schemeClr val="tx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tr>
              <a:tr h="142875">
                <a:tc>
                  <a:txBody>
                    <a:bodyPr/>
                    <a:lstStyle/>
                    <a:p>
                      <a:pPr algn="l" fontAlgn="b">
                        <a:spcBef>
                          <a:spcPts val="600"/>
                        </a:spcBef>
                      </a:pPr>
                      <a:r>
                        <a:rPr lang="en-US" sz="1200" b="0" u="none" strike="noStrike" dirty="0">
                          <a:solidFill>
                            <a:schemeClr val="tx1"/>
                          </a:solidFill>
                          <a:effectLst/>
                        </a:rPr>
                        <a:t>FI Operating</a:t>
                      </a:r>
                      <a:endParaRPr lang="en-US" sz="1200" b="0" i="0" u="none" strike="noStrike" dirty="0">
                        <a:solidFill>
                          <a:schemeClr val="tx1"/>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spcBef>
                          <a:spcPts val="600"/>
                        </a:spcBef>
                      </a:pPr>
                      <a:r>
                        <a:rPr lang="en-US" sz="1200" b="0" u="none" strike="noStrike" dirty="0">
                          <a:solidFill>
                            <a:schemeClr val="tx1"/>
                          </a:solidFill>
                          <a:effectLst/>
                        </a:rPr>
                        <a:t>75%</a:t>
                      </a:r>
                      <a:endParaRPr lang="en-US" sz="1200" b="0" i="0" u="none" strike="noStrike" dirty="0">
                        <a:solidFill>
                          <a:schemeClr val="tx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tr>
              <a:tr h="142875">
                <a:tc>
                  <a:txBody>
                    <a:bodyPr/>
                    <a:lstStyle/>
                    <a:p>
                      <a:pPr algn="l" fontAlgn="b">
                        <a:spcBef>
                          <a:spcPts val="600"/>
                        </a:spcBef>
                      </a:pPr>
                      <a:r>
                        <a:rPr lang="en-US" sz="1200" b="0" u="none" strike="noStrike" dirty="0">
                          <a:solidFill>
                            <a:schemeClr val="tx1"/>
                          </a:solidFill>
                          <a:effectLst/>
                        </a:rPr>
                        <a:t>Corp/PS Non-Operating &amp; </a:t>
                      </a:r>
                      <a:r>
                        <a:rPr lang="en-US" sz="1200" b="0" u="none" strike="noStrike" kern="1200" dirty="0">
                          <a:solidFill>
                            <a:schemeClr val="tx1"/>
                          </a:solidFill>
                          <a:effectLst/>
                          <a:latin typeface="+mn-lt"/>
                          <a:ea typeface="+mn-ea"/>
                          <a:cs typeface="+mn-cs"/>
                        </a:rPr>
                        <a:t>Corp/PS </a:t>
                      </a:r>
                      <a:r>
                        <a:rPr lang="en-US" sz="1200" b="0" u="none" strike="noStrike" kern="1200" dirty="0" smtClean="0">
                          <a:solidFill>
                            <a:schemeClr val="tx1"/>
                          </a:solidFill>
                          <a:effectLst/>
                          <a:latin typeface="+mn-lt"/>
                          <a:ea typeface="+mn-ea"/>
                          <a:cs typeface="+mn-cs"/>
                        </a:rPr>
                        <a:t>Excess (incl TD’s &lt; 30 Days)</a:t>
                      </a:r>
                      <a:endParaRPr lang="en-US" sz="1200" b="0" u="none" strike="noStrike" kern="1200" dirty="0">
                        <a:solidFill>
                          <a:schemeClr val="tx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spcBef>
                          <a:spcPts val="600"/>
                        </a:spcBef>
                      </a:pPr>
                      <a:r>
                        <a:rPr lang="en-US" sz="1200" b="0" u="none" strike="noStrike" dirty="0">
                          <a:solidFill>
                            <a:schemeClr val="tx1"/>
                          </a:solidFill>
                          <a:effectLst/>
                        </a:rPr>
                        <a:t>60%</a:t>
                      </a:r>
                      <a:endParaRPr lang="en-US" sz="1200" b="0" i="0" u="none" strike="noStrike" dirty="0">
                        <a:solidFill>
                          <a:schemeClr val="tx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tr>
              <a:tr h="142875">
                <a:tc>
                  <a:txBody>
                    <a:bodyPr/>
                    <a:lstStyle/>
                    <a:p>
                      <a:pPr algn="l" fontAlgn="b">
                        <a:spcBef>
                          <a:spcPts val="600"/>
                        </a:spcBef>
                      </a:pPr>
                      <a:r>
                        <a:rPr lang="en-US" sz="1200" b="0" u="none" strike="noStrike" dirty="0">
                          <a:solidFill>
                            <a:schemeClr val="tx1"/>
                          </a:solidFill>
                          <a:effectLst/>
                        </a:rPr>
                        <a:t>FI Non-Operating &amp; FI </a:t>
                      </a:r>
                      <a:r>
                        <a:rPr lang="en-US" sz="1200" b="0" u="none" strike="noStrike" kern="1200" dirty="0" smtClean="0">
                          <a:solidFill>
                            <a:schemeClr val="tx1"/>
                          </a:solidFill>
                          <a:effectLst/>
                          <a:latin typeface="+mn-lt"/>
                          <a:ea typeface="+mn-ea"/>
                          <a:cs typeface="+mn-cs"/>
                        </a:rPr>
                        <a:t>Excess  (incl TD’s &lt; 30 Days) + Non-regulated</a:t>
                      </a:r>
                      <a:r>
                        <a:rPr lang="en-US" sz="1200" b="0" u="none" strike="noStrike" kern="1200" baseline="0" dirty="0" smtClean="0">
                          <a:solidFill>
                            <a:schemeClr val="tx1"/>
                          </a:solidFill>
                          <a:effectLst/>
                          <a:latin typeface="+mn-lt"/>
                          <a:ea typeface="+mn-ea"/>
                          <a:cs typeface="+mn-cs"/>
                        </a:rPr>
                        <a:t> funds</a:t>
                      </a:r>
                      <a:endParaRPr lang="en-US" sz="1200" b="0" u="none" strike="noStrike" kern="1200" dirty="0">
                        <a:solidFill>
                          <a:schemeClr val="tx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spcBef>
                          <a:spcPts val="600"/>
                        </a:spcBef>
                      </a:pPr>
                      <a:r>
                        <a:rPr lang="en-US" sz="1200" b="0" u="none" strike="noStrike" dirty="0">
                          <a:solidFill>
                            <a:schemeClr val="tx1"/>
                          </a:solidFill>
                          <a:effectLst/>
                        </a:rPr>
                        <a:t>0%</a:t>
                      </a:r>
                      <a:endParaRPr lang="en-US" sz="1200" b="0" i="0" u="none" strike="noStrike" dirty="0">
                        <a:solidFill>
                          <a:schemeClr val="tx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tr>
              <a:tr h="142875">
                <a:tc>
                  <a:txBody>
                    <a:bodyPr/>
                    <a:lstStyle/>
                    <a:p>
                      <a:pPr algn="l" fontAlgn="b">
                        <a:spcBef>
                          <a:spcPts val="600"/>
                        </a:spcBef>
                      </a:pPr>
                      <a:r>
                        <a:rPr lang="en-US" sz="1200" b="0" u="none" strike="noStrike" dirty="0">
                          <a:solidFill>
                            <a:schemeClr val="tx1"/>
                          </a:solidFill>
                          <a:effectLst/>
                        </a:rPr>
                        <a:t>Broker Sweeps</a:t>
                      </a:r>
                      <a:endParaRPr lang="en-US" sz="1200" b="0" i="0" u="none" strike="noStrike" dirty="0">
                        <a:solidFill>
                          <a:schemeClr val="tx1"/>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spcBef>
                          <a:spcPts val="600"/>
                        </a:spcBef>
                      </a:pPr>
                      <a:r>
                        <a:rPr lang="en-US" sz="1200" b="0" u="none" strike="noStrike" dirty="0">
                          <a:solidFill>
                            <a:schemeClr val="tx1"/>
                          </a:solidFill>
                          <a:effectLst/>
                        </a:rPr>
                        <a:t>75%</a:t>
                      </a:r>
                      <a:endParaRPr lang="en-US" sz="1200" b="0" i="0" u="none" strike="noStrike" dirty="0">
                        <a:solidFill>
                          <a:schemeClr val="tx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tr>
              <a:tr h="152400">
                <a:tc>
                  <a:txBody>
                    <a:bodyPr/>
                    <a:lstStyle/>
                    <a:p>
                      <a:pPr algn="l" fontAlgn="b">
                        <a:spcBef>
                          <a:spcPts val="600"/>
                        </a:spcBef>
                      </a:pPr>
                      <a:r>
                        <a:rPr lang="en-US" sz="1200" b="0" u="none" strike="noStrike" dirty="0">
                          <a:solidFill>
                            <a:schemeClr val="tx1"/>
                          </a:solidFill>
                          <a:effectLst/>
                        </a:rPr>
                        <a:t>TDs &gt; 30days</a:t>
                      </a:r>
                      <a:endParaRPr lang="en-US" sz="1200" b="0" i="0" u="none" strike="noStrike" dirty="0">
                        <a:solidFill>
                          <a:schemeClr val="tx1"/>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600"/>
                        </a:spcBef>
                      </a:pPr>
                      <a:r>
                        <a:rPr lang="en-US" sz="1200" b="0" u="none" strike="noStrike" dirty="0">
                          <a:solidFill>
                            <a:schemeClr val="tx1"/>
                          </a:solidFill>
                          <a:effectLst/>
                        </a:rPr>
                        <a:t>100%</a:t>
                      </a:r>
                      <a:endParaRPr lang="en-US" sz="1200" b="0" i="0" u="none" strike="noStrike" dirty="0">
                        <a:solidFill>
                          <a:schemeClr val="tx1"/>
                        </a:solidFill>
                        <a:effectLst/>
                        <a:latin typeface="Arial"/>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Rectangle 9"/>
          <p:cNvSpPr/>
          <p:nvPr/>
        </p:nvSpPr>
        <p:spPr>
          <a:xfrm>
            <a:off x="21545" y="1088136"/>
            <a:ext cx="458780" cy="461665"/>
          </a:xfrm>
          <a:prstGeom prst="rect">
            <a:avLst/>
          </a:prstGeom>
        </p:spPr>
        <p:txBody>
          <a:bodyPr wrap="none">
            <a:spAutoFit/>
          </a:bodyPr>
          <a:lstStyle/>
          <a:p>
            <a:r>
              <a:rPr lang="en-US" sz="2400" dirty="0">
                <a:solidFill>
                  <a:srgbClr val="00BDF2"/>
                </a:solidFill>
                <a:sym typeface="Wingdings"/>
              </a:rPr>
              <a:t></a:t>
            </a:r>
            <a:endParaRPr lang="en-US" sz="2400" dirty="0">
              <a:solidFill>
                <a:srgbClr val="00BDF2"/>
              </a:solidFill>
            </a:endParaRPr>
          </a:p>
        </p:txBody>
      </p:sp>
      <p:sp>
        <p:nvSpPr>
          <p:cNvPr id="50" name="Rectangle 49"/>
          <p:cNvSpPr/>
          <p:nvPr/>
        </p:nvSpPr>
        <p:spPr>
          <a:xfrm>
            <a:off x="34108" y="2551176"/>
            <a:ext cx="458780" cy="461665"/>
          </a:xfrm>
          <a:prstGeom prst="rect">
            <a:avLst/>
          </a:prstGeom>
        </p:spPr>
        <p:txBody>
          <a:bodyPr wrap="none">
            <a:spAutoFit/>
          </a:bodyPr>
          <a:lstStyle/>
          <a:p>
            <a:r>
              <a:rPr lang="en-US" sz="2400" dirty="0" smtClean="0">
                <a:solidFill>
                  <a:srgbClr val="00BDF2"/>
                </a:solidFill>
                <a:sym typeface="Wingdings"/>
              </a:rPr>
              <a:t></a:t>
            </a:r>
            <a:endParaRPr lang="en-US" sz="2400" dirty="0">
              <a:solidFill>
                <a:srgbClr val="00BDF2"/>
              </a:solidFill>
            </a:endParaRPr>
          </a:p>
        </p:txBody>
      </p:sp>
      <p:sp>
        <p:nvSpPr>
          <p:cNvPr id="11" name="Rectangle 10"/>
          <p:cNvSpPr/>
          <p:nvPr/>
        </p:nvSpPr>
        <p:spPr>
          <a:xfrm>
            <a:off x="38434" y="4424678"/>
            <a:ext cx="458780" cy="461665"/>
          </a:xfrm>
          <a:prstGeom prst="rect">
            <a:avLst/>
          </a:prstGeom>
        </p:spPr>
        <p:txBody>
          <a:bodyPr wrap="none">
            <a:spAutoFit/>
          </a:bodyPr>
          <a:lstStyle/>
          <a:p>
            <a:r>
              <a:rPr lang="en-US" sz="2400" dirty="0" smtClean="0">
                <a:solidFill>
                  <a:srgbClr val="00BDF2"/>
                </a:solidFill>
                <a:sym typeface="Wingdings"/>
              </a:rPr>
              <a:t></a:t>
            </a:r>
            <a:endParaRPr lang="en-US" sz="2400" dirty="0">
              <a:solidFill>
                <a:srgbClr val="00BDF2"/>
              </a:solidFill>
            </a:endParaRPr>
          </a:p>
        </p:txBody>
      </p:sp>
      <p:sp>
        <p:nvSpPr>
          <p:cNvPr id="34" name="Rounded Rectangle 33"/>
          <p:cNvSpPr/>
          <p:nvPr/>
        </p:nvSpPr>
        <p:spPr bwMode="auto">
          <a:xfrm>
            <a:off x="7738677" y="147593"/>
            <a:ext cx="1264920" cy="233407"/>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rgbClr val="FFFFFF"/>
                </a:solidFill>
                <a:ea typeface="ヒラギノ角ゴ Pro W3" pitchFamily="124" charset="-128"/>
              </a:rPr>
              <a:t>Liquidity</a:t>
            </a:r>
          </a:p>
        </p:txBody>
      </p:sp>
      <p:sp>
        <p:nvSpPr>
          <p:cNvPr id="19" name="Rectangle 18"/>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7</a:t>
            </a:r>
            <a:endParaRPr kumimoji="0" lang="en-US" sz="800" i="0" u="none" strike="noStrike" cap="none" normalizeH="0" baseline="0" dirty="0" smtClean="0">
              <a:ln>
                <a:noFill/>
              </a:ln>
              <a:solidFill>
                <a:srgbClr val="53565A"/>
              </a:solidFill>
              <a:effectLst/>
              <a:latin typeface="Arial" pitchFamily="34" charset="0"/>
              <a:ea typeface="+mj-ea"/>
            </a:endParaRPr>
          </a:p>
        </p:txBody>
      </p:sp>
      <p:sp>
        <p:nvSpPr>
          <p:cNvPr id="20" name="Rectangle 19"/>
          <p:cNvSpPr/>
          <p:nvPr>
            <p:custDataLst>
              <p:tags r:id="rId3"/>
            </p:custDataLst>
          </p:nvPr>
        </p:nvSpPr>
        <p:spPr bwMode="auto">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Key Regulations Explained</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2139677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SSB" val="txtPageMessage"/>
</p:tagLst>
</file>

<file path=ppt/tags/tag1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2.xml><?xml version="1.0" encoding="utf-8"?>
<p:tagLst xmlns:a="http://schemas.openxmlformats.org/drawingml/2006/main" xmlns:r="http://schemas.openxmlformats.org/officeDocument/2006/relationships" xmlns:p="http://schemas.openxmlformats.org/presentationml/2006/main">
  <p:tag name="SSB" val="SectionDivider"/>
</p:tagLst>
</file>

<file path=ppt/tags/tag1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4.xml><?xml version="1.0" encoding="utf-8"?>
<p:tagLst xmlns:a="http://schemas.openxmlformats.org/drawingml/2006/main" xmlns:r="http://schemas.openxmlformats.org/officeDocument/2006/relationships" xmlns:p="http://schemas.openxmlformats.org/presentationml/2006/main">
  <p:tag name="SSB" val="txtPageMessage"/>
</p:tagLst>
</file>

<file path=ppt/tags/tag15.xml><?xml version="1.0" encoding="utf-8"?>
<p:tagLst xmlns:a="http://schemas.openxmlformats.org/drawingml/2006/main" xmlns:r="http://schemas.openxmlformats.org/officeDocument/2006/relationships" xmlns:p="http://schemas.openxmlformats.org/presentationml/2006/main">
  <p:tag name="SSB" val="PageNbr"/>
</p:tagLst>
</file>

<file path=ppt/tags/tag16.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7.xml><?xml version="1.0" encoding="utf-8"?>
<p:tagLst xmlns:a="http://schemas.openxmlformats.org/drawingml/2006/main" xmlns:r="http://schemas.openxmlformats.org/officeDocument/2006/relationships" xmlns:p="http://schemas.openxmlformats.org/presentationml/2006/main">
  <p:tag name="SSB" val="PageNbr"/>
</p:tagLst>
</file>

<file path=ppt/tags/tag18.xml><?xml version="1.0" encoding="utf-8"?>
<p:tagLst xmlns:a="http://schemas.openxmlformats.org/drawingml/2006/main" xmlns:r="http://schemas.openxmlformats.org/officeDocument/2006/relationships" xmlns:p="http://schemas.openxmlformats.org/presentationml/2006/main">
  <p:tag name="LAYOUT" val="ppLayoutBlank"/>
</p:tagLst>
</file>

<file path=ppt/tags/tag19.xml><?xml version="1.0" encoding="utf-8"?>
<p:tagLst xmlns:a="http://schemas.openxmlformats.org/drawingml/2006/main" xmlns:r="http://schemas.openxmlformats.org/officeDocument/2006/relationships" xmlns:p="http://schemas.openxmlformats.org/presentationml/2006/main">
  <p:tag name="SSB" val="PageNbr"/>
</p:tagLst>
</file>

<file path=ppt/tags/tag2.xml><?xml version="1.0" encoding="utf-8"?>
<p:tagLst xmlns:a="http://schemas.openxmlformats.org/drawingml/2006/main" xmlns:r="http://schemas.openxmlformats.org/officeDocument/2006/relationships" xmlns:p="http://schemas.openxmlformats.org/presentationml/2006/main">
  <p:tag name="LAYOUT" val="ppLayoutTitleOnly"/>
</p:tagLst>
</file>

<file path=ppt/tags/tag20.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1.xml><?xml version="1.0" encoding="utf-8"?>
<p:tagLst xmlns:a="http://schemas.openxmlformats.org/drawingml/2006/main" xmlns:r="http://schemas.openxmlformats.org/officeDocument/2006/relationships" xmlns:p="http://schemas.openxmlformats.org/presentationml/2006/main">
  <p:tag name="SSB" val="PageNbr"/>
</p:tagLst>
</file>

<file path=ppt/tags/tag22.xml><?xml version="1.0" encoding="utf-8"?>
<p:tagLst xmlns:a="http://schemas.openxmlformats.org/drawingml/2006/main" xmlns:r="http://schemas.openxmlformats.org/officeDocument/2006/relationships" xmlns:p="http://schemas.openxmlformats.org/presentationml/2006/main">
  <p:tag name="SSB" val="SectionTitle"/>
</p:tagLst>
</file>

<file path=ppt/tags/tag23.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24.xml><?xml version="1.0" encoding="utf-8"?>
<p:tagLst xmlns:a="http://schemas.openxmlformats.org/drawingml/2006/main" xmlns:r="http://schemas.openxmlformats.org/officeDocument/2006/relationships" xmlns:p="http://schemas.openxmlformats.org/presentationml/2006/main">
  <p:tag name="SSB" val="PageNbr"/>
</p:tagLst>
</file>

<file path=ppt/tags/tag25.xml><?xml version="1.0" encoding="utf-8"?>
<p:tagLst xmlns:a="http://schemas.openxmlformats.org/drawingml/2006/main" xmlns:r="http://schemas.openxmlformats.org/officeDocument/2006/relationships" xmlns:p="http://schemas.openxmlformats.org/presentationml/2006/main">
  <p:tag name="SSB" val="txtPageMessage"/>
</p:tagLst>
</file>

<file path=ppt/tags/tag26.xml><?xml version="1.0" encoding="utf-8"?>
<p:tagLst xmlns:a="http://schemas.openxmlformats.org/drawingml/2006/main" xmlns:r="http://schemas.openxmlformats.org/officeDocument/2006/relationships" xmlns:p="http://schemas.openxmlformats.org/presentationml/2006/main">
  <p:tag name="LAYOUT" val="ppLayoutBlank"/>
</p:tagLst>
</file>

<file path=ppt/tags/tag27.xml><?xml version="1.0" encoding="utf-8"?>
<p:tagLst xmlns:a="http://schemas.openxmlformats.org/drawingml/2006/main" xmlns:r="http://schemas.openxmlformats.org/officeDocument/2006/relationships" xmlns:p="http://schemas.openxmlformats.org/presentationml/2006/main">
  <p:tag name="SSB" val="PageNbr"/>
</p:tagLst>
</file>

<file path=ppt/tags/tag28.xml><?xml version="1.0" encoding="utf-8"?>
<p:tagLst xmlns:a="http://schemas.openxmlformats.org/drawingml/2006/main" xmlns:r="http://schemas.openxmlformats.org/officeDocument/2006/relationships" xmlns:p="http://schemas.openxmlformats.org/presentationml/2006/main">
  <p:tag name="SSB" val="SectionTitle"/>
</p:tagLst>
</file>

<file path=ppt/tags/tag29.xml><?xml version="1.0" encoding="utf-8"?>
<p:tagLst xmlns:a="http://schemas.openxmlformats.org/drawingml/2006/main" xmlns:r="http://schemas.openxmlformats.org/officeDocument/2006/relationships" xmlns:p="http://schemas.openxmlformats.org/presentationml/2006/main">
  <p:tag name="SSB" val="txtPageMessage"/>
</p:tagLst>
</file>

<file path=ppt/tags/tag3.xml><?xml version="1.0" encoding="utf-8"?>
<p:tagLst xmlns:a="http://schemas.openxmlformats.org/drawingml/2006/main" xmlns:r="http://schemas.openxmlformats.org/officeDocument/2006/relationships" xmlns:p="http://schemas.openxmlformats.org/presentationml/2006/main">
  <p:tag name="SSB" val="PageNbr"/>
</p:tagLst>
</file>

<file path=ppt/tags/tag30.xml><?xml version="1.0" encoding="utf-8"?>
<p:tagLst xmlns:a="http://schemas.openxmlformats.org/drawingml/2006/main" xmlns:r="http://schemas.openxmlformats.org/officeDocument/2006/relationships" xmlns:p="http://schemas.openxmlformats.org/presentationml/2006/main">
  <p:tag name="LAYOUT" val="ppLayoutTitle"/>
</p:tagLst>
</file>

<file path=ppt/tags/tag31.xml><?xml version="1.0" encoding="utf-8"?>
<p:tagLst xmlns:a="http://schemas.openxmlformats.org/drawingml/2006/main" xmlns:r="http://schemas.openxmlformats.org/officeDocument/2006/relationships" xmlns:p="http://schemas.openxmlformats.org/presentationml/2006/main">
  <p:tag name="SSB" val="SectionDivider"/>
</p:tagLst>
</file>

<file path=ppt/tags/tag32.xml><?xml version="1.0" encoding="utf-8"?>
<p:tagLst xmlns:a="http://schemas.openxmlformats.org/drawingml/2006/main" xmlns:r="http://schemas.openxmlformats.org/officeDocument/2006/relationships" xmlns:p="http://schemas.openxmlformats.org/presentationml/2006/main">
  <p:tag name="LAYOUT" val="ppLayoutText"/>
</p:tagLst>
</file>

<file path=ppt/tags/tag33.xml><?xml version="1.0" encoding="utf-8"?>
<p:tagLst xmlns:a="http://schemas.openxmlformats.org/drawingml/2006/main" xmlns:r="http://schemas.openxmlformats.org/officeDocument/2006/relationships" xmlns:p="http://schemas.openxmlformats.org/presentationml/2006/main">
  <p:tag name="SSB" val="PageNbr"/>
</p:tagLst>
</file>

<file path=ppt/tags/tag34.xml><?xml version="1.0" encoding="utf-8"?>
<p:tagLst xmlns:a="http://schemas.openxmlformats.org/drawingml/2006/main" xmlns:r="http://schemas.openxmlformats.org/officeDocument/2006/relationships" xmlns:p="http://schemas.openxmlformats.org/presentationml/2006/main">
  <p:tag name="SSB" val="SectionTitle"/>
</p:tagLst>
</file>

<file path=ppt/tags/tag35.xml><?xml version="1.0" encoding="utf-8"?>
<p:tagLst xmlns:a="http://schemas.openxmlformats.org/drawingml/2006/main" xmlns:r="http://schemas.openxmlformats.org/officeDocument/2006/relationships" xmlns:p="http://schemas.openxmlformats.org/presentationml/2006/main">
  <p:tag name="SSB" val="txtPageMessage"/>
</p:tagLst>
</file>

<file path=ppt/tags/tag36.xml><?xml version="1.0" encoding="utf-8"?>
<p:tagLst xmlns:a="http://schemas.openxmlformats.org/drawingml/2006/main" xmlns:r="http://schemas.openxmlformats.org/officeDocument/2006/relationships" xmlns:p="http://schemas.openxmlformats.org/presentationml/2006/main">
  <p:tag name="LAYOUT" val="ppLayoutText"/>
</p:tagLst>
</file>

<file path=ppt/tags/tag37.xml><?xml version="1.0" encoding="utf-8"?>
<p:tagLst xmlns:a="http://schemas.openxmlformats.org/drawingml/2006/main" xmlns:r="http://schemas.openxmlformats.org/officeDocument/2006/relationships" xmlns:p="http://schemas.openxmlformats.org/presentationml/2006/main">
  <p:tag name="SSB" val="PageNbr"/>
</p:tagLst>
</file>

<file path=ppt/tags/tag38.xml><?xml version="1.0" encoding="utf-8"?>
<p:tagLst xmlns:a="http://schemas.openxmlformats.org/drawingml/2006/main" xmlns:r="http://schemas.openxmlformats.org/officeDocument/2006/relationships" xmlns:p="http://schemas.openxmlformats.org/presentationml/2006/main">
  <p:tag name="SSB" val="SectionTitle"/>
</p:tagLst>
</file>

<file path=ppt/tags/tag39.xml><?xml version="1.0" encoding="utf-8"?>
<p:tagLst xmlns:a="http://schemas.openxmlformats.org/drawingml/2006/main" xmlns:r="http://schemas.openxmlformats.org/officeDocument/2006/relationships" xmlns:p="http://schemas.openxmlformats.org/presentationml/2006/main">
  <p:tag name="SSB" val="txtPageMessage"/>
</p:tagLst>
</file>

<file path=ppt/tags/tag4.xml><?xml version="1.0" encoding="utf-8"?>
<p:tagLst xmlns:a="http://schemas.openxmlformats.org/drawingml/2006/main" xmlns:r="http://schemas.openxmlformats.org/officeDocument/2006/relationships" xmlns:p="http://schemas.openxmlformats.org/presentationml/2006/main">
  <p:tag name="SSB" val="txtPageMessage"/>
</p:tagLst>
</file>

<file path=ppt/tags/tag5.xml><?xml version="1.0" encoding="utf-8"?>
<p:tagLst xmlns:a="http://schemas.openxmlformats.org/drawingml/2006/main" xmlns:r="http://schemas.openxmlformats.org/officeDocument/2006/relationships" xmlns:p="http://schemas.openxmlformats.org/presentationml/2006/main">
  <p:tag name="LAYOUT" val="ppLayoutBlank"/>
</p:tagLst>
</file>

<file path=ppt/tags/tag6.xml><?xml version="1.0" encoding="utf-8"?>
<p:tagLst xmlns:a="http://schemas.openxmlformats.org/drawingml/2006/main" xmlns:r="http://schemas.openxmlformats.org/officeDocument/2006/relationships" xmlns:p="http://schemas.openxmlformats.org/presentationml/2006/main">
  <p:tag name="SSB" val="PageNbr"/>
</p:tagLst>
</file>

<file path=ppt/tags/tag7.xml><?xml version="1.0" encoding="utf-8"?>
<p:tagLst xmlns:a="http://schemas.openxmlformats.org/drawingml/2006/main" xmlns:r="http://schemas.openxmlformats.org/officeDocument/2006/relationships" xmlns:p="http://schemas.openxmlformats.org/presentationml/2006/main">
  <p:tag name="SSB" val="txtPageMessage"/>
</p:tagLst>
</file>

<file path=ppt/tags/tag8.xml><?xml version="1.0" encoding="utf-8"?>
<p:tagLst xmlns:a="http://schemas.openxmlformats.org/drawingml/2006/main" xmlns:r="http://schemas.openxmlformats.org/officeDocument/2006/relationships" xmlns:p="http://schemas.openxmlformats.org/presentationml/2006/main">
  <p:tag name="LAYOUT" val="ppLayoutBlank"/>
</p:tagLst>
</file>

<file path=ppt/tags/tag9.xml><?xml version="1.0" encoding="utf-8"?>
<p:tagLst xmlns:a="http://schemas.openxmlformats.org/drawingml/2006/main" xmlns:r="http://schemas.openxmlformats.org/officeDocument/2006/relationships" xmlns:p="http://schemas.openxmlformats.org/presentationml/2006/main">
  <p:tag name="SSB" val="PageNbr"/>
</p:tagLst>
</file>

<file path=ppt/theme/theme1.xml><?xml version="1.0" encoding="utf-8"?>
<a:theme xmlns:a="http://schemas.openxmlformats.org/drawingml/2006/main" name="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Lst>
</a:theme>
</file>

<file path=ppt/theme/theme3.xml><?xml version="1.0" encoding="utf-8"?>
<a:theme xmlns:a="http://schemas.openxmlformats.org/drawingml/2006/main" name="1_ICG_Pres (Letter)">
  <a:themeElements>
    <a:clrScheme name="Citi Colors">
      <a:dk1>
        <a:srgbClr val="002D72"/>
      </a:dk1>
      <a:lt1>
        <a:sysClr val="window" lastClr="FFFFFF"/>
      </a:lt1>
      <a:dk2>
        <a:srgbClr val="00BDF2"/>
      </a:dk2>
      <a:lt2>
        <a:srgbClr val="EEECE1"/>
      </a:lt2>
      <a:accent1>
        <a:srgbClr val="002D72"/>
      </a:accent1>
      <a:accent2>
        <a:srgbClr val="FF0000"/>
      </a:accent2>
      <a:accent3>
        <a:srgbClr val="00BDF2"/>
      </a:accent3>
      <a:accent4>
        <a:srgbClr val="97999B"/>
      </a:accent4>
      <a:accent5>
        <a:srgbClr val="CB6015"/>
      </a:accent5>
      <a:accent6>
        <a:srgbClr val="F79646"/>
      </a:accent6>
      <a:hlink>
        <a:srgbClr val="0000FF"/>
      </a:hlink>
      <a:folHlink>
        <a:srgbClr val="800080"/>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Q3 Draft Deck 1">
  <a:themeElements>
    <a:clrScheme name="ICG">
      <a:dk1>
        <a:sysClr val="windowText" lastClr="000000"/>
      </a:dk1>
      <a:lt1>
        <a:sysClr val="window" lastClr="FFFFFF"/>
      </a:lt1>
      <a:dk2>
        <a:srgbClr val="CCF2FC"/>
      </a:dk2>
      <a:lt2>
        <a:srgbClr val="EAEBEB"/>
      </a:lt2>
      <a:accent1>
        <a:srgbClr val="002D72"/>
      </a:accent1>
      <a:accent2>
        <a:srgbClr val="00BDF2"/>
      </a:accent2>
      <a:accent3>
        <a:srgbClr val="53565A"/>
      </a:accent3>
      <a:accent4>
        <a:srgbClr val="97999B"/>
      </a:accent4>
      <a:accent5>
        <a:srgbClr val="CB6015"/>
      </a:accent5>
      <a:accent6>
        <a:srgbClr val="FFFFFF"/>
      </a:accent6>
      <a:hlink>
        <a:srgbClr val="00BDF2"/>
      </a:hlink>
      <a:folHlink>
        <a:srgbClr val="00BDF2"/>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5.xml><?xml version="1.0" encoding="utf-8"?>
<a:theme xmlns:a="http://schemas.openxmlformats.org/drawingml/2006/main" name="ICG_Pres_TTS (Letter)">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ICG_Pres(Letter)</Template>
  <TotalTime>8686</TotalTime>
  <Words>3630</Words>
  <Application>Microsoft Office PowerPoint</Application>
  <PresentationFormat>On-screen Show (4:3)</PresentationFormat>
  <Paragraphs>521</Paragraphs>
  <Slides>14</Slides>
  <Notes>9</Notes>
  <HiddenSlides>0</HiddenSlides>
  <MMClips>0</MMClips>
  <ScaleCrop>false</ScaleCrop>
  <HeadingPairs>
    <vt:vector size="6" baseType="variant">
      <vt:variant>
        <vt:lpstr>Theme</vt:lpstr>
      </vt:variant>
      <vt:variant>
        <vt:i4>5</vt:i4>
      </vt:variant>
      <vt:variant>
        <vt:lpstr>Links</vt:lpstr>
      </vt:variant>
      <vt:variant>
        <vt:i4>6</vt:i4>
      </vt:variant>
      <vt:variant>
        <vt:lpstr>Slide Titles</vt:lpstr>
      </vt:variant>
      <vt:variant>
        <vt:i4>14</vt:i4>
      </vt:variant>
    </vt:vector>
  </HeadingPairs>
  <TitlesOfParts>
    <vt:vector size="25" baseType="lpstr">
      <vt:lpstr>ICG_Pres (Letter)</vt:lpstr>
      <vt:lpstr>ICG_Pres (A4)</vt:lpstr>
      <vt:lpstr>1_ICG_Pres (Letter)</vt:lpstr>
      <vt:lpstr>Q3 Draft Deck 1</vt:lpstr>
      <vt:lpstr>ICG_Pres_TTS (Letter)</vt:lpstr>
      <vt:lpstr>\\rutvnasgts0001\ebus_share\NA LMSC\Liquidity\Business Reviews &amp; Strategy\LCR Charts 2.22 Marcus Evans conference.xlsx!Sheet1![LCR Charts 2.22 Marcus Evans conference.xlsx]Sheet1Chart 1</vt:lpstr>
      <vt:lpstr>\\rutvnasgts0001\ebus_share\NA LMSC\Liquidity\Business Reviews &amp; Strategy\LCR Charts 2.22 Marcus Evans conference.xlsx!Sheet1![LCR Charts 2.22 Marcus Evans conference.xlsx]Sheet1Chart 2</vt:lpstr>
      <vt:lpstr>\\rutvnasgts0001\ebus_share\NA LMSC\Liquidity\Business Reviews &amp; Strategy\LCR Charts 2.22 Marcus Evans conference.xlsx!Sheet1![LCR Charts 2.22 Marcus Evans conference.xlsx]Sheet1Chart 3</vt:lpstr>
      <vt:lpstr>\\rutvnasgts0001\ebus_share\NA LMSC\Liquidity\Business Reviews &amp; Strategy\LCR Charts 2.22 Marcus Evans conference.xlsx!Sheet1![LCR Charts 2.22 Marcus Evans conference.xlsx]Sheet1Chart 4</vt:lpstr>
      <vt:lpstr>\\rutvnasgts0001\ebus_share\NA LMSC\Liquidity\Business Reviews &amp; Strategy\LCR Charts 2.22 Marcus Evans conference.xlsx!Sheet1![LCR Charts 2.22 Marcus Evans conference.xlsx]Sheet1 Chart 5</vt:lpstr>
      <vt:lpstr>\\rutvnasgts0001\ebus_share\NA LMSC\Liquidity\Business Reviews &amp; Strategy\NSFR Slide 2.16.16.xlsx!Sheet1![NSFR Slide 2.16.16.xlsx]Sheet1 Chart 2</vt:lpstr>
      <vt:lpstr>Understanding Basel III  </vt:lpstr>
      <vt:lpstr>Basel III Overview</vt:lpstr>
      <vt:lpstr>Regulatory Environment Reshaping Bank Balance Sheets</vt:lpstr>
      <vt:lpstr>PowerPoint Presentation</vt:lpstr>
      <vt:lpstr>2. Key Regulations Explained</vt:lpstr>
      <vt:lpstr>Liquidity Coverage Ratio (LCR)</vt:lpstr>
      <vt:lpstr>How to Think About Operational Deposits</vt:lpstr>
      <vt:lpstr>PowerPoint Presentation</vt:lpstr>
      <vt:lpstr>LCR Value Composition By Account Type</vt:lpstr>
      <vt:lpstr>PowerPoint Presentation</vt:lpstr>
      <vt:lpstr>Globally Systematically Important Bank (GSIB) Charge</vt:lpstr>
      <vt:lpstr>5. Appendix</vt:lpstr>
      <vt:lpstr>TTS Deposit Priorities – Corporates and Public Sector</vt:lpstr>
      <vt:lpstr>TTS Deposit Priorities – Financial Institutions </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Botek, Michael [ICG-TTS]</dc:creator>
  <cp:lastModifiedBy>Prestage, David T [ICG-TTS]</cp:lastModifiedBy>
  <cp:revision>307</cp:revision>
  <cp:lastPrinted>2016-02-10T15:52:15Z</cp:lastPrinted>
  <dcterms:created xsi:type="dcterms:W3CDTF">2015-11-24T15:34:30Z</dcterms:created>
  <dcterms:modified xsi:type="dcterms:W3CDTF">2017-02-10T00:56:53Z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ign">
    <vt:lpwstr>ICG_Pres(Letter).potx</vt:lpwstr>
  </property>
  <property fmtid="{D5CDD505-2E9C-101B-9397-08002B2CF9AE}" pid="3" name="TOCOpt">
    <vt:lpwstr>1</vt:lpwstr>
  </property>
  <property fmtid="{D5CDD505-2E9C-101B-9397-08002B2CF9AE}" pid="4" name="PNSOpt">
    <vt:lpwstr>1s</vt:lpwstr>
  </property>
  <property fmtid="{D5CDD505-2E9C-101B-9397-08002B2CF9AE}" pid="5" name="Pitchbook Compatible">
    <vt:lpwstr>Yes</vt:lpwstr>
  </property>
</Properties>
</file>