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5" r:id="rId3"/>
    <p:sldMasterId id="2147483671" r:id="rId4"/>
    <p:sldMasterId id="2147483683" r:id="rId5"/>
  </p:sldMasterIdLst>
  <p:notesMasterIdLst>
    <p:notesMasterId r:id="rId38"/>
  </p:notesMasterIdLst>
  <p:handoutMasterIdLst>
    <p:handoutMasterId r:id="rId39"/>
  </p:handoutMasterIdLst>
  <p:sldIdLst>
    <p:sldId id="257" r:id="rId6"/>
    <p:sldId id="455" r:id="rId7"/>
    <p:sldId id="452" r:id="rId8"/>
    <p:sldId id="260" r:id="rId9"/>
    <p:sldId id="265" r:id="rId10"/>
    <p:sldId id="352" r:id="rId11"/>
    <p:sldId id="295" r:id="rId12"/>
    <p:sldId id="263" r:id="rId13"/>
    <p:sldId id="303" r:id="rId14"/>
    <p:sldId id="318" r:id="rId15"/>
    <p:sldId id="319" r:id="rId16"/>
    <p:sldId id="305" r:id="rId17"/>
    <p:sldId id="453" r:id="rId18"/>
    <p:sldId id="426" r:id="rId19"/>
    <p:sldId id="427" r:id="rId20"/>
    <p:sldId id="429" r:id="rId21"/>
    <p:sldId id="428" r:id="rId22"/>
    <p:sldId id="430" r:id="rId23"/>
    <p:sldId id="431" r:id="rId24"/>
    <p:sldId id="432" r:id="rId25"/>
    <p:sldId id="433" r:id="rId26"/>
    <p:sldId id="434" r:id="rId27"/>
    <p:sldId id="435" r:id="rId28"/>
    <p:sldId id="436" r:id="rId29"/>
    <p:sldId id="437" r:id="rId30"/>
    <p:sldId id="439" r:id="rId31"/>
    <p:sldId id="438" r:id="rId32"/>
    <p:sldId id="440" r:id="rId33"/>
    <p:sldId id="442" r:id="rId34"/>
    <p:sldId id="441" r:id="rId35"/>
    <p:sldId id="443" r:id="rId36"/>
    <p:sldId id="459" r:id="rId37"/>
  </p:sldIdLst>
  <p:sldSz cx="9144000" cy="6858000" type="screen4x3"/>
  <p:notesSz cx="6985000" cy="9271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B00"/>
    <a:srgbClr val="FFFFFF"/>
    <a:srgbClr val="002D72"/>
    <a:srgbClr val="CCFFCC"/>
    <a:srgbClr val="FF9933"/>
    <a:srgbClr val="FF99CC"/>
    <a:srgbClr val="FFCC00"/>
    <a:srgbClr val="FFFFCC"/>
    <a:srgbClr val="FBFDED"/>
    <a:srgbClr val="FAFC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8" autoAdjust="0"/>
    <p:restoredTop sz="94595" autoAdjust="0"/>
  </p:normalViewPr>
  <p:slideViewPr>
    <p:cSldViewPr>
      <p:cViewPr>
        <p:scale>
          <a:sx n="57" d="100"/>
          <a:sy n="57" d="100"/>
        </p:scale>
        <p:origin x="-2045" y="-768"/>
      </p:cViewPr>
      <p:guideLst>
        <p:guide orient="horz" pos="2160"/>
        <p:guide pos="2880"/>
      </p:guideLst>
    </p:cSldViewPr>
  </p:slideViewPr>
  <p:notesTextViewPr>
    <p:cViewPr>
      <p:scale>
        <a:sx n="1" d="1"/>
        <a:sy n="1" d="1"/>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27595" cy="464143"/>
          </a:xfrm>
          <a:prstGeom prst="rect">
            <a:avLst/>
          </a:prstGeom>
        </p:spPr>
        <p:txBody>
          <a:bodyPr vert="horz" lIns="92007" tIns="46003" rIns="92007" bIns="46003" rtlCol="0"/>
          <a:lstStyle>
            <a:lvl1pPr algn="l">
              <a:defRPr sz="1200"/>
            </a:lvl1pPr>
          </a:lstStyle>
          <a:p>
            <a:endParaRPr lang="en-IE"/>
          </a:p>
        </p:txBody>
      </p:sp>
      <p:sp>
        <p:nvSpPr>
          <p:cNvPr id="3" name="Date Placeholder 2"/>
          <p:cNvSpPr>
            <a:spLocks noGrp="1"/>
          </p:cNvSpPr>
          <p:nvPr>
            <p:ph type="dt" sz="quarter" idx="1"/>
          </p:nvPr>
        </p:nvSpPr>
        <p:spPr>
          <a:xfrm>
            <a:off x="3955775" y="1"/>
            <a:ext cx="3027595" cy="464143"/>
          </a:xfrm>
          <a:prstGeom prst="rect">
            <a:avLst/>
          </a:prstGeom>
        </p:spPr>
        <p:txBody>
          <a:bodyPr vert="horz" lIns="92007" tIns="46003" rIns="92007" bIns="46003" rtlCol="0"/>
          <a:lstStyle>
            <a:lvl1pPr algn="r">
              <a:defRPr sz="1200"/>
            </a:lvl1pPr>
          </a:lstStyle>
          <a:p>
            <a:fld id="{DFAAB3AD-7C57-4F72-A872-EB1A3821B3A6}" type="datetimeFigureOut">
              <a:rPr lang="en-IE" smtClean="0"/>
              <a:t>09/02/2017</a:t>
            </a:fld>
            <a:endParaRPr lang="en-IE"/>
          </a:p>
        </p:txBody>
      </p:sp>
      <p:sp>
        <p:nvSpPr>
          <p:cNvPr id="4" name="Footer Placeholder 3"/>
          <p:cNvSpPr>
            <a:spLocks noGrp="1"/>
          </p:cNvSpPr>
          <p:nvPr>
            <p:ph type="ftr" sz="quarter" idx="2"/>
          </p:nvPr>
        </p:nvSpPr>
        <p:spPr>
          <a:xfrm>
            <a:off x="1" y="8805375"/>
            <a:ext cx="3027595" cy="464143"/>
          </a:xfrm>
          <a:prstGeom prst="rect">
            <a:avLst/>
          </a:prstGeom>
        </p:spPr>
        <p:txBody>
          <a:bodyPr vert="horz" lIns="92007" tIns="46003" rIns="92007" bIns="46003" rtlCol="0" anchor="b"/>
          <a:lstStyle>
            <a:lvl1pPr algn="l">
              <a:defRPr sz="1200"/>
            </a:lvl1pPr>
          </a:lstStyle>
          <a:p>
            <a:endParaRPr lang="en-IE"/>
          </a:p>
        </p:txBody>
      </p:sp>
      <p:sp>
        <p:nvSpPr>
          <p:cNvPr id="5" name="Slide Number Placeholder 4"/>
          <p:cNvSpPr>
            <a:spLocks noGrp="1"/>
          </p:cNvSpPr>
          <p:nvPr>
            <p:ph type="sldNum" sz="quarter" idx="3"/>
          </p:nvPr>
        </p:nvSpPr>
        <p:spPr>
          <a:xfrm>
            <a:off x="3955775" y="8805375"/>
            <a:ext cx="3027595" cy="464143"/>
          </a:xfrm>
          <a:prstGeom prst="rect">
            <a:avLst/>
          </a:prstGeom>
        </p:spPr>
        <p:txBody>
          <a:bodyPr vert="horz" lIns="92007" tIns="46003" rIns="92007" bIns="46003" rtlCol="0" anchor="b"/>
          <a:lstStyle>
            <a:lvl1pPr algn="r">
              <a:defRPr sz="1200"/>
            </a:lvl1pPr>
          </a:lstStyle>
          <a:p>
            <a:fld id="{5EFECF7C-F778-4677-8265-307FA9628016}" type="slidenum">
              <a:rPr lang="en-IE" smtClean="0"/>
              <a:t>‹#›</a:t>
            </a:fld>
            <a:endParaRPr lang="en-IE"/>
          </a:p>
        </p:txBody>
      </p:sp>
    </p:spTree>
    <p:extLst>
      <p:ext uri="{BB962C8B-B14F-4D97-AF65-F5344CB8AC3E}">
        <p14:creationId xmlns:p14="http://schemas.microsoft.com/office/powerpoint/2010/main" val="36613450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26833" cy="463550"/>
          </a:xfrm>
          <a:prstGeom prst="rect">
            <a:avLst/>
          </a:prstGeom>
        </p:spPr>
        <p:txBody>
          <a:bodyPr vert="horz" lIns="92007" tIns="46003" rIns="92007" bIns="46003" rtlCol="0"/>
          <a:lstStyle>
            <a:lvl1pPr algn="l">
              <a:defRPr sz="1200"/>
            </a:lvl1pPr>
          </a:lstStyle>
          <a:p>
            <a:endParaRPr lang="en-IE"/>
          </a:p>
        </p:txBody>
      </p:sp>
      <p:sp>
        <p:nvSpPr>
          <p:cNvPr id="3" name="Date Placeholder 2"/>
          <p:cNvSpPr>
            <a:spLocks noGrp="1"/>
          </p:cNvSpPr>
          <p:nvPr>
            <p:ph type="dt" idx="1"/>
          </p:nvPr>
        </p:nvSpPr>
        <p:spPr>
          <a:xfrm>
            <a:off x="3956552" y="2"/>
            <a:ext cx="3026833" cy="463550"/>
          </a:xfrm>
          <a:prstGeom prst="rect">
            <a:avLst/>
          </a:prstGeom>
        </p:spPr>
        <p:txBody>
          <a:bodyPr vert="horz" lIns="92007" tIns="46003" rIns="92007" bIns="46003" rtlCol="0"/>
          <a:lstStyle>
            <a:lvl1pPr algn="r">
              <a:defRPr sz="1200"/>
            </a:lvl1pPr>
          </a:lstStyle>
          <a:p>
            <a:fld id="{9406ECD7-896F-4EA0-932A-B05C58C73DD6}" type="datetimeFigureOut">
              <a:rPr lang="en-IE" smtClean="0"/>
              <a:t>09/02/2017</a:t>
            </a:fld>
            <a:endParaRPr lang="en-IE"/>
          </a:p>
        </p:txBody>
      </p:sp>
      <p:sp>
        <p:nvSpPr>
          <p:cNvPr id="4" name="Slide Image Placeholder 3"/>
          <p:cNvSpPr>
            <a:spLocks noGrp="1" noRot="1" noChangeAspect="1"/>
          </p:cNvSpPr>
          <p:nvPr>
            <p:ph type="sldImg" idx="2"/>
          </p:nvPr>
        </p:nvSpPr>
        <p:spPr>
          <a:xfrm>
            <a:off x="1176338" y="695325"/>
            <a:ext cx="4632325" cy="3475038"/>
          </a:xfrm>
          <a:prstGeom prst="rect">
            <a:avLst/>
          </a:prstGeom>
          <a:noFill/>
          <a:ln w="12700">
            <a:solidFill>
              <a:prstClr val="black"/>
            </a:solidFill>
          </a:ln>
        </p:spPr>
        <p:txBody>
          <a:bodyPr vert="horz" lIns="92007" tIns="46003" rIns="92007" bIns="46003" rtlCol="0" anchor="ctr"/>
          <a:lstStyle/>
          <a:p>
            <a:endParaRPr lang="en-IE"/>
          </a:p>
        </p:txBody>
      </p:sp>
      <p:sp>
        <p:nvSpPr>
          <p:cNvPr id="5" name="Notes Placeholder 4"/>
          <p:cNvSpPr>
            <a:spLocks noGrp="1"/>
          </p:cNvSpPr>
          <p:nvPr>
            <p:ph type="body" sz="quarter" idx="3"/>
          </p:nvPr>
        </p:nvSpPr>
        <p:spPr>
          <a:xfrm>
            <a:off x="698501" y="4403727"/>
            <a:ext cx="5588000" cy="4171950"/>
          </a:xfrm>
          <a:prstGeom prst="rect">
            <a:avLst/>
          </a:prstGeom>
        </p:spPr>
        <p:txBody>
          <a:bodyPr vert="horz" lIns="92007" tIns="46003" rIns="92007" bIns="4600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1" y="8805842"/>
            <a:ext cx="3026833" cy="463550"/>
          </a:xfrm>
          <a:prstGeom prst="rect">
            <a:avLst/>
          </a:prstGeom>
        </p:spPr>
        <p:txBody>
          <a:bodyPr vert="horz" lIns="92007" tIns="46003" rIns="92007" bIns="46003" rtlCol="0" anchor="b"/>
          <a:lstStyle>
            <a:lvl1pPr algn="l">
              <a:defRPr sz="1200"/>
            </a:lvl1pPr>
          </a:lstStyle>
          <a:p>
            <a:endParaRPr lang="en-IE"/>
          </a:p>
        </p:txBody>
      </p:sp>
      <p:sp>
        <p:nvSpPr>
          <p:cNvPr id="7" name="Slide Number Placeholder 6"/>
          <p:cNvSpPr>
            <a:spLocks noGrp="1"/>
          </p:cNvSpPr>
          <p:nvPr>
            <p:ph type="sldNum" sz="quarter" idx="5"/>
          </p:nvPr>
        </p:nvSpPr>
        <p:spPr>
          <a:xfrm>
            <a:off x="3956552" y="8805842"/>
            <a:ext cx="3026833" cy="463550"/>
          </a:xfrm>
          <a:prstGeom prst="rect">
            <a:avLst/>
          </a:prstGeom>
        </p:spPr>
        <p:txBody>
          <a:bodyPr vert="horz" lIns="92007" tIns="46003" rIns="92007" bIns="46003" rtlCol="0" anchor="b"/>
          <a:lstStyle>
            <a:lvl1pPr algn="r">
              <a:defRPr sz="1200"/>
            </a:lvl1pPr>
          </a:lstStyle>
          <a:p>
            <a:fld id="{75B1ABE8-765E-459A-AFF1-2401E1D873AE}" type="slidenum">
              <a:rPr lang="en-IE" smtClean="0"/>
              <a:t>‹#›</a:t>
            </a:fld>
            <a:endParaRPr lang="en-IE"/>
          </a:p>
        </p:txBody>
      </p:sp>
    </p:spTree>
    <p:extLst>
      <p:ext uri="{BB962C8B-B14F-4D97-AF65-F5344CB8AC3E}">
        <p14:creationId xmlns:p14="http://schemas.microsoft.com/office/powerpoint/2010/main" val="1324290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dirty="0" smtClean="0">
              <a:ea typeface="ヒラギノ角ゴ Pro W3"/>
              <a:cs typeface="Geneva"/>
            </a:endParaRPr>
          </a:p>
        </p:txBody>
      </p:sp>
      <p:sp>
        <p:nvSpPr>
          <p:cNvPr id="4" name="Footer Placeholder 3"/>
          <p:cNvSpPr>
            <a:spLocks noGrp="1"/>
          </p:cNvSpPr>
          <p:nvPr>
            <p:ph type="ftr" sz="quarter" idx="4"/>
          </p:nvPr>
        </p:nvSpPr>
        <p:spPr/>
        <p:txBody>
          <a:bodyPr/>
          <a:lstStyle/>
          <a:p>
            <a:pPr>
              <a:defRPr/>
            </a:pPr>
            <a:r>
              <a:rPr lang="en-US" dirty="0"/>
              <a:t>20</a:t>
            </a:r>
          </a:p>
        </p:txBody>
      </p:sp>
      <p:sp>
        <p:nvSpPr>
          <p:cNvPr id="5" name="Slide Number Placeholder 4"/>
          <p:cNvSpPr>
            <a:spLocks noGrp="1"/>
          </p:cNvSpPr>
          <p:nvPr>
            <p:ph type="sldNum" sz="quarter" idx="5"/>
          </p:nvPr>
        </p:nvSpPr>
        <p:spPr/>
        <p:txBody>
          <a:bodyPr/>
          <a:lstStyle/>
          <a:p>
            <a:pPr>
              <a:defRPr/>
            </a:pPr>
            <a:fld id="{E69478FC-E92C-47BE-B101-967EB84BAA33}"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Cambiar</a:t>
            </a:r>
            <a:r>
              <a:rPr lang="en-US" dirty="0" smtClean="0"/>
              <a:t> el color</a:t>
            </a:r>
            <a:r>
              <a:rPr lang="en-US" baseline="0" dirty="0" smtClean="0"/>
              <a:t> de </a:t>
            </a:r>
            <a:r>
              <a:rPr lang="en-US" baseline="0" dirty="0" err="1" smtClean="0"/>
              <a:t>fonfo</a:t>
            </a:r>
            <a:r>
              <a:rPr lang="en-US" baseline="0" dirty="0" smtClean="0"/>
              <a:t> de los </a:t>
            </a:r>
            <a:r>
              <a:rPr lang="en-US" baseline="0" dirty="0" err="1" smtClean="0"/>
              <a:t>textos</a:t>
            </a:r>
            <a:r>
              <a:rPr lang="en-US" baseline="0" dirty="0" smtClean="0"/>
              <a:t>, </a:t>
            </a:r>
            <a:r>
              <a:rPr lang="en-US" baseline="0" dirty="0" err="1" smtClean="0"/>
              <a:t>que</a:t>
            </a:r>
            <a:r>
              <a:rPr lang="en-US" baseline="0" dirty="0" smtClean="0"/>
              <a:t> sea mas </a:t>
            </a:r>
            <a:r>
              <a:rPr lang="en-US" baseline="0" dirty="0" err="1" smtClean="0"/>
              <a:t>corporativo</a:t>
            </a:r>
            <a:endParaRPr lang="en-US" dirty="0"/>
          </a:p>
        </p:txBody>
      </p:sp>
      <p:sp>
        <p:nvSpPr>
          <p:cNvPr id="4" name="Slide Number Placeholder 3"/>
          <p:cNvSpPr>
            <a:spLocks noGrp="1"/>
          </p:cNvSpPr>
          <p:nvPr>
            <p:ph type="sldNum" sz="quarter" idx="10"/>
          </p:nvPr>
        </p:nvSpPr>
        <p:spPr/>
        <p:txBody>
          <a:bodyPr/>
          <a:lstStyle/>
          <a:p>
            <a:fld id="{75B1ABE8-765E-459A-AFF1-2401E1D873AE}" type="slidenum">
              <a:rPr lang="en-IE" smtClean="0"/>
              <a:t>2</a:t>
            </a:fld>
            <a:endParaRPr lang="en-IE"/>
          </a:p>
        </p:txBody>
      </p:sp>
    </p:spTree>
    <p:extLst>
      <p:ext uri="{BB962C8B-B14F-4D97-AF65-F5344CB8AC3E}">
        <p14:creationId xmlns:p14="http://schemas.microsoft.com/office/powerpoint/2010/main" val="453117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58199" fontAlgn="base">
              <a:spcBef>
                <a:spcPct val="0"/>
              </a:spcBef>
              <a:spcAft>
                <a:spcPct val="0"/>
              </a:spcAft>
              <a:defRPr/>
            </a:pPr>
            <a:fld id="{E67BC1A2-9174-40A7-8093-17BA65D824C0}" type="slidenum">
              <a:rPr lang="en-US" smtClean="0">
                <a:solidFill>
                  <a:srgbClr val="000000"/>
                </a:solidFill>
                <a:ea typeface="ヒラギノ角ゴ Pro W3"/>
                <a:cs typeface="ヒラギノ角ゴ Pro W3"/>
              </a:rPr>
              <a:pPr defTabSz="958199" fontAlgn="base">
                <a:spcBef>
                  <a:spcPct val="0"/>
                </a:spcBef>
                <a:spcAft>
                  <a:spcPct val="0"/>
                </a:spcAft>
                <a:defRPr/>
              </a:pPr>
              <a:t>7</a:t>
            </a:fld>
            <a:endParaRPr lang="en-US" smtClean="0">
              <a:solidFill>
                <a:srgbClr val="000000"/>
              </a:solidFill>
              <a:ea typeface="ヒラギノ角ゴ Pro W3"/>
              <a:cs typeface="ヒラギノ角ゴ Pro W3"/>
            </a:endParaRPr>
          </a:p>
        </p:txBody>
      </p:sp>
      <p:sp>
        <p:nvSpPr>
          <p:cNvPr id="45059" name="Rectangle 2"/>
          <p:cNvSpPr>
            <a:spLocks noGrp="1" noRot="1" noChangeAspect="1" noChangeArrowheads="1" noTextEdit="1"/>
          </p:cNvSpPr>
          <p:nvPr>
            <p:ph type="sldImg"/>
          </p:nvPr>
        </p:nvSpPr>
        <p:spPr bwMode="auto">
          <a:xfrm>
            <a:off x="1176338" y="695325"/>
            <a:ext cx="4633912" cy="34750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xfrm>
            <a:off x="699141" y="4407239"/>
            <a:ext cx="5586723" cy="41677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latin typeface="Arial" pitchFamily="34" charset="0"/>
            </a:endParaRPr>
          </a:p>
        </p:txBody>
      </p:sp>
      <p:sp>
        <p:nvSpPr>
          <p:cNvPr id="45061" name="Slide Number Placeholder 3"/>
          <p:cNvSpPr txBox="1">
            <a:spLocks noGrp="1"/>
          </p:cNvSpPr>
          <p:nvPr/>
        </p:nvSpPr>
        <p:spPr bwMode="auto">
          <a:xfrm>
            <a:off x="3956998" y="8804899"/>
            <a:ext cx="3026408" cy="464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20" tIns="48811" rIns="97620" bIns="48811" anchor="b"/>
          <a:lstStyle>
            <a:lvl1pPr defTabSz="968375" eaLnBrk="0" hangingPunct="0">
              <a:spcBef>
                <a:spcPct val="30000"/>
              </a:spcBef>
              <a:defRPr sz="1200">
                <a:solidFill>
                  <a:schemeClr val="tx1"/>
                </a:solidFill>
                <a:latin typeface="Calibri" pitchFamily="34" charset="0"/>
              </a:defRPr>
            </a:lvl1pPr>
            <a:lvl2pPr marL="742950" indent="-285750" defTabSz="968375" eaLnBrk="0" hangingPunct="0">
              <a:spcBef>
                <a:spcPct val="30000"/>
              </a:spcBef>
              <a:defRPr sz="1200">
                <a:solidFill>
                  <a:schemeClr val="tx1"/>
                </a:solidFill>
                <a:latin typeface="Calibri" pitchFamily="34" charset="0"/>
              </a:defRPr>
            </a:lvl2pPr>
            <a:lvl3pPr marL="1143000" indent="-228600" defTabSz="968375" eaLnBrk="0" hangingPunct="0">
              <a:spcBef>
                <a:spcPct val="30000"/>
              </a:spcBef>
              <a:defRPr sz="1200">
                <a:solidFill>
                  <a:schemeClr val="tx1"/>
                </a:solidFill>
                <a:latin typeface="Calibri" pitchFamily="34" charset="0"/>
              </a:defRPr>
            </a:lvl3pPr>
            <a:lvl4pPr marL="1600200" indent="-228600" defTabSz="968375" eaLnBrk="0" hangingPunct="0">
              <a:spcBef>
                <a:spcPct val="30000"/>
              </a:spcBef>
              <a:defRPr sz="1200">
                <a:solidFill>
                  <a:schemeClr val="tx1"/>
                </a:solidFill>
                <a:latin typeface="Calibri" pitchFamily="34" charset="0"/>
              </a:defRPr>
            </a:lvl4pPr>
            <a:lvl5pPr marL="2057400" indent="-228600" defTabSz="968375" eaLnBrk="0" hangingPunct="0">
              <a:spcBef>
                <a:spcPct val="30000"/>
              </a:spcBef>
              <a:defRPr sz="1200">
                <a:solidFill>
                  <a:schemeClr val="tx1"/>
                </a:solidFill>
                <a:latin typeface="Calibri" pitchFamily="34" charset="0"/>
              </a:defRPr>
            </a:lvl5pPr>
            <a:lvl6pPr marL="2514600" indent="-228600" defTabSz="968375" eaLnBrk="0" fontAlgn="base" hangingPunct="0">
              <a:spcBef>
                <a:spcPct val="30000"/>
              </a:spcBef>
              <a:spcAft>
                <a:spcPct val="0"/>
              </a:spcAft>
              <a:defRPr sz="1200">
                <a:solidFill>
                  <a:schemeClr val="tx1"/>
                </a:solidFill>
                <a:latin typeface="Calibri" pitchFamily="34" charset="0"/>
              </a:defRPr>
            </a:lvl6pPr>
            <a:lvl7pPr marL="2971800" indent="-228600" defTabSz="968375" eaLnBrk="0" fontAlgn="base" hangingPunct="0">
              <a:spcBef>
                <a:spcPct val="30000"/>
              </a:spcBef>
              <a:spcAft>
                <a:spcPct val="0"/>
              </a:spcAft>
              <a:defRPr sz="1200">
                <a:solidFill>
                  <a:schemeClr val="tx1"/>
                </a:solidFill>
                <a:latin typeface="Calibri" pitchFamily="34" charset="0"/>
              </a:defRPr>
            </a:lvl7pPr>
            <a:lvl8pPr marL="3429000" indent="-228600" defTabSz="968375" eaLnBrk="0" fontAlgn="base" hangingPunct="0">
              <a:spcBef>
                <a:spcPct val="30000"/>
              </a:spcBef>
              <a:spcAft>
                <a:spcPct val="0"/>
              </a:spcAft>
              <a:defRPr sz="1200">
                <a:solidFill>
                  <a:schemeClr val="tx1"/>
                </a:solidFill>
                <a:latin typeface="Calibri" pitchFamily="34" charset="0"/>
              </a:defRPr>
            </a:lvl8pPr>
            <a:lvl9pPr marL="3886200" indent="-228600" defTabSz="968375"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919E1DD2-E54D-4845-BC06-E96573EACF6F}" type="slidenum">
              <a:rPr lang="en-US" altLang="en-US" sz="1300">
                <a:solidFill>
                  <a:srgbClr val="000000"/>
                </a:solidFill>
                <a:latin typeface="Arial" pitchFamily="34" charset="0"/>
              </a:rPr>
              <a:pPr algn="r" eaLnBrk="1" hangingPunct="1">
                <a:spcBef>
                  <a:spcPct val="0"/>
                </a:spcBef>
              </a:pPr>
              <a:t>7</a:t>
            </a:fld>
            <a:endParaRPr lang="en-US" altLang="en-US" sz="1300">
              <a:solidFill>
                <a:srgbClr val="000000"/>
              </a:solidFill>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3956350" y="8806531"/>
            <a:ext cx="3027137" cy="46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7" tIns="46349" rIns="92697" bIns="46349" anchor="b"/>
          <a:lstStyle>
            <a:lvl1pPr defTabSz="954088" eaLnBrk="0" hangingPunct="0">
              <a:defRPr sz="1400">
                <a:solidFill>
                  <a:schemeClr val="tx1"/>
                </a:solidFill>
                <a:latin typeface="Arial" pitchFamily="34" charset="0"/>
                <a:ea typeface="ヒラギノ角ゴ Pro W3" pitchFamily="124" charset="-128"/>
              </a:defRPr>
            </a:lvl1pPr>
            <a:lvl2pPr marL="742950" indent="-285750" defTabSz="954088" eaLnBrk="0" hangingPunct="0">
              <a:defRPr sz="1400">
                <a:solidFill>
                  <a:schemeClr val="tx1"/>
                </a:solidFill>
                <a:latin typeface="Arial" pitchFamily="34" charset="0"/>
                <a:ea typeface="ヒラギノ角ゴ Pro W3" pitchFamily="124" charset="-128"/>
              </a:defRPr>
            </a:lvl2pPr>
            <a:lvl3pPr marL="1143000" indent="-228600" defTabSz="954088" eaLnBrk="0" hangingPunct="0">
              <a:defRPr sz="1400">
                <a:solidFill>
                  <a:schemeClr val="tx1"/>
                </a:solidFill>
                <a:latin typeface="Arial" pitchFamily="34" charset="0"/>
                <a:ea typeface="ヒラギノ角ゴ Pro W3" pitchFamily="124" charset="-128"/>
              </a:defRPr>
            </a:lvl3pPr>
            <a:lvl4pPr marL="1600200" indent="-228600" defTabSz="954088" eaLnBrk="0" hangingPunct="0">
              <a:defRPr sz="1400">
                <a:solidFill>
                  <a:schemeClr val="tx1"/>
                </a:solidFill>
                <a:latin typeface="Arial" pitchFamily="34" charset="0"/>
                <a:ea typeface="ヒラギノ角ゴ Pro W3" pitchFamily="124" charset="-128"/>
              </a:defRPr>
            </a:lvl4pPr>
            <a:lvl5pPr marL="2057400" indent="-228600" defTabSz="954088" eaLnBrk="0" hangingPunct="0">
              <a:defRPr sz="1400">
                <a:solidFill>
                  <a:schemeClr val="tx1"/>
                </a:solidFill>
                <a:latin typeface="Arial" pitchFamily="34" charset="0"/>
                <a:ea typeface="ヒラギノ角ゴ Pro W3" pitchFamily="124" charset="-128"/>
              </a:defRPr>
            </a:lvl5pPr>
            <a:lvl6pPr marL="2514600" indent="-228600" defTabSz="954088"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defTabSz="954088"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defTabSz="954088"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defTabSz="954088"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algn="r" eaLnBrk="1" fontAlgn="base" hangingPunct="1">
              <a:spcBef>
                <a:spcPct val="0"/>
              </a:spcBef>
              <a:spcAft>
                <a:spcPct val="0"/>
              </a:spcAft>
            </a:pPr>
            <a:fld id="{19725FEB-4221-4FB4-995F-C73EDA1C5D43}" type="slidenum">
              <a:rPr lang="en-US" sz="1200">
                <a:solidFill>
                  <a:prstClr val="black"/>
                </a:solidFill>
              </a:rPr>
              <a:pPr algn="r" eaLnBrk="1" fontAlgn="base" hangingPunct="1">
                <a:spcBef>
                  <a:spcPct val="0"/>
                </a:spcBef>
                <a:spcAft>
                  <a:spcPct val="0"/>
                </a:spcAft>
              </a:pPr>
              <a:t>10</a:t>
            </a:fld>
            <a:endParaRPr lang="en-US" sz="1200">
              <a:solidFill>
                <a:prstClr val="black"/>
              </a:solidFill>
            </a:endParaRPr>
          </a:p>
        </p:txBody>
      </p:sp>
      <p:sp>
        <p:nvSpPr>
          <p:cNvPr id="61443" name="Rectangle 2"/>
          <p:cNvSpPr>
            <a:spLocks noGrp="1" noRot="1" noChangeAspect="1" noChangeArrowheads="1" noTextEdit="1"/>
          </p:cNvSpPr>
          <p:nvPr>
            <p:ph type="sldImg"/>
          </p:nvPr>
        </p:nvSpPr>
        <p:spPr>
          <a:xfrm>
            <a:off x="1177925" y="695325"/>
            <a:ext cx="4630738" cy="3471863"/>
          </a:xfrm>
          <a:ln/>
        </p:spPr>
      </p:sp>
      <p:sp>
        <p:nvSpPr>
          <p:cNvPr id="61444" name="Rectangle 3"/>
          <p:cNvSpPr>
            <a:spLocks noGrp="1" noChangeArrowheads="1"/>
          </p:cNvSpPr>
          <p:nvPr>
            <p:ph type="body" idx="1"/>
          </p:nvPr>
        </p:nvSpPr>
        <p:spPr>
          <a:xfrm>
            <a:off x="698804" y="4407099"/>
            <a:ext cx="5587394" cy="416796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7" tIns="46349" rIns="92697" bIns="46349"/>
          <a:lstStyle/>
          <a:p>
            <a:pPr eaLnBrk="1" hangingPunct="1"/>
            <a:endParaRPr lang="en-GB" smtClean="0">
              <a:ea typeface="ヒラギノ角ゴ Pro W3" pitchFamily="124" charset="-128"/>
            </a:endParaRPr>
          </a:p>
        </p:txBody>
      </p:sp>
      <p:sp>
        <p:nvSpPr>
          <p:cNvPr id="61445" name="Slide Number Placeholder 3"/>
          <p:cNvSpPr txBox="1">
            <a:spLocks noGrp="1"/>
          </p:cNvSpPr>
          <p:nvPr/>
        </p:nvSpPr>
        <p:spPr bwMode="auto">
          <a:xfrm>
            <a:off x="3956350" y="8804999"/>
            <a:ext cx="3027137" cy="464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7" tIns="46349" rIns="92697" bIns="46349" anchor="b"/>
          <a:lstStyle>
            <a:lvl1pPr defTabSz="954088" eaLnBrk="0" hangingPunct="0">
              <a:defRPr sz="1400">
                <a:solidFill>
                  <a:schemeClr val="tx1"/>
                </a:solidFill>
                <a:latin typeface="Arial" pitchFamily="34" charset="0"/>
                <a:ea typeface="ヒラギノ角ゴ Pro W3" pitchFamily="124" charset="-128"/>
              </a:defRPr>
            </a:lvl1pPr>
            <a:lvl2pPr marL="742950" indent="-285750" defTabSz="954088" eaLnBrk="0" hangingPunct="0">
              <a:defRPr sz="1400">
                <a:solidFill>
                  <a:schemeClr val="tx1"/>
                </a:solidFill>
                <a:latin typeface="Arial" pitchFamily="34" charset="0"/>
                <a:ea typeface="ヒラギノ角ゴ Pro W3" pitchFamily="124" charset="-128"/>
              </a:defRPr>
            </a:lvl2pPr>
            <a:lvl3pPr marL="1143000" indent="-228600" defTabSz="954088" eaLnBrk="0" hangingPunct="0">
              <a:defRPr sz="1400">
                <a:solidFill>
                  <a:schemeClr val="tx1"/>
                </a:solidFill>
                <a:latin typeface="Arial" pitchFamily="34" charset="0"/>
                <a:ea typeface="ヒラギノ角ゴ Pro W3" pitchFamily="124" charset="-128"/>
              </a:defRPr>
            </a:lvl3pPr>
            <a:lvl4pPr marL="1600200" indent="-228600" defTabSz="954088" eaLnBrk="0" hangingPunct="0">
              <a:defRPr sz="1400">
                <a:solidFill>
                  <a:schemeClr val="tx1"/>
                </a:solidFill>
                <a:latin typeface="Arial" pitchFamily="34" charset="0"/>
                <a:ea typeface="ヒラギノ角ゴ Pro W3" pitchFamily="124" charset="-128"/>
              </a:defRPr>
            </a:lvl4pPr>
            <a:lvl5pPr marL="2057400" indent="-228600" defTabSz="954088" eaLnBrk="0" hangingPunct="0">
              <a:defRPr sz="1400">
                <a:solidFill>
                  <a:schemeClr val="tx1"/>
                </a:solidFill>
                <a:latin typeface="Arial" pitchFamily="34" charset="0"/>
                <a:ea typeface="ヒラギノ角ゴ Pro W3" pitchFamily="124" charset="-128"/>
              </a:defRPr>
            </a:lvl5pPr>
            <a:lvl6pPr marL="2514600" indent="-228600" defTabSz="954088"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defTabSz="954088"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defTabSz="954088"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defTabSz="954088"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algn="r" eaLnBrk="1" fontAlgn="base" hangingPunct="1">
              <a:spcBef>
                <a:spcPct val="0"/>
              </a:spcBef>
              <a:spcAft>
                <a:spcPct val="0"/>
              </a:spcAft>
            </a:pPr>
            <a:fld id="{10ECD5C9-2F41-42FE-9C2A-FD4005507DD9}" type="slidenum">
              <a:rPr lang="en-US" sz="1200">
                <a:solidFill>
                  <a:prstClr val="black"/>
                </a:solidFill>
              </a:rPr>
              <a:pPr algn="r" eaLnBrk="1" fontAlgn="base" hangingPunct="1">
                <a:spcBef>
                  <a:spcPct val="0"/>
                </a:spcBef>
                <a:spcAft>
                  <a:spcPct val="0"/>
                </a:spcAft>
              </a:pPr>
              <a:t>10</a:t>
            </a:fld>
            <a:endParaRPr lang="en-US" sz="120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dirty="0" smtClean="0">
              <a:ea typeface="ヒラギノ角ゴ Pro W3" pitchFamily="124" charset="-128"/>
            </a:endParaRPr>
          </a:p>
        </p:txBody>
      </p:sp>
      <p:sp>
        <p:nvSpPr>
          <p:cNvPr id="624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2857" eaLnBrk="0" hangingPunct="0">
              <a:defRPr sz="1300">
                <a:solidFill>
                  <a:schemeClr val="tx1"/>
                </a:solidFill>
                <a:latin typeface="Arial" pitchFamily="34" charset="0"/>
                <a:ea typeface="ヒラギノ角ゴ Pro W3" pitchFamily="124" charset="-128"/>
              </a:defRPr>
            </a:lvl1pPr>
            <a:lvl2pPr marL="721726" indent="-277587" defTabSz="872857" eaLnBrk="0" hangingPunct="0">
              <a:defRPr sz="1300">
                <a:solidFill>
                  <a:schemeClr val="tx1"/>
                </a:solidFill>
                <a:latin typeface="Arial" pitchFamily="34" charset="0"/>
                <a:ea typeface="ヒラギノ角ゴ Pro W3" pitchFamily="124" charset="-128"/>
              </a:defRPr>
            </a:lvl2pPr>
            <a:lvl3pPr marL="1110349" indent="-222069" defTabSz="872857" eaLnBrk="0" hangingPunct="0">
              <a:defRPr sz="1300">
                <a:solidFill>
                  <a:schemeClr val="tx1"/>
                </a:solidFill>
                <a:latin typeface="Arial" pitchFamily="34" charset="0"/>
                <a:ea typeface="ヒラギノ角ゴ Pro W3" pitchFamily="124" charset="-128"/>
              </a:defRPr>
            </a:lvl3pPr>
            <a:lvl4pPr marL="1554488" indent="-222069" defTabSz="872857" eaLnBrk="0" hangingPunct="0">
              <a:defRPr sz="1300">
                <a:solidFill>
                  <a:schemeClr val="tx1"/>
                </a:solidFill>
                <a:latin typeface="Arial" pitchFamily="34" charset="0"/>
                <a:ea typeface="ヒラギノ角ゴ Pro W3" pitchFamily="124" charset="-128"/>
              </a:defRPr>
            </a:lvl4pPr>
            <a:lvl5pPr marL="1998628" indent="-222069" defTabSz="872857" eaLnBrk="0" hangingPunct="0">
              <a:defRPr sz="1300">
                <a:solidFill>
                  <a:schemeClr val="tx1"/>
                </a:solidFill>
                <a:latin typeface="Arial" pitchFamily="34" charset="0"/>
                <a:ea typeface="ヒラギノ角ゴ Pro W3" pitchFamily="124" charset="-128"/>
              </a:defRPr>
            </a:lvl5pPr>
            <a:lvl6pPr marL="2442768" indent="-222069" defTabSz="872857" eaLnBrk="0" fontAlgn="base" hangingPunct="0">
              <a:spcBef>
                <a:spcPct val="0"/>
              </a:spcBef>
              <a:spcAft>
                <a:spcPct val="0"/>
              </a:spcAft>
              <a:defRPr sz="1300">
                <a:solidFill>
                  <a:schemeClr val="tx1"/>
                </a:solidFill>
                <a:latin typeface="Arial" pitchFamily="34" charset="0"/>
                <a:ea typeface="ヒラギノ角ゴ Pro W3" pitchFamily="124" charset="-128"/>
              </a:defRPr>
            </a:lvl6pPr>
            <a:lvl7pPr marL="2886908" indent="-222069" defTabSz="872857" eaLnBrk="0" fontAlgn="base" hangingPunct="0">
              <a:spcBef>
                <a:spcPct val="0"/>
              </a:spcBef>
              <a:spcAft>
                <a:spcPct val="0"/>
              </a:spcAft>
              <a:defRPr sz="1300">
                <a:solidFill>
                  <a:schemeClr val="tx1"/>
                </a:solidFill>
                <a:latin typeface="Arial" pitchFamily="34" charset="0"/>
                <a:ea typeface="ヒラギノ角ゴ Pro W3" pitchFamily="124" charset="-128"/>
              </a:defRPr>
            </a:lvl7pPr>
            <a:lvl8pPr marL="3331046" indent="-222069" defTabSz="872857" eaLnBrk="0" fontAlgn="base" hangingPunct="0">
              <a:spcBef>
                <a:spcPct val="0"/>
              </a:spcBef>
              <a:spcAft>
                <a:spcPct val="0"/>
              </a:spcAft>
              <a:defRPr sz="1300">
                <a:solidFill>
                  <a:schemeClr val="tx1"/>
                </a:solidFill>
                <a:latin typeface="Arial" pitchFamily="34" charset="0"/>
                <a:ea typeface="ヒラギノ角ゴ Pro W3" pitchFamily="124" charset="-128"/>
              </a:defRPr>
            </a:lvl8pPr>
            <a:lvl9pPr marL="3775186" indent="-222069" defTabSz="872857" eaLnBrk="0" fontAlgn="base" hangingPunct="0">
              <a:spcBef>
                <a:spcPct val="0"/>
              </a:spcBef>
              <a:spcAft>
                <a:spcPct val="0"/>
              </a:spcAft>
              <a:defRPr sz="1300">
                <a:solidFill>
                  <a:schemeClr val="tx1"/>
                </a:solidFill>
                <a:latin typeface="Arial" pitchFamily="34" charset="0"/>
                <a:ea typeface="ヒラギノ角ゴ Pro W3" pitchFamily="124" charset="-128"/>
              </a:defRPr>
            </a:lvl9pPr>
          </a:lstStyle>
          <a:p>
            <a:pPr eaLnBrk="1" hangingPunct="1"/>
            <a:fld id="{6FF3C0F6-37E0-4B98-9E0A-CBAC64773C32}" type="slidenum">
              <a:rPr lang="en-US" sz="1100">
                <a:solidFill>
                  <a:prstClr val="black"/>
                </a:solidFill>
              </a:rPr>
              <a:pPr eaLnBrk="1" hangingPunct="1"/>
              <a:t>11</a:t>
            </a:fld>
            <a:endParaRPr lang="en-US" sz="110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6CC7024F-D481-482E-A715-3D2BA78BF5EF}" type="datetimeFigureOut">
              <a:rPr lang="en-IE" smtClean="0"/>
              <a:t>09/02/2017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1F63348-5BDA-4293-BEB2-F70124396689}" type="slidenum">
              <a:rPr lang="en-IE" smtClean="0"/>
              <a:t>‹#›</a:t>
            </a:fld>
            <a:endParaRPr lang="en-IE"/>
          </a:p>
        </p:txBody>
      </p:sp>
    </p:spTree>
    <p:extLst>
      <p:ext uri="{BB962C8B-B14F-4D97-AF65-F5344CB8AC3E}">
        <p14:creationId xmlns:p14="http://schemas.microsoft.com/office/powerpoint/2010/main" val="371693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CC7024F-D481-482E-A715-3D2BA78BF5EF}" type="datetimeFigureOut">
              <a:rPr lang="en-IE" smtClean="0"/>
              <a:t>09/02/2017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1F63348-5BDA-4293-BEB2-F70124396689}" type="slidenum">
              <a:rPr lang="en-IE" smtClean="0"/>
              <a:t>‹#›</a:t>
            </a:fld>
            <a:endParaRPr lang="en-IE"/>
          </a:p>
        </p:txBody>
      </p:sp>
    </p:spTree>
    <p:extLst>
      <p:ext uri="{BB962C8B-B14F-4D97-AF65-F5344CB8AC3E}">
        <p14:creationId xmlns:p14="http://schemas.microsoft.com/office/powerpoint/2010/main" val="1990155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CC7024F-D481-482E-A715-3D2BA78BF5EF}" type="datetimeFigureOut">
              <a:rPr lang="en-IE" smtClean="0"/>
              <a:t>09/02/2017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1F63348-5BDA-4293-BEB2-F70124396689}" type="slidenum">
              <a:rPr lang="en-IE" smtClean="0"/>
              <a:t>‹#›</a:t>
            </a:fld>
            <a:endParaRPr lang="en-IE"/>
          </a:p>
        </p:txBody>
      </p:sp>
    </p:spTree>
    <p:extLst>
      <p:ext uri="{BB962C8B-B14F-4D97-AF65-F5344CB8AC3E}">
        <p14:creationId xmlns:p14="http://schemas.microsoft.com/office/powerpoint/2010/main" val="1319454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41289" y="3429000"/>
            <a:ext cx="8861425" cy="990600"/>
          </a:xfrm>
        </p:spPr>
        <p:txBody>
          <a:bodyPr/>
          <a:lstStyle>
            <a:lvl1pPr marL="0" indent="0">
              <a:buFont typeface="Symbol" pitchFamily="18" charset="2"/>
              <a:buNone/>
              <a:defRPr sz="2000">
                <a:solidFill>
                  <a:schemeClr val="hlink"/>
                </a:solidFill>
              </a:defRPr>
            </a:lvl1pPr>
          </a:lstStyle>
          <a:p>
            <a:pPr lvl="0"/>
            <a:r>
              <a:rPr lang="en-US" noProof="0" smtClean="0"/>
              <a:t>Click to edit Master subtitle style</a:t>
            </a:r>
          </a:p>
        </p:txBody>
      </p:sp>
      <p:sp>
        <p:nvSpPr>
          <p:cNvPr id="37893" name="Rectangle 5"/>
          <p:cNvSpPr>
            <a:spLocks noGrp="1" noChangeArrowheads="1"/>
          </p:cNvSpPr>
          <p:nvPr>
            <p:ph type="ctrTitle"/>
          </p:nvPr>
        </p:nvSpPr>
        <p:spPr>
          <a:xfrm>
            <a:off x="141289" y="2631759"/>
            <a:ext cx="8861425" cy="492443"/>
          </a:xfrm>
          <a:ln w="9525">
            <a:noFill/>
          </a:ln>
          <a:extLst/>
        </p:spPr>
        <p:txBody>
          <a:bodyPr anchor="b"/>
          <a:lstStyle>
            <a:lvl1pPr>
              <a:defRPr sz="3200"/>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4249902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3196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1288" y="1295400"/>
            <a:ext cx="4278312"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24400" y="1295400"/>
            <a:ext cx="4267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oup 4"/>
          <p:cNvGrpSpPr/>
          <p:nvPr userDrawn="1"/>
        </p:nvGrpSpPr>
        <p:grpSpPr>
          <a:xfrm>
            <a:off x="0" y="6328742"/>
            <a:ext cx="9144000" cy="628650"/>
            <a:chOff x="-18256" y="4365104"/>
            <a:chExt cx="9180512" cy="628650"/>
          </a:xfrm>
        </p:grpSpPr>
        <p:pic>
          <p:nvPicPr>
            <p:cNvPr id="6" name="Picture 6" descr="N:\Communications\6. Corporate Imagenery\Backgrounds\Blue-Wave--Landscape-P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 y="4365104"/>
              <a:ext cx="9180512" cy="5442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N:\Communications\6. Corporate Imagenery\Citi Logos\Citi White Logo w 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5642" y="4365104"/>
              <a:ext cx="914400" cy="6286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46562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grpSp>
        <p:nvGrpSpPr>
          <p:cNvPr id="3" name="Group 2"/>
          <p:cNvGrpSpPr/>
          <p:nvPr userDrawn="1"/>
        </p:nvGrpSpPr>
        <p:grpSpPr>
          <a:xfrm>
            <a:off x="0" y="6328742"/>
            <a:ext cx="9144000" cy="628650"/>
            <a:chOff x="-18256" y="4365104"/>
            <a:chExt cx="9180512" cy="628650"/>
          </a:xfrm>
        </p:grpSpPr>
        <p:pic>
          <p:nvPicPr>
            <p:cNvPr id="4" name="Picture 6" descr="N:\Communications\6. Corporate Imagenery\Backgrounds\Blue-Wave--Landscape-P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 y="4365104"/>
              <a:ext cx="9180512" cy="5442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N:\Communications\6. Corporate Imagenery\Citi Logos\Citi White Logo w 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5642" y="4365104"/>
              <a:ext cx="914400" cy="6286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89714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7890" name="Rectangle 84"/>
          <p:cNvSpPr>
            <a:spLocks noGrp="1" noChangeArrowheads="1"/>
          </p:cNvSpPr>
          <p:nvPr>
            <p:ph type="subTitle" idx="1"/>
          </p:nvPr>
        </p:nvSpPr>
        <p:spPr>
          <a:xfrm>
            <a:off x="141289" y="3429000"/>
            <a:ext cx="8861425" cy="990600"/>
          </a:xfrm>
        </p:spPr>
        <p:txBody>
          <a:bodyPr/>
          <a:lstStyle>
            <a:lvl1pPr marL="0" indent="0">
              <a:buFont typeface="Symbol" pitchFamily="18" charset="2"/>
              <a:buNone/>
              <a:defRPr sz="2000">
                <a:solidFill>
                  <a:schemeClr val="hlink"/>
                </a:solidFill>
              </a:defRPr>
            </a:lvl1pPr>
          </a:lstStyle>
          <a:p>
            <a:pPr lvl="0"/>
            <a:r>
              <a:rPr lang="en-US" noProof="0" smtClean="0"/>
              <a:t>Click to edit Master subtitle style</a:t>
            </a:r>
          </a:p>
        </p:txBody>
      </p:sp>
      <p:sp>
        <p:nvSpPr>
          <p:cNvPr id="37893" name="Rectangle 5"/>
          <p:cNvSpPr>
            <a:spLocks noGrp="1" noChangeArrowheads="1"/>
          </p:cNvSpPr>
          <p:nvPr>
            <p:ph type="ctrTitle"/>
          </p:nvPr>
        </p:nvSpPr>
        <p:spPr>
          <a:xfrm>
            <a:off x="141289" y="2631759"/>
            <a:ext cx="8861425" cy="492443"/>
          </a:xfrm>
          <a:ln w="9525">
            <a:noFill/>
          </a:ln>
          <a:extLst/>
        </p:spPr>
        <p:txBody>
          <a:bodyPr anchor="b"/>
          <a:lstStyle>
            <a:lvl1pPr>
              <a:defRPr sz="3200"/>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3964494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809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1288" y="1295400"/>
            <a:ext cx="4278312"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24400" y="1295400"/>
            <a:ext cx="4267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4705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89230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CC7024F-D481-482E-A715-3D2BA78BF5EF}" type="datetimeFigureOut">
              <a:rPr lang="en-IE" smtClean="0"/>
              <a:t>09/02/2017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1F63348-5BDA-4293-BEB2-F70124396689}" type="slidenum">
              <a:rPr lang="en-IE" smtClean="0"/>
              <a:t>‹#›</a:t>
            </a:fld>
            <a:endParaRPr lang="en-IE"/>
          </a:p>
        </p:txBody>
      </p:sp>
    </p:spTree>
    <p:extLst>
      <p:ext uri="{BB962C8B-B14F-4D97-AF65-F5344CB8AC3E}">
        <p14:creationId xmlns:p14="http://schemas.microsoft.com/office/powerpoint/2010/main" val="128568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Rectangle 84"/>
          <p:cNvSpPr>
            <a:spLocks noGrp="1" noChangeArrowheads="1"/>
          </p:cNvSpPr>
          <p:nvPr>
            <p:ph type="subTitle" idx="1"/>
          </p:nvPr>
        </p:nvSpPr>
        <p:spPr>
          <a:xfrm>
            <a:off x="141288" y="3429000"/>
            <a:ext cx="8861425" cy="990600"/>
          </a:xfrm>
        </p:spPr>
        <p:txBody>
          <a:bodyPr/>
          <a:lstStyle>
            <a:lvl1pPr marL="0" indent="0">
              <a:buFont typeface="Symbol" pitchFamily="18" charset="2"/>
              <a:buNone/>
              <a:defRPr sz="2000">
                <a:solidFill>
                  <a:schemeClr val="hlink"/>
                </a:solidFill>
              </a:defRPr>
            </a:lvl1pPr>
          </a:lstStyle>
          <a:p>
            <a:pPr lvl="0"/>
            <a:r>
              <a:rPr lang="en-US" noProof="0" smtClean="0"/>
              <a:t>Click to edit Master subtitle style</a:t>
            </a:r>
          </a:p>
        </p:txBody>
      </p:sp>
      <p:sp>
        <p:nvSpPr>
          <p:cNvPr id="30723" name="Rectangle 83"/>
          <p:cNvSpPr>
            <a:spLocks noGrp="1" noChangeArrowheads="1"/>
          </p:cNvSpPr>
          <p:nvPr>
            <p:ph type="ctrTitle"/>
          </p:nvPr>
        </p:nvSpPr>
        <p:spPr>
          <a:xfrm>
            <a:off x="141288" y="2133600"/>
            <a:ext cx="8861425" cy="990600"/>
          </a:xfrm>
          <a:ln w="9525">
            <a:noFill/>
          </a:ln>
          <a:extLst/>
        </p:spPr>
        <p:txBody>
          <a:bodyPr anchor="b"/>
          <a:lstStyle>
            <a:lvl1pPr>
              <a:defRPr sz="3200"/>
            </a:lvl1pPr>
          </a:lstStyle>
          <a:p>
            <a:pPr lvl="0"/>
            <a:r>
              <a:rPr lang="en-US" noProof="0" smtClean="0"/>
              <a:t>Click to edit Master title style</a:t>
            </a:r>
          </a:p>
        </p:txBody>
      </p:sp>
    </p:spTree>
    <p:extLst>
      <p:ext uri="{BB962C8B-B14F-4D97-AF65-F5344CB8AC3E}">
        <p14:creationId xmlns:p14="http://schemas.microsoft.com/office/powerpoint/2010/main" val="4020308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277449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308347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1288" y="1295400"/>
            <a:ext cx="4354512"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354513"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5" name="Group 4"/>
          <p:cNvGrpSpPr/>
          <p:nvPr userDrawn="1"/>
        </p:nvGrpSpPr>
        <p:grpSpPr>
          <a:xfrm>
            <a:off x="0" y="6328742"/>
            <a:ext cx="9144000" cy="628650"/>
            <a:chOff x="-18256" y="4365104"/>
            <a:chExt cx="9180512" cy="628650"/>
          </a:xfrm>
        </p:grpSpPr>
        <p:pic>
          <p:nvPicPr>
            <p:cNvPr id="6" name="Picture 6" descr="N:\Communications\6. Corporate Imagenery\Backgrounds\Blue-Wave--Landscape-P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 y="4365104"/>
              <a:ext cx="9180512" cy="5442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N:\Communications\6. Corporate Imagenery\Citi Logos\Citi White Logo w 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5642" y="4365104"/>
              <a:ext cx="914400" cy="6286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484102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33825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pSp>
        <p:nvGrpSpPr>
          <p:cNvPr id="3" name="Group 2"/>
          <p:cNvGrpSpPr/>
          <p:nvPr userDrawn="1"/>
        </p:nvGrpSpPr>
        <p:grpSpPr>
          <a:xfrm>
            <a:off x="0" y="6328742"/>
            <a:ext cx="9144000" cy="628650"/>
            <a:chOff x="-18256" y="4365104"/>
            <a:chExt cx="9180512" cy="628650"/>
          </a:xfrm>
        </p:grpSpPr>
        <p:pic>
          <p:nvPicPr>
            <p:cNvPr id="4" name="Picture 6" descr="N:\Communications\6. Corporate Imagenery\Backgrounds\Blue-Wave--Landscape-P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 y="4365104"/>
              <a:ext cx="9180512" cy="5442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N:\Communications\6. Corporate Imagenery\Citi Logos\Citi White Logo w 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5642" y="4365104"/>
              <a:ext cx="914400" cy="6286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031482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1"/>
          <p:cNvGrpSpPr/>
          <p:nvPr userDrawn="1"/>
        </p:nvGrpSpPr>
        <p:grpSpPr>
          <a:xfrm>
            <a:off x="0" y="6328742"/>
            <a:ext cx="9144000" cy="628650"/>
            <a:chOff x="-18256" y="4365104"/>
            <a:chExt cx="9180512" cy="628650"/>
          </a:xfrm>
        </p:grpSpPr>
        <p:pic>
          <p:nvPicPr>
            <p:cNvPr id="3" name="Picture 6" descr="N:\Communications\6. Corporate Imagenery\Backgrounds\Blue-Wave--Landscape-P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 y="4365104"/>
              <a:ext cx="9180512" cy="5442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7" descr="N:\Communications\6. Corporate Imagenery\Citi Logos\Citi White Logo w 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5642" y="4365104"/>
              <a:ext cx="914400" cy="6286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767966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049486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683126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7726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C7024F-D481-482E-A715-3D2BA78BF5EF}" type="datetimeFigureOut">
              <a:rPr lang="en-IE" smtClean="0"/>
              <a:t>09/02/2017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1F63348-5BDA-4293-BEB2-F70124396689}" type="slidenum">
              <a:rPr lang="en-IE" smtClean="0"/>
              <a:t>‹#›</a:t>
            </a:fld>
            <a:endParaRPr lang="en-IE"/>
          </a:p>
        </p:txBody>
      </p:sp>
    </p:spTree>
    <p:extLst>
      <p:ext uri="{BB962C8B-B14F-4D97-AF65-F5344CB8AC3E}">
        <p14:creationId xmlns:p14="http://schemas.microsoft.com/office/powerpoint/2010/main" val="19283894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8150" y="60325"/>
            <a:ext cx="2214563" cy="6111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1288" y="60325"/>
            <a:ext cx="6494462" cy="611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743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pic>
        <p:nvPicPr>
          <p:cNvPr id="7" name="Picture 6" descr="C:\Users\ds04698\Desktop\TownHall Image - 2Q\titulos town Hall-0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831272"/>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152400" y="6324600"/>
            <a:ext cx="609600" cy="365125"/>
          </a:xfrm>
          <a:prstGeom prst="rect">
            <a:avLst/>
          </a:prstGeom>
        </p:spPr>
        <p:txBody>
          <a:bodyPr anchor="ctr" anchorCtr="0"/>
          <a:lstStyle>
            <a:lvl1pPr algn="ctr">
              <a:defRPr sz="600">
                <a:solidFill>
                  <a:schemeClr val="tx1">
                    <a:lumMod val="50000"/>
                    <a:lumOff val="50000"/>
                  </a:schemeClr>
                </a:solidFill>
              </a:defRPr>
            </a:lvl1pPr>
          </a:lstStyle>
          <a:p>
            <a:fld id="{9AB6D3E5-8CDA-4360-9074-BD6CF74BBDE2}" type="slidenum">
              <a:rPr smtClean="0">
                <a:solidFill>
                  <a:prstClr val="black">
                    <a:lumMod val="50000"/>
                    <a:lumOff val="50000"/>
                  </a:prstClr>
                </a:solidFill>
              </a:rPr>
              <a:pPr/>
              <a:t>‹#›</a:t>
            </a:fld>
            <a:endParaRPr dirty="0">
              <a:solidFill>
                <a:prstClr val="black">
                  <a:lumMod val="50000"/>
                  <a:lumOff val="50000"/>
                </a:prstClr>
              </a:solidFill>
            </a:endParaRPr>
          </a:p>
        </p:txBody>
      </p:sp>
      <p:sp>
        <p:nvSpPr>
          <p:cNvPr id="10" name="Title 1"/>
          <p:cNvSpPr>
            <a:spLocks noGrp="1"/>
          </p:cNvSpPr>
          <p:nvPr>
            <p:ph type="ctrTitle"/>
          </p:nvPr>
        </p:nvSpPr>
        <p:spPr>
          <a:xfrm>
            <a:off x="685800" y="2130425"/>
            <a:ext cx="7772400" cy="1470025"/>
          </a:xfrm>
          <a:prstGeom prst="rect">
            <a:avLst/>
          </a:prstGeom>
        </p:spPr>
        <p:txBody>
          <a:bodyPr/>
          <a:lstStyle>
            <a:lvl1pPr>
              <a:defRPr sz="3600"/>
            </a:lvl1pPr>
          </a:lstStyle>
          <a:p>
            <a:r>
              <a:rPr lang="en-US" smtClean="0"/>
              <a:t>Click to edit Master title style</a:t>
            </a:r>
            <a:endParaRPr lang="en-US"/>
          </a:p>
        </p:txBody>
      </p:sp>
      <p:sp>
        <p:nvSpPr>
          <p:cNvPr id="11" name="Subtitle 2"/>
          <p:cNvSpPr>
            <a:spLocks noGrp="1"/>
          </p:cNvSpPr>
          <p:nvPr>
            <p:ph type="subTitle" idx="1"/>
          </p:nvPr>
        </p:nvSpPr>
        <p:spPr>
          <a:xfrm>
            <a:off x="1371600" y="3886200"/>
            <a:ext cx="6400800" cy="17526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07167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6CC7024F-D481-482E-A715-3D2BA78BF5EF}" type="datetimeFigureOut">
              <a:rPr lang="en-IE" smtClean="0"/>
              <a:t>09/02/2017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1F63348-5BDA-4293-BEB2-F70124396689}" type="slidenum">
              <a:rPr lang="en-IE" smtClean="0"/>
              <a:t>‹#›</a:t>
            </a:fld>
            <a:endParaRPr lang="en-IE"/>
          </a:p>
        </p:txBody>
      </p:sp>
    </p:spTree>
    <p:extLst>
      <p:ext uri="{BB962C8B-B14F-4D97-AF65-F5344CB8AC3E}">
        <p14:creationId xmlns:p14="http://schemas.microsoft.com/office/powerpoint/2010/main" val="952597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6CC7024F-D481-482E-A715-3D2BA78BF5EF}" type="datetimeFigureOut">
              <a:rPr lang="en-IE" smtClean="0"/>
              <a:t>09/02/2017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61F63348-5BDA-4293-BEB2-F70124396689}" type="slidenum">
              <a:rPr lang="en-IE" smtClean="0"/>
              <a:t>‹#›</a:t>
            </a:fld>
            <a:endParaRPr lang="en-IE"/>
          </a:p>
        </p:txBody>
      </p:sp>
    </p:spTree>
    <p:extLst>
      <p:ext uri="{BB962C8B-B14F-4D97-AF65-F5344CB8AC3E}">
        <p14:creationId xmlns:p14="http://schemas.microsoft.com/office/powerpoint/2010/main" val="347653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6CC7024F-D481-482E-A715-3D2BA78BF5EF}" type="datetimeFigureOut">
              <a:rPr lang="en-IE" smtClean="0"/>
              <a:t>09/02/2017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61F63348-5BDA-4293-BEB2-F70124396689}" type="slidenum">
              <a:rPr lang="en-IE" smtClean="0"/>
              <a:t>‹#›</a:t>
            </a:fld>
            <a:endParaRPr lang="en-IE"/>
          </a:p>
        </p:txBody>
      </p:sp>
    </p:spTree>
    <p:extLst>
      <p:ext uri="{BB962C8B-B14F-4D97-AF65-F5344CB8AC3E}">
        <p14:creationId xmlns:p14="http://schemas.microsoft.com/office/powerpoint/2010/main" val="165478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C7024F-D481-482E-A715-3D2BA78BF5EF}" type="datetimeFigureOut">
              <a:rPr lang="en-IE" smtClean="0"/>
              <a:t>09/02/2017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61F63348-5BDA-4293-BEB2-F70124396689}" type="slidenum">
              <a:rPr lang="en-IE" smtClean="0"/>
              <a:t>‹#›</a:t>
            </a:fld>
            <a:endParaRPr lang="en-IE"/>
          </a:p>
        </p:txBody>
      </p:sp>
    </p:spTree>
    <p:extLst>
      <p:ext uri="{BB962C8B-B14F-4D97-AF65-F5344CB8AC3E}">
        <p14:creationId xmlns:p14="http://schemas.microsoft.com/office/powerpoint/2010/main" val="305706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C7024F-D481-482E-A715-3D2BA78BF5EF}" type="datetimeFigureOut">
              <a:rPr lang="en-IE" smtClean="0"/>
              <a:t>09/02/2017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1F63348-5BDA-4293-BEB2-F70124396689}" type="slidenum">
              <a:rPr lang="en-IE" smtClean="0"/>
              <a:t>‹#›</a:t>
            </a:fld>
            <a:endParaRPr lang="en-IE"/>
          </a:p>
        </p:txBody>
      </p:sp>
    </p:spTree>
    <p:extLst>
      <p:ext uri="{BB962C8B-B14F-4D97-AF65-F5344CB8AC3E}">
        <p14:creationId xmlns:p14="http://schemas.microsoft.com/office/powerpoint/2010/main" val="427166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C7024F-D481-482E-A715-3D2BA78BF5EF}" type="datetimeFigureOut">
              <a:rPr lang="en-IE" smtClean="0"/>
              <a:t>09/02/2017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1F63348-5BDA-4293-BEB2-F70124396689}" type="slidenum">
              <a:rPr lang="en-IE" smtClean="0"/>
              <a:t>‹#›</a:t>
            </a:fld>
            <a:endParaRPr lang="en-IE"/>
          </a:p>
        </p:txBody>
      </p:sp>
    </p:spTree>
    <p:extLst>
      <p:ext uri="{BB962C8B-B14F-4D97-AF65-F5344CB8AC3E}">
        <p14:creationId xmlns:p14="http://schemas.microsoft.com/office/powerpoint/2010/main" val="596240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wmf"/><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image" Target="../media/image1.wmf"/><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5.xml"/><Relationship Id="rId1" Type="http://schemas.openxmlformats.org/officeDocument/2006/relationships/slideLayout" Target="../slideLayouts/slideLayout31.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7024F-D481-482E-A715-3D2BA78BF5EF}" type="datetimeFigureOut">
              <a:rPr lang="en-IE" smtClean="0"/>
              <a:t>09/02/2017</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F63348-5BDA-4293-BEB2-F70124396689}" type="slidenum">
              <a:rPr lang="en-IE" smtClean="0"/>
              <a:t>‹#›</a:t>
            </a:fld>
            <a:endParaRPr lang="en-IE"/>
          </a:p>
        </p:txBody>
      </p:sp>
    </p:spTree>
    <p:extLst>
      <p:ext uri="{BB962C8B-B14F-4D97-AF65-F5344CB8AC3E}">
        <p14:creationId xmlns:p14="http://schemas.microsoft.com/office/powerpoint/2010/main" val="69773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41288" y="1295400"/>
            <a:ext cx="88614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Line 11"/>
          <p:cNvSpPr>
            <a:spLocks noChangeShapeType="1"/>
          </p:cNvSpPr>
          <p:nvPr/>
        </p:nvSpPr>
        <p:spPr bwMode="auto">
          <a:xfrm>
            <a:off x="141288" y="6400800"/>
            <a:ext cx="8866187"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E" sz="1400">
              <a:solidFill>
                <a:srgbClr val="53565A"/>
              </a:solidFill>
            </a:endParaRPr>
          </a:p>
        </p:txBody>
      </p:sp>
      <p:sp>
        <p:nvSpPr>
          <p:cNvPr id="1028" name="Line 14"/>
          <p:cNvSpPr>
            <a:spLocks noChangeShapeType="1"/>
          </p:cNvSpPr>
          <p:nvPr/>
        </p:nvSpPr>
        <p:spPr bwMode="auto">
          <a:xfrm>
            <a:off x="141288" y="457200"/>
            <a:ext cx="8866187"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E" sz="1400">
              <a:solidFill>
                <a:srgbClr val="53565A"/>
              </a:solidFill>
            </a:endParaRPr>
          </a:p>
        </p:txBody>
      </p:sp>
      <p:sp>
        <p:nvSpPr>
          <p:cNvPr id="1029" name="Rectangle 8"/>
          <p:cNvSpPr>
            <a:spLocks noGrp="1" noChangeArrowheads="1"/>
          </p:cNvSpPr>
          <p:nvPr>
            <p:ph type="title"/>
          </p:nvPr>
        </p:nvSpPr>
        <p:spPr bwMode="gray">
          <a:xfrm>
            <a:off x="141288" y="60325"/>
            <a:ext cx="885983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pic>
        <p:nvPicPr>
          <p:cNvPr id="1030" name="Picture 10" descr="citi-r_2c-blu_pos_rg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Box 3"/>
          <p:cNvSpPr txBox="1">
            <a:spLocks noChangeArrowheads="1"/>
          </p:cNvSpPr>
          <p:nvPr/>
        </p:nvSpPr>
        <p:spPr bwMode="auto">
          <a:xfrm>
            <a:off x="5791200" y="1066800"/>
            <a:ext cx="184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ea typeface="ヒラギノ角ゴ Pro W3"/>
                <a:cs typeface="ヒラギノ角ゴ Pro W3"/>
              </a:defRPr>
            </a:lvl1pPr>
            <a:lvl2pPr marL="742950" indent="-285750" eaLnBrk="0" hangingPunct="0">
              <a:defRPr sz="1400">
                <a:solidFill>
                  <a:schemeClr val="tx1"/>
                </a:solidFill>
                <a:latin typeface="Arial" pitchFamily="34" charset="0"/>
                <a:ea typeface="ヒラギノ角ゴ Pro W3"/>
                <a:cs typeface="ヒラギノ角ゴ Pro W3"/>
              </a:defRPr>
            </a:lvl2pPr>
            <a:lvl3pPr marL="1143000" indent="-228600" eaLnBrk="0" hangingPunct="0">
              <a:defRPr sz="1400">
                <a:solidFill>
                  <a:schemeClr val="tx1"/>
                </a:solidFill>
                <a:latin typeface="Arial" pitchFamily="34" charset="0"/>
                <a:ea typeface="ヒラギノ角ゴ Pro W3"/>
                <a:cs typeface="ヒラギノ角ゴ Pro W3"/>
              </a:defRPr>
            </a:lvl3pPr>
            <a:lvl4pPr marL="1600200" indent="-228600" eaLnBrk="0" hangingPunct="0">
              <a:defRPr sz="1400">
                <a:solidFill>
                  <a:schemeClr val="tx1"/>
                </a:solidFill>
                <a:latin typeface="Arial" pitchFamily="34" charset="0"/>
                <a:ea typeface="ヒラギノ角ゴ Pro W3"/>
                <a:cs typeface="ヒラギノ角ゴ Pro W3"/>
              </a:defRPr>
            </a:lvl4pPr>
            <a:lvl5pPr marL="2057400" indent="-228600" eaLnBrk="0" hangingPunct="0">
              <a:defRPr sz="1400">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9pPr>
          </a:lstStyle>
          <a:p>
            <a:pPr algn="ctr" eaLnBrk="1" fontAlgn="base" hangingPunct="1">
              <a:spcBef>
                <a:spcPct val="0"/>
              </a:spcBef>
              <a:spcAft>
                <a:spcPct val="0"/>
              </a:spcAft>
              <a:defRPr/>
            </a:pPr>
            <a:endParaRPr lang="en-US" smtClean="0">
              <a:solidFill>
                <a:srgbClr val="53565A"/>
              </a:solidFill>
              <a:ea typeface="STKaiti"/>
              <a:cs typeface="STKaiti"/>
            </a:endParaRPr>
          </a:p>
        </p:txBody>
      </p:sp>
      <p:sp>
        <p:nvSpPr>
          <p:cNvPr id="2" name="Slide Number Placeholder 1"/>
          <p:cNvSpPr>
            <a:spLocks noGrp="1"/>
          </p:cNvSpPr>
          <p:nvPr>
            <p:ph type="sldNum" sz="quarter" idx="4"/>
          </p:nvPr>
        </p:nvSpPr>
        <p:spPr>
          <a:xfrm>
            <a:off x="3200400" y="638651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r>
              <a:rPr lang="en-IE">
                <a:solidFill>
                  <a:srgbClr val="53565A">
                    <a:tint val="75000"/>
                  </a:srgbClr>
                </a:solidFill>
              </a:rPr>
              <a:t>0</a:t>
            </a:r>
          </a:p>
        </p:txBody>
      </p:sp>
    </p:spTree>
    <p:extLst>
      <p:ext uri="{BB962C8B-B14F-4D97-AF65-F5344CB8AC3E}">
        <p14:creationId xmlns:p14="http://schemas.microsoft.com/office/powerpoint/2010/main" val="2037256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dt="0"/>
  <p:txStyles>
    <p:titleStyle>
      <a:lvl1pPr algn="l" rtl="0" eaLnBrk="0" fontAlgn="base" hangingPunct="0">
        <a:spcBef>
          <a:spcPct val="0"/>
        </a:spcBef>
        <a:spcAft>
          <a:spcPct val="0"/>
        </a:spcAft>
        <a:defRPr sz="2400">
          <a:solidFill>
            <a:schemeClr val="accent1"/>
          </a:solidFill>
          <a:latin typeface="+mj-lt"/>
          <a:ea typeface="+mj-ea"/>
          <a:cs typeface="STKaiti"/>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STKaiti"/>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STKaiti"/>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STKaiti"/>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STKaiti"/>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STKaiti"/>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41288" y="1295400"/>
            <a:ext cx="88614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7" name="Line 11"/>
          <p:cNvSpPr>
            <a:spLocks noChangeShapeType="1"/>
          </p:cNvSpPr>
          <p:nvPr/>
        </p:nvSpPr>
        <p:spPr bwMode="auto">
          <a:xfrm>
            <a:off x="141288" y="6400800"/>
            <a:ext cx="8866187"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E" sz="1400">
              <a:solidFill>
                <a:srgbClr val="53565A"/>
              </a:solidFill>
            </a:endParaRPr>
          </a:p>
        </p:txBody>
      </p:sp>
      <p:sp>
        <p:nvSpPr>
          <p:cNvPr id="1028" name="Line 14"/>
          <p:cNvSpPr>
            <a:spLocks noChangeShapeType="1"/>
          </p:cNvSpPr>
          <p:nvPr/>
        </p:nvSpPr>
        <p:spPr bwMode="auto">
          <a:xfrm>
            <a:off x="141288" y="457200"/>
            <a:ext cx="8866187"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E" sz="1400">
              <a:solidFill>
                <a:srgbClr val="53565A"/>
              </a:solidFill>
            </a:endParaRPr>
          </a:p>
        </p:txBody>
      </p:sp>
      <p:sp>
        <p:nvSpPr>
          <p:cNvPr id="1029" name="Rectangle 8"/>
          <p:cNvSpPr>
            <a:spLocks noGrp="1" noChangeArrowheads="1"/>
          </p:cNvSpPr>
          <p:nvPr>
            <p:ph type="title"/>
          </p:nvPr>
        </p:nvSpPr>
        <p:spPr bwMode="gray">
          <a:xfrm>
            <a:off x="141288" y="60325"/>
            <a:ext cx="885983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1031" name="TextBox 3"/>
          <p:cNvSpPr txBox="1">
            <a:spLocks noChangeArrowheads="1"/>
          </p:cNvSpPr>
          <p:nvPr/>
        </p:nvSpPr>
        <p:spPr bwMode="auto">
          <a:xfrm>
            <a:off x="5791200" y="1066800"/>
            <a:ext cx="184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ea typeface="ヒラギノ角ゴ Pro W3"/>
                <a:cs typeface="ヒラギノ角ゴ Pro W3"/>
              </a:defRPr>
            </a:lvl1pPr>
            <a:lvl2pPr marL="742950" indent="-285750" eaLnBrk="0" hangingPunct="0">
              <a:defRPr sz="1400">
                <a:solidFill>
                  <a:schemeClr val="tx1"/>
                </a:solidFill>
                <a:latin typeface="Arial" pitchFamily="34" charset="0"/>
                <a:ea typeface="ヒラギノ角ゴ Pro W3"/>
                <a:cs typeface="ヒラギノ角ゴ Pro W3"/>
              </a:defRPr>
            </a:lvl2pPr>
            <a:lvl3pPr marL="1143000" indent="-228600" eaLnBrk="0" hangingPunct="0">
              <a:defRPr sz="1400">
                <a:solidFill>
                  <a:schemeClr val="tx1"/>
                </a:solidFill>
                <a:latin typeface="Arial" pitchFamily="34" charset="0"/>
                <a:ea typeface="ヒラギノ角ゴ Pro W3"/>
                <a:cs typeface="ヒラギノ角ゴ Pro W3"/>
              </a:defRPr>
            </a:lvl3pPr>
            <a:lvl4pPr marL="1600200" indent="-228600" eaLnBrk="0" hangingPunct="0">
              <a:defRPr sz="1400">
                <a:solidFill>
                  <a:schemeClr val="tx1"/>
                </a:solidFill>
                <a:latin typeface="Arial" pitchFamily="34" charset="0"/>
                <a:ea typeface="ヒラギノ角ゴ Pro W3"/>
                <a:cs typeface="ヒラギノ角ゴ Pro W3"/>
              </a:defRPr>
            </a:lvl4pPr>
            <a:lvl5pPr marL="2057400" indent="-228600" eaLnBrk="0" hangingPunct="0">
              <a:defRPr sz="1400">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9pPr>
          </a:lstStyle>
          <a:p>
            <a:pPr algn="ctr" eaLnBrk="1" fontAlgn="base" hangingPunct="1">
              <a:spcBef>
                <a:spcPct val="0"/>
              </a:spcBef>
              <a:spcAft>
                <a:spcPct val="0"/>
              </a:spcAft>
              <a:defRPr/>
            </a:pPr>
            <a:endParaRPr lang="en-US" smtClean="0">
              <a:solidFill>
                <a:srgbClr val="53565A"/>
              </a:solidFill>
              <a:ea typeface="STKaiti"/>
              <a:cs typeface="STKaiti"/>
            </a:endParaRPr>
          </a:p>
        </p:txBody>
      </p:sp>
      <p:sp>
        <p:nvSpPr>
          <p:cNvPr id="2" name="Slide Number Placeholder 1"/>
          <p:cNvSpPr>
            <a:spLocks noGrp="1"/>
          </p:cNvSpPr>
          <p:nvPr>
            <p:ph type="sldNum" sz="quarter" idx="4"/>
          </p:nvPr>
        </p:nvSpPr>
        <p:spPr>
          <a:xfrm>
            <a:off x="3200400" y="638651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r>
              <a:rPr lang="en-IE">
                <a:solidFill>
                  <a:srgbClr val="53565A">
                    <a:tint val="75000"/>
                  </a:srgbClr>
                </a:solidFill>
              </a:rPr>
              <a:t>0</a:t>
            </a:r>
          </a:p>
        </p:txBody>
      </p:sp>
    </p:spTree>
    <p:extLst>
      <p:ext uri="{BB962C8B-B14F-4D97-AF65-F5344CB8AC3E}">
        <p14:creationId xmlns:p14="http://schemas.microsoft.com/office/powerpoint/2010/main" val="167011699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hf hdr="0" dt="0"/>
  <p:txStyles>
    <p:titleStyle>
      <a:lvl1pPr algn="l" rtl="0" eaLnBrk="0" fontAlgn="base" hangingPunct="0">
        <a:spcBef>
          <a:spcPct val="0"/>
        </a:spcBef>
        <a:spcAft>
          <a:spcPct val="0"/>
        </a:spcAft>
        <a:defRPr sz="2400">
          <a:solidFill>
            <a:schemeClr val="accent1"/>
          </a:solidFill>
          <a:latin typeface="+mj-lt"/>
          <a:ea typeface="+mj-ea"/>
          <a:cs typeface="STKaiti"/>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STKaiti"/>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STKaiti"/>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STKaiti"/>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STKaiti"/>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STKaiti"/>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84"/>
          <p:cNvSpPr>
            <a:spLocks noGrp="1" noChangeArrowheads="1"/>
          </p:cNvSpPr>
          <p:nvPr>
            <p:ph type="body" idx="1"/>
          </p:nvPr>
        </p:nvSpPr>
        <p:spPr bwMode="gray">
          <a:xfrm>
            <a:off x="141288" y="1295400"/>
            <a:ext cx="88614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Line 3"/>
          <p:cNvSpPr>
            <a:spLocks noChangeShapeType="1"/>
          </p:cNvSpPr>
          <p:nvPr/>
        </p:nvSpPr>
        <p:spPr bwMode="auto">
          <a:xfrm>
            <a:off x="141288" y="6400800"/>
            <a:ext cx="8861425" cy="0"/>
          </a:xfrm>
          <a:prstGeom prst="line">
            <a:avLst/>
          </a:prstGeom>
          <a:noFill/>
          <a:ln w="6350">
            <a:solidFill>
              <a:schemeClr val="tx2"/>
            </a:solidFill>
            <a:round/>
            <a:headEnd/>
            <a:tailEnd/>
          </a:ln>
        </p:spPr>
        <p:txBody>
          <a:bodyPr/>
          <a:lstStyle/>
          <a:p>
            <a:pPr algn="ctr" fontAlgn="base">
              <a:spcBef>
                <a:spcPct val="0"/>
              </a:spcBef>
              <a:spcAft>
                <a:spcPct val="0"/>
              </a:spcAft>
              <a:defRPr/>
            </a:pPr>
            <a:endParaRPr lang="en-US" sz="1400">
              <a:solidFill>
                <a:srgbClr val="53565A"/>
              </a:solidFill>
            </a:endParaRPr>
          </a:p>
        </p:txBody>
      </p:sp>
      <p:sp>
        <p:nvSpPr>
          <p:cNvPr id="1028" name="Line 4"/>
          <p:cNvSpPr>
            <a:spLocks noChangeShapeType="1"/>
          </p:cNvSpPr>
          <p:nvPr/>
        </p:nvSpPr>
        <p:spPr bwMode="auto">
          <a:xfrm>
            <a:off x="141288" y="457200"/>
            <a:ext cx="8861425" cy="0"/>
          </a:xfrm>
          <a:prstGeom prst="line">
            <a:avLst/>
          </a:prstGeom>
          <a:noFill/>
          <a:ln w="6350">
            <a:solidFill>
              <a:schemeClr val="tx2"/>
            </a:solidFill>
            <a:round/>
            <a:headEnd/>
            <a:tailEnd/>
          </a:ln>
        </p:spPr>
        <p:txBody>
          <a:bodyPr/>
          <a:lstStyle/>
          <a:p>
            <a:pPr algn="ctr" fontAlgn="base">
              <a:spcBef>
                <a:spcPct val="0"/>
              </a:spcBef>
              <a:spcAft>
                <a:spcPct val="0"/>
              </a:spcAft>
              <a:defRPr/>
            </a:pPr>
            <a:endParaRPr lang="en-US" sz="1400">
              <a:solidFill>
                <a:srgbClr val="53565A"/>
              </a:solidFill>
            </a:endParaRPr>
          </a:p>
        </p:txBody>
      </p:sp>
      <p:sp>
        <p:nvSpPr>
          <p:cNvPr id="2053" name="Rectangle 83"/>
          <p:cNvSpPr>
            <a:spLocks noGrp="1" noChangeArrowheads="1"/>
          </p:cNvSpPr>
          <p:nvPr>
            <p:ph type="title"/>
          </p:nvPr>
        </p:nvSpPr>
        <p:spPr bwMode="gray">
          <a:xfrm>
            <a:off x="141288" y="60325"/>
            <a:ext cx="8859837" cy="30797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pic>
        <p:nvPicPr>
          <p:cNvPr id="2054" name="Picture 6" descr="citi-r_2c-blu_pos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bwMode="auto">
          <a:xfrm>
            <a:off x="152400" y="6610350"/>
            <a:ext cx="266700" cy="123825"/>
          </a:xfrm>
          <a:prstGeom prst="rect">
            <a:avLst/>
          </a:prstGeom>
          <a:noFill/>
          <a:ln w="6350" cap="flat" cmpd="sng" algn="ctr">
            <a:noFill/>
            <a:prstDash val="solid"/>
            <a:round/>
            <a:headEnd type="none" w="med" len="med"/>
            <a:tailEnd type="none" w="med" len="med"/>
          </a:ln>
          <a:effectLst/>
          <a:extLst/>
        </p:spPr>
        <p:txBody>
          <a:bodyPr wrap="none" anchor="ctr"/>
          <a:lstStyle/>
          <a:p>
            <a:pPr algn="ctr" fontAlgn="base">
              <a:spcBef>
                <a:spcPct val="0"/>
              </a:spcBef>
              <a:spcAft>
                <a:spcPct val="0"/>
              </a:spcAft>
              <a:defRPr/>
            </a:pPr>
            <a:r>
              <a:rPr lang="en-US" sz="800" dirty="0">
                <a:solidFill>
                  <a:srgbClr val="53565A"/>
                </a:solidFill>
              </a:rPr>
              <a:t> </a:t>
            </a:r>
            <a:fld id="{81A6319D-B743-4C6D-9737-4B6A59079013}" type="slidenum">
              <a:rPr lang="en-US" sz="800">
                <a:solidFill>
                  <a:srgbClr val="53565A"/>
                </a:solidFill>
              </a:rPr>
              <a:pPr algn="ctr" fontAlgn="base">
                <a:spcBef>
                  <a:spcPct val="0"/>
                </a:spcBef>
                <a:spcAft>
                  <a:spcPct val="0"/>
                </a:spcAft>
                <a:defRPr/>
              </a:pPr>
              <a:t>‹#›</a:t>
            </a:fld>
            <a:endParaRPr lang="en-US" sz="800" dirty="0">
              <a:solidFill>
                <a:srgbClr val="53565A"/>
              </a:solidFill>
            </a:endParaRPr>
          </a:p>
        </p:txBody>
      </p:sp>
    </p:spTree>
    <p:extLst>
      <p:ext uri="{BB962C8B-B14F-4D97-AF65-F5344CB8AC3E}">
        <p14:creationId xmlns:p14="http://schemas.microsoft.com/office/powerpoint/2010/main" val="382288219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2000">
          <a:solidFill>
            <a:schemeClr val="accent1"/>
          </a:solidFill>
          <a:latin typeface="+mj-lt"/>
          <a:ea typeface="+mj-ea"/>
          <a:cs typeface="+mj-cs"/>
        </a:defRPr>
      </a:lvl1pPr>
      <a:lvl2pPr algn="l" rtl="0" eaLnBrk="0" fontAlgn="base" hangingPunct="0">
        <a:spcBef>
          <a:spcPct val="0"/>
        </a:spcBef>
        <a:spcAft>
          <a:spcPct val="0"/>
        </a:spcAft>
        <a:defRPr sz="2000">
          <a:solidFill>
            <a:schemeClr val="accent1"/>
          </a:solidFill>
          <a:latin typeface="Arial" pitchFamily="34" charset="0"/>
          <a:ea typeface="ヒラギノ角ゴ Pro W3"/>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ヒラギノ角ゴ Pro W3"/>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ヒラギノ角ゴ Pro W3"/>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ヒラギノ角ゴ Pro W3"/>
          <a:cs typeface="Geneva" pitchFamily="34" charset="0"/>
        </a:defRPr>
      </a:lvl5pPr>
      <a:lvl6pPr marL="457200" algn="l" rtl="0" fontAlgn="base">
        <a:spcBef>
          <a:spcPct val="0"/>
        </a:spcBef>
        <a:spcAft>
          <a:spcPct val="0"/>
        </a:spcAft>
        <a:defRPr sz="2400">
          <a:solidFill>
            <a:schemeClr val="accent1"/>
          </a:solidFill>
          <a:latin typeface="Arial" pitchFamily="34" charset="0"/>
          <a:ea typeface="ヒラギノ角ゴ Pro W3"/>
          <a:cs typeface="Geneva" pitchFamily="34" charset="0"/>
        </a:defRPr>
      </a:lvl6pPr>
      <a:lvl7pPr marL="914400" algn="l" rtl="0" fontAlgn="base">
        <a:spcBef>
          <a:spcPct val="0"/>
        </a:spcBef>
        <a:spcAft>
          <a:spcPct val="0"/>
        </a:spcAft>
        <a:defRPr sz="2400">
          <a:solidFill>
            <a:schemeClr val="accent1"/>
          </a:solidFill>
          <a:latin typeface="Arial" pitchFamily="34" charset="0"/>
          <a:ea typeface="ヒラギノ角ゴ Pro W3"/>
          <a:cs typeface="Geneva" pitchFamily="34" charset="0"/>
        </a:defRPr>
      </a:lvl7pPr>
      <a:lvl8pPr marL="1371600" algn="l" rtl="0" fontAlgn="base">
        <a:spcBef>
          <a:spcPct val="0"/>
        </a:spcBef>
        <a:spcAft>
          <a:spcPct val="0"/>
        </a:spcAft>
        <a:defRPr sz="2400">
          <a:solidFill>
            <a:schemeClr val="accent1"/>
          </a:solidFill>
          <a:latin typeface="Arial" pitchFamily="34" charset="0"/>
          <a:ea typeface="ヒラギノ角ゴ Pro W3"/>
          <a:cs typeface="Geneva" pitchFamily="34" charset="0"/>
        </a:defRPr>
      </a:lvl8pPr>
      <a:lvl9pPr marL="1828800" algn="l" rtl="0" fontAlgn="base">
        <a:spcBef>
          <a:spcPct val="0"/>
        </a:spcBef>
        <a:spcAft>
          <a:spcPct val="0"/>
        </a:spcAft>
        <a:defRPr sz="2400">
          <a:solidFill>
            <a:schemeClr val="accent1"/>
          </a:solidFill>
          <a:latin typeface="Arial" pitchFamily="34" charset="0"/>
          <a:ea typeface="ヒラギノ角ゴ Pro W3"/>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9698" name="Rectangle 84"/>
          <p:cNvSpPr>
            <a:spLocks noGrp="1" noChangeArrowheads="1"/>
          </p:cNvSpPr>
          <p:nvPr>
            <p:ph type="body" idx="1"/>
          </p:nvPr>
        </p:nvSpPr>
        <p:spPr bwMode="gray">
          <a:xfrm>
            <a:off x="141297" y="1295400"/>
            <a:ext cx="8861425" cy="4876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9699" name="Line 3"/>
          <p:cNvSpPr>
            <a:spLocks noChangeShapeType="1"/>
          </p:cNvSpPr>
          <p:nvPr/>
        </p:nvSpPr>
        <p:spPr bwMode="auto">
          <a:xfrm>
            <a:off x="141297" y="6400800"/>
            <a:ext cx="8861425" cy="0"/>
          </a:xfrm>
          <a:prstGeom prst="line">
            <a:avLst/>
          </a:prstGeom>
          <a:noFill/>
          <a:ln w="6350">
            <a:solidFill>
              <a:schemeClr val="tx2"/>
            </a:solidFill>
            <a:round/>
            <a:headEnd/>
            <a:tailEnd/>
          </a:ln>
        </p:spPr>
        <p:txBody>
          <a:bodyPr/>
          <a:lstStyle/>
          <a:p>
            <a:pPr algn="ctr" fontAlgn="base">
              <a:spcBef>
                <a:spcPct val="0"/>
              </a:spcBef>
              <a:spcAft>
                <a:spcPct val="0"/>
              </a:spcAft>
            </a:pPr>
            <a:endParaRPr lang="en-US" sz="1400" dirty="0">
              <a:solidFill>
                <a:srgbClr val="53565A"/>
              </a:solidFill>
            </a:endParaRPr>
          </a:p>
        </p:txBody>
      </p:sp>
      <p:sp>
        <p:nvSpPr>
          <p:cNvPr id="29700" name="Line 4"/>
          <p:cNvSpPr>
            <a:spLocks noChangeShapeType="1"/>
          </p:cNvSpPr>
          <p:nvPr/>
        </p:nvSpPr>
        <p:spPr bwMode="auto">
          <a:xfrm>
            <a:off x="141297" y="457200"/>
            <a:ext cx="8861425" cy="0"/>
          </a:xfrm>
          <a:prstGeom prst="line">
            <a:avLst/>
          </a:prstGeom>
          <a:noFill/>
          <a:ln w="6350">
            <a:solidFill>
              <a:schemeClr val="tx2"/>
            </a:solidFill>
            <a:round/>
            <a:headEnd/>
            <a:tailEnd/>
          </a:ln>
        </p:spPr>
        <p:txBody>
          <a:bodyPr/>
          <a:lstStyle/>
          <a:p>
            <a:pPr algn="ctr" fontAlgn="base">
              <a:spcBef>
                <a:spcPct val="0"/>
              </a:spcBef>
              <a:spcAft>
                <a:spcPct val="0"/>
              </a:spcAft>
            </a:pPr>
            <a:endParaRPr lang="en-US" sz="1400" dirty="0">
              <a:solidFill>
                <a:srgbClr val="53565A"/>
              </a:solidFill>
            </a:endParaRPr>
          </a:p>
        </p:txBody>
      </p:sp>
      <p:sp>
        <p:nvSpPr>
          <p:cNvPr id="29701" name="Rectangle 5"/>
          <p:cNvSpPr>
            <a:spLocks noGrp="1" noChangeArrowheads="1"/>
          </p:cNvSpPr>
          <p:nvPr>
            <p:ph type="title"/>
          </p:nvPr>
        </p:nvSpPr>
        <p:spPr bwMode="gray">
          <a:xfrm>
            <a:off x="141289" y="60326"/>
            <a:ext cx="885983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GB" smtClean="0"/>
              <a:t>Click to edit Master title style</a:t>
            </a:r>
          </a:p>
        </p:txBody>
      </p:sp>
      <p:pic>
        <p:nvPicPr>
          <p:cNvPr id="29702" name="Picture 6" descr="citi-r_2c-blu_pos_rgb"/>
          <p:cNvPicPr>
            <a:picLocks noChangeAspect="1" noChangeArrowheads="1"/>
          </p:cNvPicPr>
          <p:nvPr/>
        </p:nvPicPr>
        <p:blipFill>
          <a:blip r:embed="rId3" cstate="print"/>
          <a:srcRect/>
          <a:stretch>
            <a:fillRect/>
          </a:stretch>
        </p:blipFill>
        <p:spPr bwMode="auto">
          <a:xfrm>
            <a:off x="8599488" y="6569075"/>
            <a:ext cx="474662" cy="273050"/>
          </a:xfrm>
          <a:prstGeom prst="rect">
            <a:avLst/>
          </a:prstGeom>
          <a:noFill/>
        </p:spPr>
      </p:pic>
      <p:grpSp>
        <p:nvGrpSpPr>
          <p:cNvPr id="7" name="Group 6"/>
          <p:cNvGrpSpPr/>
          <p:nvPr userDrawn="1"/>
        </p:nvGrpSpPr>
        <p:grpSpPr>
          <a:xfrm>
            <a:off x="0" y="6328742"/>
            <a:ext cx="9144000" cy="628650"/>
            <a:chOff x="-18256" y="4365104"/>
            <a:chExt cx="9180512" cy="628650"/>
          </a:xfrm>
        </p:grpSpPr>
        <p:pic>
          <p:nvPicPr>
            <p:cNvPr id="8" name="Picture 6" descr="N:\Communications\6. Corporate Imagenery\Backgrounds\Blue-Wave--Landscape-P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 y="4365104"/>
              <a:ext cx="9180512" cy="54421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N:\Communications\6. Corporate Imagenery\Citi Logos\Citi White Logo w 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95642" y="4365104"/>
              <a:ext cx="914400" cy="6286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16540017"/>
      </p:ext>
    </p:extLst>
  </p:cSld>
  <p:clrMap bg1="lt1" tx1="dk1" bg2="lt2" tx2="dk2" accent1="accent1" accent2="accent2" accent3="accent3" accent4="accent4" accent5="accent5" accent6="accent6" hlink="hlink" folHlink="folHlink"/>
  <p:sldLayoutIdLst>
    <p:sldLayoutId id="2147483689" r:id="rId1"/>
  </p:sldLayoutIdLst>
  <p:hf hdr="0"/>
  <p:txStyles>
    <p:title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fontAlgn="base">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fontAlgn="base">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fontAlgn="base">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fontAlgn="base">
        <a:spcBef>
          <a:spcPct val="0"/>
        </a:spcBef>
        <a:spcAft>
          <a:spcPct val="0"/>
        </a:spcAft>
        <a:defRPr sz="2400">
          <a:solidFill>
            <a:schemeClr val="accent1"/>
          </a:solidFill>
          <a:latin typeface="Arial" pitchFamily="34" charset="0"/>
          <a:ea typeface="STKaiti" pitchFamily="2" charset="-122"/>
          <a:cs typeface="Geneva" pitchFamily="34" charset="0"/>
        </a:defRPr>
      </a:lvl6pPr>
      <a:lvl7pPr marL="914400" algn="l" rtl="0" fontAlgn="base">
        <a:spcBef>
          <a:spcPct val="0"/>
        </a:spcBef>
        <a:spcAft>
          <a:spcPct val="0"/>
        </a:spcAft>
        <a:defRPr sz="2400">
          <a:solidFill>
            <a:schemeClr val="accent1"/>
          </a:solidFill>
          <a:latin typeface="Arial" pitchFamily="34" charset="0"/>
          <a:ea typeface="STKaiti" pitchFamily="2" charset="-122"/>
          <a:cs typeface="Geneva" pitchFamily="34" charset="0"/>
        </a:defRPr>
      </a:lvl7pPr>
      <a:lvl8pPr marL="1371600" algn="l" rtl="0" fontAlgn="base">
        <a:spcBef>
          <a:spcPct val="0"/>
        </a:spcBef>
        <a:spcAft>
          <a:spcPct val="0"/>
        </a:spcAft>
        <a:defRPr sz="2400">
          <a:solidFill>
            <a:schemeClr val="accent1"/>
          </a:solidFill>
          <a:latin typeface="Arial" pitchFamily="34" charset="0"/>
          <a:ea typeface="STKaiti" pitchFamily="2" charset="-122"/>
          <a:cs typeface="Geneva" pitchFamily="34" charset="0"/>
        </a:defRPr>
      </a:lvl8pPr>
      <a:lvl9pPr marL="1828800" algn="l" rtl="0" fontAlgn="base">
        <a:spcBef>
          <a:spcPct val="0"/>
        </a:spcBef>
        <a:spcAft>
          <a:spcPct val="0"/>
        </a:spcAft>
        <a:defRPr sz="2400">
          <a:solidFill>
            <a:schemeClr val="accent1"/>
          </a:solidFill>
          <a:latin typeface="Arial" pitchFamily="34" charset="0"/>
          <a:ea typeface="STKaiti" pitchFamily="2" charset="-122"/>
          <a:cs typeface="Geneva" pitchFamily="34" charset="0"/>
        </a:defRPr>
      </a:lvl9pPr>
    </p:titleStyle>
    <p:bodyStyle>
      <a:lvl1pPr marL="171450" indent="-171450" algn="l" defTabSz="1838325" rtl="0" fontAlgn="base">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fontAlgn="base">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fontAlgn="base">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8.png"/><Relationship Id="rId5" Type="http://schemas.openxmlformats.org/officeDocument/2006/relationships/slide" Target="slide2.xml"/><Relationship Id="rId4"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3.xml"/><Relationship Id="rId1" Type="http://schemas.openxmlformats.org/officeDocument/2006/relationships/tags" Target="../tags/tag17.xml"/><Relationship Id="rId5" Type="http://schemas.openxmlformats.org/officeDocument/2006/relationships/image" Target="../media/image8.png"/><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8.png"/><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15.xml"/><Relationship Id="rId1" Type="http://schemas.openxmlformats.org/officeDocument/2006/relationships/tags" Target="../tags/tag20.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8.png"/><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8.png"/><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slideLayout" Target="../slideLayouts/slideLayout15.xml"/><Relationship Id="rId7" Type="http://schemas.openxmlformats.org/officeDocument/2006/relationships/image" Target="../media/image12.emf"/><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1.emf"/><Relationship Id="rId5" Type="http://schemas.openxmlformats.org/officeDocument/2006/relationships/image" Target="../media/image8.png"/><Relationship Id="rId4"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8.png"/><Relationship Id="rId4" Type="http://schemas.openxmlformats.org/officeDocument/2006/relationships/slide" Target="slide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8.png"/><Relationship Id="rId4" Type="http://schemas.openxmlformats.org/officeDocument/2006/relationships/slide" Target="slide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8.png"/><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xml"/><Relationship Id="rId7" Type="http://schemas.openxmlformats.org/officeDocument/2006/relationships/slide" Target="slide2.xml"/><Relationship Id="rId2" Type="http://schemas.openxmlformats.org/officeDocument/2006/relationships/slideLayout" Target="../slideLayouts/slideLayout15.xml"/><Relationship Id="rId1" Type="http://schemas.openxmlformats.org/officeDocument/2006/relationships/tags" Target="../tags/tag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8.png"/><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8.png"/><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14.emf"/><Relationship Id="rId5" Type="http://schemas.openxmlformats.org/officeDocument/2006/relationships/image" Target="../media/image8.png"/><Relationship Id="rId4" Type="http://schemas.openxmlformats.org/officeDocument/2006/relationships/slide" Target="slide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8.png"/><Relationship Id="rId4" Type="http://schemas.openxmlformats.org/officeDocument/2006/relationships/slide" Target="slide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8.png"/><Relationship Id="rId4" Type="http://schemas.openxmlformats.org/officeDocument/2006/relationships/slide" Target="slide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8.png"/><Relationship Id="rId4" Type="http://schemas.openxmlformats.org/officeDocument/2006/relationships/slide" Target="slide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8.png"/><Relationship Id="rId4" Type="http://schemas.openxmlformats.org/officeDocument/2006/relationships/slide" Target="slide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8.png"/><Relationship Id="rId4" Type="http://schemas.openxmlformats.org/officeDocument/2006/relationships/slide" Target="slide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8.png"/><Relationship Id="rId4" Type="http://schemas.openxmlformats.org/officeDocument/2006/relationships/slide" Target="slide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8.png"/><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15.xml"/><Relationship Id="rId1" Type="http://schemas.openxmlformats.org/officeDocument/2006/relationships/tags" Target="../tags/tag3.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8.png"/><Relationship Id="rId4" Type="http://schemas.openxmlformats.org/officeDocument/2006/relationships/slide" Target="slide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8.png"/><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1.xml"/><Relationship Id="rId1" Type="http://schemas.openxmlformats.org/officeDocument/2006/relationships/tags" Target="../tags/tag5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8.png"/><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8.png"/><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8.png"/><Relationship Id="rId2" Type="http://schemas.openxmlformats.org/officeDocument/2006/relationships/slideLayout" Target="../slideLayouts/slideLayout15.xml"/><Relationship Id="rId1" Type="http://schemas.openxmlformats.org/officeDocument/2006/relationships/tags" Target="../tags/tag10.xml"/><Relationship Id="rId6" Type="http://schemas.openxmlformats.org/officeDocument/2006/relationships/slide" Target="slide2.xml"/><Relationship Id="rId5" Type="http://schemas.openxmlformats.org/officeDocument/2006/relationships/image" Target="../media/image10.emf"/><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8.png"/><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ctrTitle"/>
          </p:nvPr>
        </p:nvSpPr>
        <p:spPr>
          <a:xfrm>
            <a:off x="141288" y="3268663"/>
            <a:ext cx="8861425" cy="1846262"/>
          </a:xfrm>
          <a:ln w="12700"/>
          <a:extLst>
            <a:ext uri="{91240B29-F687-4F45-9708-019B960494DF}">
              <a14:hiddenLine xmlns:a14="http://schemas.microsoft.com/office/drawing/2010/main" w="9525">
                <a:solidFill>
                  <a:schemeClr val="bg1"/>
                </a:solidFill>
                <a:miter lim="800000"/>
                <a:headEnd/>
                <a:tailEnd/>
              </a14:hiddenLine>
            </a:ext>
          </a:extLst>
        </p:spPr>
        <p:txBody>
          <a:bodyPr>
            <a:normAutofit fontScale="90000"/>
          </a:bodyPr>
          <a:lstStyle/>
          <a:p>
            <a:pPr eaLnBrk="1" hangingPunct="1"/>
            <a:r>
              <a:rPr lang="en-GB" dirty="0" smtClean="0">
                <a:solidFill>
                  <a:srgbClr val="002060"/>
                </a:solidFill>
              </a:rPr>
              <a:t>Global Liquidity Management Services</a:t>
            </a:r>
            <a:r>
              <a:rPr lang="en-GB" dirty="0" smtClean="0"/>
              <a:t/>
            </a:r>
            <a:br>
              <a:rPr lang="en-GB" dirty="0" smtClean="0"/>
            </a:br>
            <a:r>
              <a:rPr lang="es-MX" dirty="0" smtClean="0">
                <a:solidFill>
                  <a:srgbClr val="00B0F0"/>
                </a:solidFill>
              </a:rPr>
              <a:t/>
            </a:r>
            <a:br>
              <a:rPr lang="es-MX" dirty="0" smtClean="0">
                <a:solidFill>
                  <a:srgbClr val="00B0F0"/>
                </a:solidFill>
              </a:rPr>
            </a:br>
            <a:r>
              <a:rPr lang="es-MX" dirty="0" smtClean="0">
                <a:solidFill>
                  <a:srgbClr val="00B0F0"/>
                </a:solidFill>
              </a:rPr>
              <a:t>Global CSO Training</a:t>
            </a:r>
            <a:r>
              <a:rPr lang="en-IE" dirty="0" smtClean="0">
                <a:solidFill>
                  <a:srgbClr val="00B0F0"/>
                </a:solidFill>
              </a:rPr>
              <a:t/>
            </a:r>
            <a:br>
              <a:rPr lang="en-IE" dirty="0" smtClean="0">
                <a:solidFill>
                  <a:srgbClr val="00B0F0"/>
                </a:solidFill>
              </a:rPr>
            </a:br>
            <a:endParaRPr lang="en-GB" dirty="0" smtClean="0">
              <a:solidFill>
                <a:srgbClr val="00B0F0"/>
              </a:solidFill>
            </a:endParaRPr>
          </a:p>
        </p:txBody>
      </p:sp>
      <p:pic>
        <p:nvPicPr>
          <p:cNvPr id="8195" name="Picture 16" descr="http://www.citibank.com/transactionservices/home/email/a2/misc/101685_template/image_head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281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0" y="611188"/>
            <a:ext cx="6400800" cy="304800"/>
          </a:xfrm>
          <a:prstGeom prst="rect">
            <a:avLst/>
          </a:prstGeom>
          <a:noFill/>
        </p:spPr>
        <p:txBody>
          <a:bodyPr>
            <a:spAutoFit/>
          </a:bodyPr>
          <a:lstStyle/>
          <a:p>
            <a:pPr>
              <a:defRPr/>
            </a:pPr>
            <a:r>
              <a:rPr lang="en-US" dirty="0">
                <a:solidFill>
                  <a:schemeClr val="bg1"/>
                </a:solidFill>
                <a:ea typeface="+mj-ea"/>
                <a:cs typeface="+mn-cs"/>
              </a:rPr>
              <a:t>Institutional Clients Group Operations &amp; Technology </a:t>
            </a:r>
          </a:p>
        </p:txBody>
      </p:sp>
      <p:sp>
        <p:nvSpPr>
          <p:cNvPr id="8197" name="Rectangle 3"/>
          <p:cNvSpPr txBox="1">
            <a:spLocks noChangeArrowheads="1"/>
          </p:cNvSpPr>
          <p:nvPr/>
        </p:nvSpPr>
        <p:spPr bwMode="gray">
          <a:xfrm>
            <a:off x="152400" y="6308725"/>
            <a:ext cx="82470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838325" eaLnBrk="0" hangingPunct="0">
              <a:defRPr sz="1400">
                <a:solidFill>
                  <a:schemeClr val="tx1"/>
                </a:solidFill>
                <a:latin typeface="Arial" pitchFamily="34" charset="0"/>
                <a:ea typeface="ヒラギノ角ゴ Pro W3"/>
                <a:cs typeface="ヒラギノ角ゴ Pro W3"/>
              </a:defRPr>
            </a:lvl1pPr>
            <a:lvl2pPr marL="742950" indent="-285750" defTabSz="1838325" eaLnBrk="0" hangingPunct="0">
              <a:defRPr sz="1400">
                <a:solidFill>
                  <a:schemeClr val="tx1"/>
                </a:solidFill>
                <a:latin typeface="Arial" pitchFamily="34" charset="0"/>
                <a:ea typeface="ヒラギノ角ゴ Pro W3"/>
                <a:cs typeface="ヒラギノ角ゴ Pro W3"/>
              </a:defRPr>
            </a:lvl2pPr>
            <a:lvl3pPr marL="1143000" indent="-228600" defTabSz="1838325" eaLnBrk="0" hangingPunct="0">
              <a:defRPr sz="1400">
                <a:solidFill>
                  <a:schemeClr val="tx1"/>
                </a:solidFill>
                <a:latin typeface="Arial" pitchFamily="34" charset="0"/>
                <a:ea typeface="ヒラギノ角ゴ Pro W3"/>
                <a:cs typeface="ヒラギノ角ゴ Pro W3"/>
              </a:defRPr>
            </a:lvl3pPr>
            <a:lvl4pPr marL="1600200" indent="-228600" defTabSz="1838325" eaLnBrk="0" hangingPunct="0">
              <a:defRPr sz="1400">
                <a:solidFill>
                  <a:schemeClr val="tx1"/>
                </a:solidFill>
                <a:latin typeface="Arial" pitchFamily="34" charset="0"/>
                <a:ea typeface="ヒラギノ角ゴ Pro W3"/>
                <a:cs typeface="ヒラギノ角ゴ Pro W3"/>
              </a:defRPr>
            </a:lvl4pPr>
            <a:lvl5pPr marL="2057400" indent="-228600" defTabSz="1838325" eaLnBrk="0" hangingPunct="0">
              <a:defRPr sz="1400">
                <a:solidFill>
                  <a:schemeClr val="tx1"/>
                </a:solidFill>
                <a:latin typeface="Arial" pitchFamily="34" charset="0"/>
                <a:ea typeface="ヒラギノ角ゴ Pro W3"/>
                <a:cs typeface="ヒラギノ角ゴ Pro W3"/>
              </a:defRPr>
            </a:lvl5pPr>
            <a:lvl6pPr marL="2514600" indent="-228600" defTabSz="1838325"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6pPr>
            <a:lvl7pPr marL="2971800" indent="-228600" defTabSz="1838325"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7pPr>
            <a:lvl8pPr marL="3429000" indent="-228600" defTabSz="1838325"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8pPr>
            <a:lvl9pPr marL="3886200" indent="-228600" defTabSz="1838325"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9pPr>
          </a:lstStyle>
          <a:p>
            <a:pPr>
              <a:spcBef>
                <a:spcPct val="75000"/>
              </a:spcBef>
              <a:buClr>
                <a:schemeClr val="tx2"/>
              </a:buClr>
              <a:buFont typeface="Symbol" pitchFamily="18" charset="2"/>
              <a:buNone/>
            </a:pPr>
            <a:r>
              <a:rPr lang="en-US" sz="900" dirty="0">
                <a:solidFill>
                  <a:srgbClr val="53565A"/>
                </a:solidFill>
                <a:ea typeface="STKaiti"/>
                <a:cs typeface="STKaiti"/>
              </a:rPr>
              <a:t>For Internal Use Only. Training Manuals are Subject To Regular Changes.</a:t>
            </a:r>
            <a:endParaRPr lang="en-IE" sz="900" dirty="0">
              <a:solidFill>
                <a:srgbClr val="53565A"/>
              </a:solidFill>
              <a:ea typeface="STKaiti"/>
              <a:cs typeface="STKaiti"/>
            </a:endParaRPr>
          </a:p>
        </p:txBody>
      </p:sp>
    </p:spTree>
    <p:custDataLst>
      <p:tags r:id="rId1"/>
    </p:custDataLst>
    <p:extLst>
      <p:ext uri="{BB962C8B-B14F-4D97-AF65-F5344CB8AC3E}">
        <p14:creationId xmlns:p14="http://schemas.microsoft.com/office/powerpoint/2010/main" val="3095078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own Arrow 47"/>
          <p:cNvSpPr/>
          <p:nvPr/>
        </p:nvSpPr>
        <p:spPr bwMode="auto">
          <a:xfrm>
            <a:off x="7538020" y="2895600"/>
            <a:ext cx="1219200" cy="1512888"/>
          </a:xfrm>
          <a:prstGeom prst="downArrow">
            <a:avLst/>
          </a:prstGeom>
          <a:solidFill>
            <a:schemeClr val="bg1">
              <a:lumMod val="95000"/>
            </a:schemeClr>
          </a:solidFill>
          <a:ln w="6350" cap="flat" cmpd="sng" algn="ctr">
            <a:noFill/>
            <a:prstDash val="solid"/>
            <a:round/>
            <a:headEnd type="none" w="med" len="med"/>
            <a:tailEnd type="none" w="med" len="med"/>
          </a:ln>
          <a:effectLst/>
          <a:extLst/>
        </p:spPr>
        <p:txBody>
          <a:bodyPr wrap="none" anchor="ctr"/>
          <a:lstStyle/>
          <a:p>
            <a:pPr algn="ctr" fontAlgn="base">
              <a:spcBef>
                <a:spcPct val="0"/>
              </a:spcBef>
              <a:spcAft>
                <a:spcPct val="0"/>
              </a:spcAft>
              <a:defRPr/>
            </a:pPr>
            <a:endParaRPr lang="en-US" sz="1400" b="1" dirty="0">
              <a:solidFill>
                <a:srgbClr val="53565A"/>
              </a:solidFill>
            </a:endParaRPr>
          </a:p>
        </p:txBody>
      </p:sp>
      <p:sp>
        <p:nvSpPr>
          <p:cNvPr id="41" name="Rectangle 40"/>
          <p:cNvSpPr/>
          <p:nvPr/>
        </p:nvSpPr>
        <p:spPr bwMode="auto">
          <a:xfrm>
            <a:off x="3656583" y="1589088"/>
            <a:ext cx="5167312" cy="1811337"/>
          </a:xfrm>
          <a:prstGeom prst="rect">
            <a:avLst/>
          </a:prstGeom>
          <a:noFill/>
          <a:ln w="6350" cap="flat" cmpd="sng" algn="ctr">
            <a:solidFill>
              <a:schemeClr val="bg1">
                <a:lumMod val="85000"/>
              </a:schemeClr>
            </a:solidFill>
            <a:prstDash val="dash"/>
            <a:round/>
            <a:headEnd type="none" w="med" len="med"/>
            <a:tailEnd type="none" w="med" len="med"/>
          </a:ln>
          <a:effectLst/>
          <a:extLst/>
        </p:spPr>
        <p:txBody>
          <a:bodyPr wrap="none"/>
          <a:lstStyle/>
          <a:p>
            <a:pPr fontAlgn="base">
              <a:spcBef>
                <a:spcPct val="0"/>
              </a:spcBef>
              <a:spcAft>
                <a:spcPct val="0"/>
              </a:spcAft>
              <a:defRPr/>
            </a:pPr>
            <a:r>
              <a:rPr lang="en-US" sz="1200" b="1" dirty="0">
                <a:solidFill>
                  <a:srgbClr val="002060"/>
                </a:solidFill>
              </a:rPr>
              <a:t>Without Single-Currency Notional Pooling Program</a:t>
            </a:r>
          </a:p>
        </p:txBody>
      </p:sp>
      <p:sp>
        <p:nvSpPr>
          <p:cNvPr id="26630" name="Rectangle 41"/>
          <p:cNvSpPr>
            <a:spLocks noChangeArrowheads="1"/>
          </p:cNvSpPr>
          <p:nvPr/>
        </p:nvSpPr>
        <p:spPr bwMode="auto">
          <a:xfrm>
            <a:off x="3656583" y="3962400"/>
            <a:ext cx="5167312" cy="1811338"/>
          </a:xfrm>
          <a:prstGeom prst="rect">
            <a:avLst/>
          </a:prstGeom>
          <a:noFill/>
          <a:ln w="635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r>
              <a:rPr lang="en-US" sz="1200" b="1" dirty="0">
                <a:solidFill>
                  <a:srgbClr val="002060"/>
                </a:solidFill>
              </a:rPr>
              <a:t>With Single-Currency Notional Pooling Program</a:t>
            </a:r>
          </a:p>
        </p:txBody>
      </p:sp>
      <p:sp>
        <p:nvSpPr>
          <p:cNvPr id="26631" name="Rectangle 9"/>
          <p:cNvSpPr>
            <a:spLocks noChangeArrowheads="1"/>
          </p:cNvSpPr>
          <p:nvPr/>
        </p:nvSpPr>
        <p:spPr bwMode="gray">
          <a:xfrm>
            <a:off x="3785170" y="4408488"/>
            <a:ext cx="4937125" cy="758825"/>
          </a:xfrm>
          <a:prstGeom prst="rect">
            <a:avLst/>
          </a:prstGeom>
          <a:solidFill>
            <a:srgbClr val="EAEBEB"/>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45720" rIns="45720" anchor="ctr"/>
          <a:lstStyle/>
          <a:p>
            <a:pPr fontAlgn="base">
              <a:spcBef>
                <a:spcPct val="0"/>
              </a:spcBef>
              <a:spcAft>
                <a:spcPct val="0"/>
              </a:spcAft>
            </a:pPr>
            <a:endParaRPr lang="en-GB" sz="800">
              <a:solidFill>
                <a:srgbClr val="53565A"/>
              </a:solidFill>
            </a:endParaRPr>
          </a:p>
        </p:txBody>
      </p:sp>
      <p:sp>
        <p:nvSpPr>
          <p:cNvPr id="26632" name="Rectangle 15"/>
          <p:cNvSpPr>
            <a:spLocks noChangeArrowheads="1"/>
          </p:cNvSpPr>
          <p:nvPr/>
        </p:nvSpPr>
        <p:spPr bwMode="gray">
          <a:xfrm>
            <a:off x="3785170" y="5160963"/>
            <a:ext cx="4937125" cy="215900"/>
          </a:xfrm>
          <a:prstGeom prst="rect">
            <a:avLst/>
          </a:prstGeom>
          <a:solidFill>
            <a:schemeClr val="bg2"/>
          </a:solidFill>
          <a:ln>
            <a:noFill/>
          </a:ln>
          <a:extLst>
            <a:ext uri="{91240B29-F687-4F45-9708-019B960494DF}">
              <a14:hiddenLine xmlns:a14="http://schemas.microsoft.com/office/drawing/2010/main" w="15875">
                <a:solidFill>
                  <a:srgbClr val="000000"/>
                </a:solidFill>
                <a:miter lim="800000"/>
                <a:headEnd/>
                <a:tailEnd/>
              </a14:hiddenLine>
            </a:ext>
          </a:extLst>
        </p:spPr>
        <p:txBody>
          <a:bodyPr>
            <a:spAutoFit/>
          </a:bodyPr>
          <a:lstStyle/>
          <a:p>
            <a:pPr eaLnBrk="0" fontAlgn="base" hangingPunct="0">
              <a:spcBef>
                <a:spcPct val="50000"/>
              </a:spcBef>
              <a:spcAft>
                <a:spcPct val="0"/>
              </a:spcAft>
            </a:pPr>
            <a:endParaRPr lang="en-US" sz="800">
              <a:solidFill>
                <a:srgbClr val="FFFFFF"/>
              </a:solidFill>
            </a:endParaRPr>
          </a:p>
        </p:txBody>
      </p:sp>
      <p:sp>
        <p:nvSpPr>
          <p:cNvPr id="26633" name="AutoShape 13"/>
          <p:cNvSpPr>
            <a:spLocks noChangeArrowheads="1"/>
          </p:cNvSpPr>
          <p:nvPr/>
        </p:nvSpPr>
        <p:spPr bwMode="gray">
          <a:xfrm>
            <a:off x="7801545" y="5194300"/>
            <a:ext cx="70326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eaLnBrk="0" fontAlgn="base" hangingPunct="0">
              <a:spcBef>
                <a:spcPct val="50000"/>
              </a:spcBef>
              <a:spcAft>
                <a:spcPct val="0"/>
              </a:spcAft>
            </a:pPr>
            <a:r>
              <a:rPr lang="en-US" sz="800">
                <a:solidFill>
                  <a:srgbClr val="00B0F0"/>
                </a:solidFill>
              </a:rPr>
              <a:t>= $30k</a:t>
            </a:r>
          </a:p>
        </p:txBody>
      </p:sp>
      <p:sp>
        <p:nvSpPr>
          <p:cNvPr id="26634" name="AutoShape 10"/>
          <p:cNvSpPr>
            <a:spLocks noChangeArrowheads="1"/>
          </p:cNvSpPr>
          <p:nvPr/>
        </p:nvSpPr>
        <p:spPr bwMode="gray">
          <a:xfrm>
            <a:off x="4175695" y="4467225"/>
            <a:ext cx="777875" cy="547688"/>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0" rIns="0"/>
          <a:lstStyle/>
          <a:p>
            <a:pPr algn="ctr" eaLnBrk="0" fontAlgn="base" hangingPunct="0">
              <a:spcBef>
                <a:spcPct val="0"/>
              </a:spcBef>
              <a:spcAft>
                <a:spcPct val="0"/>
              </a:spcAft>
              <a:defRPr/>
            </a:pPr>
            <a:r>
              <a:rPr lang="en-US" sz="800" dirty="0" smtClean="0">
                <a:solidFill>
                  <a:srgbClr val="002D72"/>
                </a:solidFill>
              </a:rPr>
              <a:t>Child </a:t>
            </a:r>
          </a:p>
          <a:p>
            <a:pPr algn="ctr" eaLnBrk="0" fontAlgn="base" hangingPunct="0">
              <a:spcBef>
                <a:spcPct val="0"/>
              </a:spcBef>
              <a:spcAft>
                <a:spcPct val="0"/>
              </a:spcAft>
              <a:defRPr/>
            </a:pPr>
            <a:r>
              <a:rPr lang="en-US" sz="800" dirty="0" smtClean="0">
                <a:solidFill>
                  <a:srgbClr val="002D72"/>
                </a:solidFill>
              </a:rPr>
              <a:t>Account </a:t>
            </a:r>
            <a:r>
              <a:rPr lang="en-US" sz="800" dirty="0">
                <a:solidFill>
                  <a:srgbClr val="002D72"/>
                </a:solidFill>
              </a:rPr>
              <a:t>A</a:t>
            </a:r>
          </a:p>
          <a:p>
            <a:pPr algn="ctr" eaLnBrk="0" fontAlgn="base" hangingPunct="0">
              <a:spcBef>
                <a:spcPct val="0"/>
              </a:spcBef>
              <a:spcAft>
                <a:spcPct val="0"/>
              </a:spcAft>
              <a:defRPr/>
            </a:pPr>
            <a:r>
              <a:rPr lang="en-US" sz="800" dirty="0">
                <a:solidFill>
                  <a:srgbClr val="002D72"/>
                </a:solidFill>
              </a:rPr>
              <a:t>$10MM</a:t>
            </a:r>
          </a:p>
        </p:txBody>
      </p:sp>
      <p:sp>
        <p:nvSpPr>
          <p:cNvPr id="26635" name="AutoShape 11"/>
          <p:cNvSpPr>
            <a:spLocks noChangeArrowheads="1"/>
          </p:cNvSpPr>
          <p:nvPr/>
        </p:nvSpPr>
        <p:spPr bwMode="gray">
          <a:xfrm>
            <a:off x="5914008" y="4467225"/>
            <a:ext cx="777875" cy="547688"/>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0" rIns="0"/>
          <a:lstStyle/>
          <a:p>
            <a:pPr algn="ctr" eaLnBrk="0" fontAlgn="base" hangingPunct="0">
              <a:spcBef>
                <a:spcPct val="0"/>
              </a:spcBef>
              <a:spcAft>
                <a:spcPct val="0"/>
              </a:spcAft>
              <a:defRPr/>
            </a:pPr>
            <a:r>
              <a:rPr lang="en-US" sz="800" dirty="0" smtClean="0">
                <a:solidFill>
                  <a:srgbClr val="002D72"/>
                </a:solidFill>
              </a:rPr>
              <a:t>Child</a:t>
            </a:r>
          </a:p>
          <a:p>
            <a:pPr algn="ctr" eaLnBrk="0" fontAlgn="base" hangingPunct="0">
              <a:spcBef>
                <a:spcPct val="0"/>
              </a:spcBef>
              <a:spcAft>
                <a:spcPct val="0"/>
              </a:spcAft>
              <a:defRPr/>
            </a:pPr>
            <a:r>
              <a:rPr lang="en-US" sz="800" dirty="0" smtClean="0">
                <a:solidFill>
                  <a:srgbClr val="002D72"/>
                </a:solidFill>
              </a:rPr>
              <a:t>Account </a:t>
            </a:r>
            <a:r>
              <a:rPr lang="en-US" sz="800" dirty="0">
                <a:solidFill>
                  <a:srgbClr val="002D72"/>
                </a:solidFill>
              </a:rPr>
              <a:t>C</a:t>
            </a:r>
          </a:p>
          <a:p>
            <a:pPr algn="ctr" eaLnBrk="0" fontAlgn="base" hangingPunct="0">
              <a:spcBef>
                <a:spcPct val="0"/>
              </a:spcBef>
              <a:spcAft>
                <a:spcPct val="0"/>
              </a:spcAft>
              <a:defRPr/>
            </a:pPr>
            <a:r>
              <a:rPr lang="en-US" sz="800" dirty="0">
                <a:solidFill>
                  <a:srgbClr val="002D72"/>
                </a:solidFill>
              </a:rPr>
              <a:t>$30MM</a:t>
            </a:r>
          </a:p>
        </p:txBody>
      </p:sp>
      <p:sp>
        <p:nvSpPr>
          <p:cNvPr id="26636" name="AutoShape 12"/>
          <p:cNvSpPr>
            <a:spLocks noChangeArrowheads="1"/>
          </p:cNvSpPr>
          <p:nvPr/>
        </p:nvSpPr>
        <p:spPr bwMode="gray">
          <a:xfrm>
            <a:off x="5045645" y="4467225"/>
            <a:ext cx="777875" cy="547688"/>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0" rIns="0"/>
          <a:lstStyle/>
          <a:p>
            <a:pPr algn="ctr" eaLnBrk="0" fontAlgn="base" hangingPunct="0">
              <a:spcBef>
                <a:spcPct val="0"/>
              </a:spcBef>
              <a:spcAft>
                <a:spcPct val="0"/>
              </a:spcAft>
              <a:defRPr/>
            </a:pPr>
            <a:r>
              <a:rPr lang="en-US" sz="800" dirty="0" smtClean="0">
                <a:solidFill>
                  <a:srgbClr val="002D72"/>
                </a:solidFill>
              </a:rPr>
              <a:t>Child</a:t>
            </a:r>
          </a:p>
          <a:p>
            <a:pPr algn="ctr" eaLnBrk="0" fontAlgn="base" hangingPunct="0">
              <a:spcBef>
                <a:spcPct val="0"/>
              </a:spcBef>
              <a:spcAft>
                <a:spcPct val="0"/>
              </a:spcAft>
              <a:defRPr/>
            </a:pPr>
            <a:r>
              <a:rPr lang="en-US" sz="800" dirty="0" smtClean="0">
                <a:solidFill>
                  <a:srgbClr val="002D72"/>
                </a:solidFill>
              </a:rPr>
              <a:t>Account </a:t>
            </a:r>
            <a:r>
              <a:rPr lang="en-US" sz="800" dirty="0">
                <a:solidFill>
                  <a:srgbClr val="002D72"/>
                </a:solidFill>
              </a:rPr>
              <a:t>B</a:t>
            </a:r>
          </a:p>
          <a:p>
            <a:pPr algn="ctr" eaLnBrk="0" fontAlgn="base" hangingPunct="0">
              <a:spcBef>
                <a:spcPct val="0"/>
              </a:spcBef>
              <a:spcAft>
                <a:spcPct val="0"/>
              </a:spcAft>
              <a:defRPr/>
            </a:pPr>
            <a:r>
              <a:rPr lang="en-US" sz="800" dirty="0">
                <a:solidFill>
                  <a:srgbClr val="C00000"/>
                </a:solidFill>
              </a:rPr>
              <a:t>$&lt;5MM&gt;</a:t>
            </a:r>
          </a:p>
        </p:txBody>
      </p:sp>
      <p:sp>
        <p:nvSpPr>
          <p:cNvPr id="26637" name="AutoShape 13"/>
          <p:cNvSpPr>
            <a:spLocks noChangeArrowheads="1"/>
          </p:cNvSpPr>
          <p:nvPr/>
        </p:nvSpPr>
        <p:spPr bwMode="gray">
          <a:xfrm>
            <a:off x="6777608" y="4467225"/>
            <a:ext cx="777875" cy="547688"/>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0" rIns="0"/>
          <a:lstStyle/>
          <a:p>
            <a:pPr algn="ctr" eaLnBrk="0" fontAlgn="base" hangingPunct="0">
              <a:spcBef>
                <a:spcPct val="0"/>
              </a:spcBef>
              <a:spcAft>
                <a:spcPct val="0"/>
              </a:spcAft>
              <a:defRPr/>
            </a:pPr>
            <a:r>
              <a:rPr lang="en-US" sz="800" dirty="0" smtClean="0">
                <a:solidFill>
                  <a:srgbClr val="002D72"/>
                </a:solidFill>
              </a:rPr>
              <a:t>Child</a:t>
            </a:r>
          </a:p>
          <a:p>
            <a:pPr algn="ctr" eaLnBrk="0" fontAlgn="base" hangingPunct="0">
              <a:spcBef>
                <a:spcPct val="0"/>
              </a:spcBef>
              <a:spcAft>
                <a:spcPct val="0"/>
              </a:spcAft>
              <a:defRPr/>
            </a:pPr>
            <a:r>
              <a:rPr lang="en-US" sz="800" dirty="0" smtClean="0">
                <a:solidFill>
                  <a:srgbClr val="002D72"/>
                </a:solidFill>
              </a:rPr>
              <a:t>Account </a:t>
            </a:r>
            <a:r>
              <a:rPr lang="en-US" sz="800" dirty="0">
                <a:solidFill>
                  <a:srgbClr val="002D72"/>
                </a:solidFill>
              </a:rPr>
              <a:t>D</a:t>
            </a:r>
          </a:p>
          <a:p>
            <a:pPr algn="ctr" eaLnBrk="0" fontAlgn="base" hangingPunct="0">
              <a:spcBef>
                <a:spcPct val="0"/>
              </a:spcBef>
              <a:spcAft>
                <a:spcPct val="0"/>
              </a:spcAft>
              <a:defRPr/>
            </a:pPr>
            <a:r>
              <a:rPr lang="en-US" sz="800" dirty="0">
                <a:solidFill>
                  <a:srgbClr val="C00000"/>
                </a:solidFill>
              </a:rPr>
              <a:t>$&lt;20MM&gt;</a:t>
            </a:r>
          </a:p>
        </p:txBody>
      </p:sp>
      <p:sp>
        <p:nvSpPr>
          <p:cNvPr id="26638" name="AutoShape 10"/>
          <p:cNvSpPr>
            <a:spLocks noChangeArrowheads="1"/>
          </p:cNvSpPr>
          <p:nvPr/>
        </p:nvSpPr>
        <p:spPr bwMode="gray">
          <a:xfrm>
            <a:off x="3720083" y="5022850"/>
            <a:ext cx="925512"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50000"/>
              </a:spcBef>
              <a:spcAft>
                <a:spcPct val="0"/>
              </a:spcAft>
            </a:pPr>
            <a:r>
              <a:rPr lang="en-US" sz="600">
                <a:solidFill>
                  <a:srgbClr val="002060"/>
                </a:solidFill>
              </a:rPr>
              <a:t>Interest Calc.</a:t>
            </a:r>
          </a:p>
        </p:txBody>
      </p:sp>
      <p:sp>
        <p:nvSpPr>
          <p:cNvPr id="26639" name="AutoShape 11"/>
          <p:cNvSpPr>
            <a:spLocks noChangeArrowheads="1"/>
          </p:cNvSpPr>
          <p:nvPr/>
        </p:nvSpPr>
        <p:spPr bwMode="gray">
          <a:xfrm>
            <a:off x="7611045" y="4467225"/>
            <a:ext cx="1050925" cy="547688"/>
          </a:xfrm>
          <a:prstGeom prst="rect">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0" rIns="0"/>
          <a:lstStyle/>
          <a:p>
            <a:pPr algn="ctr" eaLnBrk="0" fontAlgn="base" hangingPunct="0">
              <a:spcBef>
                <a:spcPct val="0"/>
              </a:spcBef>
              <a:spcAft>
                <a:spcPct val="0"/>
              </a:spcAft>
              <a:defRPr/>
            </a:pPr>
            <a:r>
              <a:rPr lang="en-US" sz="800" dirty="0">
                <a:solidFill>
                  <a:srgbClr val="002D72"/>
                </a:solidFill>
              </a:rPr>
              <a:t>Header Account E</a:t>
            </a:r>
            <a:br>
              <a:rPr lang="en-US" sz="800" dirty="0">
                <a:solidFill>
                  <a:srgbClr val="002D72"/>
                </a:solidFill>
              </a:rPr>
            </a:br>
            <a:r>
              <a:rPr lang="en-US" sz="800" dirty="0">
                <a:solidFill>
                  <a:srgbClr val="002D72"/>
                </a:solidFill>
              </a:rPr>
              <a:t>Net Position</a:t>
            </a:r>
          </a:p>
          <a:p>
            <a:pPr algn="ctr" eaLnBrk="0" fontAlgn="base" hangingPunct="0">
              <a:spcBef>
                <a:spcPct val="0"/>
              </a:spcBef>
              <a:spcAft>
                <a:spcPct val="0"/>
              </a:spcAft>
              <a:defRPr/>
            </a:pPr>
            <a:r>
              <a:rPr lang="en-US" sz="800" dirty="0">
                <a:solidFill>
                  <a:srgbClr val="002D72"/>
                </a:solidFill>
              </a:rPr>
              <a:t>$15MM</a:t>
            </a:r>
          </a:p>
        </p:txBody>
      </p:sp>
      <p:sp>
        <p:nvSpPr>
          <p:cNvPr id="26640" name="AutoShape 11"/>
          <p:cNvSpPr>
            <a:spLocks noChangeArrowheads="1"/>
          </p:cNvSpPr>
          <p:nvPr/>
        </p:nvSpPr>
        <p:spPr bwMode="gray">
          <a:xfrm>
            <a:off x="7776145" y="5022850"/>
            <a:ext cx="776288"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eaLnBrk="0" fontAlgn="base" hangingPunct="0">
              <a:spcBef>
                <a:spcPct val="50000"/>
              </a:spcBef>
              <a:spcAft>
                <a:spcPct val="0"/>
              </a:spcAft>
            </a:pPr>
            <a:r>
              <a:rPr lang="en-US" sz="600">
                <a:solidFill>
                  <a:srgbClr val="002060"/>
                </a:solidFill>
              </a:rPr>
              <a:t>x 0.2%</a:t>
            </a:r>
          </a:p>
        </p:txBody>
      </p:sp>
      <p:sp>
        <p:nvSpPr>
          <p:cNvPr id="26641" name="AutoShape 10"/>
          <p:cNvSpPr>
            <a:spLocks noChangeArrowheads="1"/>
          </p:cNvSpPr>
          <p:nvPr/>
        </p:nvSpPr>
        <p:spPr bwMode="gray">
          <a:xfrm>
            <a:off x="3720083" y="5194300"/>
            <a:ext cx="925512"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50000"/>
              </a:spcBef>
              <a:spcAft>
                <a:spcPct val="0"/>
              </a:spcAft>
            </a:pPr>
            <a:r>
              <a:rPr lang="en-US" sz="800">
                <a:solidFill>
                  <a:srgbClr val="FFFFFF"/>
                </a:solidFill>
              </a:rPr>
              <a:t>Interest =</a:t>
            </a:r>
          </a:p>
        </p:txBody>
      </p:sp>
      <p:sp>
        <p:nvSpPr>
          <p:cNvPr id="26642" name="Rectangle 9"/>
          <p:cNvSpPr>
            <a:spLocks noChangeArrowheads="1"/>
          </p:cNvSpPr>
          <p:nvPr/>
        </p:nvSpPr>
        <p:spPr bwMode="gray">
          <a:xfrm>
            <a:off x="3785170" y="2124075"/>
            <a:ext cx="4937125" cy="758825"/>
          </a:xfrm>
          <a:prstGeom prst="rect">
            <a:avLst/>
          </a:prstGeom>
          <a:solidFill>
            <a:srgbClr val="EAEBEB"/>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45720" rIns="45720" anchor="ctr"/>
          <a:lstStyle/>
          <a:p>
            <a:pPr fontAlgn="base">
              <a:spcBef>
                <a:spcPct val="0"/>
              </a:spcBef>
              <a:spcAft>
                <a:spcPct val="0"/>
              </a:spcAft>
            </a:pPr>
            <a:endParaRPr lang="en-GB" sz="800">
              <a:solidFill>
                <a:srgbClr val="53565A"/>
              </a:solidFill>
            </a:endParaRPr>
          </a:p>
        </p:txBody>
      </p:sp>
      <p:sp>
        <p:nvSpPr>
          <p:cNvPr id="26643" name="Rectangle 15"/>
          <p:cNvSpPr>
            <a:spLocks noChangeArrowheads="1"/>
          </p:cNvSpPr>
          <p:nvPr/>
        </p:nvSpPr>
        <p:spPr bwMode="gray">
          <a:xfrm>
            <a:off x="3785170" y="2895600"/>
            <a:ext cx="4937125" cy="214313"/>
          </a:xfrm>
          <a:prstGeom prst="rect">
            <a:avLst/>
          </a:prstGeom>
          <a:solidFill>
            <a:schemeClr val="bg2"/>
          </a:solidFill>
          <a:ln>
            <a:noFill/>
          </a:ln>
          <a:extLst>
            <a:ext uri="{91240B29-F687-4F45-9708-019B960494DF}">
              <a14:hiddenLine xmlns:a14="http://schemas.microsoft.com/office/drawing/2010/main" w="15875">
                <a:solidFill>
                  <a:srgbClr val="000000"/>
                </a:solidFill>
                <a:miter lim="800000"/>
                <a:headEnd/>
                <a:tailEnd/>
              </a14:hiddenLine>
            </a:ext>
          </a:extLst>
        </p:spPr>
        <p:txBody>
          <a:bodyPr>
            <a:spAutoFit/>
          </a:bodyPr>
          <a:lstStyle/>
          <a:p>
            <a:pPr eaLnBrk="0" fontAlgn="base" hangingPunct="0">
              <a:spcBef>
                <a:spcPct val="50000"/>
              </a:spcBef>
              <a:spcAft>
                <a:spcPct val="0"/>
              </a:spcAft>
            </a:pPr>
            <a:r>
              <a:rPr lang="en-US" sz="800" b="1">
                <a:solidFill>
                  <a:srgbClr val="FFFFFF"/>
                </a:solidFill>
              </a:rPr>
              <a:t>	 </a:t>
            </a:r>
          </a:p>
        </p:txBody>
      </p:sp>
      <p:sp>
        <p:nvSpPr>
          <p:cNvPr id="26644" name="AutoShape 13"/>
          <p:cNvSpPr>
            <a:spLocks noChangeArrowheads="1"/>
          </p:cNvSpPr>
          <p:nvPr/>
        </p:nvSpPr>
        <p:spPr bwMode="gray">
          <a:xfrm>
            <a:off x="7774558" y="2924175"/>
            <a:ext cx="823912"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eaLnBrk="0" fontAlgn="base" hangingPunct="0">
              <a:spcBef>
                <a:spcPct val="50000"/>
              </a:spcBef>
              <a:spcAft>
                <a:spcPct val="0"/>
              </a:spcAft>
            </a:pPr>
            <a:r>
              <a:rPr lang="en-US" sz="800">
                <a:solidFill>
                  <a:srgbClr val="00B0F0"/>
                </a:solidFill>
              </a:rPr>
              <a:t>= $&lt;170k&gt;</a:t>
            </a:r>
          </a:p>
        </p:txBody>
      </p:sp>
      <p:sp>
        <p:nvSpPr>
          <p:cNvPr id="26645" name="AutoShape 10"/>
          <p:cNvSpPr>
            <a:spLocks noChangeArrowheads="1"/>
          </p:cNvSpPr>
          <p:nvPr/>
        </p:nvSpPr>
        <p:spPr bwMode="gray">
          <a:xfrm>
            <a:off x="4175695" y="2200275"/>
            <a:ext cx="777875" cy="54927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0" rIns="0"/>
          <a:lstStyle/>
          <a:p>
            <a:pPr algn="ctr" eaLnBrk="0" fontAlgn="base" hangingPunct="0">
              <a:spcBef>
                <a:spcPct val="0"/>
              </a:spcBef>
              <a:spcAft>
                <a:spcPct val="0"/>
              </a:spcAft>
              <a:defRPr/>
            </a:pPr>
            <a:r>
              <a:rPr lang="en-US" sz="800" dirty="0">
                <a:solidFill>
                  <a:srgbClr val="002D72"/>
                </a:solidFill>
              </a:rPr>
              <a:t>Account A</a:t>
            </a:r>
          </a:p>
          <a:p>
            <a:pPr algn="ctr" eaLnBrk="0" fontAlgn="base" hangingPunct="0">
              <a:spcBef>
                <a:spcPct val="0"/>
              </a:spcBef>
              <a:spcAft>
                <a:spcPct val="0"/>
              </a:spcAft>
              <a:defRPr/>
            </a:pPr>
            <a:r>
              <a:rPr lang="en-US" sz="800" dirty="0">
                <a:solidFill>
                  <a:srgbClr val="002D72"/>
                </a:solidFill>
              </a:rPr>
              <a:t>$10MM</a:t>
            </a:r>
          </a:p>
        </p:txBody>
      </p:sp>
      <p:sp>
        <p:nvSpPr>
          <p:cNvPr id="26646" name="AutoShape 11"/>
          <p:cNvSpPr>
            <a:spLocks noChangeArrowheads="1"/>
          </p:cNvSpPr>
          <p:nvPr/>
        </p:nvSpPr>
        <p:spPr bwMode="gray">
          <a:xfrm>
            <a:off x="5914008" y="2200275"/>
            <a:ext cx="777875" cy="54927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0" rIns="0"/>
          <a:lstStyle/>
          <a:p>
            <a:pPr algn="ctr" eaLnBrk="0" fontAlgn="base" hangingPunct="0">
              <a:spcBef>
                <a:spcPct val="0"/>
              </a:spcBef>
              <a:spcAft>
                <a:spcPct val="0"/>
              </a:spcAft>
              <a:defRPr/>
            </a:pPr>
            <a:r>
              <a:rPr lang="en-US" sz="800" dirty="0">
                <a:solidFill>
                  <a:srgbClr val="002D72"/>
                </a:solidFill>
              </a:rPr>
              <a:t>Account C</a:t>
            </a:r>
          </a:p>
          <a:p>
            <a:pPr algn="ctr" eaLnBrk="0" fontAlgn="base" hangingPunct="0">
              <a:spcBef>
                <a:spcPct val="0"/>
              </a:spcBef>
              <a:spcAft>
                <a:spcPct val="0"/>
              </a:spcAft>
              <a:defRPr/>
            </a:pPr>
            <a:r>
              <a:rPr lang="en-US" sz="800" dirty="0">
                <a:solidFill>
                  <a:srgbClr val="002D72"/>
                </a:solidFill>
              </a:rPr>
              <a:t>$30MM</a:t>
            </a:r>
          </a:p>
        </p:txBody>
      </p:sp>
      <p:sp>
        <p:nvSpPr>
          <p:cNvPr id="26647" name="AutoShape 12"/>
          <p:cNvSpPr>
            <a:spLocks noChangeArrowheads="1"/>
          </p:cNvSpPr>
          <p:nvPr/>
        </p:nvSpPr>
        <p:spPr bwMode="gray">
          <a:xfrm>
            <a:off x="5045645" y="2200275"/>
            <a:ext cx="777875" cy="54927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0" rIns="0"/>
          <a:lstStyle/>
          <a:p>
            <a:pPr algn="ctr" eaLnBrk="0" fontAlgn="base" hangingPunct="0">
              <a:spcBef>
                <a:spcPct val="0"/>
              </a:spcBef>
              <a:spcAft>
                <a:spcPct val="0"/>
              </a:spcAft>
              <a:defRPr/>
            </a:pPr>
            <a:r>
              <a:rPr lang="en-US" sz="800" dirty="0">
                <a:solidFill>
                  <a:srgbClr val="002D72"/>
                </a:solidFill>
              </a:rPr>
              <a:t>Account B</a:t>
            </a:r>
          </a:p>
          <a:p>
            <a:pPr algn="ctr" eaLnBrk="0" fontAlgn="base" hangingPunct="0">
              <a:spcBef>
                <a:spcPct val="0"/>
              </a:spcBef>
              <a:spcAft>
                <a:spcPct val="0"/>
              </a:spcAft>
              <a:defRPr/>
            </a:pPr>
            <a:r>
              <a:rPr lang="en-US" sz="800" dirty="0">
                <a:solidFill>
                  <a:srgbClr val="C00000"/>
                </a:solidFill>
              </a:rPr>
              <a:t>$&lt;5MM&gt;</a:t>
            </a:r>
          </a:p>
        </p:txBody>
      </p:sp>
      <p:sp>
        <p:nvSpPr>
          <p:cNvPr id="26648" name="AutoShape 13"/>
          <p:cNvSpPr>
            <a:spLocks noChangeArrowheads="1"/>
          </p:cNvSpPr>
          <p:nvPr/>
        </p:nvSpPr>
        <p:spPr bwMode="gray">
          <a:xfrm>
            <a:off x="6777608" y="2200275"/>
            <a:ext cx="777875" cy="54927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lIns="0" rIns="0"/>
          <a:lstStyle/>
          <a:p>
            <a:pPr algn="ctr" eaLnBrk="0" fontAlgn="base" hangingPunct="0">
              <a:spcBef>
                <a:spcPct val="0"/>
              </a:spcBef>
              <a:spcAft>
                <a:spcPct val="0"/>
              </a:spcAft>
              <a:defRPr/>
            </a:pPr>
            <a:r>
              <a:rPr lang="en-US" sz="800" dirty="0">
                <a:solidFill>
                  <a:srgbClr val="002D72"/>
                </a:solidFill>
              </a:rPr>
              <a:t>Account D</a:t>
            </a:r>
          </a:p>
          <a:p>
            <a:pPr algn="ctr" eaLnBrk="0" fontAlgn="base" hangingPunct="0">
              <a:spcBef>
                <a:spcPct val="0"/>
              </a:spcBef>
              <a:spcAft>
                <a:spcPct val="0"/>
              </a:spcAft>
              <a:defRPr/>
            </a:pPr>
            <a:r>
              <a:rPr lang="en-US" sz="800" dirty="0">
                <a:solidFill>
                  <a:srgbClr val="C00000"/>
                </a:solidFill>
              </a:rPr>
              <a:t>$&lt;20MM&gt;</a:t>
            </a:r>
          </a:p>
        </p:txBody>
      </p:sp>
      <p:sp>
        <p:nvSpPr>
          <p:cNvPr id="26649" name="AutoShape 10"/>
          <p:cNvSpPr>
            <a:spLocks noChangeArrowheads="1"/>
          </p:cNvSpPr>
          <p:nvPr/>
        </p:nvSpPr>
        <p:spPr bwMode="gray">
          <a:xfrm>
            <a:off x="4175695" y="2924175"/>
            <a:ext cx="7778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fontAlgn="base" hangingPunct="0">
              <a:spcBef>
                <a:spcPct val="50000"/>
              </a:spcBef>
              <a:spcAft>
                <a:spcPct val="0"/>
              </a:spcAft>
            </a:pPr>
            <a:r>
              <a:rPr lang="en-US" sz="800">
                <a:solidFill>
                  <a:srgbClr val="FFFFFF"/>
                </a:solidFill>
              </a:rPr>
              <a:t>€20k</a:t>
            </a:r>
          </a:p>
        </p:txBody>
      </p:sp>
      <p:sp>
        <p:nvSpPr>
          <p:cNvPr id="26650" name="AutoShape 11"/>
          <p:cNvSpPr>
            <a:spLocks noChangeArrowheads="1"/>
          </p:cNvSpPr>
          <p:nvPr/>
        </p:nvSpPr>
        <p:spPr bwMode="gray">
          <a:xfrm>
            <a:off x="5914008" y="2924175"/>
            <a:ext cx="7778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eaLnBrk="0" fontAlgn="base" hangingPunct="0">
              <a:spcBef>
                <a:spcPct val="50000"/>
              </a:spcBef>
              <a:spcAft>
                <a:spcPct val="0"/>
              </a:spcAft>
            </a:pPr>
            <a:r>
              <a:rPr lang="en-US" sz="800">
                <a:solidFill>
                  <a:srgbClr val="FFFFFF"/>
                </a:solidFill>
              </a:rPr>
              <a:t>$60k</a:t>
            </a:r>
          </a:p>
        </p:txBody>
      </p:sp>
      <p:sp>
        <p:nvSpPr>
          <p:cNvPr id="26651" name="AutoShape 12"/>
          <p:cNvSpPr>
            <a:spLocks noChangeArrowheads="1"/>
          </p:cNvSpPr>
          <p:nvPr/>
        </p:nvSpPr>
        <p:spPr bwMode="gray">
          <a:xfrm>
            <a:off x="5045645" y="2924175"/>
            <a:ext cx="7778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eaLnBrk="0" fontAlgn="base" hangingPunct="0">
              <a:spcBef>
                <a:spcPct val="50000"/>
              </a:spcBef>
              <a:spcAft>
                <a:spcPct val="0"/>
              </a:spcAft>
            </a:pPr>
            <a:r>
              <a:rPr lang="en-US" sz="800">
                <a:solidFill>
                  <a:srgbClr val="FF0000"/>
                </a:solidFill>
              </a:rPr>
              <a:t>$&lt;50k&gt;</a:t>
            </a:r>
          </a:p>
        </p:txBody>
      </p:sp>
      <p:sp>
        <p:nvSpPr>
          <p:cNvPr id="26652" name="AutoShape 13"/>
          <p:cNvSpPr>
            <a:spLocks noChangeArrowheads="1"/>
          </p:cNvSpPr>
          <p:nvPr/>
        </p:nvSpPr>
        <p:spPr bwMode="gray">
          <a:xfrm>
            <a:off x="6780783" y="2924175"/>
            <a:ext cx="776287"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eaLnBrk="0" fontAlgn="base" hangingPunct="0">
              <a:spcBef>
                <a:spcPct val="50000"/>
              </a:spcBef>
              <a:spcAft>
                <a:spcPct val="0"/>
              </a:spcAft>
            </a:pPr>
            <a:r>
              <a:rPr lang="en-US" sz="800">
                <a:solidFill>
                  <a:srgbClr val="FF0000"/>
                </a:solidFill>
              </a:rPr>
              <a:t>$&lt;200k&gt;</a:t>
            </a:r>
          </a:p>
        </p:txBody>
      </p:sp>
      <p:sp>
        <p:nvSpPr>
          <p:cNvPr id="66" name="Rectangle 16"/>
          <p:cNvSpPr>
            <a:spLocks noChangeArrowheads="1"/>
          </p:cNvSpPr>
          <p:nvPr/>
        </p:nvSpPr>
        <p:spPr bwMode="gray">
          <a:xfrm>
            <a:off x="4790058" y="1258888"/>
            <a:ext cx="2181225" cy="215900"/>
          </a:xfrm>
          <a:prstGeom prst="rect">
            <a:avLst/>
          </a:prstGeom>
          <a:solidFill>
            <a:schemeClr val="bg1">
              <a:lumMod val="65000"/>
            </a:schemeClr>
          </a:solidFill>
          <a:ln w="6350">
            <a:noFill/>
            <a:miter lim="800000"/>
            <a:headEnd/>
            <a:tailEnd/>
          </a:ln>
        </p:spPr>
        <p:txBody>
          <a:bodyPr wrap="none">
            <a:spAutoFit/>
          </a:bodyPr>
          <a:lstStyle/>
          <a:p>
            <a:pPr algn="ctr" eaLnBrk="0" fontAlgn="base" hangingPunct="0">
              <a:spcBef>
                <a:spcPct val="50000"/>
              </a:spcBef>
              <a:spcAft>
                <a:spcPct val="0"/>
              </a:spcAft>
              <a:defRPr/>
            </a:pPr>
            <a:r>
              <a:rPr lang="en-US" sz="800" dirty="0">
                <a:solidFill>
                  <a:srgbClr val="FFFFFF"/>
                </a:solidFill>
              </a:rPr>
              <a:t>Credit Interest = 0.2%    </a:t>
            </a:r>
            <a:r>
              <a:rPr lang="en-US" sz="800" dirty="0">
                <a:solidFill>
                  <a:schemeClr val="accent4">
                    <a:lumMod val="50000"/>
                  </a:schemeClr>
                </a:solidFill>
              </a:rPr>
              <a:t>Debit Interest = 1%</a:t>
            </a:r>
          </a:p>
        </p:txBody>
      </p:sp>
      <p:sp>
        <p:nvSpPr>
          <p:cNvPr id="26654" name="AutoShape 10"/>
          <p:cNvSpPr>
            <a:spLocks noChangeArrowheads="1"/>
          </p:cNvSpPr>
          <p:nvPr/>
        </p:nvSpPr>
        <p:spPr bwMode="gray">
          <a:xfrm>
            <a:off x="4175695" y="3356545"/>
            <a:ext cx="7778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fontAlgn="base" hangingPunct="0">
              <a:spcBef>
                <a:spcPct val="50000"/>
              </a:spcBef>
              <a:spcAft>
                <a:spcPct val="0"/>
              </a:spcAft>
            </a:pPr>
            <a:r>
              <a:rPr lang="en-US" sz="600">
                <a:solidFill>
                  <a:srgbClr val="002060"/>
                </a:solidFill>
              </a:rPr>
              <a:t>x 0.2%</a:t>
            </a:r>
          </a:p>
        </p:txBody>
      </p:sp>
      <p:sp>
        <p:nvSpPr>
          <p:cNvPr id="26655" name="AutoShape 11"/>
          <p:cNvSpPr>
            <a:spLocks noChangeArrowheads="1"/>
          </p:cNvSpPr>
          <p:nvPr/>
        </p:nvSpPr>
        <p:spPr bwMode="gray">
          <a:xfrm>
            <a:off x="5914008" y="2757488"/>
            <a:ext cx="7778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eaLnBrk="0" fontAlgn="base" hangingPunct="0">
              <a:spcBef>
                <a:spcPct val="50000"/>
              </a:spcBef>
              <a:spcAft>
                <a:spcPct val="0"/>
              </a:spcAft>
            </a:pPr>
            <a:r>
              <a:rPr lang="en-US" sz="600">
                <a:solidFill>
                  <a:srgbClr val="002060"/>
                </a:solidFill>
              </a:rPr>
              <a:t>x 0.2%</a:t>
            </a:r>
          </a:p>
        </p:txBody>
      </p:sp>
      <p:sp>
        <p:nvSpPr>
          <p:cNvPr id="26656" name="AutoShape 12"/>
          <p:cNvSpPr>
            <a:spLocks noChangeArrowheads="1"/>
          </p:cNvSpPr>
          <p:nvPr/>
        </p:nvSpPr>
        <p:spPr bwMode="gray">
          <a:xfrm>
            <a:off x="5045645" y="2755900"/>
            <a:ext cx="7778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eaLnBrk="0" fontAlgn="base" hangingPunct="0">
              <a:spcBef>
                <a:spcPct val="50000"/>
              </a:spcBef>
              <a:spcAft>
                <a:spcPct val="0"/>
              </a:spcAft>
            </a:pPr>
            <a:r>
              <a:rPr lang="en-US" sz="600">
                <a:solidFill>
                  <a:srgbClr val="002060"/>
                </a:solidFill>
              </a:rPr>
              <a:t>x 1%</a:t>
            </a:r>
          </a:p>
        </p:txBody>
      </p:sp>
      <p:sp>
        <p:nvSpPr>
          <p:cNvPr id="26657" name="AutoShape 13"/>
          <p:cNvSpPr>
            <a:spLocks noChangeArrowheads="1"/>
          </p:cNvSpPr>
          <p:nvPr/>
        </p:nvSpPr>
        <p:spPr bwMode="gray">
          <a:xfrm>
            <a:off x="6780783" y="2755900"/>
            <a:ext cx="776287"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eaLnBrk="0" fontAlgn="base" hangingPunct="0">
              <a:spcBef>
                <a:spcPct val="50000"/>
              </a:spcBef>
              <a:spcAft>
                <a:spcPct val="0"/>
              </a:spcAft>
            </a:pPr>
            <a:r>
              <a:rPr lang="en-US" sz="600">
                <a:solidFill>
                  <a:srgbClr val="002060"/>
                </a:solidFill>
              </a:rPr>
              <a:t>x 1%</a:t>
            </a:r>
          </a:p>
        </p:txBody>
      </p:sp>
      <p:sp>
        <p:nvSpPr>
          <p:cNvPr id="26658" name="AutoShape 10"/>
          <p:cNvSpPr>
            <a:spLocks noChangeArrowheads="1"/>
          </p:cNvSpPr>
          <p:nvPr/>
        </p:nvSpPr>
        <p:spPr bwMode="gray">
          <a:xfrm>
            <a:off x="3720083" y="2755900"/>
            <a:ext cx="92551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50000"/>
              </a:spcBef>
              <a:spcAft>
                <a:spcPct val="0"/>
              </a:spcAft>
            </a:pPr>
            <a:r>
              <a:rPr lang="en-US" sz="600" dirty="0">
                <a:solidFill>
                  <a:srgbClr val="002060"/>
                </a:solidFill>
              </a:rPr>
              <a:t>Interest Calc.</a:t>
            </a:r>
          </a:p>
        </p:txBody>
      </p:sp>
      <p:sp>
        <p:nvSpPr>
          <p:cNvPr id="26659" name="AutoShape 10"/>
          <p:cNvSpPr>
            <a:spLocks noChangeArrowheads="1"/>
          </p:cNvSpPr>
          <p:nvPr/>
        </p:nvSpPr>
        <p:spPr bwMode="gray">
          <a:xfrm>
            <a:off x="3720083" y="2930525"/>
            <a:ext cx="925512"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50000"/>
              </a:spcBef>
              <a:spcAft>
                <a:spcPct val="0"/>
              </a:spcAft>
            </a:pPr>
            <a:r>
              <a:rPr lang="en-US" sz="800">
                <a:solidFill>
                  <a:srgbClr val="FFFFFF"/>
                </a:solidFill>
              </a:rPr>
              <a:t>Interest =</a:t>
            </a:r>
          </a:p>
        </p:txBody>
      </p:sp>
      <p:sp>
        <p:nvSpPr>
          <p:cNvPr id="76" name="Rectangle 6"/>
          <p:cNvSpPr>
            <a:spLocks noChangeArrowheads="1"/>
          </p:cNvSpPr>
          <p:nvPr/>
        </p:nvSpPr>
        <p:spPr bwMode="gray">
          <a:xfrm>
            <a:off x="228661" y="1385322"/>
            <a:ext cx="3200400" cy="2068259"/>
          </a:xfrm>
          <a:prstGeom prst="rect">
            <a:avLst/>
          </a:prstGeom>
          <a:noFill/>
          <a:ln w="9525" algn="ctr">
            <a:solidFill>
              <a:schemeClr val="bg1">
                <a:lumMod val="95000"/>
              </a:schemeClr>
            </a:solidFill>
            <a:miter lim="800000"/>
            <a:headEnd/>
            <a:tailEnd/>
          </a:ln>
        </p:spPr>
        <p:txBody>
          <a:bodyPr tIns="91440" bIns="91440" anchor="ctr">
            <a:spAutoFit/>
          </a:bodyPr>
          <a:lstStyle/>
          <a:p>
            <a:pPr marL="228600" indent="-228600" fontAlgn="base">
              <a:spcBef>
                <a:spcPct val="40000"/>
              </a:spcBef>
              <a:spcAft>
                <a:spcPct val="0"/>
              </a:spcAft>
              <a:buClr>
                <a:srgbClr val="00A8EC"/>
              </a:buClr>
              <a:defRPr/>
            </a:pPr>
            <a:r>
              <a:rPr lang="en-US" sz="1200" b="1" dirty="0" smtClean="0">
                <a:solidFill>
                  <a:srgbClr val="002060"/>
                </a:solidFill>
                <a:latin typeface="+mj-lt"/>
              </a:rPr>
              <a:t>How it works</a:t>
            </a:r>
            <a:endParaRPr lang="en-US" sz="1200" b="1" dirty="0">
              <a:solidFill>
                <a:srgbClr val="002060"/>
              </a:solidFill>
              <a:latin typeface="+mj-lt"/>
            </a:endParaRPr>
          </a:p>
          <a:p>
            <a:pPr marL="228600" indent="-228600" fontAlgn="base">
              <a:spcBef>
                <a:spcPct val="40000"/>
              </a:spcBef>
              <a:spcAft>
                <a:spcPct val="0"/>
              </a:spcAft>
              <a:buClr>
                <a:srgbClr val="00A8EC"/>
              </a:buClr>
              <a:buFont typeface="Arial" pitchFamily="34" charset="0"/>
              <a:buChar char="▲"/>
              <a:defRPr/>
            </a:pPr>
            <a:r>
              <a:rPr lang="en-US" sz="1200" dirty="0" smtClean="0">
                <a:solidFill>
                  <a:srgbClr val="002060"/>
                </a:solidFill>
                <a:latin typeface="+mj-lt"/>
                <a:cs typeface="Calibri" panose="020F0502020204030204" pitchFamily="34" charset="0"/>
              </a:rPr>
              <a:t>Each day the interest is calculated based on the Net Position</a:t>
            </a:r>
          </a:p>
          <a:p>
            <a:pPr marL="228600" indent="-228600" fontAlgn="base">
              <a:spcBef>
                <a:spcPct val="40000"/>
              </a:spcBef>
              <a:spcAft>
                <a:spcPct val="0"/>
              </a:spcAft>
              <a:buClr>
                <a:srgbClr val="00A8EC"/>
              </a:buClr>
              <a:buFont typeface="Arial" pitchFamily="34" charset="0"/>
              <a:buChar char="▲"/>
              <a:defRPr/>
            </a:pPr>
            <a:r>
              <a:rPr lang="en-US" sz="1200" dirty="0" smtClean="0">
                <a:solidFill>
                  <a:srgbClr val="002060"/>
                </a:solidFill>
                <a:latin typeface="+mj-lt"/>
                <a:cs typeface="Calibri" panose="020F0502020204030204" pitchFamily="34" charset="0"/>
              </a:rPr>
              <a:t>The Bank Interest  charged or earned on the Net Position will be posted to the </a:t>
            </a:r>
            <a:r>
              <a:rPr lang="en-US" sz="1200" u="sng" dirty="0" smtClean="0">
                <a:solidFill>
                  <a:srgbClr val="002060"/>
                </a:solidFill>
                <a:latin typeface="+mj-lt"/>
                <a:cs typeface="Calibri" panose="020F0502020204030204" pitchFamily="34" charset="0"/>
              </a:rPr>
              <a:t>Header Account only</a:t>
            </a:r>
          </a:p>
          <a:p>
            <a:pPr marL="228600" indent="-228600" fontAlgn="base">
              <a:spcBef>
                <a:spcPct val="40000"/>
              </a:spcBef>
              <a:spcAft>
                <a:spcPct val="0"/>
              </a:spcAft>
              <a:buClr>
                <a:srgbClr val="00A8EC"/>
              </a:buClr>
              <a:buFont typeface="Arial" pitchFamily="34" charset="0"/>
              <a:buChar char="▲"/>
              <a:defRPr/>
            </a:pPr>
            <a:r>
              <a:rPr lang="en-US" sz="1200" dirty="0" smtClean="0">
                <a:solidFill>
                  <a:srgbClr val="002060"/>
                </a:solidFill>
                <a:latin typeface="+mj-lt"/>
                <a:cs typeface="Calibri" panose="020F0502020204030204" pitchFamily="34" charset="0"/>
              </a:rPr>
              <a:t>If the customer chooses to they can ask Citi to </a:t>
            </a:r>
            <a:r>
              <a:rPr lang="en-US" sz="1200" u="sng" dirty="0" smtClean="0">
                <a:solidFill>
                  <a:srgbClr val="002060"/>
                </a:solidFill>
                <a:latin typeface="+mj-lt"/>
                <a:cs typeface="Calibri" panose="020F0502020204030204" pitchFamily="34" charset="0"/>
              </a:rPr>
              <a:t>Re-allocate Interest to each Child Account</a:t>
            </a:r>
            <a:endParaRPr lang="en-US" sz="1200" u="sng" dirty="0">
              <a:solidFill>
                <a:srgbClr val="002060"/>
              </a:solidFill>
              <a:latin typeface="+mj-lt"/>
              <a:cs typeface="Calibri" panose="020F0502020204030204" pitchFamily="34" charset="0"/>
            </a:endParaRPr>
          </a:p>
        </p:txBody>
      </p:sp>
      <p:sp>
        <p:nvSpPr>
          <p:cNvPr id="26663" name="AutoShape 13"/>
          <p:cNvSpPr>
            <a:spLocks noChangeArrowheads="1"/>
          </p:cNvSpPr>
          <p:nvPr/>
        </p:nvSpPr>
        <p:spPr bwMode="gray">
          <a:xfrm>
            <a:off x="7801545" y="3343275"/>
            <a:ext cx="7032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eaLnBrk="0" fontAlgn="base" hangingPunct="0">
              <a:spcBef>
                <a:spcPct val="50000"/>
              </a:spcBef>
              <a:spcAft>
                <a:spcPct val="0"/>
              </a:spcAft>
            </a:pPr>
            <a:r>
              <a:rPr lang="en-US" sz="800" b="1">
                <a:solidFill>
                  <a:srgbClr val="002060"/>
                </a:solidFill>
              </a:rPr>
              <a:t>Benefit of $200k</a:t>
            </a:r>
          </a:p>
        </p:txBody>
      </p:sp>
      <p:pic>
        <p:nvPicPr>
          <p:cNvPr id="39" name="Picture 2">
            <a:hlinkClick r:id="rId5" action="ppaction://hlinksldjump"/>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40" name="TextBox 39"/>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42" name="TOCHeader"/>
          <p:cNvSpPr txBox="1">
            <a:spLocks noChangeArrowheads="1"/>
          </p:cNvSpPr>
          <p:nvPr>
            <p:custDataLst>
              <p:tags r:id="rId2"/>
            </p:custDataLst>
          </p:nvPr>
        </p:nvSpPr>
        <p:spPr>
          <a:xfrm>
            <a:off x="141288" y="60325"/>
            <a:ext cx="8859837" cy="377825"/>
          </a:xfrm>
          <a:prstGeom prst="rect">
            <a:avLst/>
          </a:prstGeom>
          <a:noFill/>
          <a:extLst>
            <a:ext uri="{909E8E84-426E-40DD-AFC4-6F175D3DCCD1}">
              <a14:hiddenFill xmlns:a14="http://schemas.microsoft.com/office/drawing/2010/main">
                <a:solidFill>
                  <a:schemeClr val="bg1"/>
                </a:solidFill>
              </a14:hiddenFill>
            </a:ext>
          </a:extLst>
        </p:spPr>
        <p:txBody>
          <a:bodyPr anchor="ctr"/>
          <a:lstStyle>
            <a:lvl1pPr algn="l" rtl="0" eaLnBrk="0" fontAlgn="base" hangingPunct="0">
              <a:spcBef>
                <a:spcPct val="0"/>
              </a:spcBef>
              <a:spcAft>
                <a:spcPct val="0"/>
              </a:spcAft>
              <a:defRPr sz="2000">
                <a:solidFill>
                  <a:schemeClr val="accent1"/>
                </a:solidFill>
                <a:latin typeface="+mj-lt"/>
                <a:ea typeface="+mj-ea"/>
                <a:cs typeface="+mj-cs"/>
              </a:defRPr>
            </a:lvl1pPr>
            <a:lvl2pPr algn="l" rtl="0" eaLnBrk="0" fontAlgn="base" hangingPunct="0">
              <a:spcBef>
                <a:spcPct val="0"/>
              </a:spcBef>
              <a:spcAft>
                <a:spcPct val="0"/>
              </a:spcAft>
              <a:defRPr sz="2000">
                <a:solidFill>
                  <a:schemeClr val="accent1"/>
                </a:solidFill>
                <a:latin typeface="Arial" pitchFamily="34" charset="0"/>
                <a:ea typeface="ヒラギノ角ゴ Pro W3"/>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ヒラギノ角ゴ Pro W3"/>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ヒラギノ角ゴ Pro W3"/>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ヒラギノ角ゴ Pro W3"/>
                <a:cs typeface="Geneva" pitchFamily="34" charset="0"/>
              </a:defRPr>
            </a:lvl5pPr>
            <a:lvl6pPr marL="457200" algn="l" rtl="0" fontAlgn="base">
              <a:spcBef>
                <a:spcPct val="0"/>
              </a:spcBef>
              <a:spcAft>
                <a:spcPct val="0"/>
              </a:spcAft>
              <a:defRPr sz="2400">
                <a:solidFill>
                  <a:schemeClr val="accent1"/>
                </a:solidFill>
                <a:latin typeface="Arial" pitchFamily="34" charset="0"/>
                <a:ea typeface="ヒラギノ角ゴ Pro W3"/>
                <a:cs typeface="Geneva" pitchFamily="34" charset="0"/>
              </a:defRPr>
            </a:lvl6pPr>
            <a:lvl7pPr marL="914400" algn="l" rtl="0" fontAlgn="base">
              <a:spcBef>
                <a:spcPct val="0"/>
              </a:spcBef>
              <a:spcAft>
                <a:spcPct val="0"/>
              </a:spcAft>
              <a:defRPr sz="2400">
                <a:solidFill>
                  <a:schemeClr val="accent1"/>
                </a:solidFill>
                <a:latin typeface="Arial" pitchFamily="34" charset="0"/>
                <a:ea typeface="ヒラギノ角ゴ Pro W3"/>
                <a:cs typeface="Geneva" pitchFamily="34" charset="0"/>
              </a:defRPr>
            </a:lvl7pPr>
            <a:lvl8pPr marL="1371600" algn="l" rtl="0" fontAlgn="base">
              <a:spcBef>
                <a:spcPct val="0"/>
              </a:spcBef>
              <a:spcAft>
                <a:spcPct val="0"/>
              </a:spcAft>
              <a:defRPr sz="2400">
                <a:solidFill>
                  <a:schemeClr val="accent1"/>
                </a:solidFill>
                <a:latin typeface="Arial" pitchFamily="34" charset="0"/>
                <a:ea typeface="ヒラギノ角ゴ Pro W3"/>
                <a:cs typeface="Geneva" pitchFamily="34" charset="0"/>
              </a:defRPr>
            </a:lvl8pPr>
            <a:lvl9pPr marL="1828800" algn="l" rtl="0" fontAlgn="base">
              <a:spcBef>
                <a:spcPct val="0"/>
              </a:spcBef>
              <a:spcAft>
                <a:spcPct val="0"/>
              </a:spcAft>
              <a:defRPr sz="2400">
                <a:solidFill>
                  <a:schemeClr val="accent1"/>
                </a:solidFill>
                <a:latin typeface="Arial" pitchFamily="34" charset="0"/>
                <a:ea typeface="ヒラギノ角ゴ Pro W3"/>
                <a:cs typeface="Geneva" pitchFamily="34" charset="0"/>
              </a:defRPr>
            </a:lvl9pPr>
          </a:lstStyle>
          <a:p>
            <a:r>
              <a:rPr lang="en-IE" b="1" kern="0" dirty="0" smtClean="0"/>
              <a:t>Notional Pooling – Single Currency Pooling</a:t>
            </a:r>
            <a:endParaRPr lang="en-IE" b="1" kern="0" dirty="0"/>
          </a:p>
        </p:txBody>
      </p:sp>
      <p:sp>
        <p:nvSpPr>
          <p:cNvPr id="2" name="Rectangle 1"/>
          <p:cNvSpPr/>
          <p:nvPr/>
        </p:nvSpPr>
        <p:spPr>
          <a:xfrm>
            <a:off x="227830" y="476672"/>
            <a:ext cx="6432402" cy="461665"/>
          </a:xfrm>
          <a:prstGeom prst="rect">
            <a:avLst/>
          </a:prstGeom>
        </p:spPr>
        <p:txBody>
          <a:bodyPr wrap="none">
            <a:spAutoFit/>
          </a:bodyPr>
          <a:lstStyle/>
          <a:p>
            <a:r>
              <a:rPr lang="en-IE" sz="2400" b="1" dirty="0" smtClean="0">
                <a:solidFill>
                  <a:srgbClr val="ED8B00"/>
                </a:solidFill>
              </a:rPr>
              <a:t>How Single Currency Pooling (SCP) Works</a:t>
            </a:r>
            <a:endParaRPr lang="en-US" sz="2400" b="1" dirty="0">
              <a:solidFill>
                <a:srgbClr val="ED8B00"/>
              </a:solidFill>
            </a:endParaRPr>
          </a:p>
        </p:txBody>
      </p:sp>
    </p:spTree>
    <p:custDataLst>
      <p:tags r:id="rId1"/>
    </p:custDataLst>
    <p:extLst>
      <p:ext uri="{BB962C8B-B14F-4D97-AF65-F5344CB8AC3E}">
        <p14:creationId xmlns:p14="http://schemas.microsoft.com/office/powerpoint/2010/main" val="422205782"/>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p:cNvSpPr/>
          <p:nvPr/>
        </p:nvSpPr>
        <p:spPr bwMode="auto">
          <a:xfrm rot="5400000">
            <a:off x="2714643" y="2431064"/>
            <a:ext cx="2494767" cy="4930937"/>
          </a:xfrm>
          <a:prstGeom prst="triangle">
            <a:avLst>
              <a:gd name="adj" fmla="val 50562"/>
            </a:avLst>
          </a:prstGeom>
          <a:gradFill>
            <a:gsLst>
              <a:gs pos="0">
                <a:schemeClr val="accent6">
                  <a:lumMod val="60000"/>
                  <a:lumOff val="40000"/>
                </a:schemeClr>
              </a:gs>
              <a:gs pos="23000">
                <a:schemeClr val="accent1">
                  <a:tint val="44500"/>
                  <a:satMod val="160000"/>
                  <a:alpha val="74000"/>
                </a:schemeClr>
              </a:gs>
              <a:gs pos="100000">
                <a:schemeClr val="bg1">
                  <a:lumMod val="95000"/>
                </a:schemeClr>
              </a:gs>
            </a:gsLst>
            <a:lin ang="5400000" scaled="0"/>
          </a:gra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Arial" pitchFamily="34" charset="0"/>
              <a:ea typeface="ヒラギノ角ゴ Pro W3"/>
              <a:cs typeface="ヒラギノ角ゴ Pro W3"/>
            </a:endParaRPr>
          </a:p>
        </p:txBody>
      </p:sp>
      <p:sp>
        <p:nvSpPr>
          <p:cNvPr id="7" name="Rounded Rectangle 6"/>
          <p:cNvSpPr/>
          <p:nvPr/>
        </p:nvSpPr>
        <p:spPr bwMode="auto">
          <a:xfrm>
            <a:off x="1523908" y="4455032"/>
            <a:ext cx="840709" cy="660001"/>
          </a:xfrm>
          <a:prstGeom prst="round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wrap="none" lIns="0" rIns="0"/>
          <a:lstStyle/>
          <a:p>
            <a:pPr algn="ctr" fontAlgn="base">
              <a:spcBef>
                <a:spcPct val="0"/>
              </a:spcBef>
              <a:spcAft>
                <a:spcPct val="0"/>
              </a:spcAft>
              <a:defRPr/>
            </a:pPr>
            <a:r>
              <a:rPr lang="en-US" sz="800" b="1" dirty="0" smtClean="0">
                <a:solidFill>
                  <a:srgbClr val="002D72"/>
                </a:solidFill>
              </a:rPr>
              <a:t>USD Accounts</a:t>
            </a:r>
          </a:p>
          <a:p>
            <a:pPr algn="ctr" fontAlgn="base">
              <a:spcBef>
                <a:spcPct val="0"/>
              </a:spcBef>
              <a:spcAft>
                <a:spcPct val="0"/>
              </a:spcAft>
              <a:defRPr/>
            </a:pPr>
            <a:endParaRPr lang="en-US" sz="800" dirty="0">
              <a:solidFill>
                <a:srgbClr val="002D72"/>
              </a:solidFill>
            </a:endParaRPr>
          </a:p>
          <a:p>
            <a:pPr algn="ctr" fontAlgn="base">
              <a:spcBef>
                <a:spcPct val="0"/>
              </a:spcBef>
              <a:spcAft>
                <a:spcPct val="0"/>
              </a:spcAft>
              <a:defRPr/>
            </a:pPr>
            <a:r>
              <a:rPr lang="en-US" sz="800" b="1" dirty="0">
                <a:solidFill>
                  <a:srgbClr val="002D72"/>
                </a:solidFill>
              </a:rPr>
              <a:t>USD $15MM</a:t>
            </a:r>
          </a:p>
        </p:txBody>
      </p:sp>
      <p:sp>
        <p:nvSpPr>
          <p:cNvPr id="8" name="Rounded Rectangle 7"/>
          <p:cNvSpPr/>
          <p:nvPr/>
        </p:nvSpPr>
        <p:spPr bwMode="auto">
          <a:xfrm>
            <a:off x="2448688" y="5138603"/>
            <a:ext cx="840709" cy="990216"/>
          </a:xfrm>
          <a:prstGeom prst="round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wrap="none" lIns="0" rIns="0"/>
          <a:lstStyle/>
          <a:p>
            <a:pPr algn="ctr" fontAlgn="base">
              <a:spcBef>
                <a:spcPts val="200"/>
              </a:spcBef>
              <a:spcAft>
                <a:spcPct val="0"/>
              </a:spcAft>
              <a:defRPr/>
            </a:pPr>
            <a:r>
              <a:rPr lang="en-US" sz="800" b="1" dirty="0" smtClean="0">
                <a:solidFill>
                  <a:srgbClr val="002D72"/>
                </a:solidFill>
              </a:rPr>
              <a:t>EUR Accounts</a:t>
            </a:r>
          </a:p>
          <a:p>
            <a:pPr algn="ctr" fontAlgn="base">
              <a:spcBef>
                <a:spcPts val="200"/>
              </a:spcBef>
              <a:spcAft>
                <a:spcPct val="0"/>
              </a:spcAft>
              <a:defRPr/>
            </a:pPr>
            <a:r>
              <a:rPr lang="en-US" sz="800" b="1" dirty="0" smtClean="0">
                <a:solidFill>
                  <a:srgbClr val="FF0000"/>
                </a:solidFill>
              </a:rPr>
              <a:t>&lt;</a:t>
            </a:r>
            <a:r>
              <a:rPr lang="en-US" sz="800" b="1" dirty="0">
                <a:solidFill>
                  <a:srgbClr val="FF0000"/>
                </a:solidFill>
              </a:rPr>
              <a:t>EUR 20MM</a:t>
            </a:r>
            <a:r>
              <a:rPr lang="en-US" sz="800" b="1" dirty="0" smtClean="0">
                <a:solidFill>
                  <a:srgbClr val="FF0000"/>
                </a:solidFill>
              </a:rPr>
              <a:t>&gt;</a:t>
            </a:r>
            <a:endParaRPr lang="en-US" sz="800" dirty="0">
              <a:solidFill>
                <a:srgbClr val="FF0000"/>
              </a:solidFill>
            </a:endParaRPr>
          </a:p>
          <a:p>
            <a:pPr algn="ctr" fontAlgn="base">
              <a:spcBef>
                <a:spcPts val="200"/>
              </a:spcBef>
              <a:spcAft>
                <a:spcPct val="0"/>
              </a:spcAft>
              <a:defRPr/>
            </a:pPr>
            <a:r>
              <a:rPr lang="en-US" sz="800" dirty="0">
                <a:solidFill>
                  <a:srgbClr val="002D72"/>
                </a:solidFill>
              </a:rPr>
              <a:t>USD: </a:t>
            </a:r>
          </a:p>
          <a:p>
            <a:pPr algn="ctr" fontAlgn="base">
              <a:spcBef>
                <a:spcPts val="200"/>
              </a:spcBef>
              <a:spcAft>
                <a:spcPct val="0"/>
              </a:spcAft>
              <a:defRPr/>
            </a:pPr>
            <a:r>
              <a:rPr lang="en-US" sz="800" dirty="0">
                <a:solidFill>
                  <a:srgbClr val="FF0000"/>
                </a:solidFill>
              </a:rPr>
              <a:t>(26.7)MM</a:t>
            </a:r>
          </a:p>
        </p:txBody>
      </p:sp>
      <p:sp>
        <p:nvSpPr>
          <p:cNvPr id="9" name="Rounded Rectangle 8"/>
          <p:cNvSpPr/>
          <p:nvPr/>
        </p:nvSpPr>
        <p:spPr bwMode="auto">
          <a:xfrm>
            <a:off x="3373468" y="3795030"/>
            <a:ext cx="837206" cy="1320003"/>
          </a:xfrm>
          <a:prstGeom prst="round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wrap="none" lIns="0" rIns="0"/>
          <a:lstStyle/>
          <a:p>
            <a:pPr algn="ctr" fontAlgn="base">
              <a:spcBef>
                <a:spcPct val="0"/>
              </a:spcBef>
              <a:spcAft>
                <a:spcPct val="0"/>
              </a:spcAft>
              <a:defRPr/>
            </a:pPr>
            <a:r>
              <a:rPr lang="en-US" sz="800" b="1" dirty="0" smtClean="0">
                <a:solidFill>
                  <a:srgbClr val="002D72"/>
                </a:solidFill>
              </a:rPr>
              <a:t>GBP Accounts</a:t>
            </a:r>
          </a:p>
          <a:p>
            <a:pPr algn="ctr" fontAlgn="base">
              <a:spcBef>
                <a:spcPct val="0"/>
              </a:spcBef>
              <a:spcAft>
                <a:spcPct val="0"/>
              </a:spcAft>
              <a:defRPr/>
            </a:pPr>
            <a:endParaRPr lang="en-US" sz="800" b="1" dirty="0" smtClean="0">
              <a:solidFill>
                <a:srgbClr val="002D72"/>
              </a:solidFill>
            </a:endParaRPr>
          </a:p>
          <a:p>
            <a:pPr algn="ctr" fontAlgn="base">
              <a:spcBef>
                <a:spcPct val="0"/>
              </a:spcBef>
              <a:spcAft>
                <a:spcPct val="0"/>
              </a:spcAft>
              <a:defRPr/>
            </a:pPr>
            <a:r>
              <a:rPr lang="en-US" sz="800" b="1" dirty="0" smtClean="0">
                <a:solidFill>
                  <a:srgbClr val="002D72"/>
                </a:solidFill>
              </a:rPr>
              <a:t>GBP </a:t>
            </a:r>
            <a:r>
              <a:rPr lang="en-US" sz="800" b="1" dirty="0">
                <a:solidFill>
                  <a:srgbClr val="002D72"/>
                </a:solidFill>
              </a:rPr>
              <a:t>30MM</a:t>
            </a:r>
          </a:p>
          <a:p>
            <a:pPr algn="ctr" fontAlgn="base">
              <a:spcBef>
                <a:spcPct val="0"/>
              </a:spcBef>
              <a:spcAft>
                <a:spcPct val="0"/>
              </a:spcAft>
              <a:defRPr/>
            </a:pPr>
            <a:endParaRPr lang="en-US" sz="800" dirty="0">
              <a:solidFill>
                <a:srgbClr val="002D72"/>
              </a:solidFill>
            </a:endParaRPr>
          </a:p>
          <a:p>
            <a:pPr algn="ctr" fontAlgn="base">
              <a:spcBef>
                <a:spcPct val="0"/>
              </a:spcBef>
              <a:spcAft>
                <a:spcPct val="0"/>
              </a:spcAft>
              <a:defRPr/>
            </a:pPr>
            <a:r>
              <a:rPr lang="en-US" sz="800" dirty="0">
                <a:solidFill>
                  <a:srgbClr val="002D72"/>
                </a:solidFill>
              </a:rPr>
              <a:t>USD: </a:t>
            </a:r>
          </a:p>
          <a:p>
            <a:pPr algn="ctr" fontAlgn="base">
              <a:spcBef>
                <a:spcPct val="0"/>
              </a:spcBef>
              <a:spcAft>
                <a:spcPct val="0"/>
              </a:spcAft>
              <a:defRPr/>
            </a:pPr>
            <a:r>
              <a:rPr lang="en-US" sz="800" dirty="0">
                <a:solidFill>
                  <a:srgbClr val="002D72"/>
                </a:solidFill>
              </a:rPr>
              <a:t>46.1MM</a:t>
            </a:r>
          </a:p>
        </p:txBody>
      </p:sp>
      <p:sp>
        <p:nvSpPr>
          <p:cNvPr id="12295" name="Rectangle 9"/>
          <p:cNvSpPr>
            <a:spLocks noChangeArrowheads="1"/>
          </p:cNvSpPr>
          <p:nvPr/>
        </p:nvSpPr>
        <p:spPr bwMode="auto">
          <a:xfrm>
            <a:off x="5811653" y="4265544"/>
            <a:ext cx="840709" cy="848573"/>
          </a:xfrm>
          <a:prstGeom prst="roundRect">
            <a:avLst/>
          </a:prstGeom>
          <a:solidFill>
            <a:schemeClr val="tx1">
              <a:lumMod val="20000"/>
              <a:lumOff val="80000"/>
            </a:schemeClr>
          </a:solidFill>
          <a:ln>
            <a:headEnd/>
            <a:tailEnd/>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eaLnBrk="0" fontAlgn="base" hangingPunct="0">
              <a:spcBef>
                <a:spcPct val="50000"/>
              </a:spcBef>
              <a:spcAft>
                <a:spcPct val="0"/>
              </a:spcAft>
              <a:defRPr/>
            </a:pPr>
            <a:r>
              <a:rPr lang="en-US" sz="800" dirty="0">
                <a:solidFill>
                  <a:srgbClr val="53565A"/>
                </a:solidFill>
              </a:rPr>
              <a:t>USD 24.5MM</a:t>
            </a:r>
          </a:p>
          <a:p>
            <a:pPr algn="ctr" eaLnBrk="0" fontAlgn="base" hangingPunct="0">
              <a:spcBef>
                <a:spcPct val="50000"/>
              </a:spcBef>
              <a:spcAft>
                <a:spcPct val="0"/>
              </a:spcAft>
              <a:defRPr/>
            </a:pPr>
            <a:r>
              <a:rPr lang="en-US" sz="800" dirty="0">
                <a:solidFill>
                  <a:srgbClr val="53565A"/>
                </a:solidFill>
              </a:rPr>
              <a:t>(net balance)</a:t>
            </a:r>
          </a:p>
        </p:txBody>
      </p:sp>
      <p:sp>
        <p:nvSpPr>
          <p:cNvPr id="27" name="Rectangle 26"/>
          <p:cNvSpPr/>
          <p:nvPr/>
        </p:nvSpPr>
        <p:spPr bwMode="auto">
          <a:xfrm>
            <a:off x="1187624" y="3328988"/>
            <a:ext cx="6000562" cy="2980333"/>
          </a:xfrm>
          <a:prstGeom prst="rect">
            <a:avLst/>
          </a:prstGeom>
          <a:noFill/>
          <a:ln w="6350" cap="flat" cmpd="sng" algn="ctr">
            <a:solidFill>
              <a:schemeClr val="bg1">
                <a:lumMod val="85000"/>
              </a:schemeClr>
            </a:solidFill>
            <a:prstDash val="dash"/>
            <a:round/>
            <a:headEnd type="none" w="med" len="med"/>
            <a:tailEnd type="none" w="med" len="med"/>
          </a:ln>
          <a:effectLst/>
          <a:extLst/>
        </p:spPr>
        <p:txBody>
          <a:bodyPr wrap="none"/>
          <a:lstStyle/>
          <a:p>
            <a:pPr fontAlgn="base">
              <a:spcBef>
                <a:spcPct val="0"/>
              </a:spcBef>
              <a:spcAft>
                <a:spcPct val="0"/>
              </a:spcAft>
              <a:defRPr/>
            </a:pPr>
            <a:r>
              <a:rPr lang="en-US" sz="1200" b="1" dirty="0">
                <a:solidFill>
                  <a:srgbClr val="002060"/>
                </a:solidFill>
              </a:rPr>
              <a:t>Notional Conversion to Determine Net </a:t>
            </a:r>
            <a:r>
              <a:rPr lang="en-US" sz="1200" b="1" dirty="0" smtClean="0">
                <a:solidFill>
                  <a:srgbClr val="002060"/>
                </a:solidFill>
              </a:rPr>
              <a:t>Position</a:t>
            </a:r>
            <a:r>
              <a:rPr lang="en-IE" sz="800" b="1" dirty="0"/>
              <a:t> (IR)</a:t>
            </a:r>
            <a:endParaRPr lang="en-US" sz="800" b="1" dirty="0">
              <a:solidFill>
                <a:srgbClr val="002060"/>
              </a:solidFill>
            </a:endParaRPr>
          </a:p>
        </p:txBody>
      </p:sp>
      <p:cxnSp>
        <p:nvCxnSpPr>
          <p:cNvPr id="27658" name="Straight Connector 29"/>
          <p:cNvCxnSpPr>
            <a:cxnSpLocks noChangeShapeType="1"/>
          </p:cNvCxnSpPr>
          <p:nvPr/>
        </p:nvCxnSpPr>
        <p:spPr bwMode="auto">
          <a:xfrm>
            <a:off x="1523908" y="5115033"/>
            <a:ext cx="5349012" cy="0"/>
          </a:xfrm>
          <a:prstGeom prst="line">
            <a:avLst/>
          </a:prstGeom>
          <a:noFill/>
          <a:ln w="6350" algn="ctr">
            <a:solidFill>
              <a:schemeClr val="tx2"/>
            </a:solidFill>
            <a:round/>
            <a:headEnd/>
            <a:tailEnd/>
          </a:ln>
          <a:extLst>
            <a:ext uri="{909E8E84-426E-40DD-AFC4-6F175D3DCCD1}">
              <a14:hiddenFill xmlns:a14="http://schemas.microsoft.com/office/drawing/2010/main">
                <a:noFill/>
              </a14:hiddenFill>
            </a:ext>
          </a:extLst>
        </p:spPr>
      </p:cxnSp>
      <p:sp>
        <p:nvSpPr>
          <p:cNvPr id="14" name="Rounded Rectangle 13"/>
          <p:cNvSpPr/>
          <p:nvPr/>
        </p:nvSpPr>
        <p:spPr bwMode="auto">
          <a:xfrm>
            <a:off x="4298248" y="5138603"/>
            <a:ext cx="840709" cy="812019"/>
          </a:xfrm>
          <a:prstGeom prst="round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wrap="none" lIns="0" rIns="0"/>
          <a:lstStyle/>
          <a:p>
            <a:pPr algn="ctr" fontAlgn="base">
              <a:spcBef>
                <a:spcPts val="100"/>
              </a:spcBef>
              <a:spcAft>
                <a:spcPct val="0"/>
              </a:spcAft>
              <a:defRPr/>
            </a:pPr>
            <a:r>
              <a:rPr lang="en-US" sz="800" b="1" dirty="0" smtClean="0">
                <a:solidFill>
                  <a:srgbClr val="002D72"/>
                </a:solidFill>
              </a:rPr>
              <a:t>AUD Accounts</a:t>
            </a:r>
          </a:p>
          <a:p>
            <a:pPr algn="ctr" fontAlgn="base">
              <a:spcBef>
                <a:spcPts val="100"/>
              </a:spcBef>
              <a:spcAft>
                <a:spcPct val="0"/>
              </a:spcAft>
              <a:defRPr/>
            </a:pPr>
            <a:r>
              <a:rPr lang="en-US" sz="800" b="1" dirty="0" smtClean="0">
                <a:solidFill>
                  <a:srgbClr val="FF0000"/>
                </a:solidFill>
              </a:rPr>
              <a:t>&lt;</a:t>
            </a:r>
            <a:r>
              <a:rPr lang="en-US" sz="800" b="1" dirty="0">
                <a:solidFill>
                  <a:srgbClr val="FF0000"/>
                </a:solidFill>
              </a:rPr>
              <a:t>AUD -10MM&gt;</a:t>
            </a:r>
          </a:p>
          <a:p>
            <a:pPr algn="ctr" fontAlgn="base">
              <a:spcBef>
                <a:spcPts val="100"/>
              </a:spcBef>
              <a:spcAft>
                <a:spcPct val="0"/>
              </a:spcAft>
              <a:defRPr/>
            </a:pPr>
            <a:r>
              <a:rPr lang="en-US" sz="800" dirty="0">
                <a:solidFill>
                  <a:srgbClr val="002D72"/>
                </a:solidFill>
              </a:rPr>
              <a:t>USD: </a:t>
            </a:r>
          </a:p>
          <a:p>
            <a:pPr algn="ctr" fontAlgn="base">
              <a:spcBef>
                <a:spcPts val="100"/>
              </a:spcBef>
              <a:spcAft>
                <a:spcPct val="0"/>
              </a:spcAft>
              <a:defRPr/>
            </a:pPr>
            <a:r>
              <a:rPr lang="en-US" sz="800" dirty="0">
                <a:solidFill>
                  <a:srgbClr val="FF0000"/>
                </a:solidFill>
              </a:rPr>
              <a:t>(10) MM</a:t>
            </a:r>
          </a:p>
        </p:txBody>
      </p:sp>
      <p:sp>
        <p:nvSpPr>
          <p:cNvPr id="22" name="Rectangle 6"/>
          <p:cNvSpPr>
            <a:spLocks noChangeArrowheads="1"/>
          </p:cNvSpPr>
          <p:nvPr/>
        </p:nvSpPr>
        <p:spPr bwMode="gray">
          <a:xfrm>
            <a:off x="409816" y="980728"/>
            <a:ext cx="8626680" cy="2179058"/>
          </a:xfrm>
          <a:prstGeom prst="rect">
            <a:avLst/>
          </a:prstGeom>
          <a:noFill/>
          <a:ln w="9525" algn="ctr">
            <a:solidFill>
              <a:schemeClr val="bg1">
                <a:lumMod val="95000"/>
              </a:schemeClr>
            </a:solidFill>
            <a:miter lim="800000"/>
            <a:headEnd/>
            <a:tailEnd/>
          </a:ln>
        </p:spPr>
        <p:txBody>
          <a:bodyPr wrap="square" tIns="91440" bIns="91440" anchor="ctr">
            <a:spAutoFit/>
          </a:bodyPr>
          <a:lstStyle/>
          <a:p>
            <a:pPr fontAlgn="base">
              <a:spcBef>
                <a:spcPct val="40000"/>
              </a:spcBef>
              <a:spcAft>
                <a:spcPct val="0"/>
              </a:spcAft>
              <a:buClr>
                <a:srgbClr val="00A8EC"/>
              </a:buClr>
              <a:defRPr/>
            </a:pPr>
            <a:r>
              <a:rPr lang="en-US" sz="1200" b="1" dirty="0" smtClean="0">
                <a:solidFill>
                  <a:srgbClr val="002060"/>
                </a:solidFill>
                <a:latin typeface="+mj-lt"/>
                <a:cs typeface="Calibri" panose="020F0502020204030204" pitchFamily="34" charset="0"/>
              </a:rPr>
              <a:t>Daily Interest paid by Citi on the MCP is calculated in two stages</a:t>
            </a:r>
          </a:p>
          <a:p>
            <a:pPr fontAlgn="base">
              <a:spcBef>
                <a:spcPct val="40000"/>
              </a:spcBef>
              <a:spcAft>
                <a:spcPct val="0"/>
              </a:spcAft>
              <a:buClr>
                <a:srgbClr val="00A8EC"/>
              </a:buClr>
              <a:defRPr/>
            </a:pPr>
            <a:r>
              <a:rPr lang="en-US" sz="1200" dirty="0" smtClean="0">
                <a:solidFill>
                  <a:srgbClr val="002060"/>
                </a:solidFill>
                <a:latin typeface="+mj-lt"/>
                <a:cs typeface="Calibri" panose="020F0502020204030204" pitchFamily="34" charset="0"/>
              </a:rPr>
              <a:t>	</a:t>
            </a:r>
            <a:r>
              <a:rPr lang="en-US" sz="1200" b="1" dirty="0" smtClean="0">
                <a:solidFill>
                  <a:srgbClr val="002060"/>
                </a:solidFill>
                <a:latin typeface="+mj-lt"/>
                <a:cs typeface="Calibri" panose="020F0502020204030204" pitchFamily="34" charset="0"/>
              </a:rPr>
              <a:t>1  a) Account balances at an individual currency level are summed together</a:t>
            </a:r>
          </a:p>
          <a:p>
            <a:pPr fontAlgn="base">
              <a:spcBef>
                <a:spcPct val="40000"/>
              </a:spcBef>
              <a:spcAft>
                <a:spcPct val="0"/>
              </a:spcAft>
              <a:buClr>
                <a:srgbClr val="00A8EC"/>
              </a:buClr>
              <a:defRPr/>
            </a:pPr>
            <a:r>
              <a:rPr lang="en-US" sz="1200" b="1" dirty="0" smtClean="0">
                <a:solidFill>
                  <a:srgbClr val="002060"/>
                </a:solidFill>
                <a:latin typeface="+mj-lt"/>
                <a:cs typeface="Calibri" panose="020F0502020204030204" pitchFamily="34" charset="0"/>
              </a:rPr>
              <a:t>  	    b) Interest </a:t>
            </a:r>
            <a:r>
              <a:rPr lang="en-US" sz="1200" b="1" dirty="0">
                <a:solidFill>
                  <a:srgbClr val="002060"/>
                </a:solidFill>
                <a:latin typeface="+mj-lt"/>
                <a:cs typeface="Calibri" panose="020F0502020204030204" pitchFamily="34" charset="0"/>
              </a:rPr>
              <a:t>i</a:t>
            </a:r>
            <a:r>
              <a:rPr lang="en-US" sz="1200" b="1" dirty="0" smtClean="0">
                <a:solidFill>
                  <a:srgbClr val="002060"/>
                </a:solidFill>
                <a:latin typeface="+mj-lt"/>
                <a:cs typeface="Calibri" panose="020F0502020204030204" pitchFamily="34" charset="0"/>
              </a:rPr>
              <a:t>s then paid or charged at the individual currency level to the nominated Header A/c of </a:t>
            </a:r>
          </a:p>
          <a:p>
            <a:pPr fontAlgn="base">
              <a:spcBef>
                <a:spcPct val="40000"/>
              </a:spcBef>
              <a:spcAft>
                <a:spcPct val="0"/>
              </a:spcAft>
              <a:buClr>
                <a:srgbClr val="00A8EC"/>
              </a:buClr>
              <a:defRPr/>
            </a:pPr>
            <a:r>
              <a:rPr lang="en-US" sz="1200" b="1" dirty="0" smtClean="0">
                <a:solidFill>
                  <a:srgbClr val="002060"/>
                </a:solidFill>
                <a:latin typeface="+mj-lt"/>
                <a:cs typeface="Calibri" panose="020F0502020204030204" pitchFamily="34" charset="0"/>
              </a:rPr>
              <a:t>   	         that currency</a:t>
            </a:r>
          </a:p>
          <a:p>
            <a:pPr fontAlgn="base">
              <a:spcBef>
                <a:spcPct val="40000"/>
              </a:spcBef>
              <a:spcAft>
                <a:spcPct val="0"/>
              </a:spcAft>
              <a:buClr>
                <a:srgbClr val="00A8EC"/>
              </a:buClr>
              <a:defRPr/>
            </a:pPr>
            <a:r>
              <a:rPr lang="en-US" sz="1200" b="1" dirty="0" smtClean="0">
                <a:solidFill>
                  <a:srgbClr val="002060"/>
                </a:solidFill>
                <a:latin typeface="+mj-lt"/>
                <a:cs typeface="Calibri" panose="020F0502020204030204" pitchFamily="34" charset="0"/>
              </a:rPr>
              <a:t>	2  a) Account balances in ALL currencies are converted to the base currency chosen and then summed</a:t>
            </a:r>
          </a:p>
          <a:p>
            <a:pPr fontAlgn="base">
              <a:spcBef>
                <a:spcPct val="40000"/>
              </a:spcBef>
              <a:spcAft>
                <a:spcPct val="0"/>
              </a:spcAft>
              <a:buClr>
                <a:srgbClr val="00A8EC"/>
              </a:buClr>
              <a:defRPr/>
            </a:pPr>
            <a:r>
              <a:rPr lang="en-US" sz="1200" b="1" dirty="0">
                <a:solidFill>
                  <a:srgbClr val="002060"/>
                </a:solidFill>
                <a:latin typeface="+mj-lt"/>
                <a:cs typeface="Calibri" panose="020F0502020204030204" pitchFamily="34" charset="0"/>
              </a:rPr>
              <a:t>	</a:t>
            </a:r>
            <a:r>
              <a:rPr lang="en-US" sz="1200" b="1" dirty="0" smtClean="0">
                <a:solidFill>
                  <a:srgbClr val="002060"/>
                </a:solidFill>
                <a:latin typeface="+mj-lt"/>
                <a:cs typeface="Calibri" panose="020F0502020204030204" pitchFamily="34" charset="0"/>
              </a:rPr>
              <a:t>          together. </a:t>
            </a:r>
          </a:p>
          <a:p>
            <a:pPr fontAlgn="base">
              <a:spcBef>
                <a:spcPct val="40000"/>
              </a:spcBef>
              <a:spcAft>
                <a:spcPct val="0"/>
              </a:spcAft>
              <a:buClr>
                <a:srgbClr val="00A8EC"/>
              </a:buClr>
              <a:defRPr/>
            </a:pPr>
            <a:r>
              <a:rPr lang="en-US" sz="1200" b="1" dirty="0" smtClean="0">
                <a:solidFill>
                  <a:srgbClr val="002060"/>
                </a:solidFill>
                <a:latin typeface="+mj-lt"/>
                <a:cs typeface="Calibri" panose="020F0502020204030204" pitchFamily="34" charset="0"/>
              </a:rPr>
              <a:t>   	    b) An interest charge is then calculated. There is a Credit Rate Charge &amp; a Debit Rate Charge. This </a:t>
            </a:r>
          </a:p>
          <a:p>
            <a:pPr fontAlgn="base">
              <a:spcBef>
                <a:spcPct val="40000"/>
              </a:spcBef>
              <a:spcAft>
                <a:spcPct val="0"/>
              </a:spcAft>
              <a:buClr>
                <a:srgbClr val="00A8EC"/>
              </a:buClr>
              <a:defRPr/>
            </a:pPr>
            <a:r>
              <a:rPr lang="en-US" sz="1200" b="1" dirty="0">
                <a:solidFill>
                  <a:srgbClr val="002060"/>
                </a:solidFill>
                <a:latin typeface="+mj-lt"/>
                <a:cs typeface="Calibri" panose="020F0502020204030204" pitchFamily="34" charset="0"/>
              </a:rPr>
              <a:t>	</a:t>
            </a:r>
            <a:r>
              <a:rPr lang="en-US" sz="1200" b="1" dirty="0" smtClean="0">
                <a:solidFill>
                  <a:srgbClr val="002060"/>
                </a:solidFill>
                <a:latin typeface="+mj-lt"/>
                <a:cs typeface="Calibri" panose="020F0502020204030204" pitchFamily="34" charset="0"/>
              </a:rPr>
              <a:t>           charge is posted to the Header account of the MCP</a:t>
            </a:r>
          </a:p>
        </p:txBody>
      </p:sp>
      <p:sp>
        <p:nvSpPr>
          <p:cNvPr id="16" name="Title 1"/>
          <p:cNvSpPr>
            <a:spLocks noGrp="1"/>
          </p:cNvSpPr>
          <p:nvPr>
            <p:ph type="title"/>
          </p:nvPr>
        </p:nvSpPr>
        <p:spPr>
          <a:xfrm>
            <a:off x="141288" y="60325"/>
            <a:ext cx="8859837" cy="369332"/>
          </a:xfrm>
        </p:spPr>
        <p:txBody>
          <a:bodyPr/>
          <a:lstStyle/>
          <a:p>
            <a:pPr eaLnBrk="1" hangingPunct="1"/>
            <a:r>
              <a:rPr lang="en-GB" sz="2400" b="1" dirty="0" smtClean="0"/>
              <a:t>Notional Pooling – Multi Currency Pooling (MCP)</a:t>
            </a:r>
            <a:endParaRPr lang="en-US" sz="2400" b="1" dirty="0" smtClean="0">
              <a:solidFill>
                <a:srgbClr val="C00000"/>
              </a:solidFill>
            </a:endParaRPr>
          </a:p>
        </p:txBody>
      </p:sp>
      <p:sp>
        <p:nvSpPr>
          <p:cNvPr id="17" name="Rectangle 16"/>
          <p:cNvSpPr/>
          <p:nvPr/>
        </p:nvSpPr>
        <p:spPr>
          <a:xfrm>
            <a:off x="220069" y="476672"/>
            <a:ext cx="6398739" cy="461665"/>
          </a:xfrm>
          <a:prstGeom prst="rect">
            <a:avLst/>
          </a:prstGeom>
        </p:spPr>
        <p:txBody>
          <a:bodyPr wrap="none">
            <a:spAutoFit/>
          </a:bodyPr>
          <a:lstStyle/>
          <a:p>
            <a:r>
              <a:rPr lang="en-IE" sz="2400" b="1" dirty="0" smtClean="0">
                <a:solidFill>
                  <a:srgbClr val="ED8B00"/>
                </a:solidFill>
              </a:rPr>
              <a:t>How Multi Currency Pooling (MCP) Works</a:t>
            </a:r>
            <a:endParaRPr lang="en-US" sz="2400" b="1" dirty="0">
              <a:solidFill>
                <a:srgbClr val="ED8B00"/>
              </a:solidFill>
            </a:endParaRPr>
          </a:p>
        </p:txBody>
      </p:sp>
      <p:pic>
        <p:nvPicPr>
          <p:cNvPr id="13"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5" name="TextBox 14"/>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Tree>
    <p:custDataLst>
      <p:tags r:id="rId1"/>
    </p:custDataLst>
    <p:extLst>
      <p:ext uri="{BB962C8B-B14F-4D97-AF65-F5344CB8AC3E}">
        <p14:creationId xmlns:p14="http://schemas.microsoft.com/office/powerpoint/2010/main" val="1199056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1117768"/>
            <a:ext cx="7794612" cy="5047536"/>
          </a:xfrm>
          <a:prstGeom prst="rect">
            <a:avLst/>
          </a:prstGeom>
        </p:spPr>
        <p:txBody>
          <a:bodyPr wrap="square">
            <a:spAutoFit/>
          </a:bodyPr>
          <a:lstStyle/>
          <a:p>
            <a:pPr marL="285750" lvl="0" indent="-285750">
              <a:buClr>
                <a:srgbClr val="CB6015"/>
              </a:buClr>
              <a:buFont typeface="Wingdings" panose="05000000000000000000" pitchFamily="2" charset="2"/>
              <a:buChar char="q"/>
            </a:pPr>
            <a:r>
              <a:rPr lang="en-IE" sz="1600" b="1" dirty="0" smtClean="0">
                <a:solidFill>
                  <a:schemeClr val="accent1"/>
                </a:solidFill>
                <a:latin typeface="+mj-lt"/>
                <a:cs typeface="Calibri" panose="020F0502020204030204" pitchFamily="34" charset="0"/>
              </a:rPr>
              <a:t>No </a:t>
            </a:r>
            <a:r>
              <a:rPr lang="en-IE" sz="1600" b="1" dirty="0">
                <a:solidFill>
                  <a:schemeClr val="accent1"/>
                </a:solidFill>
                <a:latin typeface="+mj-lt"/>
                <a:cs typeface="Calibri" panose="020F0502020204030204" pitchFamily="34" charset="0"/>
              </a:rPr>
              <a:t>actual transfer of </a:t>
            </a:r>
            <a:r>
              <a:rPr lang="en-IE" sz="1600" b="1" dirty="0" smtClean="0">
                <a:solidFill>
                  <a:schemeClr val="accent1"/>
                </a:solidFill>
                <a:latin typeface="+mj-lt"/>
                <a:cs typeface="Calibri" panose="020F0502020204030204" pitchFamily="34" charset="0"/>
              </a:rPr>
              <a:t>funds     &amp;      No co-mingling </a:t>
            </a:r>
            <a:r>
              <a:rPr lang="en-IE" sz="1600" b="1" dirty="0">
                <a:solidFill>
                  <a:schemeClr val="accent1"/>
                </a:solidFill>
                <a:latin typeface="+mj-lt"/>
                <a:cs typeface="Calibri" panose="020F0502020204030204" pitchFamily="34" charset="0"/>
              </a:rPr>
              <a:t>of </a:t>
            </a:r>
            <a:r>
              <a:rPr lang="en-IE" sz="1600" b="1" dirty="0" smtClean="0">
                <a:solidFill>
                  <a:schemeClr val="accent1"/>
                </a:solidFill>
                <a:latin typeface="+mj-lt"/>
                <a:cs typeface="Calibri" panose="020F0502020204030204" pitchFamily="34" charset="0"/>
              </a:rPr>
              <a:t>funds</a:t>
            </a:r>
          </a:p>
          <a:p>
            <a:pPr marL="285750" lvl="0" indent="-285750">
              <a:buClr>
                <a:srgbClr val="CB6015"/>
              </a:buClr>
              <a:buFont typeface="Wingdings" panose="05000000000000000000" pitchFamily="2" charset="2"/>
              <a:buChar char="q"/>
            </a:pPr>
            <a:endParaRPr lang="en-IE" sz="1600" b="1" dirty="0">
              <a:solidFill>
                <a:schemeClr val="accent1"/>
              </a:solidFill>
              <a:latin typeface="+mj-lt"/>
              <a:cs typeface="Calibri" panose="020F0502020204030204" pitchFamily="34" charset="0"/>
            </a:endParaRPr>
          </a:p>
          <a:p>
            <a:pPr marL="285750" lvl="0" indent="-285750">
              <a:buClr>
                <a:srgbClr val="CB6015"/>
              </a:buClr>
              <a:buFont typeface="Wingdings" panose="05000000000000000000" pitchFamily="2" charset="2"/>
              <a:buChar char="q"/>
            </a:pPr>
            <a:endParaRPr lang="en-IE" sz="1600" b="1" dirty="0" smtClean="0">
              <a:solidFill>
                <a:schemeClr val="accent1"/>
              </a:solidFill>
              <a:latin typeface="+mj-lt"/>
              <a:cs typeface="Calibri" panose="020F0502020204030204" pitchFamily="34" charset="0"/>
            </a:endParaRPr>
          </a:p>
          <a:p>
            <a:pPr marL="285750" lvl="0" indent="-285750">
              <a:buClr>
                <a:srgbClr val="CB6015"/>
              </a:buClr>
              <a:buFont typeface="Wingdings" panose="05000000000000000000" pitchFamily="2" charset="2"/>
              <a:buChar char="q"/>
            </a:pPr>
            <a:r>
              <a:rPr lang="en-IE" sz="1600" b="1" dirty="0" smtClean="0">
                <a:solidFill>
                  <a:schemeClr val="accent1"/>
                </a:solidFill>
                <a:latin typeface="+mj-lt"/>
                <a:cs typeface="Calibri" panose="020F0502020204030204" pitchFamily="34" charset="0"/>
              </a:rPr>
              <a:t>Autonomy </a:t>
            </a:r>
            <a:r>
              <a:rPr lang="en-IE" sz="1600" b="1" dirty="0">
                <a:solidFill>
                  <a:schemeClr val="accent1"/>
                </a:solidFill>
                <a:latin typeface="+mj-lt"/>
                <a:cs typeface="Calibri" panose="020F0502020204030204" pitchFamily="34" charset="0"/>
              </a:rPr>
              <a:t>of accounts and balances with no physical movement of funds </a:t>
            </a:r>
          </a:p>
          <a:p>
            <a:pPr marL="285750" lvl="0" indent="-285750">
              <a:buClr>
                <a:srgbClr val="CB6015"/>
              </a:buClr>
              <a:buFont typeface="Wingdings" panose="05000000000000000000" pitchFamily="2" charset="2"/>
              <a:buChar char="q"/>
            </a:pPr>
            <a:endParaRPr lang="en-IE" sz="1600" b="1" dirty="0">
              <a:solidFill>
                <a:schemeClr val="accent1"/>
              </a:solidFill>
              <a:latin typeface="+mj-lt"/>
              <a:cs typeface="Calibri" panose="020F0502020204030204" pitchFamily="34" charset="0"/>
            </a:endParaRPr>
          </a:p>
          <a:p>
            <a:pPr marL="285750" lvl="0" indent="-285750">
              <a:buClr>
                <a:srgbClr val="CB6015"/>
              </a:buClr>
              <a:buFont typeface="Wingdings" panose="05000000000000000000" pitchFamily="2" charset="2"/>
              <a:buChar char="q"/>
            </a:pPr>
            <a:endParaRPr lang="en-IE" sz="1600" b="1" dirty="0" smtClean="0">
              <a:solidFill>
                <a:schemeClr val="accent1"/>
              </a:solidFill>
              <a:latin typeface="+mj-lt"/>
              <a:cs typeface="Calibri" panose="020F0502020204030204" pitchFamily="34" charset="0"/>
            </a:endParaRPr>
          </a:p>
          <a:p>
            <a:pPr marL="285750" lvl="0" indent="-285750">
              <a:buClr>
                <a:srgbClr val="CB6015"/>
              </a:buClr>
              <a:buFont typeface="Wingdings" panose="05000000000000000000" pitchFamily="2" charset="2"/>
              <a:buChar char="q"/>
            </a:pPr>
            <a:r>
              <a:rPr lang="en-IE" sz="1600" b="1" dirty="0" smtClean="0">
                <a:solidFill>
                  <a:schemeClr val="accent1"/>
                </a:solidFill>
                <a:latin typeface="+mj-lt"/>
                <a:cs typeface="Calibri" panose="020F0502020204030204" pitchFamily="34" charset="0"/>
              </a:rPr>
              <a:t>No </a:t>
            </a:r>
            <a:r>
              <a:rPr lang="en-IE" sz="1600" b="1" dirty="0">
                <a:solidFill>
                  <a:schemeClr val="accent1"/>
                </a:solidFill>
                <a:latin typeface="+mj-lt"/>
                <a:cs typeface="Calibri" panose="020F0502020204030204" pitchFamily="34" charset="0"/>
              </a:rPr>
              <a:t>inter-company </a:t>
            </a:r>
            <a:r>
              <a:rPr lang="en-IE" sz="1600" b="1" dirty="0" smtClean="0">
                <a:solidFill>
                  <a:schemeClr val="accent1"/>
                </a:solidFill>
                <a:latin typeface="+mj-lt"/>
                <a:cs typeface="Calibri" panose="020F0502020204030204" pitchFamily="34" charset="0"/>
              </a:rPr>
              <a:t>loans</a:t>
            </a:r>
          </a:p>
          <a:p>
            <a:pPr marL="285750" lvl="0" indent="-285750">
              <a:buClr>
                <a:srgbClr val="CB6015"/>
              </a:buClr>
              <a:buFont typeface="Wingdings" panose="05000000000000000000" pitchFamily="2" charset="2"/>
              <a:buChar char="q"/>
            </a:pPr>
            <a:endParaRPr lang="en-GB" sz="1600" b="1" dirty="0">
              <a:solidFill>
                <a:schemeClr val="accent1"/>
              </a:solidFill>
              <a:latin typeface="+mj-lt"/>
              <a:cs typeface="Calibri" panose="020F0502020204030204" pitchFamily="34" charset="0"/>
            </a:endParaRPr>
          </a:p>
          <a:p>
            <a:pPr marL="285750" lvl="0" indent="-285750">
              <a:buClr>
                <a:srgbClr val="CB6015"/>
              </a:buClr>
              <a:buFont typeface="Wingdings" panose="05000000000000000000" pitchFamily="2" charset="2"/>
              <a:buChar char="q"/>
            </a:pPr>
            <a:endParaRPr lang="en-IE" sz="1600" b="1" dirty="0" smtClean="0">
              <a:solidFill>
                <a:schemeClr val="accent1"/>
              </a:solidFill>
              <a:latin typeface="+mj-lt"/>
              <a:cs typeface="Calibri" panose="020F0502020204030204" pitchFamily="34" charset="0"/>
            </a:endParaRPr>
          </a:p>
          <a:p>
            <a:pPr marL="285750" lvl="0" indent="-285750">
              <a:buClr>
                <a:srgbClr val="CB6015"/>
              </a:buClr>
              <a:buFont typeface="Wingdings" panose="05000000000000000000" pitchFamily="2" charset="2"/>
              <a:buChar char="q"/>
            </a:pPr>
            <a:r>
              <a:rPr lang="en-IE" sz="1600" b="1" dirty="0" smtClean="0">
                <a:solidFill>
                  <a:schemeClr val="accent1"/>
                </a:solidFill>
                <a:latin typeface="+mj-lt"/>
                <a:cs typeface="Calibri" panose="020F0502020204030204" pitchFamily="34" charset="0"/>
              </a:rPr>
              <a:t>Savings </a:t>
            </a:r>
            <a:r>
              <a:rPr lang="en-IE" sz="1600" b="1" dirty="0">
                <a:solidFill>
                  <a:schemeClr val="accent1"/>
                </a:solidFill>
                <a:latin typeface="+mj-lt"/>
                <a:cs typeface="Calibri" panose="020F0502020204030204" pitchFamily="34" charset="0"/>
              </a:rPr>
              <a:t>on bank interest costs as gross overdraft positions are notionally covered by long balances </a:t>
            </a:r>
            <a:endParaRPr lang="en-IE" sz="1600" b="1" dirty="0" smtClean="0">
              <a:solidFill>
                <a:schemeClr val="accent1"/>
              </a:solidFill>
              <a:latin typeface="+mj-lt"/>
              <a:cs typeface="Calibri" panose="020F0502020204030204" pitchFamily="34" charset="0"/>
            </a:endParaRPr>
          </a:p>
          <a:p>
            <a:pPr marL="285750" lvl="0" indent="-285750">
              <a:buClr>
                <a:srgbClr val="CB6015"/>
              </a:buClr>
              <a:buFont typeface="Wingdings" panose="05000000000000000000" pitchFamily="2" charset="2"/>
              <a:buChar char="q"/>
            </a:pPr>
            <a:endParaRPr lang="en-IE" sz="1600" b="1" dirty="0">
              <a:solidFill>
                <a:schemeClr val="accent1"/>
              </a:solidFill>
              <a:latin typeface="+mj-lt"/>
              <a:cs typeface="Calibri" panose="020F0502020204030204" pitchFamily="34" charset="0"/>
            </a:endParaRPr>
          </a:p>
          <a:p>
            <a:pPr marL="285750" lvl="0" indent="-285750">
              <a:buClr>
                <a:srgbClr val="CB6015"/>
              </a:buClr>
              <a:buFont typeface="Wingdings" panose="05000000000000000000" pitchFamily="2" charset="2"/>
              <a:buChar char="q"/>
            </a:pPr>
            <a:endParaRPr lang="en-US" sz="1600" b="1" dirty="0" smtClean="0">
              <a:solidFill>
                <a:schemeClr val="accent1"/>
              </a:solidFill>
              <a:latin typeface="+mj-lt"/>
              <a:cs typeface="Calibri" panose="020F0502020204030204" pitchFamily="34" charset="0"/>
            </a:endParaRPr>
          </a:p>
          <a:p>
            <a:pPr marL="285750" lvl="0" indent="-285750">
              <a:buClr>
                <a:srgbClr val="CB6015"/>
              </a:buClr>
              <a:buFont typeface="Wingdings" panose="05000000000000000000" pitchFamily="2" charset="2"/>
              <a:buChar char="q"/>
            </a:pPr>
            <a:r>
              <a:rPr lang="en-US" sz="1600" b="1" dirty="0" smtClean="0">
                <a:solidFill>
                  <a:schemeClr val="accent1"/>
                </a:solidFill>
                <a:latin typeface="+mj-lt"/>
                <a:cs typeface="Calibri" panose="020F0502020204030204" pitchFamily="34" charset="0"/>
              </a:rPr>
              <a:t>Full </a:t>
            </a:r>
            <a:r>
              <a:rPr lang="en-US" sz="1600" b="1" dirty="0">
                <a:solidFill>
                  <a:schemeClr val="accent1"/>
                </a:solidFill>
                <a:latin typeface="+mj-lt"/>
                <a:cs typeface="Calibri" panose="020F0502020204030204" pitchFamily="34" charset="0"/>
              </a:rPr>
              <a:t>access to balances across multiple currencies as a single net </a:t>
            </a:r>
            <a:r>
              <a:rPr lang="en-US" sz="1600" b="1" dirty="0" smtClean="0">
                <a:solidFill>
                  <a:schemeClr val="accent1"/>
                </a:solidFill>
                <a:latin typeface="+mj-lt"/>
                <a:cs typeface="Calibri" panose="020F0502020204030204" pitchFamily="34" charset="0"/>
              </a:rPr>
              <a:t>position</a:t>
            </a:r>
          </a:p>
          <a:p>
            <a:pPr marL="285750" lvl="0" indent="-285750">
              <a:buClr>
                <a:srgbClr val="CB6015"/>
              </a:buClr>
              <a:buFont typeface="Wingdings" panose="05000000000000000000" pitchFamily="2" charset="2"/>
              <a:buChar char="q"/>
            </a:pPr>
            <a:endParaRPr lang="en-US" sz="1600" b="1" dirty="0" smtClean="0">
              <a:solidFill>
                <a:schemeClr val="accent1"/>
              </a:solidFill>
              <a:latin typeface="+mj-lt"/>
              <a:cs typeface="Calibri" panose="020F0502020204030204" pitchFamily="34" charset="0"/>
            </a:endParaRPr>
          </a:p>
          <a:p>
            <a:pPr marL="285750" lvl="0" indent="-285750">
              <a:buClr>
                <a:srgbClr val="CB6015"/>
              </a:buClr>
              <a:buFont typeface="Wingdings" panose="05000000000000000000" pitchFamily="2" charset="2"/>
              <a:buChar char="q"/>
            </a:pPr>
            <a:endParaRPr lang="en-US" sz="1600" b="1" dirty="0">
              <a:solidFill>
                <a:schemeClr val="accent1"/>
              </a:solidFill>
              <a:latin typeface="+mj-lt"/>
              <a:cs typeface="Calibri" panose="020F0502020204030204" pitchFamily="34" charset="0"/>
            </a:endParaRPr>
          </a:p>
          <a:p>
            <a:pPr marL="285750" lvl="0" indent="-285750">
              <a:buClr>
                <a:srgbClr val="CB6015"/>
              </a:buClr>
              <a:buFont typeface="Wingdings" panose="05000000000000000000" pitchFamily="2" charset="2"/>
              <a:buChar char="q"/>
            </a:pPr>
            <a:r>
              <a:rPr lang="en-US" sz="1600" b="1" dirty="0">
                <a:solidFill>
                  <a:schemeClr val="accent1"/>
                </a:solidFill>
                <a:latin typeface="+mj-lt"/>
                <a:cs typeface="Calibri" panose="020F0502020204030204" pitchFamily="34" charset="0"/>
              </a:rPr>
              <a:t>Flexibility to transact/invest in any pooled currency, without FX conversion or commingling of funds</a:t>
            </a:r>
          </a:p>
          <a:p>
            <a:pPr marL="285750" lvl="0" indent="-285750">
              <a:buFont typeface="Wingdings" panose="05000000000000000000" pitchFamily="2" charset="2"/>
              <a:buChar char="Ø"/>
            </a:pPr>
            <a:endParaRPr lang="en-IE" sz="1600" b="1" dirty="0">
              <a:solidFill>
                <a:schemeClr val="accent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E" b="1" dirty="0"/>
          </a:p>
        </p:txBody>
      </p:sp>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7" name="TOCHeader"/>
          <p:cNvSpPr>
            <a:spLocks noGrp="1" noChangeArrowheads="1"/>
          </p:cNvSpPr>
          <p:nvPr>
            <p:ph type="title"/>
            <p:custDataLst>
              <p:tags r:id="rId2"/>
            </p:custDataLst>
          </p:nvPr>
        </p:nvSpPr>
        <p:spPr>
          <a:xfrm>
            <a:off x="141288" y="26839"/>
            <a:ext cx="8859837" cy="377825"/>
          </a:xfrm>
          <a:noFill/>
          <a:extLst>
            <a:ext uri="{909E8E84-426E-40DD-AFC4-6F175D3DCCD1}">
              <a14:hiddenFill xmlns:a14="http://schemas.microsoft.com/office/drawing/2010/main">
                <a:solidFill>
                  <a:schemeClr val="bg1"/>
                </a:solidFill>
              </a14:hiddenFill>
            </a:ext>
          </a:extLst>
        </p:spPr>
        <p:txBody>
          <a:bodyPr anchor="ctr"/>
          <a:lstStyle/>
          <a:p>
            <a:r>
              <a:rPr lang="en-IE" b="1" dirty="0" smtClean="0"/>
              <a:t>Notional Pooling</a:t>
            </a:r>
            <a:endParaRPr lang="en-IE" b="1" dirty="0"/>
          </a:p>
        </p:txBody>
      </p:sp>
      <p:sp>
        <p:nvSpPr>
          <p:cNvPr id="8" name="Rectangle 7"/>
          <p:cNvSpPr/>
          <p:nvPr/>
        </p:nvSpPr>
        <p:spPr>
          <a:xfrm>
            <a:off x="203496" y="476672"/>
            <a:ext cx="4368504" cy="461665"/>
          </a:xfrm>
          <a:prstGeom prst="rect">
            <a:avLst/>
          </a:prstGeom>
        </p:spPr>
        <p:txBody>
          <a:bodyPr wrap="none">
            <a:spAutoFit/>
          </a:bodyPr>
          <a:lstStyle/>
          <a:p>
            <a:r>
              <a:rPr lang="en-IE" sz="2400" b="1" dirty="0" smtClean="0">
                <a:solidFill>
                  <a:srgbClr val="ED8B00"/>
                </a:solidFill>
              </a:rPr>
              <a:t>Features of Notional Pooling</a:t>
            </a:r>
            <a:endParaRPr lang="en-US" sz="2400" b="1" dirty="0">
              <a:solidFill>
                <a:srgbClr val="ED8B00"/>
              </a:solidFill>
            </a:endParaRPr>
          </a:p>
        </p:txBody>
      </p:sp>
    </p:spTree>
    <p:custDataLst>
      <p:tags r:id="rId1"/>
    </p:custDataLst>
    <p:extLst>
      <p:ext uri="{BB962C8B-B14F-4D97-AF65-F5344CB8AC3E}">
        <p14:creationId xmlns:p14="http://schemas.microsoft.com/office/powerpoint/2010/main" val="7867012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5" name="Title 1"/>
          <p:cNvSpPr>
            <a:spLocks noGrp="1"/>
          </p:cNvSpPr>
          <p:nvPr>
            <p:ph type="title"/>
          </p:nvPr>
        </p:nvSpPr>
        <p:spPr>
          <a:xfrm>
            <a:off x="141289" y="44624"/>
            <a:ext cx="7167016" cy="369332"/>
          </a:xfrm>
        </p:spPr>
        <p:txBody>
          <a:bodyPr/>
          <a:lstStyle/>
          <a:p>
            <a:r>
              <a:rPr lang="en-US" b="1" dirty="0" smtClean="0"/>
              <a:t>Global CSO Training</a:t>
            </a:r>
            <a:endParaRPr lang="en-US" b="1" dirty="0"/>
          </a:p>
        </p:txBody>
      </p:sp>
      <p:sp>
        <p:nvSpPr>
          <p:cNvPr id="6" name="Rectangle 5"/>
          <p:cNvSpPr/>
          <p:nvPr/>
        </p:nvSpPr>
        <p:spPr>
          <a:xfrm>
            <a:off x="971600" y="2679303"/>
            <a:ext cx="7172156" cy="830997"/>
          </a:xfrm>
          <a:prstGeom prst="rect">
            <a:avLst/>
          </a:prstGeom>
        </p:spPr>
        <p:txBody>
          <a:bodyPr wrap="none">
            <a:spAutoFit/>
          </a:bodyPr>
          <a:lstStyle/>
          <a:p>
            <a:r>
              <a:rPr lang="en-IE" sz="4800" b="1" dirty="0" smtClean="0">
                <a:solidFill>
                  <a:srgbClr val="ED8B00"/>
                </a:solidFill>
              </a:rPr>
              <a:t>Deposits &amp; Investments</a:t>
            </a:r>
            <a:endParaRPr lang="en-US" sz="4800" b="1" dirty="0">
              <a:solidFill>
                <a:srgbClr val="ED8B00"/>
              </a:solidFill>
            </a:endParaRPr>
          </a:p>
        </p:txBody>
      </p:sp>
    </p:spTree>
    <p:custDataLst>
      <p:tags r:id="rId1"/>
    </p:custDataLst>
    <p:extLst>
      <p:ext uri="{BB962C8B-B14F-4D97-AF65-F5344CB8AC3E}">
        <p14:creationId xmlns:p14="http://schemas.microsoft.com/office/powerpoint/2010/main" val="427939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OCHeader"/>
          <p:cNvSpPr>
            <a:spLocks noGrp="1" noChangeArrowheads="1"/>
          </p:cNvSpPr>
          <p:nvPr>
            <p:ph type="title"/>
            <p:custDataLst>
              <p:tags r:id="rId2"/>
            </p:custDataLst>
          </p:nvPr>
        </p:nvSpPr>
        <p:spPr>
          <a:xfrm>
            <a:off x="152400" y="107340"/>
            <a:ext cx="8020000" cy="369332"/>
          </a:xfrm>
          <a:noFill/>
          <a:extLst>
            <a:ext uri="{909E8E84-426E-40DD-AFC4-6F175D3DCCD1}">
              <a14:hiddenFill xmlns:a14="http://schemas.microsoft.com/office/drawing/2010/main">
                <a:solidFill>
                  <a:schemeClr val="bg1"/>
                </a:solidFill>
              </a14:hiddenFill>
            </a:ext>
          </a:extLst>
        </p:spPr>
        <p:txBody>
          <a:bodyPr anchor="ctr"/>
          <a:lstStyle/>
          <a:p>
            <a:r>
              <a:rPr lang="en-IE" b="1" dirty="0"/>
              <a:t>Interest Bearing Accounts</a:t>
            </a:r>
          </a:p>
        </p:txBody>
      </p:sp>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12" name="TextBox 11"/>
          <p:cNvSpPr txBox="1"/>
          <p:nvPr/>
        </p:nvSpPr>
        <p:spPr>
          <a:xfrm>
            <a:off x="1626304" y="1153775"/>
            <a:ext cx="5970032" cy="3447098"/>
          </a:xfrm>
          <a:prstGeom prst="rect">
            <a:avLst/>
          </a:prstGeom>
          <a:noFill/>
        </p:spPr>
        <p:txBody>
          <a:bodyPr wrap="none" rtlCol="0">
            <a:spAutoFit/>
          </a:bodyPr>
          <a:lstStyle/>
          <a:p>
            <a:pPr marL="457200" indent="-457200">
              <a:buClr>
                <a:srgbClr val="F79646">
                  <a:lumMod val="75000"/>
                </a:srgbClr>
              </a:buClr>
              <a:buFont typeface="Wingdings" panose="05000000000000000000" pitchFamily="2" charset="2"/>
              <a:buChar char="q"/>
            </a:pPr>
            <a:r>
              <a:rPr lang="en-US" sz="2000" b="1" u="sng" dirty="0" smtClean="0">
                <a:solidFill>
                  <a:srgbClr val="002060"/>
                </a:solidFill>
                <a:latin typeface="+mj-lt"/>
              </a:rPr>
              <a:t>Interest Bearing Accounts</a:t>
            </a:r>
          </a:p>
          <a:p>
            <a:pPr marL="457200" indent="-457200">
              <a:buClr>
                <a:srgbClr val="F79646">
                  <a:lumMod val="75000"/>
                </a:srgbClr>
              </a:buClr>
              <a:buFont typeface="Wingdings" panose="05000000000000000000" pitchFamily="2" charset="2"/>
              <a:buChar char="q"/>
            </a:pPr>
            <a:endParaRPr lang="en-US" sz="2000" b="1" u="sng"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r>
              <a:rPr lang="en-US" sz="2000" b="1" dirty="0">
                <a:solidFill>
                  <a:srgbClr val="002060"/>
                </a:solidFill>
                <a:latin typeface="+mj-lt"/>
              </a:rPr>
              <a:t>What is </a:t>
            </a:r>
            <a:r>
              <a:rPr lang="en-US" sz="2000" b="1" dirty="0" smtClean="0">
                <a:solidFill>
                  <a:srgbClr val="002060"/>
                </a:solidFill>
                <a:latin typeface="+mj-lt"/>
              </a:rPr>
              <a:t>an Interest Bearing Account?</a:t>
            </a:r>
            <a:endParaRPr lang="en-US" sz="2000" b="1" dirty="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n-US" sz="2000" b="1"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r>
              <a:rPr lang="en-US" sz="2000" b="1" dirty="0" smtClean="0">
                <a:solidFill>
                  <a:srgbClr val="002060"/>
                </a:solidFill>
                <a:latin typeface="+mj-lt"/>
              </a:rPr>
              <a:t>How Interest Bearing Accounts Works</a:t>
            </a:r>
          </a:p>
          <a:p>
            <a:pPr marL="914400" lvl="1" indent="-457200">
              <a:buClr>
                <a:srgbClr val="F79646">
                  <a:lumMod val="75000"/>
                </a:srgbClr>
              </a:buClr>
              <a:buFont typeface="Wingdings" panose="05000000000000000000" pitchFamily="2" charset="2"/>
              <a:buChar char="§"/>
            </a:pPr>
            <a:endParaRPr lang="es-MX" sz="2000" b="1" dirty="0">
              <a:solidFill>
                <a:srgbClr val="002060"/>
              </a:solidFill>
              <a:latin typeface="+mj-lt"/>
            </a:endParaRPr>
          </a:p>
          <a:p>
            <a:pPr marL="914400" lvl="1" indent="-457200">
              <a:buClr>
                <a:srgbClr val="F79646">
                  <a:lumMod val="75000"/>
                </a:srgbClr>
              </a:buClr>
              <a:buFont typeface="Wingdings" panose="05000000000000000000" pitchFamily="2" charset="2"/>
              <a:buChar char="§"/>
            </a:pPr>
            <a:r>
              <a:rPr lang="en-US" sz="2000" b="1" dirty="0">
                <a:solidFill>
                  <a:srgbClr val="002060"/>
                </a:solidFill>
              </a:rPr>
              <a:t>Features of an Interest Bearing Account</a:t>
            </a:r>
          </a:p>
          <a:p>
            <a:pPr marL="914400" lvl="1" indent="-457200">
              <a:buClr>
                <a:srgbClr val="F79646">
                  <a:lumMod val="75000"/>
                </a:srgbClr>
              </a:buClr>
              <a:buFont typeface="Wingdings" panose="05000000000000000000" pitchFamily="2" charset="2"/>
              <a:buChar char="§"/>
            </a:pPr>
            <a:endParaRPr lang="en-US" sz="2000" b="1" dirty="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n-US"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s-MX" dirty="0">
              <a:solidFill>
                <a:srgbClr val="002060"/>
              </a:solidFill>
              <a:latin typeface="+mj-lt"/>
            </a:endParaRPr>
          </a:p>
          <a:p>
            <a:pPr>
              <a:buClr>
                <a:srgbClr val="F79646">
                  <a:lumMod val="75000"/>
                </a:srgbClr>
              </a:buClr>
            </a:pPr>
            <a:endParaRPr lang="en-US" sz="2200" dirty="0">
              <a:solidFill>
                <a:srgbClr val="002060"/>
              </a:solidFill>
              <a:latin typeface="Calibri"/>
            </a:endParaRPr>
          </a:p>
        </p:txBody>
      </p:sp>
    </p:spTree>
    <p:custDataLst>
      <p:tags r:id="rId1"/>
    </p:custDataLst>
    <p:extLst>
      <p:ext uri="{BB962C8B-B14F-4D97-AF65-F5344CB8AC3E}">
        <p14:creationId xmlns:p14="http://schemas.microsoft.com/office/powerpoint/2010/main" val="3600101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836712"/>
            <a:ext cx="8064896" cy="5109091"/>
          </a:xfrm>
          <a:prstGeom prst="rect">
            <a:avLst/>
          </a:prstGeom>
        </p:spPr>
        <p:txBody>
          <a:bodyPr wrap="square">
            <a:spAutoFit/>
          </a:bodyPr>
          <a:lstStyle/>
          <a:p>
            <a:r>
              <a:rPr lang="en-IE" sz="1600" dirty="0">
                <a:solidFill>
                  <a:schemeClr val="accent1"/>
                </a:solidFill>
                <a:latin typeface="+mj-lt"/>
                <a:ea typeface="+mj-ea"/>
                <a:cs typeface="Calibri" panose="020F0502020204030204" pitchFamily="34" charset="0"/>
              </a:rPr>
              <a:t> </a:t>
            </a:r>
          </a:p>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Accounts where the client is offered a competitive return on balances</a:t>
            </a:r>
          </a:p>
          <a:p>
            <a:pPr marL="285750" indent="-285750">
              <a:buClr>
                <a:srgbClr val="CB6015"/>
              </a:buClr>
              <a:buFont typeface="Wingdings" panose="05000000000000000000" pitchFamily="2" charset="2"/>
              <a:buChar char="q"/>
            </a:pPr>
            <a:endParaRPr lang="en-IE" sz="1400" b="1" dirty="0" smtClean="0">
              <a:solidFill>
                <a:schemeClr val="accent1"/>
              </a:solidFill>
              <a:latin typeface="+mj-lt"/>
              <a:ea typeface="+mj-ea"/>
              <a:cs typeface="Calibri" panose="020F0502020204030204" pitchFamily="34" charset="0"/>
            </a:endParaRPr>
          </a:p>
          <a:p>
            <a:pPr marL="285750" lvl="0" indent="-285750">
              <a:buClr>
                <a:srgbClr val="CB6015"/>
              </a:buClr>
              <a:buFont typeface="Wingdings" panose="05000000000000000000" pitchFamily="2" charset="2"/>
              <a:buChar char="q"/>
            </a:pPr>
            <a:r>
              <a:rPr lang="en-GB" sz="1400" b="1" dirty="0" smtClean="0">
                <a:solidFill>
                  <a:schemeClr val="accent1"/>
                </a:solidFill>
                <a:latin typeface="+mj-lt"/>
                <a:ea typeface="+mj-ea"/>
                <a:cs typeface="Calibri" panose="020F0502020204030204" pitchFamily="34" charset="0"/>
              </a:rPr>
              <a:t>Most common is an operating account that earns interest</a:t>
            </a:r>
          </a:p>
          <a:p>
            <a:pPr marL="742950" lvl="1" indent="-285750">
              <a:buClr>
                <a:srgbClr val="CB6015"/>
              </a:buClr>
              <a:buFont typeface="Wingdings" panose="05000000000000000000" pitchFamily="2" charset="2"/>
              <a:buChar char="ü"/>
            </a:pPr>
            <a:r>
              <a:rPr lang="en-GB" sz="1400" b="1" dirty="0" smtClean="0">
                <a:solidFill>
                  <a:schemeClr val="accent1"/>
                </a:solidFill>
                <a:latin typeface="+mj-lt"/>
                <a:ea typeface="+mj-ea"/>
                <a:cs typeface="Calibri" panose="020F0502020204030204" pitchFamily="34" charset="0"/>
              </a:rPr>
              <a:t>Interest-bearing demand deposit account (IBDDA) in the U.S.</a:t>
            </a:r>
          </a:p>
          <a:p>
            <a:pPr marL="742950" lvl="1" indent="-285750">
              <a:buClr>
                <a:srgbClr val="CB6015"/>
              </a:buClr>
              <a:buFont typeface="Wingdings" panose="05000000000000000000" pitchFamily="2" charset="2"/>
              <a:buChar char="ü"/>
            </a:pPr>
            <a:r>
              <a:rPr lang="en-GB" sz="1400" b="1" dirty="0" smtClean="0">
                <a:solidFill>
                  <a:schemeClr val="accent1"/>
                </a:solidFill>
                <a:latin typeface="+mj-lt"/>
                <a:ea typeface="+mj-ea"/>
                <a:cs typeface="Calibri" panose="020F0502020204030204" pitchFamily="34" charset="0"/>
              </a:rPr>
              <a:t>Interest-bearing cash or current account in other countries</a:t>
            </a:r>
          </a:p>
          <a:p>
            <a:pPr marL="742950" lvl="1" indent="-285750">
              <a:buClr>
                <a:srgbClr val="CB6015"/>
              </a:buClr>
              <a:buFont typeface="Wingdings" panose="05000000000000000000" pitchFamily="2" charset="2"/>
              <a:buChar char="ü"/>
            </a:pPr>
            <a:r>
              <a:rPr lang="en-GB" sz="1400" b="1" dirty="0" smtClean="0">
                <a:solidFill>
                  <a:schemeClr val="accent1"/>
                </a:solidFill>
                <a:latin typeface="+mj-lt"/>
                <a:ea typeface="+mj-ea"/>
                <a:cs typeface="Calibri" panose="020F0502020204030204" pitchFamily="34" charset="0"/>
              </a:rPr>
              <a:t>Supports operating / transaction business</a:t>
            </a:r>
          </a:p>
          <a:p>
            <a:pPr marL="742950" lvl="1" indent="-285750">
              <a:buClr>
                <a:srgbClr val="CB6015"/>
              </a:buClr>
              <a:buFont typeface="Wingdings" panose="05000000000000000000" pitchFamily="2" charset="2"/>
              <a:buChar char="ü"/>
            </a:pPr>
            <a:r>
              <a:rPr lang="en-GB" sz="1400" b="1" dirty="0" smtClean="0">
                <a:solidFill>
                  <a:schemeClr val="accent1"/>
                </a:solidFill>
                <a:latin typeface="+mj-lt"/>
                <a:ea typeface="+mj-ea"/>
                <a:cs typeface="Calibri" panose="020F0502020204030204" pitchFamily="34" charset="0"/>
              </a:rPr>
              <a:t>Daily liquidity and easy implementation</a:t>
            </a:r>
          </a:p>
          <a:p>
            <a:pPr marL="285750" lvl="0" indent="-285750">
              <a:buClr>
                <a:srgbClr val="CB6015"/>
              </a:buClr>
              <a:buFont typeface="Wingdings" panose="05000000000000000000" pitchFamily="2" charset="2"/>
              <a:buChar char="q"/>
            </a:pPr>
            <a:endParaRPr lang="en-GB" sz="1400" b="1" dirty="0">
              <a:solidFill>
                <a:schemeClr val="accent1"/>
              </a:solidFill>
              <a:latin typeface="+mj-lt"/>
              <a:ea typeface="+mj-ea"/>
              <a:cs typeface="Calibri" panose="020F0502020204030204" pitchFamily="34" charset="0"/>
            </a:endParaRPr>
          </a:p>
          <a:p>
            <a:pPr marL="285750" lvl="0" indent="-285750">
              <a:buClr>
                <a:srgbClr val="CB6015"/>
              </a:buClr>
              <a:buFont typeface="Wingdings" panose="05000000000000000000" pitchFamily="2" charset="2"/>
              <a:buChar char="q"/>
            </a:pPr>
            <a:r>
              <a:rPr lang="en-GB" sz="1400" b="1" dirty="0" smtClean="0">
                <a:solidFill>
                  <a:schemeClr val="accent1"/>
                </a:solidFill>
                <a:latin typeface="+mj-lt"/>
                <a:ea typeface="+mj-ea"/>
                <a:cs typeface="Calibri" panose="020F0502020204030204" pitchFamily="34" charset="0"/>
              </a:rPr>
              <a:t>Countries may offer other interest-bearing account types that may feature enhanced rates, balance requirements, and/or transaction limits, depending on local market conditions and regulations.  Examples:</a:t>
            </a:r>
          </a:p>
          <a:p>
            <a:pPr marL="742950" lvl="1" indent="-285750">
              <a:buClr>
                <a:srgbClr val="CB6015"/>
              </a:buClr>
              <a:buFont typeface="Wingdings" panose="05000000000000000000" pitchFamily="2" charset="2"/>
              <a:buChar char="ü"/>
            </a:pPr>
            <a:r>
              <a:rPr lang="en-GB" sz="1400" b="1" dirty="0" smtClean="0">
                <a:solidFill>
                  <a:schemeClr val="accent1"/>
                </a:solidFill>
                <a:latin typeface="+mj-lt"/>
                <a:ea typeface="+mj-ea"/>
                <a:cs typeface="Calibri" panose="020F0502020204030204" pitchFamily="34" charset="0"/>
              </a:rPr>
              <a:t>Money Market Deposit Account (MMDA) in the U.S. – Limited to 6 withdrawals per month</a:t>
            </a:r>
          </a:p>
          <a:p>
            <a:pPr marL="742950" lvl="1" indent="-285750">
              <a:buClr>
                <a:srgbClr val="CB6015"/>
              </a:buClr>
              <a:buFont typeface="Wingdings" panose="05000000000000000000" pitchFamily="2" charset="2"/>
              <a:buChar char="ü"/>
            </a:pPr>
            <a:r>
              <a:rPr lang="en-GB" sz="1400" b="1" dirty="0" smtClean="0">
                <a:solidFill>
                  <a:schemeClr val="accent1"/>
                </a:solidFill>
                <a:latin typeface="+mj-lt"/>
                <a:ea typeface="+mj-ea"/>
                <a:cs typeface="Calibri" panose="020F0502020204030204" pitchFamily="34" charset="0"/>
              </a:rPr>
              <a:t>Stable Balance Accounts in the U.S. / Stable Operating Deposit Accounts (SODA) in EMEA – pay an enhanced rate of interest if balances remain within a pre-agreed range</a:t>
            </a:r>
          </a:p>
          <a:p>
            <a:pPr marL="742950" lvl="1" indent="-285750">
              <a:buClr>
                <a:srgbClr val="CB6015"/>
              </a:buClr>
              <a:buFont typeface="Wingdings" panose="05000000000000000000" pitchFamily="2" charset="2"/>
              <a:buChar char="ü"/>
            </a:pPr>
            <a:r>
              <a:rPr lang="en-GB" sz="1400" b="1" dirty="0" smtClean="0">
                <a:solidFill>
                  <a:schemeClr val="accent1"/>
                </a:solidFill>
                <a:cs typeface="Calibri" panose="020F0502020204030204" pitchFamily="34" charset="0"/>
              </a:rPr>
              <a:t>Flexible Money Market Deposit Accounts (FMMDA) in EMEA &amp; Asia – pay an enhanced yield on core balances and an overnight rate on excess balances</a:t>
            </a:r>
          </a:p>
          <a:p>
            <a:pPr marL="742950" lvl="1" indent="-285750">
              <a:buClr>
                <a:srgbClr val="CB6015"/>
              </a:buClr>
              <a:buFont typeface="Wingdings" panose="05000000000000000000" pitchFamily="2" charset="2"/>
              <a:buChar char="q"/>
            </a:pPr>
            <a:endParaRPr lang="en-GB" sz="1400" b="1" dirty="0">
              <a:solidFill>
                <a:schemeClr val="accent1"/>
              </a:solidFill>
              <a:cs typeface="Calibri" panose="020F0502020204030204" pitchFamily="34" charset="0"/>
            </a:endParaRPr>
          </a:p>
          <a:p>
            <a:pPr marL="285750" indent="-285750">
              <a:buClr>
                <a:srgbClr val="CB6015"/>
              </a:buClr>
              <a:buFont typeface="Wingdings" panose="05000000000000000000" pitchFamily="2" charset="2"/>
              <a:buChar char="q"/>
            </a:pPr>
            <a:r>
              <a:rPr lang="en-GB" sz="1400" b="1" dirty="0" smtClean="0">
                <a:solidFill>
                  <a:schemeClr val="accent1"/>
                </a:solidFill>
                <a:cs typeface="Calibri" panose="020F0502020204030204" pitchFamily="34" charset="0"/>
              </a:rPr>
              <a:t>Interest-bearing accounts are typically set up in local Flexcube platform or equivalent platform (e.g., </a:t>
            </a:r>
            <a:r>
              <a:rPr lang="en-GB" sz="1400" b="1" dirty="0" err="1" smtClean="0">
                <a:solidFill>
                  <a:schemeClr val="accent1"/>
                </a:solidFill>
                <a:cs typeface="Calibri" panose="020F0502020204030204" pitchFamily="34" charset="0"/>
              </a:rPr>
              <a:t>Citichecking</a:t>
            </a:r>
            <a:r>
              <a:rPr lang="en-GB" sz="1400" b="1" dirty="0" smtClean="0">
                <a:solidFill>
                  <a:schemeClr val="accent1"/>
                </a:solidFill>
                <a:cs typeface="Calibri" panose="020F0502020204030204" pitchFamily="34" charset="0"/>
              </a:rPr>
              <a:t> in the U.S.)</a:t>
            </a:r>
            <a:endParaRPr lang="en-GB" sz="1400" b="1" dirty="0">
              <a:solidFill>
                <a:schemeClr val="accent1"/>
              </a:solidFill>
              <a:cs typeface="Calibri" panose="020F0502020204030204" pitchFamily="34" charset="0"/>
            </a:endParaRPr>
          </a:p>
          <a:p>
            <a:pPr>
              <a:buClr>
                <a:srgbClr val="CB6015"/>
              </a:buClr>
            </a:pPr>
            <a:endParaRPr lang="en-IE" sz="1600" dirty="0">
              <a:solidFill>
                <a:schemeClr val="accent1"/>
              </a:solidFill>
              <a:latin typeface="+mj-lt"/>
              <a:ea typeface="+mj-ea"/>
              <a:cs typeface="Calibri" panose="020F0502020204030204" pitchFamily="34" charset="0"/>
            </a:endParaRPr>
          </a:p>
        </p:txBody>
      </p:sp>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6" name="Rectangle 5"/>
          <p:cNvSpPr/>
          <p:nvPr/>
        </p:nvSpPr>
        <p:spPr>
          <a:xfrm>
            <a:off x="199526" y="476672"/>
            <a:ext cx="4732514" cy="400110"/>
          </a:xfrm>
          <a:prstGeom prst="rect">
            <a:avLst/>
          </a:prstGeom>
        </p:spPr>
        <p:txBody>
          <a:bodyPr wrap="none">
            <a:spAutoFit/>
          </a:bodyPr>
          <a:lstStyle/>
          <a:p>
            <a:r>
              <a:rPr lang="en-IE" sz="2000" b="1" dirty="0">
                <a:solidFill>
                  <a:srgbClr val="ED8B00"/>
                </a:solidFill>
              </a:rPr>
              <a:t>What is </a:t>
            </a:r>
            <a:r>
              <a:rPr lang="en-IE" sz="2000" b="1" dirty="0" smtClean="0">
                <a:solidFill>
                  <a:srgbClr val="ED8B00"/>
                </a:solidFill>
              </a:rPr>
              <a:t>an Interest Bearing Account?</a:t>
            </a:r>
            <a:endParaRPr lang="en-US" sz="2000" b="1" dirty="0">
              <a:solidFill>
                <a:srgbClr val="ED8B00"/>
              </a:solidFill>
            </a:endParaRPr>
          </a:p>
        </p:txBody>
      </p:sp>
      <p:sp>
        <p:nvSpPr>
          <p:cNvPr id="7" name="TOCHeader"/>
          <p:cNvSpPr>
            <a:spLocks noGrp="1" noChangeArrowheads="1"/>
          </p:cNvSpPr>
          <p:nvPr>
            <p:ph type="title"/>
            <p:custDataLst>
              <p:tags r:id="rId2"/>
            </p:custDataLst>
          </p:nvPr>
        </p:nvSpPr>
        <p:spPr>
          <a:xfrm>
            <a:off x="152400" y="107340"/>
            <a:ext cx="8020000" cy="369332"/>
          </a:xfrm>
          <a:noFill/>
          <a:extLst>
            <a:ext uri="{909E8E84-426E-40DD-AFC4-6F175D3DCCD1}">
              <a14:hiddenFill xmlns:a14="http://schemas.microsoft.com/office/drawing/2010/main">
                <a:solidFill>
                  <a:schemeClr val="bg1"/>
                </a:solidFill>
              </a14:hiddenFill>
            </a:ext>
          </a:extLst>
        </p:spPr>
        <p:txBody>
          <a:bodyPr anchor="ctr"/>
          <a:lstStyle/>
          <a:p>
            <a:r>
              <a:rPr lang="en-IE" b="1" dirty="0"/>
              <a:t>Interest Bearing Accounts</a:t>
            </a:r>
          </a:p>
        </p:txBody>
      </p:sp>
    </p:spTree>
    <p:custDataLst>
      <p:tags r:id="rId1"/>
    </p:custDataLst>
    <p:extLst>
      <p:ext uri="{BB962C8B-B14F-4D97-AF65-F5344CB8AC3E}">
        <p14:creationId xmlns:p14="http://schemas.microsoft.com/office/powerpoint/2010/main" val="2170272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7" name="Rectangle 6"/>
          <p:cNvSpPr/>
          <p:nvPr/>
        </p:nvSpPr>
        <p:spPr>
          <a:xfrm>
            <a:off x="212478" y="476672"/>
            <a:ext cx="4647554" cy="400110"/>
          </a:xfrm>
          <a:prstGeom prst="rect">
            <a:avLst/>
          </a:prstGeom>
        </p:spPr>
        <p:txBody>
          <a:bodyPr wrap="none">
            <a:spAutoFit/>
          </a:bodyPr>
          <a:lstStyle/>
          <a:p>
            <a:r>
              <a:rPr lang="en-IE" sz="2000" b="1" dirty="0" smtClean="0">
                <a:solidFill>
                  <a:srgbClr val="ED8B00"/>
                </a:solidFill>
              </a:rPr>
              <a:t>How Interest Bearing Accounts work</a:t>
            </a:r>
            <a:endParaRPr lang="en-US" sz="2000" b="1" dirty="0">
              <a:solidFill>
                <a:srgbClr val="ED8B00"/>
              </a:solidFill>
            </a:endParaRPr>
          </a:p>
        </p:txBody>
      </p:sp>
      <p:sp>
        <p:nvSpPr>
          <p:cNvPr id="69" name="Rectangle 68"/>
          <p:cNvSpPr/>
          <p:nvPr/>
        </p:nvSpPr>
        <p:spPr>
          <a:xfrm>
            <a:off x="335471" y="913016"/>
            <a:ext cx="8280920" cy="2031325"/>
          </a:xfrm>
          <a:prstGeom prst="rect">
            <a:avLst/>
          </a:prstGeom>
        </p:spPr>
        <p:txBody>
          <a:bodyPr wrap="square">
            <a:spAutoFit/>
          </a:bodyPr>
          <a:lstStyle/>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Interest rates are typically quoted on an annual basis</a:t>
            </a:r>
          </a:p>
          <a:p>
            <a:pPr marL="285750" indent="-285750">
              <a:buClr>
                <a:srgbClr val="CB6015"/>
              </a:buClr>
              <a:buFont typeface="Wingdings" panose="05000000000000000000" pitchFamily="2" charset="2"/>
              <a:buChar char="q"/>
            </a:pPr>
            <a:endParaRPr lang="en-US" sz="1400" b="1" dirty="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The formula for calculating interest for a specified period of time is:</a:t>
            </a:r>
          </a:p>
          <a:p>
            <a:pPr marL="285750" indent="-285750">
              <a:buClr>
                <a:srgbClr val="CB6015"/>
              </a:buClr>
              <a:buFont typeface="Wingdings" panose="05000000000000000000" pitchFamily="2" charset="2"/>
              <a:buChar char="q"/>
            </a:pPr>
            <a:endParaRPr lang="en-US" sz="1400" b="1" dirty="0">
              <a:solidFill>
                <a:schemeClr val="accent1"/>
              </a:solidFill>
              <a:latin typeface="+mj-lt"/>
              <a:ea typeface="+mj-ea"/>
              <a:cs typeface="Calibri" panose="020F0502020204030204" pitchFamily="34" charset="0"/>
            </a:endParaRPr>
          </a:p>
          <a:p>
            <a:pPr>
              <a:buClr>
                <a:srgbClr val="CB6015"/>
              </a:buClr>
            </a:pPr>
            <a:r>
              <a:rPr lang="en-US" sz="1400" b="1" dirty="0" smtClean="0">
                <a:solidFill>
                  <a:schemeClr val="accent1"/>
                </a:solidFill>
                <a:latin typeface="+mj-lt"/>
                <a:ea typeface="+mj-ea"/>
                <a:cs typeface="Calibri" panose="020F0502020204030204" pitchFamily="34" charset="0"/>
              </a:rPr>
              <a:t>	(End of Day Balance) x (Interest Rate) x (Number of Days) / (Day Count Convention)</a:t>
            </a:r>
          </a:p>
          <a:p>
            <a:pPr marL="285750" indent="-285750">
              <a:buClr>
                <a:srgbClr val="CB6015"/>
              </a:buClr>
              <a:buFont typeface="Arial" panose="020B0604020202020204" pitchFamily="34" charset="0"/>
              <a:buChar char="•"/>
            </a:pPr>
            <a:endParaRPr lang="en-US" sz="14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cs typeface="Calibri" panose="020F0502020204030204" pitchFamily="34" charset="0"/>
              </a:rPr>
              <a:t>Typical day count convention is 360 or 365/366 days, depending on local market convention.</a:t>
            </a:r>
          </a:p>
          <a:p>
            <a:pPr marL="285750" indent="-285750">
              <a:buClr>
                <a:srgbClr val="CB6015"/>
              </a:buClr>
              <a:buFont typeface="Wingdings" panose="05000000000000000000" pitchFamily="2" charset="2"/>
              <a:buChar char="q"/>
            </a:pPr>
            <a:endParaRPr lang="en-US" sz="1400" b="1" dirty="0" smtClean="0">
              <a:solidFill>
                <a:schemeClr val="accent1"/>
              </a:solidFill>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cs typeface="Calibri" panose="020F0502020204030204" pitchFamily="34" charset="0"/>
              </a:rPr>
              <a:t>Examples:</a:t>
            </a:r>
            <a:endParaRPr lang="en-IE" sz="1400" b="1" dirty="0" smtClean="0">
              <a:solidFill>
                <a:schemeClr val="accent1"/>
              </a:solidFill>
              <a:latin typeface="+mj-lt"/>
              <a:ea typeface="+mj-ea"/>
              <a:cs typeface="Calibri" panose="020F0502020204030204" pitchFamily="34" charset="0"/>
            </a:endParaRPr>
          </a:p>
        </p:txBody>
      </p:sp>
      <p:pic>
        <p:nvPicPr>
          <p:cNvPr id="51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2636912"/>
            <a:ext cx="3400425" cy="11525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36" y="3933056"/>
            <a:ext cx="4200525" cy="22955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0032" y="3941788"/>
            <a:ext cx="3857625" cy="22955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OCHeader"/>
          <p:cNvSpPr>
            <a:spLocks noGrp="1" noChangeArrowheads="1"/>
          </p:cNvSpPr>
          <p:nvPr>
            <p:ph type="title"/>
            <p:custDataLst>
              <p:tags r:id="rId2"/>
            </p:custDataLst>
          </p:nvPr>
        </p:nvSpPr>
        <p:spPr>
          <a:xfrm>
            <a:off x="141288" y="44624"/>
            <a:ext cx="8859837" cy="377825"/>
          </a:xfrm>
          <a:noFill/>
          <a:extLst>
            <a:ext uri="{909E8E84-426E-40DD-AFC4-6F175D3DCCD1}">
              <a14:hiddenFill xmlns:a14="http://schemas.microsoft.com/office/drawing/2010/main">
                <a:solidFill>
                  <a:schemeClr val="bg1"/>
                </a:solidFill>
              </a14:hiddenFill>
            </a:ext>
          </a:extLst>
        </p:spPr>
        <p:txBody>
          <a:bodyPr anchor="ctr"/>
          <a:lstStyle/>
          <a:p>
            <a:r>
              <a:rPr lang="en-IE" b="1" dirty="0"/>
              <a:t>Interest Bearing Accounts</a:t>
            </a:r>
          </a:p>
        </p:txBody>
      </p:sp>
    </p:spTree>
    <p:custDataLst>
      <p:tags r:id="rId1"/>
    </p:custDataLst>
    <p:extLst>
      <p:ext uri="{BB962C8B-B14F-4D97-AF65-F5344CB8AC3E}">
        <p14:creationId xmlns:p14="http://schemas.microsoft.com/office/powerpoint/2010/main" val="2014616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7" name="Rectangle 6"/>
          <p:cNvSpPr/>
          <p:nvPr/>
        </p:nvSpPr>
        <p:spPr>
          <a:xfrm>
            <a:off x="173369" y="476672"/>
            <a:ext cx="5046703" cy="400110"/>
          </a:xfrm>
          <a:prstGeom prst="rect">
            <a:avLst/>
          </a:prstGeom>
        </p:spPr>
        <p:txBody>
          <a:bodyPr wrap="none">
            <a:spAutoFit/>
          </a:bodyPr>
          <a:lstStyle/>
          <a:p>
            <a:r>
              <a:rPr lang="en-IE" sz="2000" b="1" dirty="0" smtClean="0">
                <a:solidFill>
                  <a:srgbClr val="ED8B00"/>
                </a:solidFill>
              </a:rPr>
              <a:t>Features of an Interest Bearing Account</a:t>
            </a:r>
            <a:endParaRPr lang="en-US" sz="2000" b="1" dirty="0">
              <a:solidFill>
                <a:srgbClr val="ED8B00"/>
              </a:solidFill>
            </a:endParaRPr>
          </a:p>
        </p:txBody>
      </p:sp>
      <p:sp>
        <p:nvSpPr>
          <p:cNvPr id="9" name="Rectangle 8"/>
          <p:cNvSpPr/>
          <p:nvPr/>
        </p:nvSpPr>
        <p:spPr>
          <a:xfrm>
            <a:off x="539552" y="870967"/>
            <a:ext cx="8136904" cy="5078313"/>
          </a:xfrm>
          <a:prstGeom prst="rect">
            <a:avLst/>
          </a:prstGeom>
        </p:spPr>
        <p:txBody>
          <a:bodyPr wrap="square">
            <a:spAutoFit/>
          </a:bodyPr>
          <a:lstStyle/>
          <a:p>
            <a:r>
              <a:rPr lang="en-IE" sz="1600" dirty="0">
                <a:solidFill>
                  <a:schemeClr val="accent1"/>
                </a:solidFill>
                <a:latin typeface="+mj-lt"/>
                <a:ea typeface="+mj-ea"/>
                <a:cs typeface="Calibri" panose="020F0502020204030204" pitchFamily="34" charset="0"/>
              </a:rPr>
              <a:t> </a:t>
            </a:r>
            <a:endParaRPr lang="en-GB" sz="14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GB" sz="1400" b="1" dirty="0" smtClean="0">
                <a:solidFill>
                  <a:schemeClr val="accent1"/>
                </a:solidFill>
                <a:latin typeface="+mj-lt"/>
                <a:ea typeface="+mj-ea"/>
                <a:cs typeface="Calibri" panose="020F0502020204030204" pitchFamily="34" charset="0"/>
              </a:rPr>
              <a:t>Can </a:t>
            </a:r>
            <a:r>
              <a:rPr lang="en-GB" sz="1400" b="1" dirty="0">
                <a:solidFill>
                  <a:schemeClr val="accent1"/>
                </a:solidFill>
                <a:latin typeface="+mj-lt"/>
                <a:ea typeface="+mj-ea"/>
                <a:cs typeface="Calibri" panose="020F0502020204030204" pitchFamily="34" charset="0"/>
              </a:rPr>
              <a:t>be </a:t>
            </a:r>
            <a:r>
              <a:rPr lang="en-GB" sz="1400" b="1" dirty="0" smtClean="0">
                <a:solidFill>
                  <a:schemeClr val="accent1"/>
                </a:solidFill>
                <a:latin typeface="+mj-lt"/>
                <a:ea typeface="+mj-ea"/>
                <a:cs typeface="Calibri" panose="020F0502020204030204" pitchFamily="34" charset="0"/>
              </a:rPr>
              <a:t>set up to pay a single rate of interest regardless of account balance or have a tiered or bracketed pricing structure, whereby the interest rate depends on account balance levels.</a:t>
            </a:r>
          </a:p>
          <a:p>
            <a:pPr marL="285750" indent="-285750">
              <a:buClr>
                <a:srgbClr val="CB6015"/>
              </a:buClr>
              <a:buFont typeface="Wingdings" panose="05000000000000000000" pitchFamily="2" charset="2"/>
              <a:buChar char="q"/>
            </a:pPr>
            <a:endParaRPr lang="en-GB" sz="1400" b="1" dirty="0" smtClean="0">
              <a:solidFill>
                <a:schemeClr val="accent1"/>
              </a:solidFill>
              <a:latin typeface="+mj-lt"/>
              <a:ea typeface="+mj-ea"/>
              <a:cs typeface="Calibri" panose="020F0502020204030204" pitchFamily="34" charset="0"/>
            </a:endParaRPr>
          </a:p>
          <a:p>
            <a:pPr marL="742950" lvl="1" indent="-285750">
              <a:buClr>
                <a:srgbClr val="CB6015"/>
              </a:buClr>
              <a:buFont typeface="Wingdings" panose="05000000000000000000" pitchFamily="2" charset="2"/>
              <a:buChar char="ü"/>
            </a:pPr>
            <a:r>
              <a:rPr lang="en-GB" sz="1400" b="1" dirty="0" smtClean="0">
                <a:solidFill>
                  <a:schemeClr val="accent1"/>
                </a:solidFill>
                <a:latin typeface="+mj-lt"/>
                <a:ea typeface="+mj-ea"/>
                <a:cs typeface="Calibri" panose="020F0502020204030204" pitchFamily="34" charset="0"/>
              </a:rPr>
              <a:t>Tiered pricing:  each balance tier in the account earns the rate specified for that tier.  The total return on the account is the weighted average of the tier rates.</a:t>
            </a:r>
          </a:p>
          <a:p>
            <a:pPr marL="742950" lvl="1" indent="-285750">
              <a:buClr>
                <a:srgbClr val="CB6015"/>
              </a:buClr>
              <a:buFont typeface="Wingdings" panose="05000000000000000000" pitchFamily="2" charset="2"/>
              <a:buChar char="ü"/>
            </a:pPr>
            <a:r>
              <a:rPr lang="en-GB" sz="1400" b="1" dirty="0" smtClean="0">
                <a:solidFill>
                  <a:schemeClr val="accent1"/>
                </a:solidFill>
                <a:latin typeface="+mj-lt"/>
                <a:ea typeface="+mj-ea"/>
                <a:cs typeface="Calibri" panose="020F0502020204030204" pitchFamily="34" charset="0"/>
              </a:rPr>
              <a:t>Bracketed pricing:  The entire account balance earns the interest rate that is designated for that balance level.</a:t>
            </a:r>
          </a:p>
          <a:p>
            <a:pPr marL="285750" indent="-285750">
              <a:buClr>
                <a:srgbClr val="CB6015"/>
              </a:buClr>
              <a:buFont typeface="Wingdings" panose="05000000000000000000" pitchFamily="2" charset="2"/>
              <a:buChar char="q"/>
            </a:pPr>
            <a:endParaRPr lang="en-GB" sz="14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GB" sz="1400" b="1" dirty="0" smtClean="0">
                <a:solidFill>
                  <a:schemeClr val="accent1"/>
                </a:solidFill>
                <a:latin typeface="+mj-lt"/>
                <a:ea typeface="+mj-ea"/>
                <a:cs typeface="Calibri" panose="020F0502020204030204" pitchFamily="34" charset="0"/>
              </a:rPr>
              <a:t>The interest rate(s) on an account may be a managed rate or an indexed rate:</a:t>
            </a:r>
          </a:p>
          <a:p>
            <a:pPr marL="742950" lvl="1" indent="-285750">
              <a:buClr>
                <a:srgbClr val="CB6015"/>
              </a:buClr>
              <a:buFont typeface="Wingdings" panose="05000000000000000000" pitchFamily="2" charset="2"/>
              <a:buChar char="ü"/>
            </a:pPr>
            <a:r>
              <a:rPr lang="en-GB" sz="1400" b="1" dirty="0" smtClean="0">
                <a:solidFill>
                  <a:schemeClr val="accent1"/>
                </a:solidFill>
                <a:latin typeface="+mj-lt"/>
                <a:ea typeface="+mj-ea"/>
                <a:cs typeface="Calibri" panose="020F0502020204030204" pitchFamily="34" charset="0"/>
              </a:rPr>
              <a:t>Managed rates:  set by Citi from time to time at the bank’s discretion based on then-current market conditions and the bank’s appetite for balances.</a:t>
            </a:r>
          </a:p>
          <a:p>
            <a:pPr marL="742950" lvl="1" indent="-285750">
              <a:buClr>
                <a:srgbClr val="CB6015"/>
              </a:buClr>
              <a:buFont typeface="Wingdings" panose="05000000000000000000" pitchFamily="2" charset="2"/>
              <a:buChar char="ü"/>
            </a:pPr>
            <a:r>
              <a:rPr lang="en-GB" sz="1400" b="1" dirty="0" smtClean="0">
                <a:solidFill>
                  <a:schemeClr val="accent1"/>
                </a:solidFill>
                <a:latin typeface="+mj-lt"/>
                <a:ea typeface="+mj-ea"/>
                <a:cs typeface="Calibri" panose="020F0502020204030204" pitchFamily="34" charset="0"/>
              </a:rPr>
              <a:t>Indexed rates:  based on a publicly-available index rate plus or minus a spread.</a:t>
            </a:r>
          </a:p>
          <a:p>
            <a:pPr marL="285750" indent="-285750">
              <a:buClr>
                <a:srgbClr val="CB6015"/>
              </a:buClr>
              <a:buFont typeface="Wingdings" panose="05000000000000000000" pitchFamily="2" charset="2"/>
              <a:buChar char="q"/>
            </a:pPr>
            <a:endParaRPr lang="en-GB" sz="1400" b="1" dirty="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GB" sz="1400" b="1" dirty="0" smtClean="0">
                <a:solidFill>
                  <a:schemeClr val="accent1"/>
                </a:solidFill>
                <a:latin typeface="+mj-lt"/>
                <a:ea typeface="+mj-ea"/>
                <a:cs typeface="Calibri" panose="020F0502020204030204" pitchFamily="34" charset="0"/>
              </a:rPr>
              <a:t>Typically interest is accrued daily and may be paid out daily or monthly.</a:t>
            </a:r>
          </a:p>
          <a:p>
            <a:pPr marL="285750" indent="-285750">
              <a:buClr>
                <a:srgbClr val="CB6015"/>
              </a:buClr>
              <a:buFont typeface="Wingdings" panose="05000000000000000000" pitchFamily="2" charset="2"/>
              <a:buChar char="q"/>
            </a:pPr>
            <a:endParaRPr lang="en-GB" sz="14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GB" sz="1400" b="1" dirty="0" smtClean="0">
                <a:solidFill>
                  <a:schemeClr val="accent1"/>
                </a:solidFill>
                <a:latin typeface="+mj-lt"/>
                <a:ea typeface="+mj-ea"/>
                <a:cs typeface="Calibri" panose="020F0502020204030204" pitchFamily="34" charset="0"/>
              </a:rPr>
              <a:t>Interest is typically paid to the account holding the balances but may, for some products and locations, be paid to an alternate account.</a:t>
            </a:r>
          </a:p>
          <a:p>
            <a:pPr marL="285750" indent="-285750">
              <a:buClr>
                <a:srgbClr val="CB6015"/>
              </a:buClr>
              <a:buFont typeface="Wingdings" panose="05000000000000000000" pitchFamily="2" charset="2"/>
              <a:buChar char="q"/>
            </a:pPr>
            <a:endParaRPr lang="en-GB" sz="1400" b="1" dirty="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GB" sz="1400" b="1" dirty="0" smtClean="0">
                <a:solidFill>
                  <a:schemeClr val="accent1"/>
                </a:solidFill>
                <a:latin typeface="+mj-lt"/>
                <a:ea typeface="+mj-ea"/>
                <a:cs typeface="Calibri" panose="020F0502020204030204" pitchFamily="34" charset="0"/>
              </a:rPr>
              <a:t>Monthly statements show deposit and withdrawal activity as well as interest earned or overdraft interest charged.  Clients may log into </a:t>
            </a:r>
            <a:r>
              <a:rPr lang="en-GB" sz="1400" b="1" dirty="0" err="1" smtClean="0">
                <a:solidFill>
                  <a:schemeClr val="accent1"/>
                </a:solidFill>
                <a:latin typeface="+mj-lt"/>
                <a:ea typeface="+mj-ea"/>
                <a:cs typeface="Calibri" panose="020F0502020204030204" pitchFamily="34" charset="0"/>
              </a:rPr>
              <a:t>CitiDirect</a:t>
            </a:r>
            <a:r>
              <a:rPr lang="en-GB" sz="1400" b="1" dirty="0" smtClean="0">
                <a:solidFill>
                  <a:schemeClr val="accent1"/>
                </a:solidFill>
                <a:latin typeface="+mj-lt"/>
                <a:ea typeface="+mj-ea"/>
                <a:cs typeface="Calibri" panose="020F0502020204030204" pitchFamily="34" charset="0"/>
              </a:rPr>
              <a:t> to view account activity and statements and initiate payments.</a:t>
            </a:r>
            <a:endParaRPr lang="en-IE" sz="1400" b="1" dirty="0">
              <a:solidFill>
                <a:schemeClr val="accent1"/>
              </a:solidFill>
              <a:latin typeface="+mj-lt"/>
              <a:ea typeface="+mj-ea"/>
              <a:cs typeface="Calibri" panose="020F0502020204030204" pitchFamily="34" charset="0"/>
            </a:endParaRPr>
          </a:p>
        </p:txBody>
      </p:sp>
      <p:sp>
        <p:nvSpPr>
          <p:cNvPr id="12" name="TOCHeader"/>
          <p:cNvSpPr>
            <a:spLocks noGrp="1" noChangeArrowheads="1"/>
          </p:cNvSpPr>
          <p:nvPr>
            <p:ph type="title"/>
            <p:custDataLst>
              <p:tags r:id="rId2"/>
            </p:custDataLst>
          </p:nvPr>
        </p:nvSpPr>
        <p:spPr>
          <a:xfrm>
            <a:off x="141288" y="44624"/>
            <a:ext cx="8859837" cy="377825"/>
          </a:xfrm>
          <a:noFill/>
          <a:extLst>
            <a:ext uri="{909E8E84-426E-40DD-AFC4-6F175D3DCCD1}">
              <a14:hiddenFill xmlns:a14="http://schemas.microsoft.com/office/drawing/2010/main">
                <a:solidFill>
                  <a:schemeClr val="bg1"/>
                </a:solidFill>
              </a14:hiddenFill>
            </a:ext>
          </a:extLst>
        </p:spPr>
        <p:txBody>
          <a:bodyPr anchor="ctr"/>
          <a:lstStyle/>
          <a:p>
            <a:r>
              <a:rPr lang="en-IE" b="1" dirty="0"/>
              <a:t>Interest Bearing Accounts</a:t>
            </a:r>
          </a:p>
        </p:txBody>
      </p:sp>
    </p:spTree>
    <p:custDataLst>
      <p:tags r:id="rId1"/>
    </p:custDataLst>
    <p:extLst>
      <p:ext uri="{BB962C8B-B14F-4D97-AF65-F5344CB8AC3E}">
        <p14:creationId xmlns:p14="http://schemas.microsoft.com/office/powerpoint/2010/main" val="588342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OCHeader"/>
          <p:cNvSpPr>
            <a:spLocks noGrp="1" noChangeArrowheads="1"/>
          </p:cNvSpPr>
          <p:nvPr>
            <p:ph type="title"/>
            <p:custDataLst>
              <p:tags r:id="rId2"/>
            </p:custDataLst>
          </p:nvPr>
        </p:nvSpPr>
        <p:spPr>
          <a:xfrm>
            <a:off x="152400" y="24884"/>
            <a:ext cx="8020000" cy="369332"/>
          </a:xfrm>
          <a:noFill/>
          <a:extLst>
            <a:ext uri="{909E8E84-426E-40DD-AFC4-6F175D3DCCD1}">
              <a14:hiddenFill xmlns:a14="http://schemas.microsoft.com/office/drawing/2010/main">
                <a:solidFill>
                  <a:schemeClr val="bg1"/>
                </a:solidFill>
              </a14:hiddenFill>
            </a:ext>
          </a:extLst>
        </p:spPr>
        <p:txBody>
          <a:bodyPr anchor="ctr"/>
          <a:lstStyle/>
          <a:p>
            <a:r>
              <a:rPr lang="en-IE" b="1" dirty="0" smtClean="0"/>
              <a:t>Earnings Credit Rate (ECR) Programs</a:t>
            </a:r>
            <a:endParaRPr lang="en-IE" b="1" dirty="0"/>
          </a:p>
        </p:txBody>
      </p:sp>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12" name="TextBox 11"/>
          <p:cNvSpPr txBox="1"/>
          <p:nvPr/>
        </p:nvSpPr>
        <p:spPr>
          <a:xfrm>
            <a:off x="499407" y="1203896"/>
            <a:ext cx="8511689" cy="3200876"/>
          </a:xfrm>
          <a:prstGeom prst="rect">
            <a:avLst/>
          </a:prstGeom>
          <a:noFill/>
        </p:spPr>
        <p:txBody>
          <a:bodyPr wrap="none" rtlCol="0">
            <a:spAutoFit/>
          </a:bodyPr>
          <a:lstStyle/>
          <a:p>
            <a:pPr marL="457200" indent="-457200">
              <a:buClr>
                <a:srgbClr val="F79646">
                  <a:lumMod val="75000"/>
                </a:srgbClr>
              </a:buClr>
              <a:buFont typeface="Wingdings" panose="05000000000000000000" pitchFamily="2" charset="2"/>
              <a:buChar char="q"/>
            </a:pPr>
            <a:r>
              <a:rPr lang="en-US" b="1" u="sng" dirty="0" smtClean="0">
                <a:solidFill>
                  <a:srgbClr val="002060"/>
                </a:solidFill>
                <a:latin typeface="+mj-lt"/>
              </a:rPr>
              <a:t>Earnings Credit Rate (ECR) Program on a Non-Interest Bearing Account</a:t>
            </a:r>
          </a:p>
          <a:p>
            <a:pPr marL="457200" indent="-457200">
              <a:buClr>
                <a:srgbClr val="F79646">
                  <a:lumMod val="75000"/>
                </a:srgbClr>
              </a:buClr>
              <a:buFont typeface="Wingdings" panose="05000000000000000000" pitchFamily="2" charset="2"/>
              <a:buChar char="q"/>
            </a:pPr>
            <a:endParaRPr lang="en-US" b="1" u="sng"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r>
              <a:rPr lang="en-US" b="1" dirty="0">
                <a:solidFill>
                  <a:srgbClr val="002060"/>
                </a:solidFill>
                <a:latin typeface="+mj-lt"/>
              </a:rPr>
              <a:t>What </a:t>
            </a:r>
            <a:r>
              <a:rPr lang="en-US" b="1" dirty="0" smtClean="0">
                <a:solidFill>
                  <a:srgbClr val="002060"/>
                </a:solidFill>
                <a:latin typeface="+mj-lt"/>
              </a:rPr>
              <a:t>is an ECR Program?</a:t>
            </a:r>
            <a:endParaRPr lang="en-US" b="1" dirty="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n-US" b="1"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r>
              <a:rPr lang="en-US" b="1" dirty="0" smtClean="0">
                <a:solidFill>
                  <a:srgbClr val="002060"/>
                </a:solidFill>
                <a:latin typeface="+mj-lt"/>
              </a:rPr>
              <a:t>Features of ECR</a:t>
            </a:r>
          </a:p>
          <a:p>
            <a:pPr marL="914400" lvl="1" indent="-457200">
              <a:buClr>
                <a:srgbClr val="F79646">
                  <a:lumMod val="75000"/>
                </a:srgbClr>
              </a:buClr>
              <a:buFont typeface="Wingdings" panose="05000000000000000000" pitchFamily="2" charset="2"/>
              <a:buChar char="§"/>
            </a:pPr>
            <a:endParaRPr lang="en-US" b="1" dirty="0">
              <a:solidFill>
                <a:srgbClr val="002060"/>
              </a:solidFill>
              <a:latin typeface="+mj-lt"/>
            </a:endParaRPr>
          </a:p>
          <a:p>
            <a:pPr marL="914400" lvl="1" indent="-457200">
              <a:buClr>
                <a:srgbClr val="F79646">
                  <a:lumMod val="75000"/>
                </a:srgbClr>
              </a:buClr>
              <a:buFont typeface="Wingdings" panose="05000000000000000000" pitchFamily="2" charset="2"/>
              <a:buChar char="§"/>
            </a:pPr>
            <a:r>
              <a:rPr lang="en-US" b="1" dirty="0" smtClean="0">
                <a:solidFill>
                  <a:srgbClr val="002060"/>
                </a:solidFill>
                <a:latin typeface="+mj-lt"/>
              </a:rPr>
              <a:t>How ECR Works</a:t>
            </a:r>
            <a:endParaRPr lang="en-US" b="1" dirty="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n-US" b="1"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s-MX" b="1" dirty="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n-US" b="1" dirty="0">
              <a:solidFill>
                <a:srgbClr val="002060"/>
              </a:solidFill>
              <a:latin typeface="+mj-lt"/>
            </a:endParaRPr>
          </a:p>
          <a:p>
            <a:pPr>
              <a:buClr>
                <a:srgbClr val="F79646">
                  <a:lumMod val="75000"/>
                </a:srgbClr>
              </a:buClr>
            </a:pPr>
            <a:endParaRPr lang="en-US" sz="2200" b="1" dirty="0">
              <a:solidFill>
                <a:srgbClr val="FF0000"/>
              </a:solidFill>
              <a:latin typeface="Calibri"/>
            </a:endParaRPr>
          </a:p>
        </p:txBody>
      </p:sp>
    </p:spTree>
    <p:custDataLst>
      <p:tags r:id="rId1"/>
    </p:custDataLst>
    <p:extLst>
      <p:ext uri="{BB962C8B-B14F-4D97-AF65-F5344CB8AC3E}">
        <p14:creationId xmlns:p14="http://schemas.microsoft.com/office/powerpoint/2010/main" val="24809487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1045180"/>
            <a:ext cx="7920880" cy="4401205"/>
          </a:xfrm>
          <a:prstGeom prst="rect">
            <a:avLst/>
          </a:prstGeom>
        </p:spPr>
        <p:txBody>
          <a:bodyPr wrap="square">
            <a:spAutoFit/>
          </a:bodyPr>
          <a:lstStyle/>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A compensation method where clients earn soft-dollar credits on balances held in non-interest bearing (NIB) accounts to offset certain banking fees</a:t>
            </a:r>
            <a:endParaRPr lang="en-US" sz="1400" b="1" dirty="0">
              <a:solidFill>
                <a:schemeClr val="accent1"/>
              </a:solidFill>
              <a:latin typeface="+mj-lt"/>
              <a:ea typeface="+mj-ea"/>
              <a:cs typeface="Calibri" panose="020F0502020204030204" pitchFamily="34" charset="0"/>
            </a:endParaRPr>
          </a:p>
          <a:p>
            <a:pPr marL="742950" lvl="1" indent="-285750">
              <a:buClr>
                <a:srgbClr val="CB6015"/>
              </a:buClr>
              <a:buFont typeface="Wingdings" panose="05000000000000000000" pitchFamily="2" charset="2"/>
              <a:buChar char="ü"/>
            </a:pPr>
            <a:r>
              <a:rPr lang="en-US" sz="1400" b="1" dirty="0" smtClean="0">
                <a:solidFill>
                  <a:schemeClr val="accent1"/>
                </a:solidFill>
                <a:latin typeface="+mj-lt"/>
                <a:ea typeface="+mj-ea"/>
                <a:cs typeface="Calibri" panose="020F0502020204030204" pitchFamily="34" charset="0"/>
              </a:rPr>
              <a:t>Some clients with significant transaction banking fees may prefer to  reduce their banking expenses instead of earn hard-dollar interest on bank balances</a:t>
            </a:r>
          </a:p>
          <a:p>
            <a:pPr marL="742950" lvl="1" indent="-285750">
              <a:buClr>
                <a:srgbClr val="CB6015"/>
              </a:buClr>
              <a:buFont typeface="Wingdings" panose="05000000000000000000" pitchFamily="2" charset="2"/>
              <a:buChar char="ü"/>
            </a:pPr>
            <a:r>
              <a:rPr lang="en-US" sz="1400" b="1" dirty="0" smtClean="0">
                <a:solidFill>
                  <a:schemeClr val="accent1"/>
                </a:solidFill>
                <a:latin typeface="+mj-lt"/>
                <a:ea typeface="+mj-ea"/>
                <a:cs typeface="Calibri" panose="020F0502020204030204" pitchFamily="34" charset="0"/>
              </a:rPr>
              <a:t>To participate in ECR, the balances must be booked in CBNA’s NY or London branch, and the fees must be billed via the Global Billing System (GBS)</a:t>
            </a:r>
          </a:p>
          <a:p>
            <a:pPr marL="742950" lvl="1" indent="-285750">
              <a:buClr>
                <a:srgbClr val="CB6015"/>
              </a:buClr>
              <a:buFont typeface="Wingdings" panose="05000000000000000000" pitchFamily="2" charset="2"/>
              <a:buChar char="ü"/>
            </a:pPr>
            <a:r>
              <a:rPr lang="en-US" sz="1400" b="1" dirty="0" smtClean="0">
                <a:solidFill>
                  <a:schemeClr val="accent1"/>
                </a:solidFill>
                <a:latin typeface="+mj-lt"/>
                <a:ea typeface="+mj-ea"/>
                <a:cs typeface="Calibri" panose="020F0502020204030204" pitchFamily="34" charset="0"/>
              </a:rPr>
              <a:t>Balances are held in NIB accounts in Flexcube / </a:t>
            </a:r>
            <a:r>
              <a:rPr lang="en-US" sz="1400" b="1" dirty="0" err="1" smtClean="0">
                <a:solidFill>
                  <a:schemeClr val="accent1"/>
                </a:solidFill>
                <a:latin typeface="+mj-lt"/>
                <a:ea typeface="+mj-ea"/>
                <a:cs typeface="Calibri" panose="020F0502020204030204" pitchFamily="34" charset="0"/>
              </a:rPr>
              <a:t>CitiChecking</a:t>
            </a:r>
            <a:endParaRPr lang="en-US" sz="1400" b="1" dirty="0" smtClean="0">
              <a:solidFill>
                <a:schemeClr val="accent1"/>
              </a:solidFill>
              <a:latin typeface="+mj-lt"/>
              <a:ea typeface="+mj-ea"/>
              <a:cs typeface="Calibri" panose="020F0502020204030204" pitchFamily="34" charset="0"/>
            </a:endParaRPr>
          </a:p>
          <a:p>
            <a:pPr marL="285750" lvl="0" indent="-285750">
              <a:buClr>
                <a:srgbClr val="CB6015"/>
              </a:buClr>
              <a:buFont typeface="Wingdings" panose="05000000000000000000" pitchFamily="2" charset="2"/>
              <a:buChar char="q"/>
            </a:pPr>
            <a:endParaRPr lang="es-MX" sz="1400" b="1" dirty="0" smtClean="0">
              <a:solidFill>
                <a:schemeClr val="accent1"/>
              </a:solidFill>
              <a:latin typeface="+mj-lt"/>
              <a:ea typeface="+mj-ea"/>
              <a:cs typeface="Calibri" panose="020F0502020204030204" pitchFamily="34" charset="0"/>
            </a:endParaRPr>
          </a:p>
          <a:p>
            <a:pPr marL="285750" lvl="0" indent="-285750">
              <a:buClr>
                <a:srgbClr val="CB6015"/>
              </a:buClr>
              <a:buFont typeface="Wingdings" panose="05000000000000000000" pitchFamily="2" charset="2"/>
              <a:buChar char="q"/>
            </a:pPr>
            <a:endParaRPr lang="en-US" sz="1400" b="1" dirty="0">
              <a:solidFill>
                <a:schemeClr val="accent1"/>
              </a:solidFill>
              <a:latin typeface="+mj-lt"/>
              <a:ea typeface="+mj-ea"/>
              <a:cs typeface="Calibri" panose="020F0502020204030204" pitchFamily="34" charset="0"/>
            </a:endParaRPr>
          </a:p>
          <a:p>
            <a:pPr marL="285750" lvl="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Clients benefit from daily liquidity, a competitive ECR rate that is frequently more attractive than the interest rate on deposits, and a reduction in their hard-dollar expenses.</a:t>
            </a:r>
          </a:p>
          <a:p>
            <a:pPr marL="285750" lvl="0" indent="-285750">
              <a:buClr>
                <a:srgbClr val="CB6015"/>
              </a:buClr>
              <a:buFont typeface="Wingdings" panose="05000000000000000000" pitchFamily="2" charset="2"/>
              <a:buChar char="q"/>
            </a:pPr>
            <a:endParaRPr lang="es-MX" sz="1400" b="1" dirty="0" smtClean="0">
              <a:solidFill>
                <a:schemeClr val="accent1"/>
              </a:solidFill>
              <a:latin typeface="+mj-lt"/>
              <a:ea typeface="+mj-ea"/>
              <a:cs typeface="Calibri" panose="020F0502020204030204" pitchFamily="34" charset="0"/>
            </a:endParaRPr>
          </a:p>
          <a:p>
            <a:pPr marL="285750" lvl="0" indent="-285750">
              <a:buClr>
                <a:srgbClr val="CB6015"/>
              </a:buClr>
              <a:buFont typeface="Wingdings" panose="05000000000000000000" pitchFamily="2" charset="2"/>
              <a:buChar char="q"/>
            </a:pPr>
            <a:endParaRPr lang="en-US" sz="1400" b="1" dirty="0">
              <a:solidFill>
                <a:schemeClr val="accent1"/>
              </a:solidFill>
              <a:latin typeface="+mj-lt"/>
              <a:ea typeface="+mj-ea"/>
              <a:cs typeface="Calibri" panose="020F0502020204030204" pitchFamily="34" charset="0"/>
            </a:endParaRPr>
          </a:p>
          <a:p>
            <a:pPr marL="285750" lvl="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Note that the client’s fees are not waived or rebated.  The product generating the fees is made whole for its fees out of the return earned by Citi on the ECR balances. </a:t>
            </a:r>
          </a:p>
          <a:p>
            <a:pPr marL="285750" lvl="0" indent="-285750">
              <a:buClr>
                <a:srgbClr val="CB6015"/>
              </a:buClr>
              <a:buFont typeface="Wingdings" panose="05000000000000000000" pitchFamily="2" charset="2"/>
              <a:buChar char="q"/>
            </a:pPr>
            <a:endParaRPr lang="es-MX" sz="1400" b="1" dirty="0" smtClean="0">
              <a:solidFill>
                <a:schemeClr val="accent1"/>
              </a:solidFill>
              <a:latin typeface="+mj-lt"/>
              <a:ea typeface="+mj-ea"/>
              <a:cs typeface="Calibri" panose="020F0502020204030204" pitchFamily="34" charset="0"/>
            </a:endParaRPr>
          </a:p>
          <a:p>
            <a:pPr marL="285750" lvl="0" indent="-285750">
              <a:buClr>
                <a:srgbClr val="CB6015"/>
              </a:buClr>
              <a:buFont typeface="Wingdings" panose="05000000000000000000" pitchFamily="2" charset="2"/>
              <a:buChar char="q"/>
            </a:pPr>
            <a:endParaRPr lang="en-US" sz="1400" b="1" dirty="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a:solidFill>
                  <a:schemeClr val="accent1"/>
                </a:solidFill>
                <a:latin typeface="+mj-lt"/>
                <a:cs typeface="Calibri" panose="020F0502020204030204" pitchFamily="34" charset="0"/>
              </a:rPr>
              <a:t>ECR programs </a:t>
            </a:r>
            <a:r>
              <a:rPr lang="en-US" sz="1400" b="1" dirty="0" smtClean="0">
                <a:solidFill>
                  <a:schemeClr val="accent1"/>
                </a:solidFill>
                <a:latin typeface="+mj-lt"/>
                <a:cs typeface="Calibri" panose="020F0502020204030204" pitchFamily="34" charset="0"/>
              </a:rPr>
              <a:t>began </a:t>
            </a:r>
            <a:r>
              <a:rPr lang="en-US" sz="1400" b="1" dirty="0">
                <a:solidFill>
                  <a:schemeClr val="accent1"/>
                </a:solidFill>
                <a:latin typeface="+mj-lt"/>
                <a:cs typeface="Calibri" panose="020F0502020204030204" pitchFamily="34" charset="0"/>
              </a:rPr>
              <a:t>in the US over 25 years </a:t>
            </a:r>
            <a:r>
              <a:rPr lang="en-US" sz="1400" b="1" dirty="0" smtClean="0">
                <a:solidFill>
                  <a:schemeClr val="accent1"/>
                </a:solidFill>
                <a:latin typeface="+mj-lt"/>
                <a:cs typeface="Calibri" panose="020F0502020204030204" pitchFamily="34" charset="0"/>
              </a:rPr>
              <a:t>ago and </a:t>
            </a:r>
            <a:r>
              <a:rPr lang="en-US" sz="1400" b="1" dirty="0">
                <a:solidFill>
                  <a:schemeClr val="accent1"/>
                </a:solidFill>
                <a:latin typeface="+mj-lt"/>
                <a:cs typeface="Calibri" panose="020F0502020204030204" pitchFamily="34" charset="0"/>
              </a:rPr>
              <a:t>is expanding globally.</a:t>
            </a:r>
          </a:p>
          <a:p>
            <a:pPr marL="285750" lvl="0" indent="-285750">
              <a:buClr>
                <a:srgbClr val="CB6015"/>
              </a:buClr>
              <a:buFont typeface="Wingdings" panose="05000000000000000000" pitchFamily="2" charset="2"/>
              <a:buChar char="q"/>
            </a:pPr>
            <a:endParaRPr lang="en-US" sz="1400" b="1" dirty="0" smtClean="0">
              <a:solidFill>
                <a:schemeClr val="accent1"/>
              </a:solidFill>
              <a:latin typeface="+mj-lt"/>
              <a:ea typeface="+mj-ea"/>
              <a:cs typeface="Calibri" panose="020F0502020204030204" pitchFamily="34" charset="0"/>
            </a:endParaRPr>
          </a:p>
        </p:txBody>
      </p:sp>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6" name="Rectangle 5"/>
          <p:cNvSpPr/>
          <p:nvPr/>
        </p:nvSpPr>
        <p:spPr>
          <a:xfrm>
            <a:off x="237657" y="476672"/>
            <a:ext cx="8150767" cy="400110"/>
          </a:xfrm>
          <a:prstGeom prst="rect">
            <a:avLst/>
          </a:prstGeom>
        </p:spPr>
        <p:txBody>
          <a:bodyPr wrap="none">
            <a:spAutoFit/>
          </a:bodyPr>
          <a:lstStyle/>
          <a:p>
            <a:r>
              <a:rPr lang="en-IE" sz="2000" b="1" dirty="0">
                <a:solidFill>
                  <a:srgbClr val="ED8B00"/>
                </a:solidFill>
              </a:rPr>
              <a:t>What is </a:t>
            </a:r>
            <a:r>
              <a:rPr lang="en-IE" sz="2000" b="1" dirty="0" smtClean="0">
                <a:solidFill>
                  <a:srgbClr val="ED8B00"/>
                </a:solidFill>
              </a:rPr>
              <a:t>an Earnings Credit Rate (ECR) program?</a:t>
            </a:r>
            <a:endParaRPr lang="en-US" sz="2000" b="1" dirty="0">
              <a:solidFill>
                <a:srgbClr val="ED8B00"/>
              </a:solidFill>
            </a:endParaRPr>
          </a:p>
        </p:txBody>
      </p:sp>
      <p:sp>
        <p:nvSpPr>
          <p:cNvPr id="9" name="TOCHeader"/>
          <p:cNvSpPr>
            <a:spLocks noGrp="1" noChangeArrowheads="1"/>
          </p:cNvSpPr>
          <p:nvPr>
            <p:ph type="title"/>
            <p:custDataLst>
              <p:tags r:id="rId2"/>
            </p:custDataLst>
          </p:nvPr>
        </p:nvSpPr>
        <p:spPr>
          <a:xfrm>
            <a:off x="141288" y="44624"/>
            <a:ext cx="8859837" cy="377825"/>
          </a:xfrm>
          <a:noFill/>
          <a:extLst>
            <a:ext uri="{909E8E84-426E-40DD-AFC4-6F175D3DCCD1}">
              <a14:hiddenFill xmlns:a14="http://schemas.microsoft.com/office/drawing/2010/main">
                <a:solidFill>
                  <a:schemeClr val="bg1"/>
                </a:solidFill>
              </a14:hiddenFill>
            </a:ext>
          </a:extLst>
        </p:spPr>
        <p:txBody>
          <a:bodyPr anchor="ctr"/>
          <a:lstStyle/>
          <a:p>
            <a:r>
              <a:rPr lang="en-IE" b="1" dirty="0" smtClean="0"/>
              <a:t>Earnings Credit Rate (ECR) Programs</a:t>
            </a:r>
            <a:endParaRPr lang="en-IE" b="1" dirty="0"/>
          </a:p>
        </p:txBody>
      </p:sp>
    </p:spTree>
    <p:custDataLst>
      <p:tags r:id="rId1"/>
    </p:custDataLst>
    <p:extLst>
      <p:ext uri="{BB962C8B-B14F-4D97-AF65-F5344CB8AC3E}">
        <p14:creationId xmlns:p14="http://schemas.microsoft.com/office/powerpoint/2010/main" val="1917973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4788024" y="620688"/>
            <a:ext cx="0" cy="5574233"/>
          </a:xfrm>
          <a:prstGeom prst="line">
            <a:avLst/>
          </a:prstGeom>
          <a:solidFill>
            <a:schemeClr val="folHlink"/>
          </a:solidFill>
          <a:ln w="6350" cap="flat" cmpd="sng" algn="ctr">
            <a:solidFill>
              <a:schemeClr val="tx2">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itle 1"/>
          <p:cNvSpPr>
            <a:spLocks noGrp="1"/>
          </p:cNvSpPr>
          <p:nvPr>
            <p:ph type="title"/>
          </p:nvPr>
        </p:nvSpPr>
        <p:spPr>
          <a:xfrm>
            <a:off x="141288" y="44624"/>
            <a:ext cx="8859837" cy="377825"/>
          </a:xfrm>
        </p:spPr>
        <p:txBody>
          <a:bodyPr/>
          <a:lstStyle/>
          <a:p>
            <a:r>
              <a:rPr lang="en-US" b="1" dirty="0" smtClean="0"/>
              <a:t>Global Liquidity Management Services Products</a:t>
            </a:r>
            <a:endParaRPr lang="en-US" b="1" dirty="0"/>
          </a:p>
        </p:txBody>
      </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0046" y="1844824"/>
            <a:ext cx="36576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6444208" y="1559114"/>
            <a:ext cx="2016224" cy="861774"/>
          </a:xfrm>
          <a:prstGeom prst="rect">
            <a:avLst/>
          </a:prstGeom>
          <a:solidFill>
            <a:schemeClr val="accent4">
              <a:lumMod val="20000"/>
              <a:lumOff val="80000"/>
            </a:schemeClr>
          </a:solidFill>
          <a:ln>
            <a:solidFill>
              <a:schemeClr val="accent4">
                <a:lumMod val="20000"/>
                <a:lumOff val="80000"/>
              </a:schemeClr>
            </a:solidFill>
          </a:ln>
        </p:spPr>
        <p:txBody>
          <a:bodyPr wrap="square" rtlCol="0">
            <a:spAutoFit/>
          </a:bodyPr>
          <a:lstStyle/>
          <a:p>
            <a:pPr algn="ctr"/>
            <a:endParaRPr lang="en-US" b="1" dirty="0" smtClean="0">
              <a:solidFill>
                <a:srgbClr val="002D72"/>
              </a:solidFill>
            </a:endParaRPr>
          </a:p>
          <a:p>
            <a:pPr algn="ctr"/>
            <a:r>
              <a:rPr lang="en-US" sz="1400" dirty="0" smtClean="0">
                <a:solidFill>
                  <a:srgbClr val="002D72"/>
                </a:solidFill>
              </a:rPr>
              <a:t>Target Balance </a:t>
            </a:r>
          </a:p>
          <a:p>
            <a:pPr algn="ctr"/>
            <a:endParaRPr lang="en-US" dirty="0" smtClean="0">
              <a:solidFill>
                <a:srgbClr val="002D72"/>
              </a:solidFill>
            </a:endParaRPr>
          </a:p>
        </p:txBody>
      </p:sp>
      <p:pic>
        <p:nvPicPr>
          <p:cNvPr id="5122" name="Picture 2"/>
          <p:cNvPicPr>
            <a:picLocks noChangeAspect="1" noChangeArrowheads="1"/>
          </p:cNvPicPr>
          <p:nvPr/>
        </p:nvPicPr>
        <p:blipFill>
          <a:blip r:embed="rId5">
            <a:clrChange>
              <a:clrFrom>
                <a:srgbClr val="FDFDF8"/>
              </a:clrFrom>
              <a:clrTo>
                <a:srgbClr val="FDFDF8">
                  <a:alpha val="0"/>
                </a:srgbClr>
              </a:clrTo>
            </a:clrChange>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72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3743908" y="2670184"/>
            <a:ext cx="1656184" cy="1838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1259631" y="1250757"/>
            <a:ext cx="1872209" cy="954107"/>
          </a:xfrm>
          <a:prstGeom prst="rect">
            <a:avLst/>
          </a:prstGeom>
          <a:solidFill>
            <a:schemeClr val="accent4">
              <a:lumMod val="20000"/>
              <a:lumOff val="80000"/>
            </a:schemeClr>
          </a:solidFill>
        </p:spPr>
        <p:txBody>
          <a:bodyPr wrap="square" rtlCol="0">
            <a:spAutoFit/>
          </a:bodyPr>
          <a:lstStyle/>
          <a:p>
            <a:pPr algn="ctr"/>
            <a:endParaRPr lang="en-US" sz="1400" dirty="0" smtClean="0">
              <a:solidFill>
                <a:srgbClr val="002D72"/>
              </a:solidFill>
            </a:endParaRPr>
          </a:p>
          <a:p>
            <a:pPr algn="ctr"/>
            <a:r>
              <a:rPr lang="en-US" sz="1400" dirty="0" smtClean="0">
                <a:solidFill>
                  <a:srgbClr val="002D72"/>
                </a:solidFill>
              </a:rPr>
              <a:t>Interest </a:t>
            </a:r>
            <a:r>
              <a:rPr lang="en-US" sz="1400" dirty="0">
                <a:solidFill>
                  <a:srgbClr val="002D72"/>
                </a:solidFill>
              </a:rPr>
              <a:t>Bearing </a:t>
            </a:r>
          </a:p>
          <a:p>
            <a:pPr algn="ctr"/>
            <a:r>
              <a:rPr lang="en-US" sz="1400" dirty="0" smtClean="0">
                <a:solidFill>
                  <a:srgbClr val="002D72"/>
                </a:solidFill>
              </a:rPr>
              <a:t>Accounts</a:t>
            </a:r>
          </a:p>
          <a:p>
            <a:pPr algn="ctr"/>
            <a:endParaRPr lang="en-US" sz="1400" dirty="0">
              <a:solidFill>
                <a:srgbClr val="002D72"/>
              </a:solidFill>
            </a:endParaRPr>
          </a:p>
        </p:txBody>
      </p:sp>
      <p:sp>
        <p:nvSpPr>
          <p:cNvPr id="17" name="Rectangle 16"/>
          <p:cNvSpPr/>
          <p:nvPr/>
        </p:nvSpPr>
        <p:spPr bwMode="auto">
          <a:xfrm>
            <a:off x="323528" y="2420888"/>
            <a:ext cx="2077354" cy="1129939"/>
          </a:xfrm>
          <a:prstGeom prst="rect">
            <a:avLst/>
          </a:prstGeom>
          <a:solidFill>
            <a:schemeClr val="accent4">
              <a:lumMod val="20000"/>
              <a:lumOff val="80000"/>
            </a:schemeClr>
          </a:solidFill>
          <a:ln w="6350" cap="flat" cmpd="sng" algn="ctr">
            <a:solidFill>
              <a:schemeClr val="accent4">
                <a:lumMod val="20000"/>
                <a:lumOff val="8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sz="1400" dirty="0" smtClean="0">
              <a:solidFill>
                <a:srgbClr val="002D72"/>
              </a:solidFill>
            </a:endParaRPr>
          </a:p>
          <a:p>
            <a:pPr algn="ctr"/>
            <a:r>
              <a:rPr lang="en-US" sz="1400" dirty="0" smtClean="0">
                <a:solidFill>
                  <a:srgbClr val="002D72"/>
                </a:solidFill>
              </a:rPr>
              <a:t>Earnings Credit Rate </a:t>
            </a:r>
          </a:p>
          <a:p>
            <a:pPr algn="ctr"/>
            <a:r>
              <a:rPr lang="en-US" sz="1400" dirty="0" smtClean="0">
                <a:solidFill>
                  <a:srgbClr val="002D72"/>
                </a:solidFill>
              </a:rPr>
              <a:t>Programs (ECR)</a:t>
            </a:r>
          </a:p>
          <a:p>
            <a:pPr algn="ctr"/>
            <a:endParaRPr lang="en-US" sz="1400" dirty="0"/>
          </a:p>
        </p:txBody>
      </p:sp>
      <p:grpSp>
        <p:nvGrpSpPr>
          <p:cNvPr id="6" name="Group 5"/>
          <p:cNvGrpSpPr/>
          <p:nvPr/>
        </p:nvGrpSpPr>
        <p:grpSpPr>
          <a:xfrm>
            <a:off x="1007040" y="4941168"/>
            <a:ext cx="2196808" cy="896867"/>
            <a:chOff x="6407638" y="4410108"/>
            <a:chExt cx="4429057" cy="896867"/>
          </a:xfrm>
        </p:grpSpPr>
        <p:grpSp>
          <p:nvGrpSpPr>
            <p:cNvPr id="18" name="Group 17"/>
            <p:cNvGrpSpPr/>
            <p:nvPr/>
          </p:nvGrpSpPr>
          <p:grpSpPr>
            <a:xfrm>
              <a:off x="6407638" y="4410108"/>
              <a:ext cx="4429057" cy="896867"/>
              <a:chOff x="6444205" y="2998174"/>
              <a:chExt cx="5698118" cy="790866"/>
            </a:xfrm>
          </p:grpSpPr>
          <p:sp>
            <p:nvSpPr>
              <p:cNvPr id="24" name="Rectangle 23"/>
              <p:cNvSpPr/>
              <p:nvPr/>
            </p:nvSpPr>
            <p:spPr bwMode="auto">
              <a:xfrm>
                <a:off x="6444205" y="2998174"/>
                <a:ext cx="5698115" cy="790866"/>
              </a:xfrm>
              <a:prstGeom prst="rect">
                <a:avLst/>
              </a:prstGeom>
              <a:solidFill>
                <a:schemeClr val="accent4">
                  <a:lumMod val="20000"/>
                  <a:lumOff val="80000"/>
                </a:schemeClr>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mj-ea"/>
                </a:endParaRPr>
              </a:p>
            </p:txBody>
          </p:sp>
          <p:sp>
            <p:nvSpPr>
              <p:cNvPr id="25" name="TextBox 24"/>
              <p:cNvSpPr txBox="1"/>
              <p:nvPr/>
            </p:nvSpPr>
            <p:spPr>
              <a:xfrm>
                <a:off x="9694050" y="3111668"/>
                <a:ext cx="2448273" cy="369332"/>
              </a:xfrm>
              <a:prstGeom prst="rect">
                <a:avLst/>
              </a:prstGeom>
              <a:noFill/>
            </p:spPr>
            <p:txBody>
              <a:bodyPr wrap="square" rtlCol="0">
                <a:spAutoFit/>
              </a:bodyPr>
              <a:lstStyle/>
              <a:p>
                <a:endParaRPr lang="en-US" baseline="0" dirty="0">
                  <a:ea typeface="+mj-ea"/>
                </a:endParaRPr>
              </a:p>
            </p:txBody>
          </p:sp>
        </p:grpSp>
        <p:sp>
          <p:nvSpPr>
            <p:cNvPr id="19" name="Rectangle 18"/>
            <p:cNvSpPr/>
            <p:nvPr/>
          </p:nvSpPr>
          <p:spPr>
            <a:xfrm>
              <a:off x="6453216" y="4565899"/>
              <a:ext cx="3926014" cy="523220"/>
            </a:xfrm>
            <a:prstGeom prst="rect">
              <a:avLst/>
            </a:prstGeom>
          </p:spPr>
          <p:txBody>
            <a:bodyPr wrap="square">
              <a:spAutoFit/>
            </a:bodyPr>
            <a:lstStyle/>
            <a:p>
              <a:pPr algn="ctr"/>
              <a:r>
                <a:rPr lang="en-US" sz="1400" dirty="0">
                  <a:solidFill>
                    <a:srgbClr val="002D72"/>
                  </a:solidFill>
                </a:rPr>
                <a:t>Money Market </a:t>
              </a:r>
              <a:r>
                <a:rPr lang="en-US" sz="1400" dirty="0" smtClean="0">
                  <a:solidFill>
                    <a:srgbClr val="002D72"/>
                  </a:solidFill>
                </a:rPr>
                <a:t>Funds (MMFs)</a:t>
              </a:r>
              <a:endParaRPr lang="en-US" sz="1400" dirty="0">
                <a:solidFill>
                  <a:srgbClr val="002D72"/>
                </a:solidFill>
              </a:endParaRPr>
            </a:p>
          </p:txBody>
        </p:sp>
      </p:grpSp>
      <p:sp>
        <p:nvSpPr>
          <p:cNvPr id="20" name="TextBox 19"/>
          <p:cNvSpPr txBox="1"/>
          <p:nvPr/>
        </p:nvSpPr>
        <p:spPr>
          <a:xfrm>
            <a:off x="513862" y="3861048"/>
            <a:ext cx="1969906" cy="738664"/>
          </a:xfrm>
          <a:prstGeom prst="rect">
            <a:avLst/>
          </a:prstGeom>
          <a:solidFill>
            <a:schemeClr val="accent4">
              <a:lumMod val="20000"/>
              <a:lumOff val="80000"/>
            </a:schemeClr>
          </a:solidFill>
        </p:spPr>
        <p:txBody>
          <a:bodyPr wrap="square" rtlCol="0">
            <a:spAutoFit/>
          </a:bodyPr>
          <a:lstStyle/>
          <a:p>
            <a:pPr algn="ctr"/>
            <a:endParaRPr lang="en-US" sz="1400" dirty="0" smtClean="0">
              <a:solidFill>
                <a:srgbClr val="002D72"/>
              </a:solidFill>
            </a:endParaRPr>
          </a:p>
          <a:p>
            <a:pPr algn="ctr"/>
            <a:r>
              <a:rPr lang="en-US" sz="1400" dirty="0" smtClean="0">
                <a:solidFill>
                  <a:srgbClr val="002D72"/>
                </a:solidFill>
              </a:rPr>
              <a:t>Fixed Term Deposits</a:t>
            </a:r>
          </a:p>
          <a:p>
            <a:pPr algn="ctr"/>
            <a:endParaRPr lang="en-US" sz="1400" dirty="0">
              <a:solidFill>
                <a:srgbClr val="002D72"/>
              </a:solidFill>
            </a:endParaRPr>
          </a:p>
        </p:txBody>
      </p:sp>
      <p:sp>
        <p:nvSpPr>
          <p:cNvPr id="26" name="TextBox 25"/>
          <p:cNvSpPr txBox="1"/>
          <p:nvPr/>
        </p:nvSpPr>
        <p:spPr>
          <a:xfrm>
            <a:off x="6804248" y="2855258"/>
            <a:ext cx="2016224" cy="861774"/>
          </a:xfrm>
          <a:prstGeom prst="rect">
            <a:avLst/>
          </a:prstGeom>
          <a:solidFill>
            <a:schemeClr val="accent4">
              <a:lumMod val="20000"/>
              <a:lumOff val="80000"/>
            </a:schemeClr>
          </a:solidFill>
          <a:ln>
            <a:solidFill>
              <a:schemeClr val="accent4">
                <a:lumMod val="20000"/>
                <a:lumOff val="80000"/>
              </a:schemeClr>
            </a:solidFill>
          </a:ln>
        </p:spPr>
        <p:txBody>
          <a:bodyPr wrap="square" rtlCol="0">
            <a:spAutoFit/>
          </a:bodyPr>
          <a:lstStyle/>
          <a:p>
            <a:pPr algn="ctr"/>
            <a:endParaRPr lang="en-US" b="1" dirty="0" smtClean="0">
              <a:solidFill>
                <a:srgbClr val="002D72"/>
              </a:solidFill>
            </a:endParaRPr>
          </a:p>
          <a:p>
            <a:pPr algn="ctr"/>
            <a:r>
              <a:rPr lang="en-US" sz="1400" dirty="0" smtClean="0">
                <a:solidFill>
                  <a:srgbClr val="002D72"/>
                </a:solidFill>
              </a:rPr>
              <a:t>Notional Pooling </a:t>
            </a:r>
          </a:p>
          <a:p>
            <a:pPr algn="ctr"/>
            <a:endParaRPr lang="en-US" dirty="0" smtClean="0">
              <a:solidFill>
                <a:srgbClr val="002D72"/>
              </a:solidFill>
            </a:endParaRPr>
          </a:p>
        </p:txBody>
      </p:sp>
      <p:sp>
        <p:nvSpPr>
          <p:cNvPr id="27" name="TextBox 26"/>
          <p:cNvSpPr txBox="1"/>
          <p:nvPr/>
        </p:nvSpPr>
        <p:spPr>
          <a:xfrm>
            <a:off x="6516216" y="4293096"/>
            <a:ext cx="2016224" cy="861774"/>
          </a:xfrm>
          <a:prstGeom prst="rect">
            <a:avLst/>
          </a:prstGeom>
          <a:solidFill>
            <a:schemeClr val="accent4">
              <a:lumMod val="20000"/>
              <a:lumOff val="80000"/>
            </a:schemeClr>
          </a:solidFill>
          <a:ln>
            <a:solidFill>
              <a:schemeClr val="accent4">
                <a:lumMod val="20000"/>
                <a:lumOff val="80000"/>
              </a:schemeClr>
            </a:solidFill>
          </a:ln>
        </p:spPr>
        <p:txBody>
          <a:bodyPr wrap="square" rtlCol="0">
            <a:spAutoFit/>
          </a:bodyPr>
          <a:lstStyle/>
          <a:p>
            <a:pPr algn="ctr"/>
            <a:endParaRPr lang="en-US" b="1" dirty="0" smtClean="0">
              <a:solidFill>
                <a:srgbClr val="002D72"/>
              </a:solidFill>
            </a:endParaRPr>
          </a:p>
          <a:p>
            <a:pPr algn="ctr"/>
            <a:r>
              <a:rPr lang="en-US" sz="1400" dirty="0" smtClean="0">
                <a:solidFill>
                  <a:srgbClr val="002D72"/>
                </a:solidFill>
              </a:rPr>
              <a:t>Interest Optimization</a:t>
            </a:r>
          </a:p>
          <a:p>
            <a:pPr algn="ctr"/>
            <a:endParaRPr lang="en-US" dirty="0" smtClean="0">
              <a:solidFill>
                <a:srgbClr val="002D72"/>
              </a:solidFill>
            </a:endParaRPr>
          </a:p>
        </p:txBody>
      </p:sp>
      <p:sp>
        <p:nvSpPr>
          <p:cNvPr id="21" name="Rectangle 20"/>
          <p:cNvSpPr/>
          <p:nvPr/>
        </p:nvSpPr>
        <p:spPr>
          <a:xfrm>
            <a:off x="5433896" y="663079"/>
            <a:ext cx="2882520" cy="461665"/>
          </a:xfrm>
          <a:prstGeom prst="rect">
            <a:avLst/>
          </a:prstGeom>
        </p:spPr>
        <p:txBody>
          <a:bodyPr wrap="none">
            <a:spAutoFit/>
          </a:bodyPr>
          <a:lstStyle/>
          <a:p>
            <a:r>
              <a:rPr lang="en-IE" sz="2400" b="1" dirty="0" smtClean="0">
                <a:solidFill>
                  <a:srgbClr val="ED8B00"/>
                </a:solidFill>
              </a:rPr>
              <a:t>Liquidity Products</a:t>
            </a:r>
            <a:endParaRPr lang="en-US" sz="2400" b="1" dirty="0">
              <a:solidFill>
                <a:srgbClr val="ED8B00"/>
              </a:solidFill>
            </a:endParaRPr>
          </a:p>
        </p:txBody>
      </p:sp>
      <p:sp>
        <p:nvSpPr>
          <p:cNvPr id="22" name="Rectangle 21"/>
          <p:cNvSpPr/>
          <p:nvPr/>
        </p:nvSpPr>
        <p:spPr>
          <a:xfrm>
            <a:off x="228149" y="663079"/>
            <a:ext cx="4199835" cy="461665"/>
          </a:xfrm>
          <a:prstGeom prst="rect">
            <a:avLst/>
          </a:prstGeom>
        </p:spPr>
        <p:txBody>
          <a:bodyPr wrap="square">
            <a:spAutoFit/>
          </a:bodyPr>
          <a:lstStyle/>
          <a:p>
            <a:r>
              <a:rPr lang="en-IE" sz="2400" b="1" dirty="0" smtClean="0">
                <a:solidFill>
                  <a:srgbClr val="ED8B00"/>
                </a:solidFill>
              </a:rPr>
              <a:t>Deposits  &amp; Investments</a:t>
            </a:r>
            <a:endParaRPr lang="en-US" sz="2400" b="1" dirty="0">
              <a:solidFill>
                <a:srgbClr val="ED8B00"/>
              </a:solidFill>
            </a:endParaRPr>
          </a:p>
        </p:txBody>
      </p:sp>
      <p:pic>
        <p:nvPicPr>
          <p:cNvPr id="23" name="Picture 2">
            <a:hlinkClick r:id="rId7" action="ppaction://hlinksldjump"/>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28" name="TextBox 27"/>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Tree>
    <p:custDataLst>
      <p:tags r:id="rId1"/>
    </p:custDataLst>
    <p:extLst>
      <p:ext uri="{BB962C8B-B14F-4D97-AF65-F5344CB8AC3E}">
        <p14:creationId xmlns:p14="http://schemas.microsoft.com/office/powerpoint/2010/main" val="471103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980728"/>
            <a:ext cx="8136904" cy="4401205"/>
          </a:xfrm>
          <a:prstGeom prst="rect">
            <a:avLst/>
          </a:prstGeom>
        </p:spPr>
        <p:txBody>
          <a:bodyPr wrap="square">
            <a:spAutoFit/>
          </a:bodyPr>
          <a:lstStyle/>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Citi and Client agree on an ECR rate, which could be:</a:t>
            </a:r>
          </a:p>
          <a:p>
            <a:pPr marL="742950" lvl="1" indent="-285750">
              <a:buClr>
                <a:srgbClr val="CB6015"/>
              </a:buClr>
              <a:buFont typeface="Wingdings" panose="05000000000000000000" pitchFamily="2" charset="2"/>
              <a:buChar char="ü"/>
            </a:pPr>
            <a:r>
              <a:rPr lang="en-US" sz="1400" b="1" dirty="0" smtClean="0">
                <a:solidFill>
                  <a:schemeClr val="accent1"/>
                </a:solidFill>
                <a:latin typeface="+mj-lt"/>
                <a:ea typeface="+mj-ea"/>
                <a:cs typeface="Calibri" panose="020F0502020204030204" pitchFamily="34" charset="0"/>
              </a:rPr>
              <a:t>Single rate, tiered or bracketed</a:t>
            </a:r>
          </a:p>
          <a:p>
            <a:pPr marL="742950" lvl="1" indent="-285750">
              <a:buClr>
                <a:srgbClr val="CB6015"/>
              </a:buClr>
              <a:buFont typeface="Wingdings" panose="05000000000000000000" pitchFamily="2" charset="2"/>
              <a:buChar char="ü"/>
            </a:pPr>
            <a:r>
              <a:rPr lang="en-US" sz="1400" b="1" dirty="0" smtClean="0">
                <a:solidFill>
                  <a:schemeClr val="accent1"/>
                </a:solidFill>
                <a:latin typeface="+mj-lt"/>
                <a:ea typeface="+mj-ea"/>
                <a:cs typeface="Calibri" panose="020F0502020204030204" pitchFamily="34" charset="0"/>
              </a:rPr>
              <a:t>Managed rate or indexed rate</a:t>
            </a:r>
          </a:p>
          <a:p>
            <a:pPr marL="285750" indent="-285750">
              <a:buClr>
                <a:srgbClr val="CB6015"/>
              </a:buClr>
              <a:buFont typeface="Wingdings" panose="05000000000000000000" pitchFamily="2" charset="2"/>
              <a:buChar char="q"/>
            </a:pPr>
            <a:endParaRPr lang="en-IE" sz="14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Global Billing System (GBS) generates monthly or quarterly invoices for the client’s transaction banking fees. </a:t>
            </a:r>
            <a:r>
              <a:rPr lang="en-IE" sz="1400" b="1" dirty="0">
                <a:solidFill>
                  <a:schemeClr val="accent1"/>
                </a:solidFill>
                <a:cs typeface="Calibri" panose="020F0502020204030204" pitchFamily="34" charset="0"/>
              </a:rPr>
              <a:t>Earnings credits are </a:t>
            </a:r>
            <a:r>
              <a:rPr lang="en-IE" sz="1400" b="1" dirty="0" smtClean="0">
                <a:solidFill>
                  <a:schemeClr val="accent1"/>
                </a:solidFill>
                <a:cs typeface="Calibri" panose="020F0502020204030204" pitchFamily="34" charset="0"/>
              </a:rPr>
              <a:t>calculated, which </a:t>
            </a:r>
            <a:r>
              <a:rPr lang="en-US" sz="1400" b="1" dirty="0" smtClean="0">
                <a:solidFill>
                  <a:schemeClr val="accent1"/>
                </a:solidFill>
                <a:latin typeface="+mj-lt"/>
                <a:ea typeface="+mj-ea"/>
                <a:cs typeface="Calibri" panose="020F0502020204030204" pitchFamily="34" charset="0"/>
              </a:rPr>
              <a:t>reduces the amount of fees owed on the invoice by the amount of earnings credits available.</a:t>
            </a:r>
          </a:p>
          <a:p>
            <a:pPr marL="285750" lvl="0" indent="-285750">
              <a:buClr>
                <a:srgbClr val="CB6015"/>
              </a:buClr>
              <a:buFont typeface="Wingdings" panose="05000000000000000000" pitchFamily="2" charset="2"/>
              <a:buChar char="q"/>
            </a:pPr>
            <a:endParaRPr lang="en-US" sz="1400" b="1" dirty="0">
              <a:solidFill>
                <a:schemeClr val="accent1"/>
              </a:solidFill>
              <a:latin typeface="+mj-lt"/>
              <a:ea typeface="+mj-ea"/>
              <a:cs typeface="Calibri" panose="020F0502020204030204" pitchFamily="34" charset="0"/>
            </a:endParaRPr>
          </a:p>
          <a:p>
            <a:pPr marL="285750" lvl="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Clients receive monthly ECR statements that show the fees invoiced, the amount of balances and earnings credits, and any net fees owed.</a:t>
            </a:r>
          </a:p>
          <a:p>
            <a:pPr marL="285750" lvl="0" indent="-285750">
              <a:buClr>
                <a:srgbClr val="CB6015"/>
              </a:buClr>
              <a:buFont typeface="Wingdings" panose="05000000000000000000" pitchFamily="2" charset="2"/>
              <a:buChar char="q"/>
            </a:pPr>
            <a:endParaRPr lang="en-US" sz="1400" b="1" dirty="0">
              <a:solidFill>
                <a:schemeClr val="accent1"/>
              </a:solidFill>
              <a:latin typeface="+mj-lt"/>
              <a:ea typeface="+mj-ea"/>
              <a:cs typeface="Calibri" panose="020F0502020204030204" pitchFamily="34" charset="0"/>
            </a:endParaRPr>
          </a:p>
          <a:p>
            <a:pPr marL="285750" lvl="0" indent="-285750">
              <a:buClr>
                <a:srgbClr val="CB6015"/>
              </a:buClr>
              <a:buFont typeface="Wingdings" panose="05000000000000000000" pitchFamily="2" charset="2"/>
              <a:buChar char="q"/>
            </a:pPr>
            <a:r>
              <a:rPr lang="en-IE" sz="1400" b="1" dirty="0" smtClean="0">
                <a:solidFill>
                  <a:schemeClr val="accent1"/>
                </a:solidFill>
                <a:latin typeface="+mj-lt"/>
                <a:ea typeface="+mj-ea"/>
                <a:cs typeface="Calibri" panose="020F0502020204030204" pitchFamily="34" charset="0"/>
              </a:rPr>
              <a:t>ECR Carry Forward:  Earnings credits in excess of fees in a given billing period may be carried forward to be applied against future fees incurred in the same calendar year.   </a:t>
            </a:r>
          </a:p>
          <a:p>
            <a:pPr marL="285750" lvl="0" indent="-285750">
              <a:buClr>
                <a:srgbClr val="CB6015"/>
              </a:buClr>
              <a:buFont typeface="Wingdings" panose="05000000000000000000" pitchFamily="2" charset="2"/>
              <a:buChar char="q"/>
            </a:pPr>
            <a:endParaRPr lang="en-IE" sz="1400" b="1" dirty="0">
              <a:solidFill>
                <a:schemeClr val="accent1"/>
              </a:solidFill>
              <a:latin typeface="+mj-lt"/>
              <a:ea typeface="+mj-ea"/>
              <a:cs typeface="Calibri" panose="020F0502020204030204" pitchFamily="34" charset="0"/>
            </a:endParaRPr>
          </a:p>
          <a:p>
            <a:pPr marL="285750" lvl="0" indent="-285750">
              <a:buClr>
                <a:srgbClr val="CB6015"/>
              </a:buClr>
              <a:buFont typeface="Wingdings" panose="05000000000000000000" pitchFamily="2" charset="2"/>
              <a:buChar char="q"/>
            </a:pPr>
            <a:r>
              <a:rPr lang="en-IE" sz="1400" b="1" dirty="0" smtClean="0">
                <a:solidFill>
                  <a:schemeClr val="accent1"/>
                </a:solidFill>
                <a:latin typeface="+mj-lt"/>
                <a:ea typeface="+mj-ea"/>
                <a:cs typeface="Calibri" panose="020F0502020204030204" pitchFamily="34" charset="0"/>
              </a:rPr>
              <a:t>ECR Carry Backward:  On an exception basis subject to Product Management approval, excess earnings credits can be applied to fees already paid, in which case the client receives a rebate.  </a:t>
            </a:r>
          </a:p>
          <a:p>
            <a:pPr marL="285750" lvl="0" indent="-285750">
              <a:buClr>
                <a:srgbClr val="CB6015"/>
              </a:buClr>
              <a:buFont typeface="Wingdings" panose="05000000000000000000" pitchFamily="2" charset="2"/>
              <a:buChar char="q"/>
            </a:pPr>
            <a:endParaRPr lang="en-IE" sz="1400" b="1" dirty="0">
              <a:solidFill>
                <a:schemeClr val="accent1"/>
              </a:solidFill>
              <a:latin typeface="+mj-lt"/>
              <a:ea typeface="+mj-ea"/>
              <a:cs typeface="Calibri" panose="020F0502020204030204" pitchFamily="34" charset="0"/>
            </a:endParaRPr>
          </a:p>
          <a:p>
            <a:pPr marL="285750" lvl="0" indent="-285750">
              <a:buClr>
                <a:srgbClr val="CB6015"/>
              </a:buClr>
              <a:buFont typeface="Wingdings" panose="05000000000000000000" pitchFamily="2" charset="2"/>
              <a:buChar char="q"/>
            </a:pPr>
            <a:r>
              <a:rPr lang="en-IE" sz="1400" b="1" dirty="0" smtClean="0">
                <a:solidFill>
                  <a:schemeClr val="accent1"/>
                </a:solidFill>
                <a:latin typeface="+mj-lt"/>
                <a:ea typeface="+mj-ea"/>
                <a:cs typeface="Calibri" panose="020F0502020204030204" pitchFamily="34" charset="0"/>
              </a:rPr>
              <a:t>Balance Deficiency Fee:  If the earnings credits are not sufficient to cover fees, clients may be assessed a balance deficiency fee.</a:t>
            </a:r>
            <a:endParaRPr lang="en-IE" sz="1400" b="1" dirty="0">
              <a:solidFill>
                <a:schemeClr val="accent1"/>
              </a:solidFill>
              <a:latin typeface="+mj-lt"/>
              <a:ea typeface="+mj-ea"/>
              <a:cs typeface="Calibri" panose="020F0502020204030204" pitchFamily="34" charset="0"/>
            </a:endParaRPr>
          </a:p>
        </p:txBody>
      </p:sp>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6" name="Rectangle 5"/>
          <p:cNvSpPr/>
          <p:nvPr/>
        </p:nvSpPr>
        <p:spPr>
          <a:xfrm>
            <a:off x="247922" y="476672"/>
            <a:ext cx="3676006" cy="400110"/>
          </a:xfrm>
          <a:prstGeom prst="rect">
            <a:avLst/>
          </a:prstGeom>
        </p:spPr>
        <p:txBody>
          <a:bodyPr wrap="none">
            <a:spAutoFit/>
          </a:bodyPr>
          <a:lstStyle/>
          <a:p>
            <a:r>
              <a:rPr lang="en-IE" sz="2000" b="1" dirty="0" smtClean="0">
                <a:solidFill>
                  <a:srgbClr val="ED8B00"/>
                </a:solidFill>
              </a:rPr>
              <a:t>Features of an ECR Program</a:t>
            </a:r>
            <a:endParaRPr lang="en-US" sz="2000" b="1" dirty="0">
              <a:solidFill>
                <a:srgbClr val="ED8B00"/>
              </a:solidFill>
            </a:endParaRPr>
          </a:p>
        </p:txBody>
      </p:sp>
      <p:sp>
        <p:nvSpPr>
          <p:cNvPr id="13" name="TOCHeader"/>
          <p:cNvSpPr>
            <a:spLocks noGrp="1" noChangeArrowheads="1"/>
          </p:cNvSpPr>
          <p:nvPr>
            <p:ph type="title"/>
            <p:custDataLst>
              <p:tags r:id="rId2"/>
            </p:custDataLst>
          </p:nvPr>
        </p:nvSpPr>
        <p:spPr>
          <a:xfrm>
            <a:off x="141288" y="44624"/>
            <a:ext cx="8859837" cy="377825"/>
          </a:xfrm>
          <a:noFill/>
          <a:extLst>
            <a:ext uri="{909E8E84-426E-40DD-AFC4-6F175D3DCCD1}">
              <a14:hiddenFill xmlns:a14="http://schemas.microsoft.com/office/drawing/2010/main">
                <a:solidFill>
                  <a:schemeClr val="bg1"/>
                </a:solidFill>
              </a14:hiddenFill>
            </a:ext>
          </a:extLst>
        </p:spPr>
        <p:txBody>
          <a:bodyPr anchor="ctr"/>
          <a:lstStyle/>
          <a:p>
            <a:r>
              <a:rPr lang="en-IE" b="1" dirty="0" smtClean="0"/>
              <a:t>Earnings Credit Rate (ECR) Programs</a:t>
            </a:r>
            <a:endParaRPr lang="en-IE" b="1" dirty="0"/>
          </a:p>
        </p:txBody>
      </p:sp>
    </p:spTree>
    <p:custDataLst>
      <p:tags r:id="rId1"/>
    </p:custDataLst>
    <p:extLst>
      <p:ext uri="{BB962C8B-B14F-4D97-AF65-F5344CB8AC3E}">
        <p14:creationId xmlns:p14="http://schemas.microsoft.com/office/powerpoint/2010/main" val="4135782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7" name="Rectangle 6"/>
          <p:cNvSpPr/>
          <p:nvPr/>
        </p:nvSpPr>
        <p:spPr>
          <a:xfrm>
            <a:off x="239249" y="476672"/>
            <a:ext cx="4764799" cy="400110"/>
          </a:xfrm>
          <a:prstGeom prst="rect">
            <a:avLst/>
          </a:prstGeom>
        </p:spPr>
        <p:txBody>
          <a:bodyPr wrap="none">
            <a:spAutoFit/>
          </a:bodyPr>
          <a:lstStyle/>
          <a:p>
            <a:r>
              <a:rPr lang="en-IE" sz="2000" b="1" dirty="0" smtClean="0">
                <a:solidFill>
                  <a:srgbClr val="ED8B00"/>
                </a:solidFill>
              </a:rPr>
              <a:t>How does an ECR Program work?</a:t>
            </a:r>
            <a:endParaRPr lang="en-US" sz="2000" b="1" dirty="0">
              <a:solidFill>
                <a:srgbClr val="ED8B00"/>
              </a:solidFill>
            </a:endParaRPr>
          </a:p>
        </p:txBody>
      </p:sp>
      <p:sp>
        <p:nvSpPr>
          <p:cNvPr id="3" name="Rectangle 2"/>
          <p:cNvSpPr/>
          <p:nvPr/>
        </p:nvSpPr>
        <p:spPr>
          <a:xfrm>
            <a:off x="395536" y="908720"/>
            <a:ext cx="8442684" cy="5047536"/>
          </a:xfrm>
          <a:prstGeom prst="rect">
            <a:avLst/>
          </a:prstGeom>
        </p:spPr>
        <p:txBody>
          <a:bodyPr wrap="square">
            <a:spAutoFit/>
          </a:bodyPr>
          <a:lstStyle/>
          <a:p>
            <a:pPr marL="285750" indent="-285750">
              <a:buClr>
                <a:srgbClr val="CB6015"/>
              </a:buClr>
              <a:buFont typeface="Wingdings" panose="05000000000000000000" pitchFamily="2" charset="2"/>
              <a:buChar char="q"/>
            </a:pPr>
            <a:r>
              <a:rPr lang="en-US" sz="1400" b="1" dirty="0" smtClean="0">
                <a:solidFill>
                  <a:schemeClr val="accent1"/>
                </a:solidFill>
                <a:cs typeface="Calibri" panose="020F0502020204030204" pitchFamily="34" charset="0"/>
              </a:rPr>
              <a:t>Earnings credit rates, like interest rates, are quoted </a:t>
            </a:r>
            <a:r>
              <a:rPr lang="en-US" sz="1400" b="1" dirty="0">
                <a:solidFill>
                  <a:schemeClr val="accent1"/>
                </a:solidFill>
                <a:cs typeface="Calibri" panose="020F0502020204030204" pitchFamily="34" charset="0"/>
              </a:rPr>
              <a:t>on an annual </a:t>
            </a:r>
            <a:r>
              <a:rPr lang="en-US" sz="1400" b="1" dirty="0" smtClean="0">
                <a:solidFill>
                  <a:schemeClr val="accent1"/>
                </a:solidFill>
                <a:cs typeface="Calibri" panose="020F0502020204030204" pitchFamily="34" charset="0"/>
              </a:rPr>
              <a:t>basis</a:t>
            </a:r>
            <a:endParaRPr lang="en-US" sz="1400" b="1" dirty="0">
              <a:solidFill>
                <a:schemeClr val="accent1"/>
              </a:solidFill>
              <a:cs typeface="Calibri" panose="020F0502020204030204" pitchFamily="34" charset="0"/>
            </a:endParaRPr>
          </a:p>
          <a:p>
            <a:pPr marL="285750" indent="-285750">
              <a:buClr>
                <a:srgbClr val="CB6015"/>
              </a:buClr>
              <a:buFont typeface="Wingdings" panose="05000000000000000000" pitchFamily="2" charset="2"/>
              <a:buChar char="q"/>
            </a:pPr>
            <a:endParaRPr lang="en-US" sz="1400" b="1" dirty="0">
              <a:solidFill>
                <a:schemeClr val="accent1"/>
              </a:solidFill>
              <a:cs typeface="Calibri" panose="020F0502020204030204" pitchFamily="34" charset="0"/>
            </a:endParaRPr>
          </a:p>
          <a:p>
            <a:pPr marL="285750" indent="-285750">
              <a:buClr>
                <a:srgbClr val="CB6015"/>
              </a:buClr>
              <a:buFont typeface="Wingdings" panose="05000000000000000000" pitchFamily="2" charset="2"/>
              <a:buChar char="q"/>
            </a:pPr>
            <a:r>
              <a:rPr lang="en-US" sz="1400" b="1" u="sng" dirty="0" smtClean="0">
                <a:solidFill>
                  <a:schemeClr val="accent1"/>
                </a:solidFill>
                <a:cs typeface="Calibri" panose="020F0502020204030204" pitchFamily="34" charset="0"/>
              </a:rPr>
              <a:t>Earnings Credit Calculation</a:t>
            </a:r>
            <a:r>
              <a:rPr lang="en-US" sz="1400" b="1" dirty="0" smtClean="0">
                <a:solidFill>
                  <a:schemeClr val="accent1"/>
                </a:solidFill>
                <a:cs typeface="Calibri" panose="020F0502020204030204" pitchFamily="34" charset="0"/>
              </a:rPr>
              <a:t>:   The </a:t>
            </a:r>
            <a:r>
              <a:rPr lang="en-US" sz="1400" b="1" dirty="0">
                <a:solidFill>
                  <a:schemeClr val="accent1"/>
                </a:solidFill>
                <a:cs typeface="Calibri" panose="020F0502020204030204" pitchFamily="34" charset="0"/>
              </a:rPr>
              <a:t>formula for calculating </a:t>
            </a:r>
            <a:r>
              <a:rPr lang="en-US" sz="1400" b="1" dirty="0" smtClean="0">
                <a:solidFill>
                  <a:schemeClr val="accent1"/>
                </a:solidFill>
                <a:cs typeface="Calibri" panose="020F0502020204030204" pitchFamily="34" charset="0"/>
              </a:rPr>
              <a:t>monthly earnings credits is</a:t>
            </a:r>
            <a:r>
              <a:rPr lang="en-US" sz="1400" b="1" dirty="0">
                <a:solidFill>
                  <a:schemeClr val="accent1"/>
                </a:solidFill>
                <a:cs typeface="Calibri" panose="020F0502020204030204" pitchFamily="34" charset="0"/>
              </a:rPr>
              <a:t>:</a:t>
            </a:r>
          </a:p>
          <a:p>
            <a:pPr>
              <a:buClr>
                <a:srgbClr val="CB6015"/>
              </a:buClr>
            </a:pPr>
            <a:r>
              <a:rPr lang="en-US" sz="1400" b="1" dirty="0" smtClean="0">
                <a:solidFill>
                  <a:schemeClr val="accent1"/>
                </a:solidFill>
                <a:cs typeface="Calibri" panose="020F0502020204030204" pitchFamily="34" charset="0"/>
              </a:rPr>
              <a:t> 	Earnings Credits = </a:t>
            </a:r>
          </a:p>
          <a:p>
            <a:pPr>
              <a:buClr>
                <a:srgbClr val="CB6015"/>
              </a:buClr>
            </a:pPr>
            <a:r>
              <a:rPr lang="en-US" sz="1400" b="1" dirty="0">
                <a:solidFill>
                  <a:schemeClr val="accent1"/>
                </a:solidFill>
                <a:cs typeface="Calibri" panose="020F0502020204030204" pitchFamily="34" charset="0"/>
              </a:rPr>
              <a:t> </a:t>
            </a:r>
            <a:r>
              <a:rPr lang="en-US" sz="1400" b="1" dirty="0" smtClean="0">
                <a:solidFill>
                  <a:schemeClr val="accent1"/>
                </a:solidFill>
                <a:cs typeface="Calibri" panose="020F0502020204030204" pitchFamily="34" charset="0"/>
              </a:rPr>
              <a:t>     (Positive Average Available Balance</a:t>
            </a:r>
            <a:r>
              <a:rPr lang="en-US" sz="1400" b="1" dirty="0">
                <a:solidFill>
                  <a:schemeClr val="accent1"/>
                </a:solidFill>
                <a:cs typeface="Calibri" panose="020F0502020204030204" pitchFamily="34" charset="0"/>
              </a:rPr>
              <a:t>) x </a:t>
            </a:r>
            <a:r>
              <a:rPr lang="en-US" sz="1400" b="1" dirty="0" smtClean="0">
                <a:solidFill>
                  <a:schemeClr val="accent1"/>
                </a:solidFill>
                <a:cs typeface="Calibri" panose="020F0502020204030204" pitchFamily="34" charset="0"/>
              </a:rPr>
              <a:t>(Earnings Credit </a:t>
            </a:r>
            <a:r>
              <a:rPr lang="en-US" sz="1400" b="1" dirty="0">
                <a:solidFill>
                  <a:schemeClr val="accent1"/>
                </a:solidFill>
                <a:cs typeface="Calibri" panose="020F0502020204030204" pitchFamily="34" charset="0"/>
              </a:rPr>
              <a:t>Rate) x </a:t>
            </a:r>
            <a:r>
              <a:rPr lang="en-US" sz="1400" b="1" dirty="0" smtClean="0">
                <a:solidFill>
                  <a:schemeClr val="accent1"/>
                </a:solidFill>
                <a:cs typeface="Calibri" panose="020F0502020204030204" pitchFamily="34" charset="0"/>
              </a:rPr>
              <a:t>(# Days in Month) </a:t>
            </a:r>
            <a:r>
              <a:rPr lang="en-US" sz="1400" b="1" dirty="0">
                <a:solidFill>
                  <a:schemeClr val="accent1"/>
                </a:solidFill>
                <a:cs typeface="Calibri" panose="020F0502020204030204" pitchFamily="34" charset="0"/>
              </a:rPr>
              <a:t>/ </a:t>
            </a:r>
            <a:r>
              <a:rPr lang="en-US" sz="1400" b="1" dirty="0" smtClean="0">
                <a:solidFill>
                  <a:schemeClr val="accent1"/>
                </a:solidFill>
                <a:cs typeface="Calibri" panose="020F0502020204030204" pitchFamily="34" charset="0"/>
              </a:rPr>
              <a:t>(365 Days)</a:t>
            </a:r>
            <a:endParaRPr lang="en-US" sz="1400" b="1" dirty="0">
              <a:solidFill>
                <a:schemeClr val="accent1"/>
              </a:solidFill>
              <a:cs typeface="Calibri" panose="020F0502020204030204" pitchFamily="34" charset="0"/>
            </a:endParaRPr>
          </a:p>
          <a:p>
            <a:pPr marL="285750" indent="-285750">
              <a:buClr>
                <a:srgbClr val="CB6015"/>
              </a:buClr>
              <a:buFont typeface="Arial" panose="020B0604020202020204" pitchFamily="34" charset="0"/>
              <a:buChar char="•"/>
            </a:pPr>
            <a:endParaRPr lang="en-US" sz="1400" b="1" dirty="0">
              <a:solidFill>
                <a:schemeClr val="accent1"/>
              </a:solidFill>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cs typeface="Calibri" panose="020F0502020204030204" pitchFamily="34" charset="0"/>
              </a:rPr>
              <a:t>Using the Positive Average Available Balance (PAAB) means that any negative (overdrawn) balances during the month are not included in the calculation.  I.e., the monthly average balance is not reduced by any overdrafts (OD) that may have occurred, since ODs are assessed their own interest charge.</a:t>
            </a:r>
          </a:p>
          <a:p>
            <a:pPr marL="285750" indent="-285750">
              <a:buClr>
                <a:srgbClr val="CB6015"/>
              </a:buClr>
              <a:buFont typeface="Wingdings" panose="05000000000000000000" pitchFamily="2" charset="2"/>
              <a:buChar char="q"/>
            </a:pPr>
            <a:endParaRPr lang="en-US" sz="1400" b="1" dirty="0">
              <a:solidFill>
                <a:schemeClr val="accent1"/>
              </a:solidFill>
              <a:cs typeface="Calibri" panose="020F0502020204030204" pitchFamily="34" charset="0"/>
            </a:endParaRPr>
          </a:p>
          <a:p>
            <a:pPr marL="285750" indent="-285750">
              <a:buClr>
                <a:srgbClr val="CB6015"/>
              </a:buClr>
              <a:buFont typeface="Wingdings" panose="05000000000000000000" pitchFamily="2" charset="2"/>
              <a:buChar char="q"/>
            </a:pPr>
            <a:r>
              <a:rPr lang="en-US" sz="1400" b="1" u="sng" dirty="0" smtClean="0">
                <a:solidFill>
                  <a:schemeClr val="accent1"/>
                </a:solidFill>
                <a:cs typeface="Calibri" panose="020F0502020204030204" pitchFamily="34" charset="0"/>
              </a:rPr>
              <a:t>Required Balance Calculation</a:t>
            </a:r>
            <a:r>
              <a:rPr lang="en-US" sz="1400" b="1" dirty="0" smtClean="0">
                <a:solidFill>
                  <a:schemeClr val="accent1"/>
                </a:solidFill>
                <a:cs typeface="Calibri" panose="020F0502020204030204" pitchFamily="34" charset="0"/>
              </a:rPr>
              <a:t>:  Given an ECR rate and monthly fees, the formula to calculate how much in balances the client needs in their account to fully offset the fees is:</a:t>
            </a:r>
          </a:p>
          <a:p>
            <a:pPr>
              <a:buClr>
                <a:srgbClr val="CB6015"/>
              </a:buClr>
            </a:pPr>
            <a:r>
              <a:rPr lang="en-US" sz="1400" b="1" dirty="0" smtClean="0">
                <a:solidFill>
                  <a:schemeClr val="accent1"/>
                </a:solidFill>
                <a:cs typeface="Calibri" panose="020F0502020204030204" pitchFamily="34" charset="0"/>
              </a:rPr>
              <a:t>	Required Balance to Offset Fees = </a:t>
            </a:r>
          </a:p>
          <a:p>
            <a:pPr>
              <a:buClr>
                <a:srgbClr val="CB6015"/>
              </a:buClr>
            </a:pPr>
            <a:r>
              <a:rPr lang="en-US" sz="1400" b="1" dirty="0">
                <a:solidFill>
                  <a:schemeClr val="accent1"/>
                </a:solidFill>
                <a:cs typeface="Calibri" panose="020F0502020204030204" pitchFamily="34" charset="0"/>
              </a:rPr>
              <a:t>	</a:t>
            </a:r>
            <a:r>
              <a:rPr lang="en-US" sz="1400" b="1" dirty="0" smtClean="0">
                <a:solidFill>
                  <a:schemeClr val="accent1"/>
                </a:solidFill>
                <a:cs typeface="Calibri" panose="020F0502020204030204" pitchFamily="34" charset="0"/>
              </a:rPr>
              <a:t>(Fees) / (Earnings Credit Rate) x (365 days) / (# Days in Month)</a:t>
            </a:r>
          </a:p>
          <a:p>
            <a:pPr marL="285750" indent="-285750">
              <a:buClr>
                <a:srgbClr val="CB6015"/>
              </a:buClr>
              <a:buFont typeface="Wingdings" panose="05000000000000000000" pitchFamily="2" charset="2"/>
              <a:buChar char="q"/>
            </a:pPr>
            <a:endParaRPr lang="en-US" sz="1400" b="1" u="sng" dirty="0" smtClean="0">
              <a:solidFill>
                <a:schemeClr val="accent1"/>
              </a:solidFill>
              <a:cs typeface="Calibri" panose="020F0502020204030204" pitchFamily="34" charset="0"/>
            </a:endParaRPr>
          </a:p>
          <a:p>
            <a:pPr marL="285750" indent="-285750">
              <a:buClr>
                <a:srgbClr val="CB6015"/>
              </a:buClr>
              <a:buFont typeface="Wingdings" panose="05000000000000000000" pitchFamily="2" charset="2"/>
              <a:buChar char="q"/>
            </a:pPr>
            <a:r>
              <a:rPr lang="en-US" sz="1400" b="1" u="sng" dirty="0" smtClean="0">
                <a:solidFill>
                  <a:schemeClr val="accent1"/>
                </a:solidFill>
                <a:cs typeface="Calibri" panose="020F0502020204030204" pitchFamily="34" charset="0"/>
              </a:rPr>
              <a:t>Billing</a:t>
            </a:r>
            <a:r>
              <a:rPr lang="en-US" sz="1400" b="1" dirty="0">
                <a:solidFill>
                  <a:schemeClr val="accent1"/>
                </a:solidFill>
                <a:cs typeface="Calibri" panose="020F0502020204030204" pitchFamily="34" charset="0"/>
              </a:rPr>
              <a:t>:  Independent of an ECR program, a Client is set up in Global Billing System to be billed (invoiced) for their transaction service fees </a:t>
            </a:r>
          </a:p>
          <a:p>
            <a:pPr marL="742950" lvl="1" indent="-285750">
              <a:buClr>
                <a:srgbClr val="CB6015"/>
              </a:buClr>
              <a:buFont typeface="Wingdings" panose="05000000000000000000" pitchFamily="2" charset="2"/>
              <a:buChar char="ü"/>
            </a:pPr>
            <a:r>
              <a:rPr lang="en-US" sz="1400" b="1" dirty="0" smtClean="0">
                <a:solidFill>
                  <a:schemeClr val="accent1"/>
                </a:solidFill>
                <a:cs typeface="Calibri" panose="020F0502020204030204" pitchFamily="34" charset="0"/>
              </a:rPr>
              <a:t>Invoices </a:t>
            </a:r>
            <a:r>
              <a:rPr lang="en-US" sz="1400" b="1" dirty="0">
                <a:solidFill>
                  <a:schemeClr val="accent1"/>
                </a:solidFill>
                <a:cs typeface="Calibri" panose="020F0502020204030204" pitchFamily="34" charset="0"/>
              </a:rPr>
              <a:t>are account driven.  They can include one account or multiple accounts that have been designated by the client as a billing entity.</a:t>
            </a:r>
          </a:p>
          <a:p>
            <a:pPr marL="742950" lvl="1" indent="-285750">
              <a:buClr>
                <a:srgbClr val="CB6015"/>
              </a:buClr>
              <a:buFont typeface="Wingdings" panose="05000000000000000000" pitchFamily="2" charset="2"/>
              <a:buChar char="ü"/>
            </a:pPr>
            <a:r>
              <a:rPr lang="en-US" sz="1400" b="1" dirty="0" smtClean="0">
                <a:solidFill>
                  <a:schemeClr val="accent1"/>
                </a:solidFill>
                <a:cs typeface="Calibri" panose="020F0502020204030204" pitchFamily="34" charset="0"/>
              </a:rPr>
              <a:t>A </a:t>
            </a:r>
            <a:r>
              <a:rPr lang="en-US" sz="1400" b="1" dirty="0">
                <a:solidFill>
                  <a:schemeClr val="accent1"/>
                </a:solidFill>
                <a:cs typeface="Calibri" panose="020F0502020204030204" pitchFamily="34" charset="0"/>
              </a:rPr>
              <a:t>client may receive one or more invoices for their fees, depending on how they have set up their billing entity structure(s).   A client’s billing entity structure may not be the same as the client’s legal entity structure</a:t>
            </a:r>
            <a:r>
              <a:rPr lang="en-US" sz="1400" b="1" dirty="0" smtClean="0">
                <a:solidFill>
                  <a:schemeClr val="accent1"/>
                </a:solidFill>
                <a:cs typeface="Calibri" panose="020F0502020204030204" pitchFamily="34" charset="0"/>
              </a:rPr>
              <a:t>.</a:t>
            </a:r>
            <a:endParaRPr lang="en-US" sz="1400" b="1" dirty="0">
              <a:solidFill>
                <a:schemeClr val="accent1"/>
              </a:solidFill>
              <a:cs typeface="Calibri" panose="020F0502020204030204" pitchFamily="34" charset="0"/>
            </a:endParaRPr>
          </a:p>
        </p:txBody>
      </p:sp>
      <p:sp>
        <p:nvSpPr>
          <p:cNvPr id="12" name="TOCHeader"/>
          <p:cNvSpPr>
            <a:spLocks noGrp="1" noChangeArrowheads="1"/>
          </p:cNvSpPr>
          <p:nvPr>
            <p:ph type="title"/>
            <p:custDataLst>
              <p:tags r:id="rId2"/>
            </p:custDataLst>
          </p:nvPr>
        </p:nvSpPr>
        <p:spPr>
          <a:xfrm>
            <a:off x="141288" y="44624"/>
            <a:ext cx="8859837" cy="377825"/>
          </a:xfrm>
          <a:noFill/>
          <a:extLst>
            <a:ext uri="{909E8E84-426E-40DD-AFC4-6F175D3DCCD1}">
              <a14:hiddenFill xmlns:a14="http://schemas.microsoft.com/office/drawing/2010/main">
                <a:solidFill>
                  <a:schemeClr val="bg1"/>
                </a:solidFill>
              </a14:hiddenFill>
            </a:ext>
          </a:extLst>
        </p:spPr>
        <p:txBody>
          <a:bodyPr anchor="ctr"/>
          <a:lstStyle/>
          <a:p>
            <a:r>
              <a:rPr lang="en-IE" b="1" dirty="0" smtClean="0"/>
              <a:t>Earnings Credit Rate (ECR) Programs</a:t>
            </a:r>
            <a:endParaRPr lang="en-IE" b="1" dirty="0"/>
          </a:p>
        </p:txBody>
      </p:sp>
    </p:spTree>
    <p:custDataLst>
      <p:tags r:id="rId1"/>
    </p:custDataLst>
    <p:extLst>
      <p:ext uri="{BB962C8B-B14F-4D97-AF65-F5344CB8AC3E}">
        <p14:creationId xmlns:p14="http://schemas.microsoft.com/office/powerpoint/2010/main" val="747516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7" name="Rectangle 6"/>
          <p:cNvSpPr/>
          <p:nvPr/>
        </p:nvSpPr>
        <p:spPr>
          <a:xfrm>
            <a:off x="213778" y="476672"/>
            <a:ext cx="5798382" cy="400110"/>
          </a:xfrm>
          <a:prstGeom prst="rect">
            <a:avLst/>
          </a:prstGeom>
        </p:spPr>
        <p:txBody>
          <a:bodyPr wrap="none">
            <a:spAutoFit/>
          </a:bodyPr>
          <a:lstStyle/>
          <a:p>
            <a:r>
              <a:rPr lang="en-IE" sz="2000" b="1" dirty="0" smtClean="0">
                <a:solidFill>
                  <a:srgbClr val="ED8B00"/>
                </a:solidFill>
              </a:rPr>
              <a:t>How does an ECR Program work (continued)?</a:t>
            </a:r>
            <a:endParaRPr lang="en-US" sz="2000" b="1" dirty="0">
              <a:solidFill>
                <a:srgbClr val="ED8B00"/>
              </a:solidFill>
            </a:endParaRPr>
          </a:p>
        </p:txBody>
      </p:sp>
      <p:sp>
        <p:nvSpPr>
          <p:cNvPr id="3" name="Rectangle 2"/>
          <p:cNvSpPr/>
          <p:nvPr/>
        </p:nvSpPr>
        <p:spPr>
          <a:xfrm>
            <a:off x="404405" y="692696"/>
            <a:ext cx="8442684" cy="2462213"/>
          </a:xfrm>
          <a:prstGeom prst="rect">
            <a:avLst/>
          </a:prstGeom>
        </p:spPr>
        <p:txBody>
          <a:bodyPr wrap="square">
            <a:spAutoFit/>
          </a:bodyPr>
          <a:lstStyle/>
          <a:p>
            <a:pPr marL="285750" indent="-285750">
              <a:buClr>
                <a:srgbClr val="CB6015"/>
              </a:buClr>
              <a:buFont typeface="Wingdings" panose="05000000000000000000" pitchFamily="2" charset="2"/>
              <a:buChar char="q"/>
            </a:pPr>
            <a:endParaRPr lang="en-US" sz="1400" b="1" dirty="0">
              <a:solidFill>
                <a:schemeClr val="accent1"/>
              </a:solidFill>
              <a:cs typeface="Calibri" panose="020F0502020204030204" pitchFamily="34" charset="0"/>
            </a:endParaRPr>
          </a:p>
          <a:p>
            <a:pPr marL="285750" indent="-285750">
              <a:buClr>
                <a:srgbClr val="CB6015"/>
              </a:buClr>
              <a:buFont typeface="Wingdings" panose="05000000000000000000" pitchFamily="2" charset="2"/>
              <a:buChar char="q"/>
            </a:pPr>
            <a:r>
              <a:rPr lang="en-US" sz="1400" b="1" u="sng" dirty="0" smtClean="0">
                <a:solidFill>
                  <a:schemeClr val="accent1"/>
                </a:solidFill>
                <a:cs typeface="Calibri" panose="020F0502020204030204" pitchFamily="34" charset="0"/>
              </a:rPr>
              <a:t>Earnings Credits:</a:t>
            </a:r>
            <a:r>
              <a:rPr lang="en-US" sz="1400" b="1" dirty="0" smtClean="0">
                <a:solidFill>
                  <a:schemeClr val="accent1"/>
                </a:solidFill>
                <a:cs typeface="Calibri" panose="020F0502020204030204" pitchFamily="34" charset="0"/>
              </a:rPr>
              <a:t>  In an ECR program, earnings credits are calculated as previously described.  An account’s earnings credits are used to offset its own fees first.</a:t>
            </a:r>
          </a:p>
          <a:p>
            <a:pPr marL="285750" indent="-285750">
              <a:buClr>
                <a:srgbClr val="CB6015"/>
              </a:buClr>
              <a:buFont typeface="Wingdings" panose="05000000000000000000" pitchFamily="2" charset="2"/>
              <a:buChar char="q"/>
            </a:pPr>
            <a:endParaRPr lang="en-US" sz="1400" b="1" dirty="0">
              <a:solidFill>
                <a:schemeClr val="accent1"/>
              </a:solidFill>
              <a:cs typeface="Calibri" panose="020F0502020204030204" pitchFamily="34" charset="0"/>
            </a:endParaRPr>
          </a:p>
          <a:p>
            <a:pPr marL="742950" lvl="1" indent="-285750">
              <a:buClr>
                <a:srgbClr val="CB6015"/>
              </a:buClr>
              <a:buFont typeface="Wingdings" panose="05000000000000000000" pitchFamily="2" charset="2"/>
              <a:buChar char="ü"/>
            </a:pPr>
            <a:r>
              <a:rPr lang="en-US" sz="1400" b="1" dirty="0" smtClean="0">
                <a:solidFill>
                  <a:schemeClr val="accent1"/>
                </a:solidFill>
                <a:cs typeface="Calibri" panose="020F0502020204030204" pitchFamily="34" charset="0"/>
              </a:rPr>
              <a:t>Any credits left over (excess credits) are then shared among the other accounts in that same invoice / billing entity, to offset the fees associated with those accounts (‘internal sharing’).   </a:t>
            </a:r>
          </a:p>
          <a:p>
            <a:pPr marL="285750" indent="-285750">
              <a:buClr>
                <a:srgbClr val="CB6015"/>
              </a:buClr>
              <a:buFont typeface="Wingdings" panose="05000000000000000000" pitchFamily="2" charset="2"/>
              <a:buChar char="ü"/>
            </a:pPr>
            <a:endParaRPr lang="en-US" sz="1400" b="1" dirty="0">
              <a:solidFill>
                <a:schemeClr val="accent1"/>
              </a:solidFill>
              <a:cs typeface="Calibri" panose="020F0502020204030204" pitchFamily="34" charset="0"/>
            </a:endParaRPr>
          </a:p>
          <a:p>
            <a:pPr marL="742950" lvl="1" indent="-285750">
              <a:buClr>
                <a:srgbClr val="CB6015"/>
              </a:buClr>
              <a:buFont typeface="Wingdings" panose="05000000000000000000" pitchFamily="2" charset="2"/>
              <a:buChar char="ü"/>
            </a:pPr>
            <a:r>
              <a:rPr lang="en-US" sz="1400" b="1" dirty="0" smtClean="0">
                <a:solidFill>
                  <a:schemeClr val="accent1"/>
                </a:solidFill>
                <a:cs typeface="Calibri" panose="020F0502020204030204" pitchFamily="34" charset="0"/>
              </a:rPr>
              <a:t>If there are any remaining credits once the entire invoice has been offset, they can be shared with other invoices (billing entities) of the client, to offset those fees (‘external sharing’).</a:t>
            </a:r>
          </a:p>
        </p:txBody>
      </p:sp>
      <p:pic>
        <p:nvPicPr>
          <p:cNvPr id="9" name="Picture 8"/>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47664" y="3877533"/>
            <a:ext cx="5821680" cy="1783715"/>
          </a:xfrm>
          <a:prstGeom prst="rect">
            <a:avLst/>
          </a:prstGeom>
          <a:noFill/>
          <a:ln>
            <a:noFill/>
          </a:ln>
        </p:spPr>
      </p:pic>
      <p:sp>
        <p:nvSpPr>
          <p:cNvPr id="12" name="TOCHeader"/>
          <p:cNvSpPr>
            <a:spLocks noGrp="1" noChangeArrowheads="1"/>
          </p:cNvSpPr>
          <p:nvPr>
            <p:ph type="title"/>
            <p:custDataLst>
              <p:tags r:id="rId2"/>
            </p:custDataLst>
          </p:nvPr>
        </p:nvSpPr>
        <p:spPr>
          <a:xfrm>
            <a:off x="141288" y="44624"/>
            <a:ext cx="8859837" cy="377825"/>
          </a:xfrm>
          <a:noFill/>
          <a:extLst>
            <a:ext uri="{909E8E84-426E-40DD-AFC4-6F175D3DCCD1}">
              <a14:hiddenFill xmlns:a14="http://schemas.microsoft.com/office/drawing/2010/main">
                <a:solidFill>
                  <a:schemeClr val="bg1"/>
                </a:solidFill>
              </a14:hiddenFill>
            </a:ext>
          </a:extLst>
        </p:spPr>
        <p:txBody>
          <a:bodyPr anchor="ctr"/>
          <a:lstStyle/>
          <a:p>
            <a:r>
              <a:rPr lang="en-IE" b="1" dirty="0" smtClean="0"/>
              <a:t>Earnings Credit Rate (ECR) Programs</a:t>
            </a:r>
            <a:endParaRPr lang="en-IE" b="1" dirty="0"/>
          </a:p>
        </p:txBody>
      </p:sp>
    </p:spTree>
    <p:custDataLst>
      <p:tags r:id="rId1"/>
    </p:custDataLst>
    <p:extLst>
      <p:ext uri="{BB962C8B-B14F-4D97-AF65-F5344CB8AC3E}">
        <p14:creationId xmlns:p14="http://schemas.microsoft.com/office/powerpoint/2010/main" val="840837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7" name="Rectangle 6"/>
          <p:cNvSpPr/>
          <p:nvPr/>
        </p:nvSpPr>
        <p:spPr>
          <a:xfrm>
            <a:off x="236848" y="476672"/>
            <a:ext cx="5271256" cy="400110"/>
          </a:xfrm>
          <a:prstGeom prst="rect">
            <a:avLst/>
          </a:prstGeom>
        </p:spPr>
        <p:txBody>
          <a:bodyPr wrap="none">
            <a:spAutoFit/>
          </a:bodyPr>
          <a:lstStyle/>
          <a:p>
            <a:r>
              <a:rPr lang="en-IE" sz="2000" b="1" dirty="0" smtClean="0">
                <a:solidFill>
                  <a:srgbClr val="ED8B00"/>
                </a:solidFill>
              </a:rPr>
              <a:t>How does an ECR Program work (continued)?</a:t>
            </a:r>
            <a:endParaRPr lang="en-US" sz="2000" b="1" dirty="0">
              <a:solidFill>
                <a:srgbClr val="ED8B00"/>
              </a:solidFill>
            </a:endParaRPr>
          </a:p>
        </p:txBody>
      </p:sp>
      <p:sp>
        <p:nvSpPr>
          <p:cNvPr id="3" name="Rectangle 2"/>
          <p:cNvSpPr/>
          <p:nvPr/>
        </p:nvSpPr>
        <p:spPr>
          <a:xfrm>
            <a:off x="395536" y="908720"/>
            <a:ext cx="8442684" cy="2462213"/>
          </a:xfrm>
          <a:prstGeom prst="rect">
            <a:avLst/>
          </a:prstGeom>
        </p:spPr>
        <p:txBody>
          <a:bodyPr wrap="square">
            <a:spAutoFit/>
          </a:bodyPr>
          <a:lstStyle/>
          <a:p>
            <a:pPr marL="285750" indent="-285750">
              <a:buClr>
                <a:srgbClr val="CB6015"/>
              </a:buClr>
              <a:buFont typeface="Wingdings" panose="05000000000000000000" pitchFamily="2" charset="2"/>
              <a:buChar char="q"/>
            </a:pPr>
            <a:r>
              <a:rPr lang="en-US" sz="1400" b="1" dirty="0" smtClean="0">
                <a:solidFill>
                  <a:schemeClr val="accent1"/>
                </a:solidFill>
                <a:cs typeface="Calibri" panose="020F0502020204030204" pitchFamily="34" charset="0"/>
              </a:rPr>
              <a:t>Booking Location &amp; Priority Order of Fee Offset:</a:t>
            </a:r>
          </a:p>
          <a:p>
            <a:pPr marL="285750" indent="-285750">
              <a:buClr>
                <a:srgbClr val="CB6015"/>
              </a:buClr>
              <a:buFont typeface="Wingdings" panose="05000000000000000000" pitchFamily="2" charset="2"/>
              <a:buChar char="q"/>
            </a:pPr>
            <a:endParaRPr lang="en-US" sz="1400" b="1" dirty="0" smtClean="0">
              <a:solidFill>
                <a:schemeClr val="accent1"/>
              </a:solidFill>
              <a:cs typeface="Calibri" panose="020F0502020204030204" pitchFamily="34" charset="0"/>
            </a:endParaRPr>
          </a:p>
          <a:p>
            <a:pPr marL="742950" lvl="1" indent="-285750">
              <a:buClr>
                <a:srgbClr val="CB6015"/>
              </a:buClr>
              <a:buFont typeface="Wingdings" panose="05000000000000000000" pitchFamily="2" charset="2"/>
              <a:buChar char="q"/>
            </a:pPr>
            <a:r>
              <a:rPr lang="en-US" sz="1400" b="1" dirty="0" smtClean="0">
                <a:solidFill>
                  <a:schemeClr val="accent1"/>
                </a:solidFill>
                <a:cs typeface="Calibri" panose="020F0502020204030204" pitchFamily="34" charset="0"/>
              </a:rPr>
              <a:t>US ECR:  Balances booked in CBNA’s NY branch generate credits that are applied first to fees booked in the US and then, if any excess credits, to Western Europe.</a:t>
            </a:r>
          </a:p>
          <a:p>
            <a:pPr marL="742950" lvl="1" indent="-285750">
              <a:buClr>
                <a:srgbClr val="CB6015"/>
              </a:buClr>
              <a:buFont typeface="Wingdings" panose="05000000000000000000" pitchFamily="2" charset="2"/>
              <a:buChar char="q"/>
            </a:pPr>
            <a:endParaRPr lang="en-US" sz="1400" b="1" dirty="0" smtClean="0">
              <a:solidFill>
                <a:schemeClr val="accent1"/>
              </a:solidFill>
              <a:cs typeface="Calibri" panose="020F0502020204030204" pitchFamily="34" charset="0"/>
            </a:endParaRPr>
          </a:p>
          <a:p>
            <a:pPr marL="742950" lvl="1" indent="-285750">
              <a:buClr>
                <a:srgbClr val="CB6015"/>
              </a:buClr>
              <a:buFont typeface="Wingdings" panose="05000000000000000000" pitchFamily="2" charset="2"/>
              <a:buChar char="q"/>
            </a:pPr>
            <a:r>
              <a:rPr lang="en-US" sz="1400" b="1" dirty="0" smtClean="0">
                <a:solidFill>
                  <a:schemeClr val="accent1"/>
                </a:solidFill>
                <a:cs typeface="Calibri" panose="020F0502020204030204" pitchFamily="34" charset="0"/>
              </a:rPr>
              <a:t>WE ECR:  Balances booked in CBNA’s London branch generate credits that applied first to fees booked in WE branches and then if any excess credits, to fees booked in the U.S.</a:t>
            </a:r>
          </a:p>
          <a:p>
            <a:pPr marL="1200150" lvl="2" indent="-285750">
              <a:buClr>
                <a:srgbClr val="CB6015"/>
              </a:buClr>
              <a:buFont typeface="Wingdings" panose="05000000000000000000" pitchFamily="2" charset="2"/>
              <a:buChar char="ü"/>
            </a:pPr>
            <a:r>
              <a:rPr lang="en-US" sz="1400" b="1" dirty="0" smtClean="0">
                <a:solidFill>
                  <a:schemeClr val="accent1"/>
                </a:solidFill>
                <a:cs typeface="Calibri" panose="020F0502020204030204" pitchFamily="34" charset="0"/>
              </a:rPr>
              <a:t>WE branches whose fees are eligible for ECR program are:  Amsterdam, Brussels, Copenhagen, Dublin, Frankfurt, Helsinki, Jersey, Luxembourg, London, Madrid, Milan, Ohio, Paris, Stockholm, and Vienna.  Notably, fees booked in Lisbon branch are not eligible due to local regulatory restrictions.</a:t>
            </a:r>
            <a:endParaRPr lang="en-US" sz="1400" b="1" dirty="0">
              <a:solidFill>
                <a:schemeClr val="accent1"/>
              </a:solidFill>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07886222"/>
              </p:ext>
            </p:extLst>
          </p:nvPr>
        </p:nvGraphicFramePr>
        <p:xfrm>
          <a:off x="1907704" y="3567648"/>
          <a:ext cx="5966460" cy="2453640"/>
        </p:xfrm>
        <a:graphic>
          <a:graphicData uri="http://schemas.openxmlformats.org/drawingml/2006/table">
            <a:tbl>
              <a:tblPr firstRow="1" firstCol="1" bandRow="1">
                <a:tableStyleId>{5C22544A-7EE6-4342-B048-85BDC9FD1C3A}</a:tableStyleId>
              </a:tblPr>
              <a:tblGrid>
                <a:gridCol w="1818005"/>
                <a:gridCol w="2112010"/>
                <a:gridCol w="2036445"/>
              </a:tblGrid>
              <a:tr h="0">
                <a:tc>
                  <a:txBody>
                    <a:bodyPr/>
                    <a:lstStyle/>
                    <a:p>
                      <a:pPr marL="0" marR="0" algn="ctr">
                        <a:lnSpc>
                          <a:spcPct val="115000"/>
                        </a:lnSpc>
                        <a:spcBef>
                          <a:spcPts val="0"/>
                        </a:spcBef>
                        <a:spcAft>
                          <a:spcPts val="0"/>
                        </a:spcAft>
                      </a:pPr>
                      <a:r>
                        <a:rPr lang="en-US" sz="1000" dirty="0">
                          <a:effectLst/>
                        </a:rPr>
                        <a:t> </a:t>
                      </a:r>
                      <a:endParaRPr lang="en-US" sz="1100" dirty="0">
                        <a:effectLst/>
                        <a:latin typeface="Calibri"/>
                        <a:ea typeface="Times New Roman"/>
                        <a:cs typeface="Arial"/>
                      </a:endParaRPr>
                    </a:p>
                  </a:txBody>
                  <a:tcPr marL="68580" marR="68580" marT="0" marB="0"/>
                </a:tc>
                <a:tc>
                  <a:txBody>
                    <a:bodyPr/>
                    <a:lstStyle/>
                    <a:p>
                      <a:pPr marL="0" marR="0" algn="ctr">
                        <a:lnSpc>
                          <a:spcPct val="115000"/>
                        </a:lnSpc>
                        <a:spcBef>
                          <a:spcPts val="0"/>
                        </a:spcBef>
                        <a:spcAft>
                          <a:spcPts val="0"/>
                        </a:spcAft>
                      </a:pPr>
                      <a:r>
                        <a:rPr lang="en-US" sz="1000">
                          <a:effectLst/>
                        </a:rPr>
                        <a:t>US ECR</a:t>
                      </a:r>
                      <a:endParaRPr lang="en-US" sz="1100">
                        <a:effectLst/>
                        <a:latin typeface="Calibri"/>
                        <a:ea typeface="Times New Roman"/>
                        <a:cs typeface="Arial"/>
                      </a:endParaRPr>
                    </a:p>
                  </a:txBody>
                  <a:tcPr marL="68580" marR="68580" marT="0" marB="0"/>
                </a:tc>
                <a:tc>
                  <a:txBody>
                    <a:bodyPr/>
                    <a:lstStyle/>
                    <a:p>
                      <a:pPr marL="0" marR="0" algn="ctr">
                        <a:lnSpc>
                          <a:spcPct val="115000"/>
                        </a:lnSpc>
                        <a:spcBef>
                          <a:spcPts val="0"/>
                        </a:spcBef>
                        <a:spcAft>
                          <a:spcPts val="0"/>
                        </a:spcAft>
                      </a:pPr>
                      <a:r>
                        <a:rPr lang="en-US" sz="1000">
                          <a:effectLst/>
                        </a:rPr>
                        <a:t>WE ECR</a:t>
                      </a:r>
                      <a:endParaRPr lang="en-US" sz="1100">
                        <a:effectLst/>
                        <a:latin typeface="Calibri"/>
                        <a:ea typeface="Times New Roman"/>
                        <a:cs typeface="Arial"/>
                      </a:endParaRPr>
                    </a:p>
                  </a:txBody>
                  <a:tcPr marL="68580" marR="68580" marT="0" marB="0"/>
                </a:tc>
              </a:tr>
              <a:tr h="0">
                <a:tc>
                  <a:txBody>
                    <a:bodyPr/>
                    <a:lstStyle/>
                    <a:p>
                      <a:pPr marL="0" marR="0">
                        <a:lnSpc>
                          <a:spcPct val="115000"/>
                        </a:lnSpc>
                        <a:spcBef>
                          <a:spcPts val="0"/>
                        </a:spcBef>
                        <a:spcAft>
                          <a:spcPts val="0"/>
                        </a:spcAft>
                      </a:pPr>
                      <a:r>
                        <a:rPr lang="en-US" sz="1000" dirty="0">
                          <a:effectLst/>
                        </a:rPr>
                        <a:t>Balances booked in:</a:t>
                      </a:r>
                      <a:endParaRPr lang="en-US" sz="1100" dirty="0">
                        <a:effectLst/>
                        <a:latin typeface="Calibri"/>
                        <a:ea typeface="Times New Roman"/>
                        <a:cs typeface="Arial"/>
                      </a:endParaRPr>
                    </a:p>
                  </a:txBody>
                  <a:tcPr marL="68580" marR="68580" marT="0" marB="0"/>
                </a:tc>
                <a:tc>
                  <a:txBody>
                    <a:bodyPr/>
                    <a:lstStyle/>
                    <a:p>
                      <a:pPr marL="0" marR="0">
                        <a:lnSpc>
                          <a:spcPct val="115000"/>
                        </a:lnSpc>
                        <a:spcBef>
                          <a:spcPts val="0"/>
                        </a:spcBef>
                        <a:spcAft>
                          <a:spcPts val="0"/>
                        </a:spcAft>
                      </a:pPr>
                      <a:r>
                        <a:rPr lang="en-US" sz="1000">
                          <a:effectLst/>
                        </a:rPr>
                        <a:t>CBNA New York branch</a:t>
                      </a:r>
                      <a:endParaRPr lang="en-US" sz="1100">
                        <a:effectLst/>
                        <a:latin typeface="Calibri"/>
                        <a:ea typeface="Times New Roman"/>
                        <a:cs typeface="Arial"/>
                      </a:endParaRPr>
                    </a:p>
                  </a:txBody>
                  <a:tcPr marL="68580" marR="68580" marT="0" marB="0"/>
                </a:tc>
                <a:tc>
                  <a:txBody>
                    <a:bodyPr/>
                    <a:lstStyle/>
                    <a:p>
                      <a:pPr marL="0" marR="0">
                        <a:lnSpc>
                          <a:spcPct val="115000"/>
                        </a:lnSpc>
                        <a:spcBef>
                          <a:spcPts val="0"/>
                        </a:spcBef>
                        <a:spcAft>
                          <a:spcPts val="0"/>
                        </a:spcAft>
                      </a:pPr>
                      <a:r>
                        <a:rPr lang="en-US" sz="1000">
                          <a:effectLst/>
                        </a:rPr>
                        <a:t>CBNA London branch</a:t>
                      </a:r>
                      <a:endParaRPr lang="en-US" sz="1100">
                        <a:effectLst/>
                        <a:latin typeface="Calibri"/>
                        <a:ea typeface="Times New Roman"/>
                        <a:cs typeface="Arial"/>
                      </a:endParaRPr>
                    </a:p>
                  </a:txBody>
                  <a:tcPr marL="68580" marR="68580" marT="0" marB="0"/>
                </a:tc>
              </a:tr>
              <a:tr h="0">
                <a:tc>
                  <a:txBody>
                    <a:bodyPr/>
                    <a:lstStyle/>
                    <a:p>
                      <a:pPr marL="0" marR="0">
                        <a:lnSpc>
                          <a:spcPct val="115000"/>
                        </a:lnSpc>
                        <a:spcBef>
                          <a:spcPts val="0"/>
                        </a:spcBef>
                        <a:spcAft>
                          <a:spcPts val="0"/>
                        </a:spcAft>
                      </a:pPr>
                      <a:r>
                        <a:rPr lang="en-US" sz="1000">
                          <a:effectLst/>
                        </a:rPr>
                        <a:t> </a:t>
                      </a:r>
                      <a:endParaRPr lang="en-US" sz="1100">
                        <a:effectLst/>
                        <a:latin typeface="Calibri"/>
                        <a:ea typeface="Times New Roman"/>
                        <a:cs typeface="Arial"/>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100">
                        <a:effectLst/>
                        <a:latin typeface="Calibri"/>
                        <a:ea typeface="Times New Roman"/>
                        <a:cs typeface="Arial"/>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100">
                        <a:effectLst/>
                        <a:latin typeface="Calibri"/>
                        <a:ea typeface="Times New Roman"/>
                        <a:cs typeface="Arial"/>
                      </a:endParaRPr>
                    </a:p>
                  </a:txBody>
                  <a:tcPr marL="68580" marR="68580" marT="0" marB="0"/>
                </a:tc>
              </a:tr>
              <a:tr h="0">
                <a:tc>
                  <a:txBody>
                    <a:bodyPr/>
                    <a:lstStyle/>
                    <a:p>
                      <a:pPr marL="0" marR="0">
                        <a:lnSpc>
                          <a:spcPct val="115000"/>
                        </a:lnSpc>
                        <a:spcBef>
                          <a:spcPts val="0"/>
                        </a:spcBef>
                        <a:spcAft>
                          <a:spcPts val="0"/>
                        </a:spcAft>
                      </a:pPr>
                      <a:r>
                        <a:rPr lang="en-US" sz="1000">
                          <a:effectLst/>
                        </a:rPr>
                        <a:t>Fees Eligible for Offset, in priority order:</a:t>
                      </a:r>
                      <a:endParaRPr lang="en-US" sz="1100">
                        <a:effectLst/>
                        <a:latin typeface="Calibri"/>
                        <a:ea typeface="Times New Roman"/>
                        <a:cs typeface="Arial"/>
                      </a:endParaRPr>
                    </a:p>
                  </a:txBody>
                  <a:tcPr marL="68580" marR="68580" marT="0" marB="0"/>
                </a:tc>
                <a:tc>
                  <a:txBody>
                    <a:bodyPr/>
                    <a:lstStyle/>
                    <a:p>
                      <a:pPr marL="171450" marR="0" lvl="0" indent="-171450">
                        <a:lnSpc>
                          <a:spcPct val="115000"/>
                        </a:lnSpc>
                        <a:spcBef>
                          <a:spcPts val="0"/>
                        </a:spcBef>
                        <a:spcAft>
                          <a:spcPts val="0"/>
                        </a:spcAft>
                        <a:buFont typeface="Arial" panose="020B0604020202020204" pitchFamily="34" charset="0"/>
                        <a:buChar char="•"/>
                      </a:pPr>
                      <a:r>
                        <a:rPr lang="en-US" sz="1000" dirty="0">
                          <a:effectLst/>
                        </a:rPr>
                        <a:t>U.S. cash management fees billed via GBS</a:t>
                      </a:r>
                      <a:endParaRPr lang="en-US" sz="1100" dirty="0">
                        <a:effectLst/>
                        <a:latin typeface="Calibri"/>
                        <a:ea typeface="Times New Roman"/>
                        <a:cs typeface="Arial"/>
                      </a:endParaRPr>
                    </a:p>
                  </a:txBody>
                  <a:tcPr marL="68580" marR="68580" marT="0" marB="0"/>
                </a:tc>
                <a:tc>
                  <a:txBody>
                    <a:bodyPr/>
                    <a:lstStyle/>
                    <a:p>
                      <a:pPr marL="342900" marR="0" lvl="0" indent="-342900">
                        <a:lnSpc>
                          <a:spcPct val="115000"/>
                        </a:lnSpc>
                        <a:spcBef>
                          <a:spcPts val="0"/>
                        </a:spcBef>
                        <a:spcAft>
                          <a:spcPts val="0"/>
                        </a:spcAft>
                        <a:buFont typeface="Arial" panose="020B0604020202020204" pitchFamily="34" charset="0"/>
                        <a:buChar char="•"/>
                      </a:pPr>
                      <a:r>
                        <a:rPr lang="en-US" sz="1000" dirty="0">
                          <a:effectLst/>
                        </a:rPr>
                        <a:t>W.E. cash management fees billed via GBS</a:t>
                      </a:r>
                      <a:endParaRPr lang="en-US" sz="1100" dirty="0">
                        <a:effectLst/>
                        <a:latin typeface="Calibri"/>
                        <a:ea typeface="Times New Roman"/>
                        <a:cs typeface="Arial"/>
                      </a:endParaRPr>
                    </a:p>
                  </a:txBody>
                  <a:tcPr marL="68580" marR="68580" marT="0" marB="0"/>
                </a:tc>
              </a:tr>
              <a:tr h="0">
                <a:tc>
                  <a:txBody>
                    <a:bodyPr/>
                    <a:lstStyle/>
                    <a:p>
                      <a:pPr marL="0" marR="0">
                        <a:lnSpc>
                          <a:spcPct val="115000"/>
                        </a:lnSpc>
                        <a:spcBef>
                          <a:spcPts val="0"/>
                        </a:spcBef>
                        <a:spcAft>
                          <a:spcPts val="0"/>
                        </a:spcAft>
                      </a:pPr>
                      <a:r>
                        <a:rPr lang="en-US" sz="1000">
                          <a:effectLst/>
                        </a:rPr>
                        <a:t> </a:t>
                      </a:r>
                      <a:endParaRPr lang="en-US" sz="1100">
                        <a:effectLst/>
                        <a:latin typeface="Calibri"/>
                        <a:ea typeface="Times New Roman"/>
                        <a:cs typeface="Arial"/>
                      </a:endParaRPr>
                    </a:p>
                  </a:txBody>
                  <a:tcPr marL="68580" marR="68580" marT="0" marB="0"/>
                </a:tc>
                <a:tc>
                  <a:txBody>
                    <a:bodyPr/>
                    <a:lstStyle/>
                    <a:p>
                      <a:pPr marL="171450" marR="0" lvl="0" indent="-171450">
                        <a:lnSpc>
                          <a:spcPct val="115000"/>
                        </a:lnSpc>
                        <a:spcBef>
                          <a:spcPts val="0"/>
                        </a:spcBef>
                        <a:spcAft>
                          <a:spcPts val="0"/>
                        </a:spcAft>
                        <a:buFont typeface="Arial" panose="020B0604020202020204" pitchFamily="34" charset="0"/>
                        <a:buChar char="•"/>
                      </a:pPr>
                      <a:r>
                        <a:rPr lang="en-US" sz="1000" dirty="0" err="1">
                          <a:effectLst/>
                        </a:rPr>
                        <a:t>WorldLink</a:t>
                      </a:r>
                      <a:r>
                        <a:rPr lang="en-US" sz="1000" dirty="0">
                          <a:effectLst/>
                        </a:rPr>
                        <a:t> fees</a:t>
                      </a:r>
                      <a:endParaRPr lang="en-US" sz="1100" dirty="0">
                        <a:effectLst/>
                        <a:latin typeface="Calibri"/>
                        <a:ea typeface="Times New Roman"/>
                        <a:cs typeface="Arial"/>
                      </a:endParaRPr>
                    </a:p>
                  </a:txBody>
                  <a:tcPr marL="68580" marR="68580" marT="0" marB="0"/>
                </a:tc>
                <a:tc>
                  <a:txBody>
                    <a:bodyPr/>
                    <a:lstStyle/>
                    <a:p>
                      <a:pPr marL="342900" marR="0" lvl="0" indent="-342900">
                        <a:lnSpc>
                          <a:spcPct val="115000"/>
                        </a:lnSpc>
                        <a:spcBef>
                          <a:spcPts val="0"/>
                        </a:spcBef>
                        <a:spcAft>
                          <a:spcPts val="0"/>
                        </a:spcAft>
                        <a:buFont typeface="Arial" panose="020B0604020202020204" pitchFamily="34" charset="0"/>
                        <a:buChar char="•"/>
                      </a:pPr>
                      <a:r>
                        <a:rPr lang="en-US" sz="1000" dirty="0" err="1">
                          <a:effectLst/>
                        </a:rPr>
                        <a:t>WorldLink</a:t>
                      </a:r>
                      <a:r>
                        <a:rPr lang="en-US" sz="1000" dirty="0">
                          <a:effectLst/>
                        </a:rPr>
                        <a:t> fees</a:t>
                      </a:r>
                      <a:endParaRPr lang="en-US" sz="1100" dirty="0">
                        <a:effectLst/>
                        <a:latin typeface="Calibri"/>
                        <a:ea typeface="Times New Roman"/>
                        <a:cs typeface="Arial"/>
                      </a:endParaRPr>
                    </a:p>
                  </a:txBody>
                  <a:tcPr marL="68580" marR="68580" marT="0" marB="0"/>
                </a:tc>
              </a:tr>
              <a:tr h="0">
                <a:tc>
                  <a:txBody>
                    <a:bodyPr/>
                    <a:lstStyle/>
                    <a:p>
                      <a:pPr marL="0" marR="0">
                        <a:lnSpc>
                          <a:spcPct val="115000"/>
                        </a:lnSpc>
                        <a:spcBef>
                          <a:spcPts val="0"/>
                        </a:spcBef>
                        <a:spcAft>
                          <a:spcPts val="0"/>
                        </a:spcAft>
                      </a:pPr>
                      <a:r>
                        <a:rPr lang="en-US" sz="1000">
                          <a:effectLst/>
                        </a:rPr>
                        <a:t> </a:t>
                      </a:r>
                      <a:endParaRPr lang="en-US" sz="1100">
                        <a:effectLst/>
                        <a:latin typeface="Calibri"/>
                        <a:ea typeface="Times New Roman"/>
                        <a:cs typeface="Arial"/>
                      </a:endParaRPr>
                    </a:p>
                  </a:txBody>
                  <a:tcPr marL="68580" marR="68580" marT="0" marB="0"/>
                </a:tc>
                <a:tc>
                  <a:txBody>
                    <a:bodyPr/>
                    <a:lstStyle/>
                    <a:p>
                      <a:pPr marL="171450" marR="0" lvl="0" indent="-171450">
                        <a:lnSpc>
                          <a:spcPct val="115000"/>
                        </a:lnSpc>
                        <a:spcBef>
                          <a:spcPts val="0"/>
                        </a:spcBef>
                        <a:spcAft>
                          <a:spcPts val="0"/>
                        </a:spcAft>
                        <a:buFont typeface="Arial" panose="020B0604020202020204" pitchFamily="34" charset="0"/>
                        <a:buChar char="•"/>
                      </a:pPr>
                      <a:r>
                        <a:rPr lang="en-US" sz="1000" dirty="0">
                          <a:effectLst/>
                        </a:rPr>
                        <a:t>U.S. Custody fees</a:t>
                      </a:r>
                      <a:endParaRPr lang="en-US" sz="1100" dirty="0">
                        <a:effectLst/>
                        <a:latin typeface="Calibri"/>
                        <a:ea typeface="Times New Roman"/>
                        <a:cs typeface="Arial"/>
                      </a:endParaRPr>
                    </a:p>
                  </a:txBody>
                  <a:tcPr marL="68580" marR="68580" marT="0" marB="0"/>
                </a:tc>
                <a:tc>
                  <a:txBody>
                    <a:bodyPr/>
                    <a:lstStyle/>
                    <a:p>
                      <a:pPr marL="342900" marR="0" lvl="0" indent="-342900">
                        <a:lnSpc>
                          <a:spcPct val="115000"/>
                        </a:lnSpc>
                        <a:spcBef>
                          <a:spcPts val="0"/>
                        </a:spcBef>
                        <a:spcAft>
                          <a:spcPts val="0"/>
                        </a:spcAft>
                        <a:buFont typeface="Arial" panose="020B0604020202020204" pitchFamily="34" charset="0"/>
                        <a:buChar char="•"/>
                      </a:pPr>
                      <a:r>
                        <a:rPr lang="en-US" sz="1000" dirty="0">
                          <a:effectLst/>
                        </a:rPr>
                        <a:t>U.S. cash management fees billed via GBS</a:t>
                      </a:r>
                      <a:endParaRPr lang="en-US" sz="1100" dirty="0">
                        <a:effectLst/>
                        <a:latin typeface="Calibri"/>
                        <a:ea typeface="Times New Roman"/>
                        <a:cs typeface="Arial"/>
                      </a:endParaRPr>
                    </a:p>
                  </a:txBody>
                  <a:tcPr marL="68580" marR="68580" marT="0" marB="0"/>
                </a:tc>
              </a:tr>
              <a:tr h="0">
                <a:tc>
                  <a:txBody>
                    <a:bodyPr/>
                    <a:lstStyle/>
                    <a:p>
                      <a:pPr marL="0" marR="0">
                        <a:lnSpc>
                          <a:spcPct val="115000"/>
                        </a:lnSpc>
                        <a:spcBef>
                          <a:spcPts val="0"/>
                        </a:spcBef>
                        <a:spcAft>
                          <a:spcPts val="0"/>
                        </a:spcAft>
                      </a:pPr>
                      <a:r>
                        <a:rPr lang="en-US" sz="1000">
                          <a:effectLst/>
                        </a:rPr>
                        <a:t> </a:t>
                      </a:r>
                      <a:endParaRPr lang="en-US" sz="1100">
                        <a:effectLst/>
                        <a:latin typeface="Calibri"/>
                        <a:ea typeface="Times New Roman"/>
                        <a:cs typeface="Arial"/>
                      </a:endParaRPr>
                    </a:p>
                  </a:txBody>
                  <a:tcPr marL="68580" marR="68580" marT="0" marB="0"/>
                </a:tc>
                <a:tc>
                  <a:txBody>
                    <a:bodyPr/>
                    <a:lstStyle/>
                    <a:p>
                      <a:pPr marL="171450" marR="0" lvl="0" indent="-171450">
                        <a:lnSpc>
                          <a:spcPct val="115000"/>
                        </a:lnSpc>
                        <a:spcBef>
                          <a:spcPts val="0"/>
                        </a:spcBef>
                        <a:spcAft>
                          <a:spcPts val="0"/>
                        </a:spcAft>
                        <a:buFont typeface="Arial" panose="020B0604020202020204" pitchFamily="34" charset="0"/>
                        <a:buChar char="•"/>
                      </a:pPr>
                      <a:r>
                        <a:rPr lang="en-US" sz="1000" dirty="0">
                          <a:effectLst/>
                        </a:rPr>
                        <a:t>Certain U.S. Issuing &amp; Paying Agent (IPA) Fees</a:t>
                      </a:r>
                      <a:endParaRPr lang="en-US" sz="1100" dirty="0">
                        <a:effectLst/>
                        <a:latin typeface="Calibri"/>
                        <a:ea typeface="Times New Roman"/>
                        <a:cs typeface="Arial"/>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100" dirty="0">
                        <a:effectLst/>
                        <a:latin typeface="Calibri"/>
                        <a:ea typeface="Times New Roman"/>
                        <a:cs typeface="Arial"/>
                      </a:endParaRPr>
                    </a:p>
                  </a:txBody>
                  <a:tcPr marL="68580" marR="68580" marT="0" marB="0"/>
                </a:tc>
              </a:tr>
              <a:tr h="0">
                <a:tc>
                  <a:txBody>
                    <a:bodyPr/>
                    <a:lstStyle/>
                    <a:p>
                      <a:pPr marL="0" marR="0">
                        <a:lnSpc>
                          <a:spcPct val="115000"/>
                        </a:lnSpc>
                        <a:spcBef>
                          <a:spcPts val="0"/>
                        </a:spcBef>
                        <a:spcAft>
                          <a:spcPts val="0"/>
                        </a:spcAft>
                      </a:pPr>
                      <a:r>
                        <a:rPr lang="en-US" sz="1000">
                          <a:effectLst/>
                        </a:rPr>
                        <a:t> </a:t>
                      </a:r>
                      <a:endParaRPr lang="en-US" sz="1100">
                        <a:effectLst/>
                        <a:latin typeface="Calibri"/>
                        <a:ea typeface="Times New Roman"/>
                        <a:cs typeface="Arial"/>
                      </a:endParaRPr>
                    </a:p>
                  </a:txBody>
                  <a:tcPr marL="68580" marR="68580" marT="0" marB="0"/>
                </a:tc>
                <a:tc>
                  <a:txBody>
                    <a:bodyPr/>
                    <a:lstStyle/>
                    <a:p>
                      <a:pPr marL="171450" marR="0" lvl="0" indent="-171450">
                        <a:lnSpc>
                          <a:spcPct val="115000"/>
                        </a:lnSpc>
                        <a:spcBef>
                          <a:spcPts val="0"/>
                        </a:spcBef>
                        <a:spcAft>
                          <a:spcPts val="0"/>
                        </a:spcAft>
                        <a:buFont typeface="Arial" panose="020B0604020202020204" pitchFamily="34" charset="0"/>
                        <a:buChar char="•"/>
                      </a:pPr>
                      <a:r>
                        <a:rPr lang="en-US" sz="1000" dirty="0">
                          <a:effectLst/>
                        </a:rPr>
                        <a:t>U.S. Trade Standby Letter of Credit Fees</a:t>
                      </a:r>
                      <a:endParaRPr lang="en-US" sz="1100" dirty="0">
                        <a:effectLst/>
                        <a:latin typeface="Calibri"/>
                        <a:ea typeface="Times New Roman"/>
                        <a:cs typeface="Arial"/>
                      </a:endParaRPr>
                    </a:p>
                  </a:txBody>
                  <a:tcPr marL="68580" marR="68580" marT="0" marB="0"/>
                </a:tc>
                <a:tc>
                  <a:txBody>
                    <a:bodyPr/>
                    <a:lstStyle/>
                    <a:p>
                      <a:pPr marL="0" marR="0">
                        <a:lnSpc>
                          <a:spcPct val="115000"/>
                        </a:lnSpc>
                        <a:spcBef>
                          <a:spcPts val="0"/>
                        </a:spcBef>
                        <a:spcAft>
                          <a:spcPts val="0"/>
                        </a:spcAft>
                      </a:pPr>
                      <a:r>
                        <a:rPr lang="en-US" sz="1000">
                          <a:effectLst/>
                        </a:rPr>
                        <a:t> </a:t>
                      </a:r>
                      <a:endParaRPr lang="en-US" sz="1100">
                        <a:effectLst/>
                        <a:latin typeface="Calibri"/>
                        <a:ea typeface="Times New Roman"/>
                        <a:cs typeface="Arial"/>
                      </a:endParaRPr>
                    </a:p>
                  </a:txBody>
                  <a:tcPr marL="68580" marR="68580" marT="0" marB="0"/>
                </a:tc>
              </a:tr>
              <a:tr h="0">
                <a:tc>
                  <a:txBody>
                    <a:bodyPr/>
                    <a:lstStyle/>
                    <a:p>
                      <a:pPr marL="0" marR="0">
                        <a:lnSpc>
                          <a:spcPct val="115000"/>
                        </a:lnSpc>
                        <a:spcBef>
                          <a:spcPts val="0"/>
                        </a:spcBef>
                        <a:spcAft>
                          <a:spcPts val="0"/>
                        </a:spcAft>
                      </a:pPr>
                      <a:r>
                        <a:rPr lang="en-US" sz="1000" dirty="0">
                          <a:effectLst/>
                        </a:rPr>
                        <a:t> </a:t>
                      </a:r>
                      <a:endParaRPr lang="en-US" sz="1100" dirty="0">
                        <a:effectLst/>
                        <a:latin typeface="Calibri"/>
                        <a:ea typeface="Times New Roman"/>
                        <a:cs typeface="Arial"/>
                      </a:endParaRPr>
                    </a:p>
                  </a:txBody>
                  <a:tcPr marL="68580" marR="68580" marT="0" marB="0"/>
                </a:tc>
                <a:tc>
                  <a:txBody>
                    <a:bodyPr/>
                    <a:lstStyle/>
                    <a:p>
                      <a:pPr marL="171450" marR="0" lvl="0" indent="-171450">
                        <a:lnSpc>
                          <a:spcPct val="115000"/>
                        </a:lnSpc>
                        <a:spcBef>
                          <a:spcPts val="0"/>
                        </a:spcBef>
                        <a:spcAft>
                          <a:spcPts val="0"/>
                        </a:spcAft>
                        <a:buFont typeface="Arial" panose="020B0604020202020204" pitchFamily="34" charset="0"/>
                        <a:buChar char="•"/>
                      </a:pPr>
                      <a:r>
                        <a:rPr lang="en-US" sz="1000" dirty="0">
                          <a:effectLst/>
                        </a:rPr>
                        <a:t>W.E. cash management fees billed via GBS</a:t>
                      </a:r>
                      <a:endParaRPr lang="en-US" sz="1100" dirty="0">
                        <a:effectLst/>
                        <a:latin typeface="Calibri"/>
                        <a:ea typeface="Times New Roman"/>
                        <a:cs typeface="Arial"/>
                      </a:endParaRPr>
                    </a:p>
                  </a:txBody>
                  <a:tcPr marL="68580" marR="68580" marT="0" marB="0"/>
                </a:tc>
                <a:tc>
                  <a:txBody>
                    <a:bodyPr/>
                    <a:lstStyle/>
                    <a:p>
                      <a:pPr marL="0" marR="0">
                        <a:lnSpc>
                          <a:spcPct val="115000"/>
                        </a:lnSpc>
                        <a:spcBef>
                          <a:spcPts val="0"/>
                        </a:spcBef>
                        <a:spcAft>
                          <a:spcPts val="0"/>
                        </a:spcAft>
                      </a:pPr>
                      <a:r>
                        <a:rPr lang="en-US" sz="1000" dirty="0">
                          <a:effectLst/>
                        </a:rPr>
                        <a:t> </a:t>
                      </a:r>
                      <a:endParaRPr lang="en-US" sz="1100" dirty="0">
                        <a:effectLst/>
                        <a:latin typeface="Calibri"/>
                        <a:ea typeface="Times New Roman"/>
                        <a:cs typeface="Arial"/>
                      </a:endParaRPr>
                    </a:p>
                  </a:txBody>
                  <a:tcPr marL="68580" marR="68580" marT="0" marB="0"/>
                </a:tc>
              </a:tr>
            </a:tbl>
          </a:graphicData>
        </a:graphic>
      </p:graphicFrame>
      <p:sp>
        <p:nvSpPr>
          <p:cNvPr id="9" name="TOCHeader"/>
          <p:cNvSpPr>
            <a:spLocks noGrp="1" noChangeArrowheads="1"/>
          </p:cNvSpPr>
          <p:nvPr>
            <p:ph type="title"/>
            <p:custDataLst>
              <p:tags r:id="rId2"/>
            </p:custDataLst>
          </p:nvPr>
        </p:nvSpPr>
        <p:spPr>
          <a:xfrm>
            <a:off x="141288" y="44624"/>
            <a:ext cx="8859837" cy="377825"/>
          </a:xfrm>
          <a:noFill/>
          <a:extLst>
            <a:ext uri="{909E8E84-426E-40DD-AFC4-6F175D3DCCD1}">
              <a14:hiddenFill xmlns:a14="http://schemas.microsoft.com/office/drawing/2010/main">
                <a:solidFill>
                  <a:schemeClr val="bg1"/>
                </a:solidFill>
              </a14:hiddenFill>
            </a:ext>
          </a:extLst>
        </p:spPr>
        <p:txBody>
          <a:bodyPr anchor="ctr"/>
          <a:lstStyle/>
          <a:p>
            <a:r>
              <a:rPr lang="en-IE" b="1" dirty="0" smtClean="0"/>
              <a:t>Earnings Credit Rate (ECR) Programs</a:t>
            </a:r>
            <a:endParaRPr lang="en-IE" b="1" dirty="0"/>
          </a:p>
        </p:txBody>
      </p:sp>
    </p:spTree>
    <p:custDataLst>
      <p:tags r:id="rId1"/>
    </p:custDataLst>
    <p:extLst>
      <p:ext uri="{BB962C8B-B14F-4D97-AF65-F5344CB8AC3E}">
        <p14:creationId xmlns:p14="http://schemas.microsoft.com/office/powerpoint/2010/main" val="4010250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OCHeader"/>
          <p:cNvSpPr>
            <a:spLocks noGrp="1" noChangeArrowheads="1"/>
          </p:cNvSpPr>
          <p:nvPr>
            <p:ph type="title"/>
            <p:custDataLst>
              <p:tags r:id="rId2"/>
            </p:custDataLst>
          </p:nvPr>
        </p:nvSpPr>
        <p:spPr>
          <a:xfrm>
            <a:off x="152400" y="107340"/>
            <a:ext cx="8020000" cy="369332"/>
          </a:xfrm>
          <a:noFill/>
          <a:extLst>
            <a:ext uri="{909E8E84-426E-40DD-AFC4-6F175D3DCCD1}">
              <a14:hiddenFill xmlns:a14="http://schemas.microsoft.com/office/drawing/2010/main">
                <a:solidFill>
                  <a:schemeClr val="bg1"/>
                </a:solidFill>
              </a14:hiddenFill>
            </a:ext>
          </a:extLst>
        </p:spPr>
        <p:txBody>
          <a:bodyPr anchor="ctr"/>
          <a:lstStyle/>
          <a:p>
            <a:r>
              <a:rPr lang="en-IE" b="1" dirty="0" smtClean="0"/>
              <a:t>Fixed Term Deposits </a:t>
            </a:r>
            <a:endParaRPr lang="en-IE" b="1" dirty="0"/>
          </a:p>
        </p:txBody>
      </p:sp>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12" name="TextBox 11"/>
          <p:cNvSpPr txBox="1"/>
          <p:nvPr/>
        </p:nvSpPr>
        <p:spPr>
          <a:xfrm>
            <a:off x="2294102" y="793735"/>
            <a:ext cx="5062796" cy="3385542"/>
          </a:xfrm>
          <a:prstGeom prst="rect">
            <a:avLst/>
          </a:prstGeom>
          <a:noFill/>
        </p:spPr>
        <p:txBody>
          <a:bodyPr wrap="none" rtlCol="0">
            <a:spAutoFit/>
          </a:bodyPr>
          <a:lstStyle/>
          <a:p>
            <a:pPr marL="457200" indent="-457200">
              <a:buClr>
                <a:srgbClr val="F79646">
                  <a:lumMod val="75000"/>
                </a:srgbClr>
              </a:buClr>
              <a:buFont typeface="Wingdings" panose="05000000000000000000" pitchFamily="2" charset="2"/>
              <a:buChar char="q"/>
            </a:pPr>
            <a:r>
              <a:rPr lang="en-US" sz="2000" b="1" u="sng" dirty="0" smtClean="0">
                <a:solidFill>
                  <a:srgbClr val="002060"/>
                </a:solidFill>
                <a:latin typeface="+mj-lt"/>
              </a:rPr>
              <a:t>Fixed Term Deposits</a:t>
            </a:r>
          </a:p>
          <a:p>
            <a:pPr marL="457200" indent="-457200">
              <a:buClr>
                <a:srgbClr val="F79646">
                  <a:lumMod val="75000"/>
                </a:srgbClr>
              </a:buClr>
              <a:buFont typeface="Wingdings" panose="05000000000000000000" pitchFamily="2" charset="2"/>
              <a:buChar char="q"/>
            </a:pPr>
            <a:endParaRPr lang="en-US" sz="2000" b="1" u="sng"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r>
              <a:rPr lang="en-US" sz="2000" b="1" dirty="0">
                <a:solidFill>
                  <a:srgbClr val="002060"/>
                </a:solidFill>
                <a:latin typeface="+mj-lt"/>
              </a:rPr>
              <a:t>What </a:t>
            </a:r>
            <a:r>
              <a:rPr lang="en-US" sz="2000" b="1" dirty="0" smtClean="0">
                <a:solidFill>
                  <a:srgbClr val="002060"/>
                </a:solidFill>
                <a:latin typeface="+mj-lt"/>
              </a:rPr>
              <a:t>are Fixed Term Deposits?</a:t>
            </a:r>
            <a:endParaRPr lang="en-US" sz="2000" b="1" dirty="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n-US" sz="2000" b="1"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r>
              <a:rPr lang="en-US" sz="2000" b="1" dirty="0">
                <a:solidFill>
                  <a:srgbClr val="002060"/>
                </a:solidFill>
              </a:rPr>
              <a:t>How Fixed Term Deposits Work</a:t>
            </a:r>
          </a:p>
          <a:p>
            <a:pPr marL="914400" lvl="1" indent="-457200">
              <a:buClr>
                <a:srgbClr val="F79646">
                  <a:lumMod val="75000"/>
                </a:srgbClr>
              </a:buClr>
              <a:buFont typeface="Wingdings" panose="05000000000000000000" pitchFamily="2" charset="2"/>
              <a:buChar char="§"/>
            </a:pPr>
            <a:endParaRPr lang="en-US" sz="2000" b="1"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r>
              <a:rPr lang="en-US" sz="2000" b="1" dirty="0" smtClean="0">
                <a:solidFill>
                  <a:srgbClr val="002060"/>
                </a:solidFill>
                <a:latin typeface="+mj-lt"/>
              </a:rPr>
              <a:t>Features </a:t>
            </a:r>
            <a:r>
              <a:rPr lang="en-US" sz="2000" b="1" dirty="0">
                <a:solidFill>
                  <a:srgbClr val="002060"/>
                </a:solidFill>
                <a:latin typeface="+mj-lt"/>
              </a:rPr>
              <a:t>of </a:t>
            </a:r>
            <a:r>
              <a:rPr lang="en-US" sz="2000" b="1" dirty="0" smtClean="0">
                <a:solidFill>
                  <a:srgbClr val="002060"/>
                </a:solidFill>
                <a:latin typeface="+mj-lt"/>
              </a:rPr>
              <a:t>Fixed Term Deposits</a:t>
            </a:r>
            <a:endParaRPr lang="en-US" sz="2000" b="1" dirty="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n-US" sz="2000" b="1"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n-US"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s-MX" dirty="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n-US" dirty="0">
              <a:solidFill>
                <a:srgbClr val="002060"/>
              </a:solidFill>
              <a:latin typeface="+mj-lt"/>
            </a:endParaRPr>
          </a:p>
        </p:txBody>
      </p:sp>
    </p:spTree>
    <p:custDataLst>
      <p:tags r:id="rId1"/>
    </p:custDataLst>
    <p:extLst>
      <p:ext uri="{BB962C8B-B14F-4D97-AF65-F5344CB8AC3E}">
        <p14:creationId xmlns:p14="http://schemas.microsoft.com/office/powerpoint/2010/main" val="9065677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0" y="799539"/>
            <a:ext cx="7473723" cy="5293757"/>
          </a:xfrm>
          <a:prstGeom prst="rect">
            <a:avLst/>
          </a:prstGeom>
        </p:spPr>
        <p:txBody>
          <a:bodyPr wrap="square">
            <a:spAutoFit/>
          </a:bodyPr>
          <a:lstStyle/>
          <a:p>
            <a:r>
              <a:rPr lang="en-IE" sz="1600" dirty="0">
                <a:solidFill>
                  <a:schemeClr val="accent1"/>
                </a:solidFill>
                <a:latin typeface="+mj-lt"/>
                <a:ea typeface="+mj-ea"/>
                <a:cs typeface="Calibri" panose="020F0502020204030204" pitchFamily="34" charset="0"/>
              </a:rPr>
              <a:t> </a:t>
            </a:r>
            <a:endParaRPr lang="en-IE" sz="14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GB" sz="1400" b="1" dirty="0" smtClean="0">
                <a:solidFill>
                  <a:schemeClr val="accent1"/>
                </a:solidFill>
                <a:latin typeface="+mj-lt"/>
                <a:ea typeface="+mj-ea"/>
                <a:cs typeface="Calibri" panose="020F0502020204030204" pitchFamily="34" charset="0"/>
              </a:rPr>
              <a:t>Deposits placed by clients for a stated amount and for a specified period of time ranging from overnight to five years.</a:t>
            </a:r>
          </a:p>
          <a:p>
            <a:pPr marL="285750" indent="-285750">
              <a:buClr>
                <a:srgbClr val="CB6015"/>
              </a:buClr>
              <a:buFont typeface="Wingdings" panose="05000000000000000000" pitchFamily="2" charset="2"/>
              <a:buChar char="q"/>
            </a:pPr>
            <a:endParaRPr lang="en-GB" sz="14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GB" sz="1400" b="1" dirty="0" smtClean="0">
                <a:solidFill>
                  <a:schemeClr val="accent1"/>
                </a:solidFill>
                <a:latin typeface="+mj-lt"/>
                <a:ea typeface="+mj-ea"/>
                <a:cs typeface="Calibri" panose="020F0502020204030204" pitchFamily="34" charset="0"/>
              </a:rPr>
              <a:t>The client cannot access the balances (“break” the deposit) until the deposit matures, except in certain jurisdictions or circumstances where local regulations prohibit no-breakage policies or where approved by Corporate Treasury.</a:t>
            </a:r>
          </a:p>
          <a:p>
            <a:pPr marL="285750" indent="-285750">
              <a:buClr>
                <a:srgbClr val="CB6015"/>
              </a:buClr>
              <a:buFont typeface="Wingdings" panose="05000000000000000000" pitchFamily="2" charset="2"/>
              <a:buChar char="q"/>
            </a:pPr>
            <a:endParaRPr lang="en-GB" sz="1400" b="1" dirty="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GB" sz="1400" b="1" dirty="0" smtClean="0">
                <a:solidFill>
                  <a:schemeClr val="accent1"/>
                </a:solidFill>
                <a:latin typeface="+mj-lt"/>
                <a:ea typeface="+mj-ea"/>
                <a:cs typeface="Calibri" panose="020F0502020204030204" pitchFamily="34" charset="0"/>
              </a:rPr>
              <a:t>Includes Time Deposits (TDs), Minimum Maturity Time Deposits (MMTDs), and Certificates of Deposit (CDs).</a:t>
            </a:r>
          </a:p>
          <a:p>
            <a:pPr marL="742950" lvl="1" indent="-285750">
              <a:buClr>
                <a:srgbClr val="CB6015"/>
              </a:buClr>
              <a:buFont typeface="Wingdings" panose="05000000000000000000" pitchFamily="2" charset="2"/>
              <a:buChar char="ü"/>
            </a:pPr>
            <a:r>
              <a:rPr lang="en-GB" sz="1400" b="1" dirty="0" smtClean="0">
                <a:solidFill>
                  <a:schemeClr val="accent1"/>
                </a:solidFill>
                <a:latin typeface="+mj-lt"/>
                <a:ea typeface="+mj-ea"/>
                <a:cs typeface="Calibri" panose="020F0502020204030204" pitchFamily="34" charset="0"/>
              </a:rPr>
              <a:t>TDs:  The most popular and commonly used.  Available globally.</a:t>
            </a:r>
          </a:p>
          <a:p>
            <a:pPr marL="742950" lvl="1" indent="-285750">
              <a:buClr>
                <a:srgbClr val="CB6015"/>
              </a:buClr>
              <a:buFont typeface="Wingdings" panose="05000000000000000000" pitchFamily="2" charset="2"/>
              <a:buChar char="ü"/>
            </a:pPr>
            <a:endParaRPr lang="en-GB" sz="1400" b="1" dirty="0" smtClean="0">
              <a:solidFill>
                <a:schemeClr val="accent1"/>
              </a:solidFill>
              <a:latin typeface="+mj-lt"/>
              <a:ea typeface="+mj-ea"/>
              <a:cs typeface="Calibri" panose="020F0502020204030204" pitchFamily="34" charset="0"/>
            </a:endParaRPr>
          </a:p>
          <a:p>
            <a:pPr marL="742950" lvl="1" indent="-285750">
              <a:buClr>
                <a:srgbClr val="CB6015"/>
              </a:buClr>
              <a:buFont typeface="Wingdings" panose="05000000000000000000" pitchFamily="2" charset="2"/>
              <a:buChar char="ü"/>
            </a:pPr>
            <a:r>
              <a:rPr lang="en-GB" sz="1400" b="1" dirty="0" smtClean="0">
                <a:solidFill>
                  <a:schemeClr val="accent1"/>
                </a:solidFill>
                <a:latin typeface="+mj-lt"/>
                <a:ea typeface="+mj-ea"/>
                <a:cs typeface="Calibri" panose="020F0502020204030204" pitchFamily="34" charset="0"/>
              </a:rPr>
              <a:t>MMTDs are available in the US, UK, and Australia.   </a:t>
            </a:r>
          </a:p>
          <a:p>
            <a:pPr marL="1200150" lvl="2" indent="-285750">
              <a:buClr>
                <a:srgbClr val="CB6015"/>
              </a:buClr>
              <a:buFont typeface="Courier New" panose="02070309020205020404" pitchFamily="49" charset="0"/>
              <a:buChar char="o"/>
            </a:pPr>
            <a:r>
              <a:rPr lang="en-GB" sz="1400" b="1" dirty="0" smtClean="0">
                <a:solidFill>
                  <a:schemeClr val="accent1"/>
                </a:solidFill>
                <a:latin typeface="+mj-lt"/>
                <a:ea typeface="+mj-ea"/>
                <a:cs typeface="Calibri" panose="020F0502020204030204" pitchFamily="34" charset="0"/>
              </a:rPr>
              <a:t>MMTDs are a type of TD whereby the client must provide the bank advance notice of its intent to withdraw funds.  </a:t>
            </a:r>
          </a:p>
          <a:p>
            <a:pPr marL="1200150" lvl="2" indent="-285750">
              <a:buClr>
                <a:srgbClr val="CB6015"/>
              </a:buClr>
              <a:buFont typeface="Courier New" panose="02070309020205020404" pitchFamily="49" charset="0"/>
              <a:buChar char="o"/>
            </a:pPr>
            <a:r>
              <a:rPr lang="en-GB" sz="1400" b="1" dirty="0" smtClean="0">
                <a:solidFill>
                  <a:schemeClr val="accent1"/>
                </a:solidFill>
                <a:latin typeface="+mj-lt"/>
                <a:ea typeface="+mj-ea"/>
                <a:cs typeface="Calibri" panose="020F0502020204030204" pitchFamily="34" charset="0"/>
              </a:rPr>
              <a:t>When the balances are deposited, the client selects the length of the advance notice period:  31, 45, 60, 90 or 95 calendar days.  </a:t>
            </a:r>
          </a:p>
          <a:p>
            <a:pPr marL="1200150" lvl="2" indent="-285750">
              <a:buClr>
                <a:srgbClr val="CB6015"/>
              </a:buClr>
              <a:buFont typeface="Courier New" panose="02070309020205020404" pitchFamily="49" charset="0"/>
              <a:buChar char="o"/>
            </a:pPr>
            <a:r>
              <a:rPr lang="en-GB" sz="1400" b="1" dirty="0" smtClean="0">
                <a:solidFill>
                  <a:schemeClr val="accent1"/>
                </a:solidFill>
                <a:latin typeface="+mj-lt"/>
                <a:ea typeface="+mj-ea"/>
                <a:cs typeface="Calibri" panose="020F0502020204030204" pitchFamily="34" charset="0"/>
              </a:rPr>
              <a:t>The client’s balances remain invested at a competitive rate until the client provides notice of withdrawal.   Once Citi receives the notice, the client receives the balances 31, 45, 60, 90 or 95 days later, depending on the notice period initially selected.</a:t>
            </a:r>
          </a:p>
          <a:p>
            <a:pPr marL="1200150" lvl="2" indent="-285750">
              <a:buClr>
                <a:srgbClr val="CB6015"/>
              </a:buClr>
              <a:buFont typeface="Wingdings" panose="05000000000000000000" pitchFamily="2" charset="2"/>
              <a:buChar char="q"/>
            </a:pPr>
            <a:endParaRPr lang="en-GB" sz="1400" b="1" dirty="0" smtClean="0">
              <a:solidFill>
                <a:schemeClr val="accent1"/>
              </a:solidFill>
              <a:latin typeface="+mj-lt"/>
              <a:ea typeface="+mj-ea"/>
              <a:cs typeface="Calibri" panose="020F0502020204030204" pitchFamily="34" charset="0"/>
            </a:endParaRPr>
          </a:p>
          <a:p>
            <a:pPr marL="742950" lvl="1" indent="-285750">
              <a:buClr>
                <a:srgbClr val="CB6015"/>
              </a:buClr>
              <a:buFont typeface="Wingdings" panose="05000000000000000000" pitchFamily="2" charset="2"/>
              <a:buChar char="ü"/>
            </a:pPr>
            <a:r>
              <a:rPr lang="en-GB" sz="1400" b="1" dirty="0" smtClean="0">
                <a:solidFill>
                  <a:schemeClr val="accent1"/>
                </a:solidFill>
                <a:latin typeface="+mj-lt"/>
                <a:ea typeface="+mj-ea"/>
                <a:cs typeface="Calibri" panose="020F0502020204030204" pitchFamily="34" charset="0"/>
              </a:rPr>
              <a:t>Certificates of Deposit are a type of TD that may be negotiable in the secondary market.</a:t>
            </a:r>
            <a:endParaRPr lang="en-IE" sz="1400" b="1" dirty="0">
              <a:solidFill>
                <a:schemeClr val="accent1"/>
              </a:solidFill>
              <a:latin typeface="+mj-lt"/>
              <a:ea typeface="+mj-ea"/>
              <a:cs typeface="Calibri" panose="020F0502020204030204" pitchFamily="34" charset="0"/>
            </a:endParaRPr>
          </a:p>
        </p:txBody>
      </p:sp>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6" name="Rectangle 5"/>
          <p:cNvSpPr/>
          <p:nvPr/>
        </p:nvSpPr>
        <p:spPr>
          <a:xfrm>
            <a:off x="215160" y="476672"/>
            <a:ext cx="3996800" cy="400110"/>
          </a:xfrm>
          <a:prstGeom prst="rect">
            <a:avLst/>
          </a:prstGeom>
        </p:spPr>
        <p:txBody>
          <a:bodyPr wrap="none">
            <a:spAutoFit/>
          </a:bodyPr>
          <a:lstStyle/>
          <a:p>
            <a:r>
              <a:rPr lang="en-IE" sz="2000" b="1" dirty="0">
                <a:solidFill>
                  <a:srgbClr val="ED8B00"/>
                </a:solidFill>
              </a:rPr>
              <a:t>What </a:t>
            </a:r>
            <a:r>
              <a:rPr lang="en-IE" sz="2000" b="1" dirty="0" smtClean="0">
                <a:solidFill>
                  <a:srgbClr val="ED8B00"/>
                </a:solidFill>
              </a:rPr>
              <a:t>are Fixed Term Deposits?</a:t>
            </a:r>
            <a:endParaRPr lang="en-US" sz="2000" b="1" dirty="0">
              <a:solidFill>
                <a:srgbClr val="ED8B00"/>
              </a:solidFill>
            </a:endParaRPr>
          </a:p>
        </p:txBody>
      </p:sp>
      <p:sp>
        <p:nvSpPr>
          <p:cNvPr id="9" name="TOCHeader"/>
          <p:cNvSpPr>
            <a:spLocks noGrp="1" noChangeArrowheads="1"/>
          </p:cNvSpPr>
          <p:nvPr>
            <p:ph type="title"/>
            <p:custDataLst>
              <p:tags r:id="rId2"/>
            </p:custDataLst>
          </p:nvPr>
        </p:nvSpPr>
        <p:spPr>
          <a:xfrm>
            <a:off x="141288" y="44624"/>
            <a:ext cx="8859837" cy="377825"/>
          </a:xfrm>
          <a:noFill/>
          <a:extLst>
            <a:ext uri="{909E8E84-426E-40DD-AFC4-6F175D3DCCD1}">
              <a14:hiddenFill xmlns:a14="http://schemas.microsoft.com/office/drawing/2010/main">
                <a:solidFill>
                  <a:schemeClr val="bg1"/>
                </a:solidFill>
              </a14:hiddenFill>
            </a:ext>
          </a:extLst>
        </p:spPr>
        <p:txBody>
          <a:bodyPr anchor="ctr"/>
          <a:lstStyle/>
          <a:p>
            <a:r>
              <a:rPr lang="en-IE" b="1" dirty="0" smtClean="0"/>
              <a:t>Fixed Term Deposits </a:t>
            </a:r>
            <a:endParaRPr lang="en-IE" b="1" dirty="0"/>
          </a:p>
        </p:txBody>
      </p:sp>
    </p:spTree>
    <p:custDataLst>
      <p:tags r:id="rId1"/>
    </p:custDataLst>
    <p:extLst>
      <p:ext uri="{BB962C8B-B14F-4D97-AF65-F5344CB8AC3E}">
        <p14:creationId xmlns:p14="http://schemas.microsoft.com/office/powerpoint/2010/main" val="12596381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7" name="Rectangle 6"/>
          <p:cNvSpPr/>
          <p:nvPr/>
        </p:nvSpPr>
        <p:spPr>
          <a:xfrm>
            <a:off x="205350" y="476672"/>
            <a:ext cx="4006610" cy="400110"/>
          </a:xfrm>
          <a:prstGeom prst="rect">
            <a:avLst/>
          </a:prstGeom>
        </p:spPr>
        <p:txBody>
          <a:bodyPr wrap="none">
            <a:spAutoFit/>
          </a:bodyPr>
          <a:lstStyle/>
          <a:p>
            <a:r>
              <a:rPr lang="en-IE" sz="2000" b="1" dirty="0" smtClean="0">
                <a:solidFill>
                  <a:srgbClr val="ED8B00"/>
                </a:solidFill>
              </a:rPr>
              <a:t>How Fixed Term Deposits Work</a:t>
            </a:r>
            <a:endParaRPr lang="en-US" sz="2000" b="1" dirty="0">
              <a:solidFill>
                <a:srgbClr val="ED8B00"/>
              </a:solidFill>
            </a:endParaRPr>
          </a:p>
        </p:txBody>
      </p:sp>
      <p:sp>
        <p:nvSpPr>
          <p:cNvPr id="9" name="Rectangle 8"/>
          <p:cNvSpPr/>
          <p:nvPr/>
        </p:nvSpPr>
        <p:spPr>
          <a:xfrm>
            <a:off x="798470" y="836712"/>
            <a:ext cx="7493770" cy="5816977"/>
          </a:xfrm>
          <a:prstGeom prst="rect">
            <a:avLst/>
          </a:prstGeom>
        </p:spPr>
        <p:txBody>
          <a:bodyPr wrap="square">
            <a:spAutoFit/>
          </a:bodyPr>
          <a:lstStyle/>
          <a:p>
            <a:r>
              <a:rPr lang="en-IE" sz="1600" dirty="0">
                <a:solidFill>
                  <a:schemeClr val="accent1"/>
                </a:solidFill>
                <a:latin typeface="+mj-lt"/>
                <a:ea typeface="+mj-ea"/>
                <a:cs typeface="Calibri" panose="020F0502020204030204" pitchFamily="34" charset="0"/>
              </a:rPr>
              <a:t> </a:t>
            </a:r>
            <a:endParaRPr lang="en-GB" sz="14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Most Fixed Term Deposits are placed through one of the Liquidity Investment Desks.   The client contacts the Desk, obtains current rate information, and instructs the Desk to place the trade.  </a:t>
            </a:r>
          </a:p>
          <a:p>
            <a:pPr marL="742950" lvl="1" indent="-285750">
              <a:buClr>
                <a:srgbClr val="CB6015"/>
              </a:buClr>
              <a:buFont typeface="Wingdings" panose="05000000000000000000" pitchFamily="2" charset="2"/>
              <a:buChar char="ü"/>
            </a:pPr>
            <a:r>
              <a:rPr lang="en-US" sz="1400" b="1" dirty="0" smtClean="0">
                <a:solidFill>
                  <a:schemeClr val="accent1"/>
                </a:solidFill>
                <a:latin typeface="+mj-lt"/>
                <a:ea typeface="+mj-ea"/>
                <a:cs typeface="Calibri" panose="020F0502020204030204" pitchFamily="34" charset="0"/>
              </a:rPr>
              <a:t>Clients can also invest in TDs via the Online Investment portal.  The client logs in, sees current rate information, and places the trade online.</a:t>
            </a:r>
          </a:p>
          <a:p>
            <a:pPr marL="742950" lvl="1" indent="-285750">
              <a:buClr>
                <a:srgbClr val="CB6015"/>
              </a:buClr>
              <a:buFont typeface="Wingdings" panose="05000000000000000000" pitchFamily="2" charset="2"/>
              <a:buChar char="ü"/>
            </a:pPr>
            <a:endParaRPr lang="en-US" sz="1400" b="1" dirty="0" smtClean="0">
              <a:solidFill>
                <a:schemeClr val="accent1"/>
              </a:solidFill>
              <a:latin typeface="+mj-lt"/>
              <a:ea typeface="+mj-ea"/>
              <a:cs typeface="Calibri" panose="020F0502020204030204" pitchFamily="34" charset="0"/>
            </a:endParaRPr>
          </a:p>
          <a:p>
            <a:pPr marL="742950" lvl="1" indent="-285750">
              <a:buClr>
                <a:srgbClr val="CB6015"/>
              </a:buClr>
              <a:buFont typeface="Wingdings" panose="05000000000000000000" pitchFamily="2" charset="2"/>
              <a:buChar char="ü"/>
            </a:pPr>
            <a:r>
              <a:rPr lang="en-US" sz="1400" b="1" dirty="0" smtClean="0">
                <a:solidFill>
                  <a:schemeClr val="accent1"/>
                </a:solidFill>
                <a:latin typeface="+mj-lt"/>
                <a:ea typeface="+mj-ea"/>
                <a:cs typeface="Calibri" panose="020F0502020204030204" pitchFamily="34" charset="0"/>
              </a:rPr>
              <a:t>Clients may also establish an automated investment into a short-term time deposit.  See Automated Investments section.</a:t>
            </a:r>
          </a:p>
          <a:p>
            <a:pPr marL="285750" indent="-285750">
              <a:buClr>
                <a:srgbClr val="CB6015"/>
              </a:buClr>
              <a:buFont typeface="Wingdings" panose="05000000000000000000" pitchFamily="2" charset="2"/>
              <a:buChar char="q"/>
            </a:pPr>
            <a:endParaRPr lang="en-US" sz="14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endParaRPr lang="en-US" sz="14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Rate is fixed at the time of funding.  For MMTD only, the rate may be subject to change with advance notice.</a:t>
            </a:r>
          </a:p>
          <a:p>
            <a:pPr marL="285750" indent="-285750">
              <a:buClr>
                <a:srgbClr val="CB6015"/>
              </a:buClr>
              <a:buFont typeface="Wingdings" panose="05000000000000000000" pitchFamily="2" charset="2"/>
              <a:buChar char="q"/>
            </a:pPr>
            <a:endParaRPr lang="en-US" sz="14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endParaRPr lang="en-US" sz="14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When the trade is submitted, clients receive a confirmation statement that includes the amount, interest rate, and maturity date.</a:t>
            </a:r>
          </a:p>
          <a:p>
            <a:pPr marL="285750" indent="-285750">
              <a:buClr>
                <a:srgbClr val="CB6015"/>
              </a:buClr>
              <a:buFont typeface="Wingdings" panose="05000000000000000000" pitchFamily="2" charset="2"/>
              <a:buChar char="q"/>
            </a:pPr>
            <a:endParaRPr lang="en-US" sz="14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endParaRPr lang="en-US" sz="14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When the deposit matures, the client must initiate a new trade if they wish to re-invest the balances.  At that time, a new rate will apply based on then-current market conditions.</a:t>
            </a:r>
          </a:p>
          <a:p>
            <a:pPr marL="285750" indent="-285750">
              <a:buClr>
                <a:srgbClr val="CB6015"/>
              </a:buClr>
              <a:buFont typeface="Wingdings" panose="05000000000000000000" pitchFamily="2" charset="2"/>
              <a:buChar char="q"/>
            </a:pPr>
            <a:endParaRPr lang="es-MX" sz="1200"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endParaRPr lang="es-MX" sz="1200" dirty="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endParaRPr lang="en-US" sz="1200" dirty="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endParaRPr lang="en-GB" sz="1200" dirty="0" smtClean="0">
              <a:solidFill>
                <a:schemeClr val="accent1"/>
              </a:solidFill>
              <a:latin typeface="+mj-lt"/>
              <a:ea typeface="+mj-ea"/>
              <a:cs typeface="Calibri" panose="020F0502020204030204" pitchFamily="34" charset="0"/>
            </a:endParaRPr>
          </a:p>
        </p:txBody>
      </p:sp>
      <p:sp>
        <p:nvSpPr>
          <p:cNvPr id="14" name="TOCHeader"/>
          <p:cNvSpPr>
            <a:spLocks noGrp="1" noChangeArrowheads="1"/>
          </p:cNvSpPr>
          <p:nvPr>
            <p:ph type="title"/>
            <p:custDataLst>
              <p:tags r:id="rId2"/>
            </p:custDataLst>
          </p:nvPr>
        </p:nvSpPr>
        <p:spPr>
          <a:xfrm>
            <a:off x="141288" y="44624"/>
            <a:ext cx="8859837" cy="377825"/>
          </a:xfrm>
          <a:noFill/>
          <a:extLst>
            <a:ext uri="{909E8E84-426E-40DD-AFC4-6F175D3DCCD1}">
              <a14:hiddenFill xmlns:a14="http://schemas.microsoft.com/office/drawing/2010/main">
                <a:solidFill>
                  <a:schemeClr val="bg1"/>
                </a:solidFill>
              </a14:hiddenFill>
            </a:ext>
          </a:extLst>
        </p:spPr>
        <p:txBody>
          <a:bodyPr anchor="ctr"/>
          <a:lstStyle/>
          <a:p>
            <a:r>
              <a:rPr lang="en-IE" b="1" dirty="0" smtClean="0"/>
              <a:t>Fixed Term Deposits </a:t>
            </a:r>
            <a:endParaRPr lang="en-IE" b="1" dirty="0"/>
          </a:p>
        </p:txBody>
      </p:sp>
    </p:spTree>
    <p:custDataLst>
      <p:tags r:id="rId1"/>
    </p:custDataLst>
    <p:extLst>
      <p:ext uri="{BB962C8B-B14F-4D97-AF65-F5344CB8AC3E}">
        <p14:creationId xmlns:p14="http://schemas.microsoft.com/office/powerpoint/2010/main" val="20238163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7" name="Rectangle 6"/>
          <p:cNvSpPr/>
          <p:nvPr/>
        </p:nvSpPr>
        <p:spPr>
          <a:xfrm>
            <a:off x="217985" y="476672"/>
            <a:ext cx="4209999" cy="400110"/>
          </a:xfrm>
          <a:prstGeom prst="rect">
            <a:avLst/>
          </a:prstGeom>
        </p:spPr>
        <p:txBody>
          <a:bodyPr wrap="none">
            <a:spAutoFit/>
          </a:bodyPr>
          <a:lstStyle/>
          <a:p>
            <a:r>
              <a:rPr lang="en-IE" sz="2000" b="1" dirty="0" smtClean="0">
                <a:solidFill>
                  <a:srgbClr val="ED8B00"/>
                </a:solidFill>
              </a:rPr>
              <a:t>Features of  Fixed Term Deposits</a:t>
            </a:r>
            <a:endParaRPr lang="en-US" sz="2000" b="1" dirty="0">
              <a:solidFill>
                <a:srgbClr val="ED8B00"/>
              </a:solidFill>
            </a:endParaRPr>
          </a:p>
        </p:txBody>
      </p:sp>
      <p:sp>
        <p:nvSpPr>
          <p:cNvPr id="9" name="Rectangle 8"/>
          <p:cNvSpPr/>
          <p:nvPr/>
        </p:nvSpPr>
        <p:spPr>
          <a:xfrm>
            <a:off x="611560" y="1117188"/>
            <a:ext cx="7812868" cy="4832092"/>
          </a:xfrm>
          <a:prstGeom prst="rect">
            <a:avLst/>
          </a:prstGeom>
        </p:spPr>
        <p:txBody>
          <a:bodyPr wrap="square">
            <a:spAutoFit/>
          </a:bodyPr>
          <a:lstStyle/>
          <a:p>
            <a:pPr marL="285750" indent="-285750">
              <a:buClr>
                <a:srgbClr val="CB6015"/>
              </a:buClr>
              <a:buFont typeface="Wingdings" panose="05000000000000000000" pitchFamily="2" charset="2"/>
              <a:buChar char="q"/>
            </a:pPr>
            <a:r>
              <a:rPr lang="en-US" sz="1400" b="1" dirty="0">
                <a:solidFill>
                  <a:schemeClr val="accent1"/>
                </a:solidFill>
                <a:cs typeface="Calibri" panose="020F0502020204030204" pitchFamily="34" charset="0"/>
              </a:rPr>
              <a:t>Clients receive a confirmation statement when the deposit is booked</a:t>
            </a:r>
            <a:r>
              <a:rPr lang="en-US" sz="1400" b="1" dirty="0" smtClean="0">
                <a:solidFill>
                  <a:schemeClr val="accent1"/>
                </a:solidFill>
                <a:cs typeface="Calibri" panose="020F0502020204030204" pitchFamily="34" charset="0"/>
              </a:rPr>
              <a:t>.  There is no monthly statement.</a:t>
            </a:r>
            <a:endParaRPr lang="en-US" sz="1400" b="1" dirty="0">
              <a:solidFill>
                <a:schemeClr val="accent1"/>
              </a:solidFill>
              <a:cs typeface="Calibri" panose="020F0502020204030204" pitchFamily="34" charset="0"/>
            </a:endParaRPr>
          </a:p>
          <a:p>
            <a:pPr marL="285750" indent="-285750">
              <a:buClr>
                <a:srgbClr val="CB6015"/>
              </a:buClr>
              <a:buFont typeface="Wingdings" panose="05000000000000000000" pitchFamily="2" charset="2"/>
              <a:buChar char="q"/>
            </a:pPr>
            <a:endParaRPr lang="en-US" sz="14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Interest is paid when the deposit matures.</a:t>
            </a:r>
          </a:p>
          <a:p>
            <a:pPr marL="285750" indent="-285750">
              <a:buClr>
                <a:srgbClr val="CB6015"/>
              </a:buClr>
              <a:buFont typeface="Wingdings" panose="05000000000000000000" pitchFamily="2" charset="2"/>
              <a:buChar char="q"/>
            </a:pPr>
            <a:endParaRPr lang="en-US" sz="1400" b="1" dirty="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cs typeface="Calibri" panose="020F0502020204030204" pitchFamily="34" charset="0"/>
              </a:rPr>
              <a:t>Competitive </a:t>
            </a:r>
            <a:r>
              <a:rPr lang="en-US" sz="1400" b="1" dirty="0">
                <a:solidFill>
                  <a:schemeClr val="accent1"/>
                </a:solidFill>
                <a:cs typeface="Calibri" panose="020F0502020204030204" pitchFamily="34" charset="0"/>
              </a:rPr>
              <a:t>rates of interest based on tenor, client segment, and amount of </a:t>
            </a:r>
            <a:r>
              <a:rPr lang="en-US" sz="1400" b="1" dirty="0" smtClean="0">
                <a:solidFill>
                  <a:schemeClr val="accent1"/>
                </a:solidFill>
                <a:cs typeface="Calibri" panose="020F0502020204030204" pitchFamily="34" charset="0"/>
              </a:rPr>
              <a:t>deposit.</a:t>
            </a:r>
          </a:p>
          <a:p>
            <a:pPr marL="285750" indent="-285750">
              <a:buClr>
                <a:srgbClr val="CB6015"/>
              </a:buClr>
              <a:buFont typeface="Wingdings" panose="05000000000000000000" pitchFamily="2" charset="2"/>
              <a:buChar char="q"/>
            </a:pPr>
            <a:endParaRPr lang="en-US" sz="1400" b="1" dirty="0">
              <a:solidFill>
                <a:schemeClr val="accent1"/>
              </a:solidFill>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Suitable for clients who can commit balances for a prescribed tenor.   Deposit cannot be redeemed or ‘broken’ prior to the maturity date except in certain jurisdictions where no-breakage polices are not permissible by law.</a:t>
            </a:r>
          </a:p>
          <a:p>
            <a:pPr marL="285750" indent="-285750">
              <a:buClr>
                <a:srgbClr val="CB6015"/>
              </a:buClr>
              <a:buFont typeface="Wingdings" panose="05000000000000000000" pitchFamily="2" charset="2"/>
              <a:buChar char="q"/>
            </a:pPr>
            <a:endParaRPr lang="es-MX" sz="14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A range of maturity dates - maturities from overnight to five years</a:t>
            </a:r>
          </a:p>
          <a:p>
            <a:pPr marL="285750" indent="-285750">
              <a:buClr>
                <a:srgbClr val="CB6015"/>
              </a:buClr>
              <a:buFont typeface="Wingdings" panose="05000000000000000000" pitchFamily="2" charset="2"/>
              <a:buChar char="q"/>
            </a:pPr>
            <a:endParaRPr lang="en-US" sz="1400" b="1" dirty="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Multiple channels for placing TD balances:</a:t>
            </a:r>
          </a:p>
          <a:p>
            <a:pPr marL="742950" lvl="1" indent="-285750">
              <a:buClr>
                <a:srgbClr val="CB6015"/>
              </a:buClr>
              <a:buFont typeface="Wingdings" panose="05000000000000000000" pitchFamily="2" charset="2"/>
              <a:buChar char="ü"/>
            </a:pPr>
            <a:r>
              <a:rPr lang="en-US" sz="1400" b="1" dirty="0" smtClean="0">
                <a:solidFill>
                  <a:schemeClr val="accent1"/>
                </a:solidFill>
                <a:latin typeface="+mj-lt"/>
                <a:ea typeface="+mj-ea"/>
                <a:cs typeface="Calibri" panose="020F0502020204030204" pitchFamily="34" charset="0"/>
              </a:rPr>
              <a:t>Liquidity Investment Desks</a:t>
            </a:r>
          </a:p>
          <a:p>
            <a:pPr marL="742950" lvl="1" indent="-285750">
              <a:buClr>
                <a:srgbClr val="CB6015"/>
              </a:buClr>
              <a:buFont typeface="Wingdings" panose="05000000000000000000" pitchFamily="2" charset="2"/>
              <a:buChar char="ü"/>
            </a:pPr>
            <a:endParaRPr lang="en-US" sz="1400" b="1" dirty="0" smtClean="0">
              <a:solidFill>
                <a:schemeClr val="accent1"/>
              </a:solidFill>
              <a:latin typeface="+mj-lt"/>
              <a:ea typeface="+mj-ea"/>
              <a:cs typeface="Calibri" panose="020F0502020204030204" pitchFamily="34" charset="0"/>
            </a:endParaRPr>
          </a:p>
          <a:p>
            <a:pPr marL="742950" lvl="1" indent="-285750">
              <a:buClr>
                <a:srgbClr val="CB6015"/>
              </a:buClr>
              <a:buFont typeface="Wingdings" panose="05000000000000000000" pitchFamily="2" charset="2"/>
              <a:buChar char="ü"/>
            </a:pPr>
            <a:r>
              <a:rPr lang="en-US" sz="1400" b="1" dirty="0" smtClean="0">
                <a:solidFill>
                  <a:schemeClr val="accent1"/>
                </a:solidFill>
                <a:latin typeface="+mj-lt"/>
                <a:ea typeface="+mj-ea"/>
                <a:cs typeface="Calibri" panose="020F0502020204030204" pitchFamily="34" charset="0"/>
              </a:rPr>
              <a:t>Citibank® Online Investments portal (OLI)</a:t>
            </a:r>
          </a:p>
          <a:p>
            <a:pPr marL="742950" lvl="1" indent="-285750">
              <a:buClr>
                <a:srgbClr val="CB6015"/>
              </a:buClr>
              <a:buFont typeface="Wingdings" panose="05000000000000000000" pitchFamily="2" charset="2"/>
              <a:buChar char="ü"/>
            </a:pPr>
            <a:endParaRPr lang="en-US" sz="1400" b="1" dirty="0" smtClean="0">
              <a:solidFill>
                <a:schemeClr val="accent1"/>
              </a:solidFill>
              <a:latin typeface="+mj-lt"/>
              <a:ea typeface="+mj-ea"/>
              <a:cs typeface="Calibri" panose="020F0502020204030204" pitchFamily="34" charset="0"/>
            </a:endParaRPr>
          </a:p>
          <a:p>
            <a:pPr marL="742950" lvl="1" indent="-285750">
              <a:buClr>
                <a:srgbClr val="CB6015"/>
              </a:buClr>
              <a:buFont typeface="Wingdings" panose="05000000000000000000" pitchFamily="2" charset="2"/>
              <a:buChar char="ü"/>
            </a:pPr>
            <a:r>
              <a:rPr lang="en-US" sz="1400" b="1" dirty="0" smtClean="0">
                <a:solidFill>
                  <a:schemeClr val="accent1"/>
                </a:solidFill>
                <a:latin typeface="+mj-lt"/>
                <a:ea typeface="+mj-ea"/>
                <a:cs typeface="Calibri" panose="020F0502020204030204" pitchFamily="34" charset="0"/>
              </a:rPr>
              <a:t>Automated investments in some markets (e.g., overnight investment sweeps in the US, TIDE in Asia)</a:t>
            </a:r>
          </a:p>
          <a:p>
            <a:pPr marL="285750" indent="-285750">
              <a:buClr>
                <a:srgbClr val="CB6015"/>
              </a:buClr>
              <a:buFont typeface="Wingdings" panose="05000000000000000000" pitchFamily="2" charset="2"/>
              <a:buChar char="q"/>
            </a:pPr>
            <a:endParaRPr lang="es-MX" sz="14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GB" sz="1400" b="1" dirty="0" smtClean="0">
                <a:solidFill>
                  <a:schemeClr val="accent1"/>
                </a:solidFill>
                <a:latin typeface="+mj-lt"/>
                <a:ea typeface="+mj-ea"/>
                <a:cs typeface="Calibri" panose="020F0502020204030204" pitchFamily="34" charset="0"/>
              </a:rPr>
              <a:t>MMTD trades must be transacted through the NY, Dublin, or Sydney Investment Desks</a:t>
            </a:r>
            <a:r>
              <a:rPr lang="en-GB" sz="1200" dirty="0" smtClean="0">
                <a:solidFill>
                  <a:schemeClr val="accent1"/>
                </a:solidFill>
                <a:latin typeface="+mj-lt"/>
                <a:ea typeface="+mj-ea"/>
                <a:cs typeface="Calibri" panose="020F0502020204030204" pitchFamily="34" charset="0"/>
              </a:rPr>
              <a:t>.</a:t>
            </a:r>
          </a:p>
        </p:txBody>
      </p:sp>
      <p:sp>
        <p:nvSpPr>
          <p:cNvPr id="12" name="TOCHeader"/>
          <p:cNvSpPr>
            <a:spLocks noGrp="1" noChangeArrowheads="1"/>
          </p:cNvSpPr>
          <p:nvPr>
            <p:ph type="title"/>
            <p:custDataLst>
              <p:tags r:id="rId2"/>
            </p:custDataLst>
          </p:nvPr>
        </p:nvSpPr>
        <p:spPr>
          <a:xfrm>
            <a:off x="141288" y="44624"/>
            <a:ext cx="8859837" cy="377825"/>
          </a:xfrm>
          <a:noFill/>
          <a:extLst>
            <a:ext uri="{909E8E84-426E-40DD-AFC4-6F175D3DCCD1}">
              <a14:hiddenFill xmlns:a14="http://schemas.microsoft.com/office/drawing/2010/main">
                <a:solidFill>
                  <a:schemeClr val="bg1"/>
                </a:solidFill>
              </a14:hiddenFill>
            </a:ext>
          </a:extLst>
        </p:spPr>
        <p:txBody>
          <a:bodyPr anchor="ctr"/>
          <a:lstStyle/>
          <a:p>
            <a:r>
              <a:rPr lang="en-IE" b="1" dirty="0" smtClean="0"/>
              <a:t>Fixed Term Deposits </a:t>
            </a:r>
            <a:endParaRPr lang="en-IE" b="1" dirty="0"/>
          </a:p>
        </p:txBody>
      </p:sp>
    </p:spTree>
    <p:custDataLst>
      <p:tags r:id="rId1"/>
    </p:custDataLst>
    <p:extLst>
      <p:ext uri="{BB962C8B-B14F-4D97-AF65-F5344CB8AC3E}">
        <p14:creationId xmlns:p14="http://schemas.microsoft.com/office/powerpoint/2010/main" val="2457846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OCHeader"/>
          <p:cNvSpPr>
            <a:spLocks noGrp="1" noChangeArrowheads="1"/>
          </p:cNvSpPr>
          <p:nvPr>
            <p:ph type="title"/>
            <p:custDataLst>
              <p:tags r:id="rId2"/>
            </p:custDataLst>
          </p:nvPr>
        </p:nvSpPr>
        <p:spPr>
          <a:xfrm>
            <a:off x="152400" y="24884"/>
            <a:ext cx="8020000" cy="369332"/>
          </a:xfrm>
          <a:noFill/>
          <a:extLst>
            <a:ext uri="{909E8E84-426E-40DD-AFC4-6F175D3DCCD1}">
              <a14:hiddenFill xmlns:a14="http://schemas.microsoft.com/office/drawing/2010/main">
                <a:solidFill>
                  <a:schemeClr val="bg1"/>
                </a:solidFill>
              </a14:hiddenFill>
            </a:ext>
          </a:extLst>
        </p:spPr>
        <p:txBody>
          <a:bodyPr anchor="ctr"/>
          <a:lstStyle/>
          <a:p>
            <a:r>
              <a:rPr lang="en-IE" b="1" dirty="0" smtClean="0"/>
              <a:t>Money Market Funds (MMFs)</a:t>
            </a:r>
            <a:endParaRPr lang="en-IE" b="1" dirty="0"/>
          </a:p>
        </p:txBody>
      </p:sp>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12" name="TextBox 11"/>
          <p:cNvSpPr txBox="1"/>
          <p:nvPr/>
        </p:nvSpPr>
        <p:spPr>
          <a:xfrm>
            <a:off x="1909578" y="802447"/>
            <a:ext cx="5110694" cy="2554545"/>
          </a:xfrm>
          <a:prstGeom prst="rect">
            <a:avLst/>
          </a:prstGeom>
          <a:noFill/>
        </p:spPr>
        <p:txBody>
          <a:bodyPr wrap="none" rtlCol="0">
            <a:spAutoFit/>
          </a:bodyPr>
          <a:lstStyle/>
          <a:p>
            <a:pPr marL="457200" indent="-457200">
              <a:buClr>
                <a:srgbClr val="F79646">
                  <a:lumMod val="75000"/>
                </a:srgbClr>
              </a:buClr>
              <a:buFont typeface="Wingdings" panose="05000000000000000000" pitchFamily="2" charset="2"/>
              <a:buChar char="q"/>
            </a:pPr>
            <a:r>
              <a:rPr lang="en-US" sz="2000" b="1" u="sng" dirty="0" smtClean="0">
                <a:solidFill>
                  <a:srgbClr val="002060"/>
                </a:solidFill>
                <a:latin typeface="+mj-lt"/>
              </a:rPr>
              <a:t>Money Market Funds</a:t>
            </a:r>
          </a:p>
          <a:p>
            <a:pPr marL="457200" indent="-457200">
              <a:buClr>
                <a:srgbClr val="F79646">
                  <a:lumMod val="75000"/>
                </a:srgbClr>
              </a:buClr>
              <a:buFont typeface="Wingdings" panose="05000000000000000000" pitchFamily="2" charset="2"/>
              <a:buChar char="q"/>
            </a:pPr>
            <a:endParaRPr lang="en-US" sz="2000" b="1" u="sng"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r>
              <a:rPr lang="en-US" sz="2000" b="1" dirty="0">
                <a:solidFill>
                  <a:srgbClr val="002060"/>
                </a:solidFill>
                <a:latin typeface="+mj-lt"/>
              </a:rPr>
              <a:t>What is </a:t>
            </a:r>
            <a:r>
              <a:rPr lang="en-US" sz="2000" b="1" dirty="0" smtClean="0">
                <a:solidFill>
                  <a:srgbClr val="002060"/>
                </a:solidFill>
                <a:latin typeface="+mj-lt"/>
              </a:rPr>
              <a:t>a Money Market Fund?</a:t>
            </a:r>
            <a:endParaRPr lang="en-US" sz="2000" b="1" dirty="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n-US" sz="2000" b="1"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r>
              <a:rPr lang="en-US" sz="2000" b="1" dirty="0" smtClean="0">
                <a:solidFill>
                  <a:srgbClr val="002060"/>
                </a:solidFill>
                <a:latin typeface="+mj-lt"/>
              </a:rPr>
              <a:t>Features </a:t>
            </a:r>
            <a:r>
              <a:rPr lang="en-US" sz="2000" b="1" dirty="0">
                <a:solidFill>
                  <a:srgbClr val="002060"/>
                </a:solidFill>
                <a:latin typeface="+mj-lt"/>
              </a:rPr>
              <a:t>of </a:t>
            </a:r>
            <a:r>
              <a:rPr lang="en-US" sz="2000" b="1" dirty="0" smtClean="0">
                <a:solidFill>
                  <a:srgbClr val="002060"/>
                </a:solidFill>
                <a:latin typeface="+mj-lt"/>
              </a:rPr>
              <a:t>Money Market Funds</a:t>
            </a:r>
            <a:endParaRPr lang="en-US" sz="2000" b="1" dirty="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n-US" sz="2000" b="1"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s-MX" sz="2000" b="1" dirty="0">
              <a:solidFill>
                <a:srgbClr val="002060"/>
              </a:solidFill>
              <a:latin typeface="+mj-lt"/>
            </a:endParaRPr>
          </a:p>
          <a:p>
            <a:pPr>
              <a:buClr>
                <a:srgbClr val="F79646">
                  <a:lumMod val="75000"/>
                </a:srgbClr>
              </a:buClr>
            </a:pPr>
            <a:endParaRPr lang="en-US" sz="2000" b="1" dirty="0">
              <a:solidFill>
                <a:srgbClr val="FF0000"/>
              </a:solidFill>
              <a:latin typeface="Calibri"/>
            </a:endParaRPr>
          </a:p>
        </p:txBody>
      </p:sp>
    </p:spTree>
    <p:custDataLst>
      <p:tags r:id="rId1"/>
    </p:custDataLst>
    <p:extLst>
      <p:ext uri="{BB962C8B-B14F-4D97-AF65-F5344CB8AC3E}">
        <p14:creationId xmlns:p14="http://schemas.microsoft.com/office/powerpoint/2010/main" val="11218117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7" name="Rectangle 6"/>
          <p:cNvSpPr/>
          <p:nvPr/>
        </p:nvSpPr>
        <p:spPr>
          <a:xfrm>
            <a:off x="210113" y="476672"/>
            <a:ext cx="5153975" cy="400110"/>
          </a:xfrm>
          <a:prstGeom prst="rect">
            <a:avLst/>
          </a:prstGeom>
        </p:spPr>
        <p:txBody>
          <a:bodyPr wrap="none">
            <a:spAutoFit/>
          </a:bodyPr>
          <a:lstStyle/>
          <a:p>
            <a:r>
              <a:rPr lang="en-IE" sz="2000" b="1" dirty="0" smtClean="0">
                <a:solidFill>
                  <a:srgbClr val="ED8B00"/>
                </a:solidFill>
              </a:rPr>
              <a:t>Features of Money Market Funds (MMFs)</a:t>
            </a:r>
            <a:endParaRPr lang="en-US" sz="2000" b="1" dirty="0">
              <a:solidFill>
                <a:srgbClr val="ED8B00"/>
              </a:solidFill>
            </a:endParaRPr>
          </a:p>
        </p:txBody>
      </p:sp>
      <p:sp>
        <p:nvSpPr>
          <p:cNvPr id="9" name="Rectangle 8"/>
          <p:cNvSpPr/>
          <p:nvPr/>
        </p:nvSpPr>
        <p:spPr>
          <a:xfrm>
            <a:off x="698676" y="908720"/>
            <a:ext cx="7833763" cy="5478423"/>
          </a:xfrm>
          <a:prstGeom prst="rect">
            <a:avLst/>
          </a:prstGeom>
        </p:spPr>
        <p:txBody>
          <a:bodyPr wrap="square">
            <a:spAutoFit/>
          </a:bodyPr>
          <a:lstStyle/>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The client’s balances are invested in the fund(s) selected by the client .</a:t>
            </a:r>
          </a:p>
          <a:p>
            <a:pPr marL="285750" indent="-285750">
              <a:buClr>
                <a:srgbClr val="CB6015"/>
              </a:buClr>
              <a:buFont typeface="Wingdings" panose="05000000000000000000" pitchFamily="2" charset="2"/>
              <a:buChar char="q"/>
            </a:pPr>
            <a:endParaRPr lang="en-US" sz="1400" b="1" dirty="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Citi does not advise clients, and is not permitted by law to advise clients, on which funds to invest in.   Clients must review the fund prospectuses and make their own investment decisions.</a:t>
            </a:r>
          </a:p>
          <a:p>
            <a:pPr marL="285750" indent="-285750">
              <a:buClr>
                <a:srgbClr val="CB6015"/>
              </a:buClr>
              <a:buFont typeface="Wingdings" panose="05000000000000000000" pitchFamily="2" charset="2"/>
              <a:buChar char="q"/>
            </a:pPr>
            <a:endParaRPr lang="en-US" sz="14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Clients may invest in one fund or multiple funds, subject to MMF investment minimums and maximums.</a:t>
            </a:r>
          </a:p>
          <a:p>
            <a:pPr marL="285750" indent="-285750">
              <a:buClr>
                <a:srgbClr val="CB6015"/>
              </a:buClr>
              <a:buFont typeface="Wingdings" panose="05000000000000000000" pitchFamily="2" charset="2"/>
              <a:buChar char="q"/>
            </a:pPr>
            <a:endParaRPr lang="en-US" sz="1400" b="1" dirty="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MMFs are sold in shares and pay dividends, unlike deposits which pay interest. </a:t>
            </a:r>
            <a:r>
              <a:rPr lang="en-US" sz="1400" b="1" dirty="0">
                <a:solidFill>
                  <a:schemeClr val="accent1"/>
                </a:solidFill>
                <a:cs typeface="Calibri" panose="020F0502020204030204" pitchFamily="34" charset="0"/>
              </a:rPr>
              <a:t>Dividend rates are set by the funds and are not </a:t>
            </a:r>
            <a:r>
              <a:rPr lang="en-US" sz="1400" b="1" dirty="0" smtClean="0">
                <a:solidFill>
                  <a:schemeClr val="accent1"/>
                </a:solidFill>
                <a:cs typeface="Calibri" panose="020F0502020204030204" pitchFamily="34" charset="0"/>
              </a:rPr>
              <a:t>negotiable.</a:t>
            </a:r>
            <a:endParaRPr lang="en-US" sz="14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endParaRPr lang="en-US" sz="1400" b="1" dirty="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Dividends accrue daily and post monthly.  Dividends may be reinvested in the MMF or paid out to another account.</a:t>
            </a:r>
          </a:p>
          <a:p>
            <a:pPr marL="285750" indent="-285750">
              <a:buClr>
                <a:srgbClr val="CB6015"/>
              </a:buClr>
              <a:buFont typeface="Wingdings" panose="05000000000000000000" pitchFamily="2" charset="2"/>
              <a:buChar char="q"/>
            </a:pPr>
            <a:endParaRPr lang="en-US" sz="14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a:solidFill>
                  <a:schemeClr val="accent1"/>
                </a:solidFill>
                <a:cs typeface="Calibri" panose="020F0502020204030204" pitchFamily="34" charset="0"/>
              </a:rPr>
              <a:t>Monthly statements report transaction activity and dividends earned.</a:t>
            </a:r>
          </a:p>
          <a:p>
            <a:pPr marL="285750" indent="-285750">
              <a:buClr>
                <a:srgbClr val="CB6015"/>
              </a:buClr>
              <a:buFont typeface="Wingdings" panose="05000000000000000000" pitchFamily="2" charset="2"/>
              <a:buChar char="q"/>
            </a:pPr>
            <a:endParaRPr lang="en-US" sz="1400" b="1" dirty="0" smtClean="0">
              <a:solidFill>
                <a:schemeClr val="accent1"/>
              </a:solidFill>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cs typeface="Calibri" panose="020F0502020204030204" pitchFamily="34" charset="0"/>
              </a:rPr>
              <a:t>MMF investment is supported by LMS’ Online Investments portal (OLI).   Any local country MMF programs are  not covered in this training.   </a:t>
            </a:r>
          </a:p>
          <a:p>
            <a:pPr marL="742950" lvl="1" indent="-285750">
              <a:buClr>
                <a:srgbClr val="CB6015"/>
              </a:buClr>
              <a:buFont typeface="Wingdings" panose="05000000000000000000" pitchFamily="2" charset="2"/>
              <a:buChar char="ü"/>
            </a:pPr>
            <a:r>
              <a:rPr lang="en-US" sz="1400" b="1" dirty="0" smtClean="0">
                <a:solidFill>
                  <a:schemeClr val="accent1"/>
                </a:solidFill>
                <a:cs typeface="Calibri" panose="020F0502020204030204" pitchFamily="34" charset="0"/>
              </a:rPr>
              <a:t>Most clients log onto OLI to place MMF trades and monitor account balances. </a:t>
            </a:r>
          </a:p>
          <a:p>
            <a:pPr lvl="1">
              <a:buClr>
                <a:srgbClr val="CB6015"/>
              </a:buClr>
            </a:pPr>
            <a:r>
              <a:rPr lang="en-US" sz="1400" b="1" dirty="0" smtClean="0">
                <a:solidFill>
                  <a:schemeClr val="accent1"/>
                </a:solidFill>
                <a:cs typeface="Calibri" panose="020F0502020204030204" pitchFamily="34" charset="0"/>
              </a:rPr>
              <a:t> </a:t>
            </a:r>
          </a:p>
          <a:p>
            <a:pPr marL="742950" lvl="1" indent="-285750">
              <a:buClr>
                <a:srgbClr val="CB6015"/>
              </a:buClr>
              <a:buFont typeface="Wingdings" panose="05000000000000000000" pitchFamily="2" charset="2"/>
              <a:buChar char="ü"/>
            </a:pPr>
            <a:r>
              <a:rPr lang="en-US" sz="1400" b="1" dirty="0" smtClean="0">
                <a:solidFill>
                  <a:schemeClr val="accent1"/>
                </a:solidFill>
                <a:cs typeface="Calibri" panose="020F0502020204030204" pitchFamily="34" charset="0"/>
              </a:rPr>
              <a:t>They may also call the Liquidity Investment Desks, who will place trades on their behalf in OLI, or, subject Product Management approval, establish automated investment sweeps on OLI.</a:t>
            </a:r>
          </a:p>
          <a:p>
            <a:pPr marL="285750" indent="-285750">
              <a:buClr>
                <a:srgbClr val="CB6015"/>
              </a:buClr>
              <a:buFont typeface="Wingdings" panose="05000000000000000000" pitchFamily="2" charset="2"/>
              <a:buChar char="q"/>
            </a:pPr>
            <a:endParaRPr lang="en-US" sz="1400" b="1" dirty="0">
              <a:solidFill>
                <a:schemeClr val="accent1"/>
              </a:solidFill>
              <a:cs typeface="Calibri" panose="020F0502020204030204" pitchFamily="34" charset="0"/>
            </a:endParaRPr>
          </a:p>
        </p:txBody>
      </p:sp>
      <p:sp>
        <p:nvSpPr>
          <p:cNvPr id="12" name="TOCHeader"/>
          <p:cNvSpPr>
            <a:spLocks noGrp="1" noChangeArrowheads="1"/>
          </p:cNvSpPr>
          <p:nvPr>
            <p:ph type="title"/>
            <p:custDataLst>
              <p:tags r:id="rId2"/>
            </p:custDataLst>
          </p:nvPr>
        </p:nvSpPr>
        <p:spPr>
          <a:xfrm>
            <a:off x="141288" y="44624"/>
            <a:ext cx="8859837" cy="377825"/>
          </a:xfrm>
          <a:noFill/>
          <a:extLst>
            <a:ext uri="{909E8E84-426E-40DD-AFC4-6F175D3DCCD1}">
              <a14:hiddenFill xmlns:a14="http://schemas.microsoft.com/office/drawing/2010/main">
                <a:solidFill>
                  <a:schemeClr val="bg1"/>
                </a:solidFill>
              </a14:hiddenFill>
            </a:ext>
          </a:extLst>
        </p:spPr>
        <p:txBody>
          <a:bodyPr anchor="ctr"/>
          <a:lstStyle/>
          <a:p>
            <a:r>
              <a:rPr lang="en-IE" b="1" dirty="0" smtClean="0"/>
              <a:t>Money Market Funds (MMFs)</a:t>
            </a:r>
            <a:endParaRPr lang="en-IE" b="1" dirty="0"/>
          </a:p>
        </p:txBody>
      </p:sp>
    </p:spTree>
    <p:custDataLst>
      <p:tags r:id="rId1"/>
    </p:custDataLst>
    <p:extLst>
      <p:ext uri="{BB962C8B-B14F-4D97-AF65-F5344CB8AC3E}">
        <p14:creationId xmlns:p14="http://schemas.microsoft.com/office/powerpoint/2010/main" val="1763612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5" name="Title 1"/>
          <p:cNvSpPr>
            <a:spLocks noGrp="1"/>
          </p:cNvSpPr>
          <p:nvPr>
            <p:ph type="title"/>
          </p:nvPr>
        </p:nvSpPr>
        <p:spPr>
          <a:xfrm>
            <a:off x="141289" y="44624"/>
            <a:ext cx="7167016" cy="369332"/>
          </a:xfrm>
        </p:spPr>
        <p:txBody>
          <a:bodyPr/>
          <a:lstStyle/>
          <a:p>
            <a:r>
              <a:rPr lang="en-US" b="1" dirty="0" smtClean="0"/>
              <a:t>Global CSO Training</a:t>
            </a:r>
            <a:endParaRPr lang="en-US" b="1" dirty="0"/>
          </a:p>
        </p:txBody>
      </p:sp>
      <p:sp>
        <p:nvSpPr>
          <p:cNvPr id="6" name="Rectangle 5"/>
          <p:cNvSpPr/>
          <p:nvPr/>
        </p:nvSpPr>
        <p:spPr>
          <a:xfrm>
            <a:off x="1907704" y="2679303"/>
            <a:ext cx="5596404" cy="830997"/>
          </a:xfrm>
          <a:prstGeom prst="rect">
            <a:avLst/>
          </a:prstGeom>
        </p:spPr>
        <p:txBody>
          <a:bodyPr wrap="none">
            <a:spAutoFit/>
          </a:bodyPr>
          <a:lstStyle/>
          <a:p>
            <a:r>
              <a:rPr lang="en-IE" sz="4800" b="1" dirty="0" smtClean="0">
                <a:solidFill>
                  <a:srgbClr val="ED8B00"/>
                </a:solidFill>
              </a:rPr>
              <a:t>Liquidity Products</a:t>
            </a:r>
            <a:endParaRPr lang="en-US" sz="4800" b="1" dirty="0">
              <a:solidFill>
                <a:srgbClr val="ED8B00"/>
              </a:solidFill>
            </a:endParaRPr>
          </a:p>
        </p:txBody>
      </p:sp>
    </p:spTree>
    <p:custDataLst>
      <p:tags r:id="rId1"/>
    </p:custDataLst>
    <p:extLst>
      <p:ext uri="{BB962C8B-B14F-4D97-AF65-F5344CB8AC3E}">
        <p14:creationId xmlns:p14="http://schemas.microsoft.com/office/powerpoint/2010/main" val="986770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014983"/>
            <a:ext cx="8064896" cy="4862870"/>
          </a:xfrm>
          <a:prstGeom prst="rect">
            <a:avLst/>
          </a:prstGeom>
        </p:spPr>
        <p:txBody>
          <a:bodyPr wrap="square">
            <a:spAutoFit/>
          </a:bodyPr>
          <a:lstStyle/>
          <a:p>
            <a:pPr marL="285750" indent="-285750">
              <a:buClr>
                <a:srgbClr val="CB6015"/>
              </a:buClr>
              <a:buFont typeface="Wingdings" panose="05000000000000000000" pitchFamily="2" charset="2"/>
              <a:buChar char="q"/>
            </a:pPr>
            <a:r>
              <a:rPr lang="en-IE" sz="1600" dirty="0">
                <a:solidFill>
                  <a:schemeClr val="accent1"/>
                </a:solidFill>
                <a:latin typeface="+mj-lt"/>
                <a:ea typeface="+mj-ea"/>
                <a:cs typeface="Calibri" panose="020F0502020204030204" pitchFamily="34" charset="0"/>
              </a:rPr>
              <a:t> </a:t>
            </a:r>
            <a:r>
              <a:rPr lang="en-US" sz="1400" b="1" dirty="0" smtClean="0">
                <a:solidFill>
                  <a:schemeClr val="accent1"/>
                </a:solidFill>
                <a:latin typeface="+mj-lt"/>
                <a:ea typeface="+mj-ea"/>
                <a:cs typeface="Calibri" panose="020F0502020204030204" pitchFamily="34" charset="0"/>
              </a:rPr>
              <a:t>MMFs are a diversified portfolio of high-quality, short-term money market instruments that provide same-day liquidity.</a:t>
            </a:r>
          </a:p>
          <a:p>
            <a:pPr marL="285750" indent="-285750">
              <a:buClr>
                <a:srgbClr val="CB6015"/>
              </a:buClr>
              <a:buFont typeface="Wingdings" panose="05000000000000000000" pitchFamily="2" charset="2"/>
              <a:buChar char="q"/>
            </a:pPr>
            <a:endParaRPr lang="en-US" sz="1400" b="1" dirty="0">
              <a:solidFill>
                <a:schemeClr val="accent1"/>
              </a:solidFill>
              <a:latin typeface="+mj-lt"/>
              <a:ea typeface="+mj-ea"/>
              <a:cs typeface="Calibri" panose="020F0502020204030204" pitchFamily="34" charset="0"/>
            </a:endParaRPr>
          </a:p>
          <a:p>
            <a:pPr marL="742950" lvl="1" indent="-285750">
              <a:buClr>
                <a:srgbClr val="CB6015"/>
              </a:buClr>
              <a:buFont typeface="Wingdings" panose="05000000000000000000" pitchFamily="2" charset="2"/>
              <a:buChar char="ü"/>
            </a:pPr>
            <a:r>
              <a:rPr lang="en-US" sz="1400" b="1" dirty="0" smtClean="0">
                <a:solidFill>
                  <a:schemeClr val="accent1"/>
                </a:solidFill>
                <a:latin typeface="+mj-lt"/>
                <a:ea typeface="+mj-ea"/>
                <a:cs typeface="Calibri" panose="020F0502020204030204" pitchFamily="34" charset="0"/>
              </a:rPr>
              <a:t>MMFs are generally classified based on the type of securities in which the fund is permitted to invest.  E.g., Prime Funds, Government Funds, Treasury Funds.</a:t>
            </a:r>
          </a:p>
          <a:p>
            <a:pPr marL="285750" indent="-285750">
              <a:buClr>
                <a:srgbClr val="CB6015"/>
              </a:buClr>
              <a:buFont typeface="Wingdings" panose="05000000000000000000" pitchFamily="2" charset="2"/>
              <a:buChar char="ü"/>
            </a:pPr>
            <a:endParaRPr lang="en-US" sz="1400" b="1" dirty="0">
              <a:solidFill>
                <a:schemeClr val="accent1"/>
              </a:solidFill>
              <a:latin typeface="+mj-lt"/>
              <a:ea typeface="+mj-ea"/>
              <a:cs typeface="Calibri" panose="020F0502020204030204" pitchFamily="34" charset="0"/>
            </a:endParaRPr>
          </a:p>
          <a:p>
            <a:pPr marL="742950" lvl="1" indent="-285750">
              <a:buClr>
                <a:srgbClr val="CB6015"/>
              </a:buClr>
              <a:buFont typeface="Wingdings" panose="05000000000000000000" pitchFamily="2" charset="2"/>
              <a:buChar char="ü"/>
            </a:pPr>
            <a:r>
              <a:rPr lang="en-US" sz="1400" b="1" dirty="0" smtClean="0">
                <a:solidFill>
                  <a:schemeClr val="accent1"/>
                </a:solidFill>
                <a:latin typeface="+mj-lt"/>
                <a:ea typeface="+mj-ea"/>
                <a:cs typeface="Calibri" panose="020F0502020204030204" pitchFamily="34" charset="0"/>
              </a:rPr>
              <a:t>Funds are subject to securities regulation and required to provide investors with a prospectus that includes comprehensive information about the fund.   </a:t>
            </a:r>
          </a:p>
          <a:p>
            <a:pPr marL="285750" indent="-285750">
              <a:buClr>
                <a:srgbClr val="CB6015"/>
              </a:buClr>
              <a:buFont typeface="Wingdings" panose="05000000000000000000" pitchFamily="2" charset="2"/>
              <a:buChar char="q"/>
            </a:pPr>
            <a:endParaRPr lang="en-US" sz="1400" b="1" dirty="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The benefits to clients from investing in MMFs include:  diversification, competitive returns, same-day liquidity.   Required minimum investment amounts in MMFs tend to be significantly smaller than those required for direct investment in money market securities.  </a:t>
            </a:r>
          </a:p>
          <a:p>
            <a:pPr marL="285750" indent="-285750">
              <a:buClr>
                <a:srgbClr val="CB6015"/>
              </a:buClr>
              <a:buFont typeface="Wingdings" panose="05000000000000000000" pitchFamily="2" charset="2"/>
              <a:buChar char="q"/>
            </a:pPr>
            <a:endParaRPr lang="en-US" sz="14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TTS has relationships with 11 Fund Families to make their funds available to  institutional clients of Citi.  </a:t>
            </a:r>
            <a:r>
              <a:rPr lang="en-US" sz="1400" b="1" dirty="0" smtClean="0">
                <a:solidFill>
                  <a:schemeClr val="accent1"/>
                </a:solidFill>
                <a:cs typeface="Calibri" panose="020F0502020204030204" pitchFamily="34" charset="0"/>
              </a:rPr>
              <a:t>Clients </a:t>
            </a:r>
            <a:r>
              <a:rPr lang="en-US" sz="1400" b="1" dirty="0">
                <a:solidFill>
                  <a:schemeClr val="accent1"/>
                </a:solidFill>
                <a:cs typeface="Calibri" panose="020F0502020204030204" pitchFamily="34" charset="0"/>
              </a:rPr>
              <a:t>may invest in MMFs through the Citibank® Online Investment portal (OLI), Liquidity Investment Desks, or via automated sweep</a:t>
            </a:r>
            <a:r>
              <a:rPr lang="en-US" sz="1400" b="1" dirty="0" smtClean="0">
                <a:solidFill>
                  <a:schemeClr val="accent1"/>
                </a:solidFill>
                <a:cs typeface="Calibri" panose="020F0502020204030204" pitchFamily="34" charset="0"/>
              </a:rPr>
              <a:t>.  The Fund Families include:</a:t>
            </a:r>
          </a:p>
          <a:p>
            <a:pPr lvl="1">
              <a:buClr>
                <a:srgbClr val="CB6015"/>
              </a:buClr>
            </a:pPr>
            <a:r>
              <a:rPr lang="en-US" sz="1400" b="1" dirty="0" smtClean="0">
                <a:solidFill>
                  <a:schemeClr val="accent1"/>
                </a:solidFill>
                <a:latin typeface="+mj-lt"/>
                <a:cs typeface="Calibri" panose="020F0502020204030204" pitchFamily="34" charset="0"/>
              </a:rPr>
              <a:t>Bank of America	Blackrock		Dreyfus / Bank of New York Mellon</a:t>
            </a:r>
          </a:p>
          <a:p>
            <a:pPr lvl="1">
              <a:buClr>
                <a:srgbClr val="CB6015"/>
              </a:buClr>
            </a:pPr>
            <a:r>
              <a:rPr lang="en-US" sz="1400" b="1" dirty="0" smtClean="0">
                <a:solidFill>
                  <a:schemeClr val="accent1"/>
                </a:solidFill>
                <a:latin typeface="+mj-lt"/>
                <a:cs typeface="Calibri" panose="020F0502020204030204" pitchFamily="34" charset="0"/>
              </a:rPr>
              <a:t>Federated		Fidelity		Goldman Sachs</a:t>
            </a:r>
          </a:p>
          <a:p>
            <a:pPr lvl="1">
              <a:buClr>
                <a:srgbClr val="CB6015"/>
              </a:buClr>
            </a:pPr>
            <a:r>
              <a:rPr lang="en-US" sz="1400" b="1" dirty="0" smtClean="0">
                <a:solidFill>
                  <a:schemeClr val="accent1"/>
                </a:solidFill>
                <a:latin typeface="+mj-lt"/>
                <a:cs typeface="Calibri" panose="020F0502020204030204" pitchFamily="34" charset="0"/>
              </a:rPr>
              <a:t>Invesco		JP Morgan		Morgan Stanley</a:t>
            </a:r>
          </a:p>
          <a:p>
            <a:pPr lvl="1">
              <a:buClr>
                <a:srgbClr val="CB6015"/>
              </a:buClr>
            </a:pPr>
            <a:r>
              <a:rPr lang="en-US" sz="1400" b="1" dirty="0" smtClean="0">
                <a:solidFill>
                  <a:schemeClr val="accent1"/>
                </a:solidFill>
                <a:cs typeface="Calibri" panose="020F0502020204030204" pitchFamily="34" charset="0"/>
              </a:rPr>
              <a:t>Wells Fargo		</a:t>
            </a:r>
          </a:p>
          <a:p>
            <a:pPr lvl="1">
              <a:buClr>
                <a:srgbClr val="CB6015"/>
              </a:buClr>
            </a:pPr>
            <a:r>
              <a:rPr lang="en-US" sz="1400" b="1" dirty="0" smtClean="0">
                <a:solidFill>
                  <a:schemeClr val="accent1"/>
                </a:solidFill>
                <a:cs typeface="Calibri" panose="020F0502020204030204" pitchFamily="34" charset="0"/>
              </a:rPr>
              <a:t>Western Asset Management</a:t>
            </a:r>
            <a:endParaRPr lang="en-US" sz="1400" b="1" dirty="0">
              <a:solidFill>
                <a:schemeClr val="hlink"/>
              </a:solidFill>
              <a:latin typeface="+mj-lt"/>
              <a:ea typeface="+mj-ea"/>
              <a:cs typeface="Calibri" panose="020F0502020204030204" pitchFamily="34" charset="0"/>
            </a:endParaRPr>
          </a:p>
        </p:txBody>
      </p:sp>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6" name="Rectangle 5"/>
          <p:cNvSpPr/>
          <p:nvPr/>
        </p:nvSpPr>
        <p:spPr>
          <a:xfrm>
            <a:off x="196244" y="476672"/>
            <a:ext cx="3943708" cy="400110"/>
          </a:xfrm>
          <a:prstGeom prst="rect">
            <a:avLst/>
          </a:prstGeom>
        </p:spPr>
        <p:txBody>
          <a:bodyPr wrap="none">
            <a:spAutoFit/>
          </a:bodyPr>
          <a:lstStyle/>
          <a:p>
            <a:r>
              <a:rPr lang="en-IE" sz="2000" b="1" dirty="0">
                <a:solidFill>
                  <a:srgbClr val="ED8B00"/>
                </a:solidFill>
              </a:rPr>
              <a:t>What is </a:t>
            </a:r>
            <a:r>
              <a:rPr lang="en-IE" sz="2000" b="1" dirty="0" smtClean="0">
                <a:solidFill>
                  <a:srgbClr val="ED8B00"/>
                </a:solidFill>
              </a:rPr>
              <a:t>a Money Market Fund?</a:t>
            </a:r>
            <a:endParaRPr lang="en-US" sz="2000" b="1" dirty="0">
              <a:solidFill>
                <a:srgbClr val="ED8B00"/>
              </a:solidFill>
            </a:endParaRPr>
          </a:p>
        </p:txBody>
      </p:sp>
      <p:sp>
        <p:nvSpPr>
          <p:cNvPr id="9" name="TOCHeader"/>
          <p:cNvSpPr>
            <a:spLocks noGrp="1" noChangeArrowheads="1"/>
          </p:cNvSpPr>
          <p:nvPr>
            <p:ph type="title"/>
            <p:custDataLst>
              <p:tags r:id="rId2"/>
            </p:custDataLst>
          </p:nvPr>
        </p:nvSpPr>
        <p:spPr>
          <a:xfrm>
            <a:off x="141288" y="44624"/>
            <a:ext cx="8859837" cy="377825"/>
          </a:xfrm>
          <a:noFill/>
          <a:extLst>
            <a:ext uri="{909E8E84-426E-40DD-AFC4-6F175D3DCCD1}">
              <a14:hiddenFill xmlns:a14="http://schemas.microsoft.com/office/drawing/2010/main">
                <a:solidFill>
                  <a:schemeClr val="bg1"/>
                </a:solidFill>
              </a14:hiddenFill>
            </a:ext>
          </a:extLst>
        </p:spPr>
        <p:txBody>
          <a:bodyPr anchor="ctr"/>
          <a:lstStyle/>
          <a:p>
            <a:r>
              <a:rPr lang="en-IE" b="1" dirty="0" smtClean="0"/>
              <a:t>Money Market Funds (MMFs)</a:t>
            </a:r>
            <a:endParaRPr lang="en-IE" b="1" dirty="0"/>
          </a:p>
        </p:txBody>
      </p:sp>
    </p:spTree>
    <p:custDataLst>
      <p:tags r:id="rId1"/>
    </p:custDataLst>
    <p:extLst>
      <p:ext uri="{BB962C8B-B14F-4D97-AF65-F5344CB8AC3E}">
        <p14:creationId xmlns:p14="http://schemas.microsoft.com/office/powerpoint/2010/main" val="29747684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7" name="Rectangle 6"/>
          <p:cNvSpPr/>
          <p:nvPr/>
        </p:nvSpPr>
        <p:spPr>
          <a:xfrm>
            <a:off x="171471" y="476672"/>
            <a:ext cx="2456313" cy="400110"/>
          </a:xfrm>
          <a:prstGeom prst="rect">
            <a:avLst/>
          </a:prstGeom>
        </p:spPr>
        <p:txBody>
          <a:bodyPr wrap="none">
            <a:spAutoFit/>
          </a:bodyPr>
          <a:lstStyle/>
          <a:p>
            <a:r>
              <a:rPr lang="en-IE" sz="2000" b="1" dirty="0" smtClean="0">
                <a:solidFill>
                  <a:srgbClr val="ED8B00"/>
                </a:solidFill>
              </a:rPr>
              <a:t>How MMFs Work:  </a:t>
            </a:r>
            <a:endParaRPr lang="en-US" sz="2000" b="1" dirty="0">
              <a:solidFill>
                <a:srgbClr val="ED8B00"/>
              </a:solidFill>
            </a:endParaRPr>
          </a:p>
        </p:txBody>
      </p:sp>
      <p:sp>
        <p:nvSpPr>
          <p:cNvPr id="9" name="Rectangle 8"/>
          <p:cNvSpPr/>
          <p:nvPr/>
        </p:nvSpPr>
        <p:spPr>
          <a:xfrm>
            <a:off x="1058717" y="980728"/>
            <a:ext cx="7473723" cy="4832092"/>
          </a:xfrm>
          <a:prstGeom prst="rect">
            <a:avLst/>
          </a:prstGeom>
        </p:spPr>
        <p:txBody>
          <a:bodyPr wrap="square">
            <a:spAutoFit/>
          </a:bodyPr>
          <a:lstStyle/>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Due to regulation, MMFs are deemed to be US-domiciled (onshore funds) or non-US domiciled (offshore) funds.</a:t>
            </a:r>
          </a:p>
          <a:p>
            <a:pPr marL="285750" indent="-285750">
              <a:buClr>
                <a:srgbClr val="CB6015"/>
              </a:buClr>
              <a:buFont typeface="Wingdings" panose="05000000000000000000" pitchFamily="2" charset="2"/>
              <a:buChar char="q"/>
            </a:pPr>
            <a:endParaRPr lang="en-US" sz="1400" b="1" dirty="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Only US-domiciled clients (legal entities) are allowed by law to invest in US-domiciled funds.   </a:t>
            </a:r>
          </a:p>
          <a:p>
            <a:pPr marL="285750" indent="-285750">
              <a:buClr>
                <a:srgbClr val="CB6015"/>
              </a:buClr>
              <a:buFont typeface="Wingdings" panose="05000000000000000000" pitchFamily="2" charset="2"/>
              <a:buChar char="q"/>
            </a:pPr>
            <a:endParaRPr lang="en-US" sz="14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Clients (client legal entities) domiciled outside the US must invest in offshore funds.   However, non US clients may only invest in offshore MMFs via OLI if the client’s jurisdiction has been approved for MMF investing.   The approved jurisdictions for offshore funds include:</a:t>
            </a:r>
          </a:p>
          <a:p>
            <a:pPr marL="742950" lvl="1" indent="-285750">
              <a:buClr>
                <a:srgbClr val="CB6015"/>
              </a:buClr>
              <a:buFont typeface="Wingdings" panose="05000000000000000000" pitchFamily="2" charset="2"/>
              <a:buChar char="ü"/>
            </a:pPr>
            <a:r>
              <a:rPr lang="en-US" sz="1400" b="1" dirty="0" smtClean="0">
                <a:solidFill>
                  <a:schemeClr val="accent1"/>
                </a:solidFill>
                <a:latin typeface="+mj-lt"/>
                <a:ea typeface="+mj-ea"/>
                <a:cs typeface="Calibri" panose="020F0502020204030204" pitchFamily="34" charset="0"/>
              </a:rPr>
              <a:t>EMEA:  Finland, France, Germany, Ireland, Luxembourg, Netherlands, Norway, Spain, Sweden, Switzerland, United Kingdom</a:t>
            </a:r>
          </a:p>
          <a:p>
            <a:pPr marL="742950" lvl="1" indent="-285750">
              <a:buClr>
                <a:srgbClr val="CB6015"/>
              </a:buClr>
              <a:buFont typeface="Wingdings" panose="05000000000000000000" pitchFamily="2" charset="2"/>
              <a:buChar char="ü"/>
            </a:pPr>
            <a:r>
              <a:rPr lang="en-US" sz="1400" b="1" dirty="0" smtClean="0">
                <a:solidFill>
                  <a:schemeClr val="accent1"/>
                </a:solidFill>
                <a:latin typeface="+mj-lt"/>
                <a:ea typeface="+mj-ea"/>
                <a:cs typeface="Calibri" panose="020F0502020204030204" pitchFamily="34" charset="0"/>
              </a:rPr>
              <a:t>Asia:  Singapore</a:t>
            </a:r>
          </a:p>
          <a:p>
            <a:pPr marL="742950" lvl="1" indent="-285750">
              <a:buClr>
                <a:srgbClr val="CB6015"/>
              </a:buClr>
              <a:buFont typeface="Wingdings" panose="05000000000000000000" pitchFamily="2" charset="2"/>
              <a:buChar char="ü"/>
            </a:pPr>
            <a:r>
              <a:rPr lang="en-US" sz="1400" b="1" dirty="0" smtClean="0">
                <a:solidFill>
                  <a:schemeClr val="accent1"/>
                </a:solidFill>
                <a:latin typeface="+mj-lt"/>
                <a:ea typeface="+mj-ea"/>
                <a:cs typeface="Calibri" panose="020F0502020204030204" pitchFamily="34" charset="0"/>
              </a:rPr>
              <a:t>Latin America:  Argentina, Barbados, Bermuda, Cayman, Chile, Mexico, Peru.     </a:t>
            </a:r>
          </a:p>
          <a:p>
            <a:pPr marL="742950" lvl="1" indent="-285750">
              <a:buClr>
                <a:srgbClr val="CB6015"/>
              </a:buClr>
              <a:buFont typeface="Wingdings" panose="05000000000000000000" pitchFamily="2" charset="2"/>
              <a:buChar char="q"/>
            </a:pPr>
            <a:endParaRPr lang="en-US" sz="1400" b="1" dirty="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If a client is in a jurisdiction that has not been approved for MMF investments through OLI, we have a referral arrangement with Western Asset Management (WAM) where by the client may be able to invest with WAM directly.</a:t>
            </a:r>
          </a:p>
          <a:p>
            <a:pPr marL="285750" indent="-285750">
              <a:buClr>
                <a:srgbClr val="CB6015"/>
              </a:buClr>
              <a:buFont typeface="Wingdings" panose="05000000000000000000" pitchFamily="2" charset="2"/>
              <a:buChar char="q"/>
            </a:pPr>
            <a:endParaRPr lang="en-US" sz="1400" b="1" dirty="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400" b="1" dirty="0" smtClean="0">
                <a:solidFill>
                  <a:schemeClr val="accent1"/>
                </a:solidFill>
                <a:latin typeface="+mj-lt"/>
                <a:ea typeface="+mj-ea"/>
                <a:cs typeface="Calibri" panose="020F0502020204030204" pitchFamily="34" charset="0"/>
              </a:rPr>
              <a:t>Most clients invest in MMFs via OLI.  The client must execute a product agreement and be set up in the OLI platform.   Clients can access fund information directly from OLI, place trades, monitor account positions, and perform analysis.   </a:t>
            </a:r>
            <a:endParaRPr lang="en-US" sz="1400" b="1" dirty="0">
              <a:solidFill>
                <a:schemeClr val="accent1"/>
              </a:solidFill>
              <a:latin typeface="+mj-lt"/>
              <a:ea typeface="+mj-ea"/>
              <a:cs typeface="Calibri" panose="020F0502020204030204" pitchFamily="34" charset="0"/>
            </a:endParaRPr>
          </a:p>
        </p:txBody>
      </p:sp>
      <p:sp>
        <p:nvSpPr>
          <p:cNvPr id="13" name="TOCHeader"/>
          <p:cNvSpPr>
            <a:spLocks noGrp="1" noChangeArrowheads="1"/>
          </p:cNvSpPr>
          <p:nvPr>
            <p:ph type="title"/>
            <p:custDataLst>
              <p:tags r:id="rId2"/>
            </p:custDataLst>
          </p:nvPr>
        </p:nvSpPr>
        <p:spPr>
          <a:xfrm>
            <a:off x="141288" y="44624"/>
            <a:ext cx="8859837" cy="377825"/>
          </a:xfrm>
          <a:noFill/>
          <a:extLst>
            <a:ext uri="{909E8E84-426E-40DD-AFC4-6F175D3DCCD1}">
              <a14:hiddenFill xmlns:a14="http://schemas.microsoft.com/office/drawing/2010/main">
                <a:solidFill>
                  <a:schemeClr val="bg1"/>
                </a:solidFill>
              </a14:hiddenFill>
            </a:ext>
          </a:extLst>
        </p:spPr>
        <p:txBody>
          <a:bodyPr anchor="ctr"/>
          <a:lstStyle/>
          <a:p>
            <a:r>
              <a:rPr lang="en-IE" b="1" dirty="0" smtClean="0"/>
              <a:t>Money Market Funds (MMFs)</a:t>
            </a:r>
            <a:endParaRPr lang="en-IE" b="1" dirty="0"/>
          </a:p>
        </p:txBody>
      </p:sp>
    </p:spTree>
    <p:custDataLst>
      <p:tags r:id="rId1"/>
    </p:custDataLst>
    <p:extLst>
      <p:ext uri="{BB962C8B-B14F-4D97-AF65-F5344CB8AC3E}">
        <p14:creationId xmlns:p14="http://schemas.microsoft.com/office/powerpoint/2010/main" val="27192627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N:\Communications\Service Marketing Material\Costa Rica Presentations\Citi Final-03-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0"/>
            <a:ext cx="9252963" cy="695374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17577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OCHeader"/>
          <p:cNvSpPr>
            <a:spLocks noGrp="1" noChangeArrowheads="1"/>
          </p:cNvSpPr>
          <p:nvPr>
            <p:ph type="title"/>
            <p:custDataLst>
              <p:tags r:id="rId2"/>
            </p:custDataLst>
          </p:nvPr>
        </p:nvSpPr>
        <p:spPr>
          <a:xfrm>
            <a:off x="152400" y="24884"/>
            <a:ext cx="7659960" cy="369332"/>
          </a:xfrm>
          <a:noFill/>
          <a:extLst>
            <a:ext uri="{909E8E84-426E-40DD-AFC4-6F175D3DCCD1}">
              <a14:hiddenFill xmlns:a14="http://schemas.microsoft.com/office/drawing/2010/main">
                <a:solidFill>
                  <a:schemeClr val="bg1"/>
                </a:solidFill>
              </a14:hiddenFill>
            </a:ext>
          </a:extLst>
        </p:spPr>
        <p:txBody>
          <a:bodyPr anchor="ctr"/>
          <a:lstStyle/>
          <a:p>
            <a:r>
              <a:rPr lang="en-IE" b="1" dirty="0" smtClean="0"/>
              <a:t>Target Balance </a:t>
            </a:r>
            <a:r>
              <a:rPr lang="en-IE" b="1" dirty="0"/>
              <a:t>-</a:t>
            </a:r>
            <a:r>
              <a:rPr lang="en-IE" b="1" dirty="0" smtClean="0"/>
              <a:t> End of Day Target Balance (TBA)</a:t>
            </a:r>
            <a:endParaRPr lang="en-IE" b="1" dirty="0"/>
          </a:p>
        </p:txBody>
      </p:sp>
      <p:pic>
        <p:nvPicPr>
          <p:cNvPr id="11"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5" name="TextBox 14"/>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17" name="TextBox 16"/>
          <p:cNvSpPr txBox="1"/>
          <p:nvPr/>
        </p:nvSpPr>
        <p:spPr>
          <a:xfrm>
            <a:off x="2375732" y="847740"/>
            <a:ext cx="4716548" cy="4093428"/>
          </a:xfrm>
          <a:prstGeom prst="rect">
            <a:avLst/>
          </a:prstGeom>
          <a:noFill/>
        </p:spPr>
        <p:txBody>
          <a:bodyPr wrap="none" rtlCol="0">
            <a:spAutoFit/>
          </a:bodyPr>
          <a:lstStyle/>
          <a:p>
            <a:pPr marL="457200" indent="-457200">
              <a:buClr>
                <a:srgbClr val="F79646">
                  <a:lumMod val="75000"/>
                </a:srgbClr>
              </a:buClr>
              <a:buFont typeface="Wingdings" panose="05000000000000000000" pitchFamily="2" charset="2"/>
              <a:buChar char="q"/>
            </a:pPr>
            <a:endParaRPr lang="en-US" sz="2000" b="1" u="sng" dirty="0" smtClean="0">
              <a:solidFill>
                <a:srgbClr val="002060"/>
              </a:solidFill>
              <a:latin typeface="+mj-lt"/>
            </a:endParaRPr>
          </a:p>
          <a:p>
            <a:pPr marL="457200" indent="-457200">
              <a:buClr>
                <a:srgbClr val="F79646">
                  <a:lumMod val="75000"/>
                </a:srgbClr>
              </a:buClr>
              <a:buFont typeface="Wingdings" panose="05000000000000000000" pitchFamily="2" charset="2"/>
              <a:buChar char="q"/>
            </a:pPr>
            <a:r>
              <a:rPr lang="en-US" sz="2000" b="1" u="sng" dirty="0" smtClean="0">
                <a:solidFill>
                  <a:srgbClr val="002060"/>
                </a:solidFill>
                <a:latin typeface="+mj-lt"/>
              </a:rPr>
              <a:t>End of Day Target Balance (TBA) </a:t>
            </a:r>
          </a:p>
          <a:p>
            <a:pPr marL="457200" indent="-457200">
              <a:buClr>
                <a:srgbClr val="F79646">
                  <a:lumMod val="75000"/>
                </a:srgbClr>
              </a:buClr>
              <a:buFont typeface="Wingdings" panose="05000000000000000000" pitchFamily="2" charset="2"/>
              <a:buChar char="q"/>
            </a:pPr>
            <a:endParaRPr lang="en-US" sz="2000" b="1" u="sng"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r>
              <a:rPr lang="en-US" sz="2000" b="1" dirty="0" smtClean="0">
                <a:solidFill>
                  <a:srgbClr val="002060"/>
                </a:solidFill>
                <a:latin typeface="+mj-lt"/>
              </a:rPr>
              <a:t>What is TBA? </a:t>
            </a:r>
            <a:endParaRPr lang="en-US" sz="2000" b="1" dirty="0">
              <a:solidFill>
                <a:srgbClr val="002060"/>
              </a:solidFill>
            </a:endParaRPr>
          </a:p>
          <a:p>
            <a:pPr marL="914400" lvl="1" indent="-457200">
              <a:buClr>
                <a:srgbClr val="F79646">
                  <a:lumMod val="75000"/>
                </a:srgbClr>
              </a:buClr>
              <a:buFont typeface="Wingdings" panose="05000000000000000000" pitchFamily="2" charset="2"/>
              <a:buChar char="§"/>
            </a:pPr>
            <a:endParaRPr lang="en-US" sz="2000" b="1"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r>
              <a:rPr lang="en-US" sz="2000" b="1" dirty="0" smtClean="0">
                <a:solidFill>
                  <a:srgbClr val="002060"/>
                </a:solidFill>
                <a:latin typeface="+mj-lt"/>
              </a:rPr>
              <a:t>How </a:t>
            </a:r>
            <a:r>
              <a:rPr lang="en-US" sz="2000" b="1" dirty="0">
                <a:solidFill>
                  <a:srgbClr val="002060"/>
                </a:solidFill>
                <a:latin typeface="+mj-lt"/>
              </a:rPr>
              <a:t>does TBA work</a:t>
            </a:r>
            <a:r>
              <a:rPr lang="en-US" sz="2000" b="1" dirty="0" smtClean="0">
                <a:solidFill>
                  <a:srgbClr val="002060"/>
                </a:solidFill>
                <a:latin typeface="+mj-lt"/>
              </a:rPr>
              <a:t>?</a:t>
            </a:r>
          </a:p>
          <a:p>
            <a:pPr marL="914400" lvl="1" indent="-457200">
              <a:buClr>
                <a:srgbClr val="F79646">
                  <a:lumMod val="75000"/>
                </a:srgbClr>
              </a:buClr>
              <a:buFont typeface="Wingdings" panose="05000000000000000000" pitchFamily="2" charset="2"/>
              <a:buChar char="§"/>
            </a:pPr>
            <a:endParaRPr lang="en-US" sz="2000" b="1" dirty="0">
              <a:solidFill>
                <a:srgbClr val="002060"/>
              </a:solidFill>
              <a:latin typeface="+mj-lt"/>
            </a:endParaRPr>
          </a:p>
          <a:p>
            <a:pPr marL="914400" lvl="1" indent="-457200">
              <a:buClr>
                <a:srgbClr val="F79646">
                  <a:lumMod val="75000"/>
                </a:srgbClr>
              </a:buClr>
              <a:buFont typeface="Wingdings" panose="05000000000000000000" pitchFamily="2" charset="2"/>
              <a:buChar char="§"/>
            </a:pPr>
            <a:r>
              <a:rPr lang="en-US" sz="2000" b="1" dirty="0">
                <a:solidFill>
                  <a:srgbClr val="002060"/>
                </a:solidFill>
                <a:latin typeface="+mj-lt"/>
              </a:rPr>
              <a:t>Features of </a:t>
            </a:r>
            <a:r>
              <a:rPr lang="en-US" sz="2000" b="1" dirty="0" smtClean="0">
                <a:solidFill>
                  <a:srgbClr val="002060"/>
                </a:solidFill>
                <a:latin typeface="+mj-lt"/>
              </a:rPr>
              <a:t>TBA</a:t>
            </a:r>
          </a:p>
          <a:p>
            <a:pPr marL="914400" lvl="1" indent="-457200">
              <a:buClr>
                <a:srgbClr val="F79646">
                  <a:lumMod val="75000"/>
                </a:srgbClr>
              </a:buClr>
              <a:buFont typeface="Wingdings" panose="05000000000000000000" pitchFamily="2" charset="2"/>
              <a:buChar char="§"/>
            </a:pPr>
            <a:endParaRPr lang="es-MX" sz="2000" b="1" dirty="0">
              <a:solidFill>
                <a:srgbClr val="002060"/>
              </a:solidFill>
              <a:latin typeface="+mj-lt"/>
            </a:endParaRPr>
          </a:p>
          <a:p>
            <a:pPr marL="914400" lvl="1" indent="-457200">
              <a:buClr>
                <a:srgbClr val="F79646">
                  <a:lumMod val="75000"/>
                </a:srgbClr>
              </a:buClr>
              <a:buFont typeface="Wingdings" panose="05000000000000000000" pitchFamily="2" charset="2"/>
              <a:buChar char="§"/>
            </a:pPr>
            <a:r>
              <a:rPr lang="en-US" sz="2000" b="1" dirty="0">
                <a:solidFill>
                  <a:srgbClr val="002060"/>
                </a:solidFill>
              </a:rPr>
              <a:t>TBA Terminology</a:t>
            </a:r>
          </a:p>
          <a:p>
            <a:pPr marL="914400" lvl="1" indent="-457200">
              <a:buClr>
                <a:srgbClr val="F79646">
                  <a:lumMod val="75000"/>
                </a:srgbClr>
              </a:buClr>
              <a:buFont typeface="Wingdings" panose="05000000000000000000" pitchFamily="2" charset="2"/>
              <a:buChar char="§"/>
            </a:pPr>
            <a:endParaRPr lang="en-US" sz="2000" b="1"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n-US" sz="2000" b="1" dirty="0">
              <a:solidFill>
                <a:srgbClr val="002060"/>
              </a:solidFill>
              <a:latin typeface="+mj-lt"/>
            </a:endParaRPr>
          </a:p>
          <a:p>
            <a:pPr>
              <a:buClr>
                <a:srgbClr val="F79646">
                  <a:lumMod val="75000"/>
                </a:srgbClr>
              </a:buClr>
            </a:pPr>
            <a:endParaRPr lang="en-US" sz="2000" b="1" dirty="0">
              <a:solidFill>
                <a:srgbClr val="002060"/>
              </a:solidFill>
              <a:latin typeface="Calibri"/>
            </a:endParaRPr>
          </a:p>
        </p:txBody>
      </p:sp>
    </p:spTree>
    <p:custDataLst>
      <p:tags r:id="rId1"/>
    </p:custDataLst>
    <p:extLst>
      <p:ext uri="{BB962C8B-B14F-4D97-AF65-F5344CB8AC3E}">
        <p14:creationId xmlns:p14="http://schemas.microsoft.com/office/powerpoint/2010/main" val="194471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6644" y="1260043"/>
            <a:ext cx="7737784" cy="4401205"/>
          </a:xfrm>
          <a:prstGeom prst="rect">
            <a:avLst/>
          </a:prstGeom>
          <a:noFill/>
        </p:spPr>
        <p:txBody>
          <a:bodyPr wrap="square" rtlCol="0">
            <a:spAutoFit/>
          </a:bodyPr>
          <a:lstStyle/>
          <a:p>
            <a:pPr marL="285750" lvl="0" indent="-285750">
              <a:buClr>
                <a:srgbClr val="CB6015"/>
              </a:buClr>
              <a:buFont typeface="Wingdings" panose="05000000000000000000" pitchFamily="2" charset="2"/>
              <a:buChar char="§"/>
            </a:pPr>
            <a:r>
              <a:rPr lang="en-IE" sz="2400" b="1" dirty="0">
                <a:solidFill>
                  <a:schemeClr val="accent1"/>
                </a:solidFill>
                <a:latin typeface="Calibri" panose="020F0502020204030204" pitchFamily="34" charset="0"/>
                <a:cs typeface="Calibri" panose="020F0502020204030204" pitchFamily="34" charset="0"/>
              </a:rPr>
              <a:t>Clients use </a:t>
            </a:r>
            <a:r>
              <a:rPr lang="en-IE" sz="2400" b="1" dirty="0" smtClean="0">
                <a:solidFill>
                  <a:schemeClr val="accent1"/>
                </a:solidFill>
                <a:latin typeface="Calibri" panose="020F0502020204030204" pitchFamily="34" charset="0"/>
                <a:cs typeface="Calibri" panose="020F0502020204030204" pitchFamily="34" charset="0"/>
              </a:rPr>
              <a:t>the End of Day Target Balance (TBA) product / feature to </a:t>
            </a:r>
            <a:r>
              <a:rPr lang="en-IE" sz="2400" b="1" dirty="0">
                <a:solidFill>
                  <a:schemeClr val="accent1"/>
                </a:solidFill>
                <a:latin typeface="Calibri" panose="020F0502020204030204" pitchFamily="34" charset="0"/>
                <a:cs typeface="Calibri" panose="020F0502020204030204" pitchFamily="34" charset="0"/>
              </a:rPr>
              <a:t>automatically transfer cash balances between Citi </a:t>
            </a:r>
            <a:r>
              <a:rPr lang="en-IE" sz="2400" b="1" dirty="0" smtClean="0">
                <a:solidFill>
                  <a:schemeClr val="accent1"/>
                </a:solidFill>
                <a:latin typeface="Calibri" panose="020F0502020204030204" pitchFamily="34" charset="0"/>
                <a:cs typeface="Calibri" panose="020F0502020204030204" pitchFamily="34" charset="0"/>
              </a:rPr>
              <a:t>accounts </a:t>
            </a:r>
          </a:p>
          <a:p>
            <a:pPr marL="285750" lvl="0" indent="-285750">
              <a:buClr>
                <a:srgbClr val="CB6015"/>
              </a:buClr>
              <a:buFont typeface="Wingdings" panose="05000000000000000000" pitchFamily="2" charset="2"/>
              <a:buChar char="§"/>
            </a:pPr>
            <a:endParaRPr lang="en-IE" sz="2400" b="1" dirty="0" smtClean="0">
              <a:solidFill>
                <a:schemeClr val="accent1"/>
              </a:solidFill>
              <a:latin typeface="Calibri" panose="020F0502020204030204" pitchFamily="34" charset="0"/>
              <a:cs typeface="Calibri" panose="020F0502020204030204" pitchFamily="34" charset="0"/>
            </a:endParaRPr>
          </a:p>
          <a:p>
            <a:pPr marL="285750" lvl="0" indent="-285750">
              <a:buClr>
                <a:srgbClr val="CB6015"/>
              </a:buClr>
              <a:buFont typeface="Wingdings" panose="05000000000000000000" pitchFamily="2" charset="2"/>
              <a:buChar char="§"/>
            </a:pPr>
            <a:endParaRPr lang="en-IE" sz="2400" b="1" dirty="0" smtClean="0">
              <a:solidFill>
                <a:schemeClr val="accent1"/>
              </a:solidFill>
              <a:latin typeface="Calibri" panose="020F0502020204030204" pitchFamily="34" charset="0"/>
              <a:cs typeface="Calibri" panose="020F0502020204030204" pitchFamily="34" charset="0"/>
            </a:endParaRPr>
          </a:p>
          <a:p>
            <a:pPr marL="285750" lvl="0" indent="-285750">
              <a:buClr>
                <a:srgbClr val="CB6015"/>
              </a:buClr>
              <a:buFont typeface="Wingdings" panose="05000000000000000000" pitchFamily="2" charset="2"/>
              <a:buChar char="§"/>
            </a:pPr>
            <a:r>
              <a:rPr lang="en-US" sz="2400" b="1" dirty="0">
                <a:solidFill>
                  <a:schemeClr val="accent1"/>
                </a:solidFill>
                <a:latin typeface="Calibri" panose="020F0502020204030204" pitchFamily="34" charset="0"/>
                <a:cs typeface="Calibri" panose="020F0502020204030204" pitchFamily="34" charset="0"/>
              </a:rPr>
              <a:t>The TBA product is also </a:t>
            </a:r>
            <a:r>
              <a:rPr lang="en-US" sz="2400" b="1" dirty="0" smtClean="0">
                <a:solidFill>
                  <a:schemeClr val="accent1"/>
                </a:solidFill>
                <a:latin typeface="Calibri" panose="020F0502020204030204" pitchFamily="34" charset="0"/>
                <a:cs typeface="Calibri" panose="020F0502020204030204" pitchFamily="34" charset="0"/>
              </a:rPr>
              <a:t>referred to as “Concentration” and/or “Sweeping”</a:t>
            </a:r>
          </a:p>
          <a:p>
            <a:pPr marL="285750" lvl="0" indent="-285750">
              <a:buClr>
                <a:srgbClr val="CB6015"/>
              </a:buClr>
              <a:buFont typeface="Wingdings" panose="05000000000000000000" pitchFamily="2" charset="2"/>
              <a:buChar char="§"/>
            </a:pPr>
            <a:endParaRPr lang="es-MX" sz="2400" b="1" dirty="0" smtClean="0">
              <a:solidFill>
                <a:schemeClr val="accent1"/>
              </a:solidFill>
              <a:latin typeface="Calibri" panose="020F0502020204030204" pitchFamily="34" charset="0"/>
              <a:cs typeface="Calibri" panose="020F0502020204030204" pitchFamily="34" charset="0"/>
            </a:endParaRPr>
          </a:p>
          <a:p>
            <a:pPr marL="285750" lvl="0" indent="-285750">
              <a:buClr>
                <a:srgbClr val="CB6015"/>
              </a:buClr>
              <a:buFont typeface="Wingdings" panose="05000000000000000000" pitchFamily="2" charset="2"/>
              <a:buChar char="§"/>
            </a:pPr>
            <a:endParaRPr lang="en-US" sz="2400" b="1" dirty="0" smtClean="0">
              <a:solidFill>
                <a:schemeClr val="accent1"/>
              </a:solidFill>
              <a:latin typeface="Calibri" panose="020F0502020204030204" pitchFamily="34" charset="0"/>
              <a:cs typeface="Calibri" panose="020F0502020204030204" pitchFamily="34" charset="0"/>
            </a:endParaRPr>
          </a:p>
          <a:p>
            <a:pPr marL="285750" lvl="0" indent="-285750">
              <a:buClr>
                <a:srgbClr val="CB6015"/>
              </a:buClr>
              <a:buFont typeface="Wingdings" panose="05000000000000000000" pitchFamily="2" charset="2"/>
              <a:buChar char="§"/>
            </a:pPr>
            <a:r>
              <a:rPr lang="en-US" sz="2400" b="1" dirty="0">
                <a:solidFill>
                  <a:schemeClr val="accent1"/>
                </a:solidFill>
                <a:latin typeface="Calibri" panose="020F0502020204030204" pitchFamily="34" charset="0"/>
                <a:cs typeface="Calibri" panose="020F0502020204030204" pitchFamily="34" charset="0"/>
              </a:rPr>
              <a:t>Global Concentration </a:t>
            </a:r>
            <a:r>
              <a:rPr lang="en-US" sz="2400" b="1" dirty="0" smtClean="0">
                <a:solidFill>
                  <a:schemeClr val="accent1"/>
                </a:solidFill>
                <a:latin typeface="Calibri" panose="020F0502020204030204" pitchFamily="34" charset="0"/>
                <a:cs typeface="Calibri" panose="020F0502020204030204" pitchFamily="34" charset="0"/>
              </a:rPr>
              <a:t>Engine </a:t>
            </a:r>
            <a:r>
              <a:rPr lang="en-US" sz="2400" b="1" dirty="0">
                <a:solidFill>
                  <a:schemeClr val="accent1"/>
                </a:solidFill>
                <a:latin typeface="Calibri" panose="020F0502020204030204" pitchFamily="34" charset="0"/>
                <a:cs typeface="Calibri" panose="020F0502020204030204" pitchFamily="34" charset="0"/>
              </a:rPr>
              <a:t>(GCE) is the platform used for TBA </a:t>
            </a:r>
          </a:p>
          <a:p>
            <a:pPr marL="285750" lvl="0" indent="-285750">
              <a:buClr>
                <a:srgbClr val="CB6015"/>
              </a:buClr>
              <a:buFont typeface="Wingdings" panose="05000000000000000000" pitchFamily="2" charset="2"/>
              <a:buChar char="§"/>
            </a:pPr>
            <a:endParaRPr lang="en-US" sz="1600" dirty="0">
              <a:solidFill>
                <a:schemeClr val="accent1"/>
              </a:solidFill>
              <a:latin typeface="Calibri" panose="020F0502020204030204" pitchFamily="34" charset="0"/>
              <a:cs typeface="Calibri" panose="020F0502020204030204" pitchFamily="34" charset="0"/>
            </a:endParaRPr>
          </a:p>
        </p:txBody>
      </p:sp>
      <p:pic>
        <p:nvPicPr>
          <p:cNvPr id="12"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3" name="TextBox 12"/>
          <p:cNvSpPr txBox="1"/>
          <p:nvPr/>
        </p:nvSpPr>
        <p:spPr>
          <a:xfrm>
            <a:off x="8532440" y="15007"/>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5" name="Rectangle 4"/>
          <p:cNvSpPr/>
          <p:nvPr/>
        </p:nvSpPr>
        <p:spPr>
          <a:xfrm>
            <a:off x="228149" y="476672"/>
            <a:ext cx="2183611" cy="461665"/>
          </a:xfrm>
          <a:prstGeom prst="rect">
            <a:avLst/>
          </a:prstGeom>
        </p:spPr>
        <p:txBody>
          <a:bodyPr wrap="none">
            <a:spAutoFit/>
          </a:bodyPr>
          <a:lstStyle/>
          <a:p>
            <a:r>
              <a:rPr lang="en-IE" sz="2400" b="1" dirty="0">
                <a:solidFill>
                  <a:srgbClr val="ED8B00"/>
                </a:solidFill>
              </a:rPr>
              <a:t>What is </a:t>
            </a:r>
            <a:r>
              <a:rPr lang="en-IE" sz="2400" b="1" dirty="0" smtClean="0">
                <a:solidFill>
                  <a:srgbClr val="ED8B00"/>
                </a:solidFill>
              </a:rPr>
              <a:t>TBA?</a:t>
            </a:r>
            <a:endParaRPr lang="en-US" sz="2400" b="1" dirty="0">
              <a:solidFill>
                <a:srgbClr val="ED8B00"/>
              </a:solidFill>
            </a:endParaRPr>
          </a:p>
        </p:txBody>
      </p:sp>
      <p:sp>
        <p:nvSpPr>
          <p:cNvPr id="40" name="TOCHeader"/>
          <p:cNvSpPr>
            <a:spLocks noGrp="1" noChangeArrowheads="1"/>
          </p:cNvSpPr>
          <p:nvPr>
            <p:ph type="title"/>
            <p:custDataLst>
              <p:tags r:id="rId2"/>
            </p:custDataLst>
          </p:nvPr>
        </p:nvSpPr>
        <p:spPr>
          <a:xfrm>
            <a:off x="141288" y="44624"/>
            <a:ext cx="8859837" cy="377825"/>
          </a:xfrm>
          <a:noFill/>
          <a:extLst>
            <a:ext uri="{909E8E84-426E-40DD-AFC4-6F175D3DCCD1}">
              <a14:hiddenFill xmlns:a14="http://schemas.microsoft.com/office/drawing/2010/main">
                <a:solidFill>
                  <a:schemeClr val="bg1"/>
                </a:solidFill>
              </a14:hiddenFill>
            </a:ext>
          </a:extLst>
        </p:spPr>
        <p:txBody>
          <a:bodyPr anchor="ctr"/>
          <a:lstStyle/>
          <a:p>
            <a:r>
              <a:rPr lang="en-IE" b="1" dirty="0" smtClean="0"/>
              <a:t>Target Balance </a:t>
            </a:r>
            <a:r>
              <a:rPr lang="en-IE" b="1" dirty="0"/>
              <a:t>-</a:t>
            </a:r>
            <a:r>
              <a:rPr lang="en-IE" b="1" dirty="0" smtClean="0"/>
              <a:t> End of Day Target Balance (TBA)</a:t>
            </a:r>
            <a:endParaRPr lang="en-IE" b="1" dirty="0"/>
          </a:p>
        </p:txBody>
      </p:sp>
    </p:spTree>
    <p:custDataLst>
      <p:tags r:id="rId1"/>
    </p:custDataLst>
    <p:extLst>
      <p:ext uri="{BB962C8B-B14F-4D97-AF65-F5344CB8AC3E}">
        <p14:creationId xmlns:p14="http://schemas.microsoft.com/office/powerpoint/2010/main" val="2879269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3" name="TextBox 12"/>
          <p:cNvSpPr txBox="1"/>
          <p:nvPr/>
        </p:nvSpPr>
        <p:spPr>
          <a:xfrm>
            <a:off x="8532440" y="15007"/>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7" name="Rectangle 6"/>
          <p:cNvSpPr/>
          <p:nvPr/>
        </p:nvSpPr>
        <p:spPr>
          <a:xfrm>
            <a:off x="229514" y="476672"/>
            <a:ext cx="3334374" cy="461665"/>
          </a:xfrm>
          <a:prstGeom prst="rect">
            <a:avLst/>
          </a:prstGeom>
        </p:spPr>
        <p:txBody>
          <a:bodyPr wrap="none">
            <a:spAutoFit/>
          </a:bodyPr>
          <a:lstStyle/>
          <a:p>
            <a:r>
              <a:rPr lang="en-GB" altLang="en-US" sz="2400" b="1" dirty="0">
                <a:solidFill>
                  <a:srgbClr val="ED8B00"/>
                </a:solidFill>
              </a:rPr>
              <a:t>How does TBA work?</a:t>
            </a:r>
            <a:endParaRPr lang="en-US" sz="2400" b="1" dirty="0">
              <a:solidFill>
                <a:srgbClr val="ED8B00"/>
              </a:solidFill>
            </a:endParaRPr>
          </a:p>
        </p:txBody>
      </p:sp>
      <p:sp>
        <p:nvSpPr>
          <p:cNvPr id="8" name="Rectangle 7"/>
          <p:cNvSpPr/>
          <p:nvPr/>
        </p:nvSpPr>
        <p:spPr>
          <a:xfrm>
            <a:off x="473163" y="980728"/>
            <a:ext cx="8203293" cy="2640723"/>
          </a:xfrm>
          <a:prstGeom prst="rect">
            <a:avLst/>
          </a:prstGeom>
        </p:spPr>
        <p:txBody>
          <a:bodyPr wrap="square">
            <a:spAutoFit/>
          </a:bodyPr>
          <a:lstStyle/>
          <a:p>
            <a:pPr marL="285750" indent="-285750" fontAlgn="auto">
              <a:spcBef>
                <a:spcPct val="40000"/>
              </a:spcBef>
              <a:spcAft>
                <a:spcPts val="0"/>
              </a:spcAft>
              <a:buClr>
                <a:srgbClr val="CB6015"/>
              </a:buClr>
              <a:buFont typeface="Wingdings" panose="05000000000000000000" pitchFamily="2" charset="2"/>
              <a:buChar char="§"/>
              <a:defRPr/>
            </a:pPr>
            <a:r>
              <a:rPr lang="en-US" b="1" dirty="0" smtClean="0">
                <a:solidFill>
                  <a:schemeClr val="accent1"/>
                </a:solidFill>
                <a:latin typeface="Calibri" panose="020F0502020204030204" pitchFamily="34" charset="0"/>
                <a:cs typeface="Calibri" panose="020F0502020204030204" pitchFamily="34" charset="0"/>
              </a:rPr>
              <a:t>The TBA product works in two (2) directions:</a:t>
            </a:r>
          </a:p>
          <a:p>
            <a:pPr marL="742950" lvl="1" indent="-285750">
              <a:spcBef>
                <a:spcPct val="40000"/>
              </a:spcBef>
              <a:buClr>
                <a:srgbClr val="CB6015"/>
              </a:buClr>
              <a:buFont typeface="Wingdings" panose="05000000000000000000" pitchFamily="2" charset="2"/>
              <a:buChar char="ü"/>
              <a:defRPr/>
            </a:pPr>
            <a:r>
              <a:rPr lang="en-US" b="1" dirty="0" smtClean="0">
                <a:solidFill>
                  <a:schemeClr val="accent1"/>
                </a:solidFill>
                <a:latin typeface="Calibri" panose="020F0502020204030204" pitchFamily="34" charset="0"/>
                <a:cs typeface="Calibri" panose="020F0502020204030204" pitchFamily="34" charset="0"/>
              </a:rPr>
              <a:t>When Source Account balance is positive – an automatic sweep of cash </a:t>
            </a:r>
            <a:r>
              <a:rPr lang="en-US" b="1" dirty="0">
                <a:solidFill>
                  <a:schemeClr val="accent1"/>
                </a:solidFill>
                <a:latin typeface="Calibri" panose="020F0502020204030204" pitchFamily="34" charset="0"/>
                <a:cs typeface="Calibri" panose="020F0502020204030204" pitchFamily="34" charset="0"/>
              </a:rPr>
              <a:t>from </a:t>
            </a:r>
            <a:r>
              <a:rPr lang="en-US" b="1" dirty="0" smtClean="0">
                <a:solidFill>
                  <a:schemeClr val="accent1"/>
                </a:solidFill>
                <a:latin typeface="Calibri" panose="020F0502020204030204" pitchFamily="34" charset="0"/>
                <a:cs typeface="Calibri" panose="020F0502020204030204" pitchFamily="34" charset="0"/>
              </a:rPr>
              <a:t>the Source Account </a:t>
            </a:r>
            <a:r>
              <a:rPr lang="en-US" b="1" dirty="0">
                <a:solidFill>
                  <a:schemeClr val="accent1"/>
                </a:solidFill>
                <a:latin typeface="Calibri" panose="020F0502020204030204" pitchFamily="34" charset="0"/>
                <a:cs typeface="Calibri" panose="020F0502020204030204" pitchFamily="34" charset="0"/>
              </a:rPr>
              <a:t>to </a:t>
            </a:r>
            <a:r>
              <a:rPr lang="en-US" b="1" dirty="0" smtClean="0">
                <a:solidFill>
                  <a:schemeClr val="accent1"/>
                </a:solidFill>
                <a:latin typeface="Calibri" panose="020F0502020204030204" pitchFamily="34" charset="0"/>
                <a:cs typeface="Calibri" panose="020F0502020204030204" pitchFamily="34" charset="0"/>
              </a:rPr>
              <a:t>the Header Account takes place. </a:t>
            </a:r>
            <a:r>
              <a:rPr lang="en-US" b="1" dirty="0">
                <a:solidFill>
                  <a:schemeClr val="accent1"/>
                </a:solidFill>
                <a:latin typeface="Calibri" panose="020F0502020204030204" pitchFamily="34" charset="0"/>
                <a:cs typeface="Calibri" panose="020F0502020204030204" pitchFamily="34" charset="0"/>
              </a:rPr>
              <a:t>This is the last transaction posted to the Source Account at the end of each day </a:t>
            </a:r>
            <a:endParaRPr lang="en-US" b="1" dirty="0" smtClean="0">
              <a:solidFill>
                <a:schemeClr val="accent1"/>
              </a:solidFill>
              <a:latin typeface="Calibri" panose="020F0502020204030204" pitchFamily="34" charset="0"/>
              <a:cs typeface="Calibri" panose="020F0502020204030204" pitchFamily="34" charset="0"/>
            </a:endParaRPr>
          </a:p>
          <a:p>
            <a:pPr lvl="2">
              <a:spcBef>
                <a:spcPct val="40000"/>
              </a:spcBef>
              <a:buClr>
                <a:srgbClr val="CB6015"/>
              </a:buClr>
              <a:defRPr/>
            </a:pPr>
            <a:r>
              <a:rPr lang="es-MX" b="1" dirty="0" smtClean="0">
                <a:solidFill>
                  <a:schemeClr val="accent1"/>
                </a:solidFill>
                <a:latin typeface="Calibri" panose="020F0502020204030204" pitchFamily="34" charset="0"/>
                <a:cs typeface="Calibri" panose="020F0502020204030204" pitchFamily="34" charset="0"/>
              </a:rPr>
              <a:t>		OR</a:t>
            </a:r>
            <a:endParaRPr lang="en-US" b="1" dirty="0" smtClean="0">
              <a:solidFill>
                <a:schemeClr val="accent1"/>
              </a:solidFill>
              <a:latin typeface="Calibri" panose="020F0502020204030204" pitchFamily="34" charset="0"/>
              <a:cs typeface="Calibri" panose="020F0502020204030204" pitchFamily="34" charset="0"/>
            </a:endParaRPr>
          </a:p>
          <a:p>
            <a:pPr marL="742950" lvl="1" indent="-285750">
              <a:spcBef>
                <a:spcPct val="40000"/>
              </a:spcBef>
              <a:buClr>
                <a:srgbClr val="CB6015"/>
              </a:buClr>
              <a:buFont typeface="Wingdings" panose="05000000000000000000" pitchFamily="2" charset="2"/>
              <a:buChar char="ü"/>
              <a:defRPr/>
            </a:pPr>
            <a:r>
              <a:rPr lang="en-US" b="1" dirty="0" smtClean="0">
                <a:solidFill>
                  <a:schemeClr val="accent1"/>
                </a:solidFill>
                <a:latin typeface="Calibri" panose="020F0502020204030204" pitchFamily="34" charset="0"/>
                <a:cs typeface="Calibri" panose="020F0502020204030204" pitchFamily="34" charset="0"/>
              </a:rPr>
              <a:t>When Source Account balance is negative – cash funds are transferred from the Header Account </a:t>
            </a:r>
            <a:r>
              <a:rPr lang="en-US" b="1" dirty="0">
                <a:solidFill>
                  <a:schemeClr val="accent1"/>
                </a:solidFill>
                <a:latin typeface="Calibri" panose="020F0502020204030204" pitchFamily="34" charset="0"/>
                <a:cs typeface="Calibri" panose="020F0502020204030204" pitchFamily="34" charset="0"/>
              </a:rPr>
              <a:t>to </a:t>
            </a:r>
            <a:r>
              <a:rPr lang="en-US" b="1" dirty="0" smtClean="0">
                <a:solidFill>
                  <a:schemeClr val="accent1"/>
                </a:solidFill>
                <a:latin typeface="Calibri" panose="020F0502020204030204" pitchFamily="34" charset="0"/>
                <a:cs typeface="Calibri" panose="020F0502020204030204" pitchFamily="34" charset="0"/>
              </a:rPr>
              <a:t>the Source Account. </a:t>
            </a:r>
            <a:r>
              <a:rPr lang="en-US" b="1" dirty="0">
                <a:solidFill>
                  <a:schemeClr val="accent1"/>
                </a:solidFill>
                <a:latin typeface="Calibri" panose="020F0502020204030204" pitchFamily="34" charset="0"/>
                <a:cs typeface="Calibri" panose="020F0502020204030204" pitchFamily="34" charset="0"/>
              </a:rPr>
              <a:t>This is the last transaction posted to the Source Account at the end of each </a:t>
            </a:r>
            <a:r>
              <a:rPr lang="en-US" b="1" dirty="0" smtClean="0">
                <a:solidFill>
                  <a:schemeClr val="accent1"/>
                </a:solidFill>
                <a:latin typeface="Calibri" panose="020F0502020204030204" pitchFamily="34" charset="0"/>
                <a:cs typeface="Calibri" panose="020F0502020204030204" pitchFamily="34" charset="0"/>
              </a:rPr>
              <a:t>day</a:t>
            </a:r>
            <a:endParaRPr lang="en-US" b="1" dirty="0">
              <a:solidFill>
                <a:schemeClr val="accent1"/>
              </a:solidFill>
              <a:latin typeface="Calibri" panose="020F0502020204030204" pitchFamily="34" charset="0"/>
              <a:cs typeface="Calibri" panose="020F0502020204030204" pitchFamily="34" charset="0"/>
            </a:endParaRPr>
          </a:p>
        </p:txBody>
      </p:sp>
      <p:sp>
        <p:nvSpPr>
          <p:cNvPr id="18" name="Rectangle 17"/>
          <p:cNvSpPr/>
          <p:nvPr/>
        </p:nvSpPr>
        <p:spPr bwMode="auto">
          <a:xfrm>
            <a:off x="522288" y="3933056"/>
            <a:ext cx="3502025" cy="2039938"/>
          </a:xfrm>
          <a:prstGeom prst="rect">
            <a:avLst/>
          </a:prstGeom>
          <a:noFill/>
          <a:ln w="6350" cap="flat" cmpd="sng" algn="ctr">
            <a:solidFill>
              <a:schemeClr val="bg1">
                <a:lumMod val="85000"/>
              </a:schemeClr>
            </a:solidFill>
            <a:prstDash val="dash"/>
            <a:round/>
            <a:headEnd type="none" w="med" len="med"/>
            <a:tailEnd type="none" w="med" len="med"/>
          </a:ln>
          <a:effectLst/>
          <a:extLst/>
        </p:spPr>
        <p:txBody>
          <a:bodyPr wrap="none"/>
          <a:lstStyle/>
          <a:p>
            <a:pPr fontAlgn="auto">
              <a:spcBef>
                <a:spcPts val="0"/>
              </a:spcBef>
              <a:spcAft>
                <a:spcPts val="0"/>
              </a:spcAft>
              <a:defRPr/>
            </a:pPr>
            <a:r>
              <a:rPr lang="en-US" sz="1200" b="1" dirty="0">
                <a:solidFill>
                  <a:srgbClr val="002060"/>
                </a:solidFill>
                <a:latin typeface="Arial"/>
              </a:rPr>
              <a:t>Without </a:t>
            </a:r>
            <a:r>
              <a:rPr lang="en-US" sz="1200" b="1" dirty="0" smtClean="0">
                <a:solidFill>
                  <a:srgbClr val="002060"/>
                </a:solidFill>
                <a:latin typeface="Arial"/>
              </a:rPr>
              <a:t>End of Day Target Balance </a:t>
            </a:r>
            <a:r>
              <a:rPr lang="en-US" sz="1200" b="1" dirty="0">
                <a:solidFill>
                  <a:srgbClr val="002060"/>
                </a:solidFill>
                <a:latin typeface="Arial"/>
              </a:rPr>
              <a:t>Program</a:t>
            </a:r>
          </a:p>
        </p:txBody>
      </p:sp>
      <p:grpSp>
        <p:nvGrpSpPr>
          <p:cNvPr id="19" name="Group 3"/>
          <p:cNvGrpSpPr>
            <a:grpSpLocks/>
          </p:cNvGrpSpPr>
          <p:nvPr/>
        </p:nvGrpSpPr>
        <p:grpSpPr bwMode="auto">
          <a:xfrm>
            <a:off x="901700" y="4638674"/>
            <a:ext cx="2822575" cy="1017587"/>
            <a:chOff x="5257800" y="1612901"/>
            <a:chExt cx="3457575" cy="1557337"/>
          </a:xfrm>
        </p:grpSpPr>
        <p:sp>
          <p:nvSpPr>
            <p:cNvPr id="24" name="Rectangle 13"/>
            <p:cNvSpPr>
              <a:spLocks noChangeArrowheads="1"/>
            </p:cNvSpPr>
            <p:nvPr/>
          </p:nvSpPr>
          <p:spPr bwMode="gray">
            <a:xfrm>
              <a:off x="8208963" y="2622551"/>
              <a:ext cx="506412" cy="547687"/>
            </a:xfrm>
            <a:prstGeom prst="rect">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algn="ctr" eaLnBrk="1" hangingPunct="1">
                <a:spcBef>
                  <a:spcPct val="0"/>
                </a:spcBef>
                <a:buClrTx/>
                <a:buFontTx/>
                <a:buNone/>
              </a:pPr>
              <a:r>
                <a:rPr lang="en-US" altLang="en-US" sz="800">
                  <a:solidFill>
                    <a:srgbClr val="FFFFFF"/>
                  </a:solidFill>
                  <a:cs typeface="ヒラギノ角ゴ Pro W3"/>
                </a:rPr>
                <a:t>(20)</a:t>
              </a:r>
            </a:p>
          </p:txBody>
        </p:sp>
        <p:sp>
          <p:nvSpPr>
            <p:cNvPr id="25" name="Rectangle 14"/>
            <p:cNvSpPr>
              <a:spLocks noChangeArrowheads="1"/>
            </p:cNvSpPr>
            <p:nvPr/>
          </p:nvSpPr>
          <p:spPr bwMode="gray">
            <a:xfrm>
              <a:off x="7224713" y="2622551"/>
              <a:ext cx="504825" cy="547687"/>
            </a:xfrm>
            <a:prstGeom prst="rect">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algn="ctr" eaLnBrk="1" hangingPunct="1">
                <a:spcBef>
                  <a:spcPct val="0"/>
                </a:spcBef>
                <a:buClrTx/>
                <a:buFontTx/>
                <a:buNone/>
              </a:pPr>
              <a:r>
                <a:rPr lang="en-US" altLang="en-US" sz="800">
                  <a:solidFill>
                    <a:srgbClr val="FFFFFF"/>
                  </a:solidFill>
                  <a:cs typeface="ヒラギノ角ゴ Pro W3"/>
                </a:rPr>
                <a:t>+30</a:t>
              </a:r>
            </a:p>
          </p:txBody>
        </p:sp>
        <p:sp>
          <p:nvSpPr>
            <p:cNvPr id="26" name="Rectangle 15"/>
            <p:cNvSpPr>
              <a:spLocks noChangeArrowheads="1"/>
            </p:cNvSpPr>
            <p:nvPr/>
          </p:nvSpPr>
          <p:spPr bwMode="gray">
            <a:xfrm>
              <a:off x="6242050" y="2622551"/>
              <a:ext cx="504825" cy="547687"/>
            </a:xfrm>
            <a:prstGeom prst="rect">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algn="ctr" eaLnBrk="1" hangingPunct="1">
                <a:spcBef>
                  <a:spcPct val="0"/>
                </a:spcBef>
                <a:buClrTx/>
                <a:buFontTx/>
                <a:buNone/>
              </a:pPr>
              <a:r>
                <a:rPr lang="en-US" altLang="en-US" sz="800">
                  <a:solidFill>
                    <a:srgbClr val="FFFFFF"/>
                  </a:solidFill>
                  <a:cs typeface="ヒラギノ角ゴ Pro W3"/>
                </a:rPr>
                <a:t>(5)</a:t>
              </a:r>
            </a:p>
          </p:txBody>
        </p:sp>
        <p:sp>
          <p:nvSpPr>
            <p:cNvPr id="27" name="Rectangle 16"/>
            <p:cNvSpPr>
              <a:spLocks noChangeArrowheads="1"/>
            </p:cNvSpPr>
            <p:nvPr/>
          </p:nvSpPr>
          <p:spPr bwMode="gray">
            <a:xfrm>
              <a:off x="5257800" y="2622551"/>
              <a:ext cx="506413" cy="547687"/>
            </a:xfrm>
            <a:prstGeom prst="rect">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algn="ctr" eaLnBrk="1" hangingPunct="1">
                <a:spcBef>
                  <a:spcPct val="0"/>
                </a:spcBef>
                <a:buClrTx/>
                <a:buFontTx/>
                <a:buNone/>
              </a:pPr>
              <a:r>
                <a:rPr lang="en-US" altLang="en-US" sz="800">
                  <a:solidFill>
                    <a:srgbClr val="FFFFFF"/>
                  </a:solidFill>
                  <a:cs typeface="ヒラギノ角ゴ Pro W3"/>
                </a:rPr>
                <a:t>+10</a:t>
              </a:r>
            </a:p>
          </p:txBody>
        </p:sp>
        <p:sp>
          <p:nvSpPr>
            <p:cNvPr id="28" name="Rectangle 17"/>
            <p:cNvSpPr>
              <a:spLocks noChangeArrowheads="1"/>
            </p:cNvSpPr>
            <p:nvPr/>
          </p:nvSpPr>
          <p:spPr bwMode="gray">
            <a:xfrm>
              <a:off x="6732588" y="1612901"/>
              <a:ext cx="506412" cy="547687"/>
            </a:xfrm>
            <a:prstGeom prst="rect">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algn="ctr" eaLnBrk="1" hangingPunct="1">
                <a:spcBef>
                  <a:spcPct val="0"/>
                </a:spcBef>
                <a:buClrTx/>
                <a:buFontTx/>
                <a:buNone/>
              </a:pPr>
              <a:r>
                <a:rPr lang="en-US" altLang="en-US" sz="800">
                  <a:solidFill>
                    <a:srgbClr val="FFFFFF"/>
                  </a:solidFill>
                  <a:cs typeface="ヒラギノ角ゴ Pro W3"/>
                </a:rPr>
                <a:t>0</a:t>
              </a:r>
            </a:p>
          </p:txBody>
        </p:sp>
      </p:grpSp>
      <p:grpSp>
        <p:nvGrpSpPr>
          <p:cNvPr id="29" name="Group 33"/>
          <p:cNvGrpSpPr>
            <a:grpSpLocks/>
          </p:cNvGrpSpPr>
          <p:nvPr/>
        </p:nvGrpSpPr>
        <p:grpSpPr bwMode="auto">
          <a:xfrm>
            <a:off x="5380038" y="4638674"/>
            <a:ext cx="2733675" cy="1023937"/>
            <a:chOff x="5041900" y="4348163"/>
            <a:chExt cx="3349625" cy="1566862"/>
          </a:xfrm>
        </p:grpSpPr>
        <p:sp>
          <p:nvSpPr>
            <p:cNvPr id="30" name="Rectangle 9"/>
            <p:cNvSpPr>
              <a:spLocks noChangeArrowheads="1"/>
            </p:cNvSpPr>
            <p:nvPr/>
          </p:nvSpPr>
          <p:spPr bwMode="gray">
            <a:xfrm>
              <a:off x="7885113" y="5367338"/>
              <a:ext cx="506412" cy="547687"/>
            </a:xfrm>
            <a:prstGeom prst="rect">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algn="ctr" eaLnBrk="1" hangingPunct="1">
                <a:spcBef>
                  <a:spcPct val="0"/>
                </a:spcBef>
                <a:buClrTx/>
                <a:buFontTx/>
                <a:buNone/>
              </a:pPr>
              <a:r>
                <a:rPr lang="en-US" altLang="en-US" sz="800">
                  <a:solidFill>
                    <a:srgbClr val="FFFFFF"/>
                  </a:solidFill>
                  <a:cs typeface="ヒラギノ角ゴ Pro W3"/>
                </a:rPr>
                <a:t>0</a:t>
              </a:r>
            </a:p>
          </p:txBody>
        </p:sp>
        <p:sp>
          <p:nvSpPr>
            <p:cNvPr id="31" name="Rectangle 10"/>
            <p:cNvSpPr>
              <a:spLocks noChangeArrowheads="1"/>
            </p:cNvSpPr>
            <p:nvPr/>
          </p:nvSpPr>
          <p:spPr bwMode="gray">
            <a:xfrm>
              <a:off x="6935788" y="5357813"/>
              <a:ext cx="506412" cy="547687"/>
            </a:xfrm>
            <a:prstGeom prst="rect">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algn="ctr" eaLnBrk="1" hangingPunct="1">
                <a:spcBef>
                  <a:spcPct val="0"/>
                </a:spcBef>
                <a:buClrTx/>
                <a:buFontTx/>
                <a:buNone/>
              </a:pPr>
              <a:r>
                <a:rPr lang="en-US" altLang="en-US" sz="800">
                  <a:solidFill>
                    <a:srgbClr val="FFFFFF"/>
                  </a:solidFill>
                  <a:cs typeface="ヒラギノ角ゴ Pro W3"/>
                </a:rPr>
                <a:t>0</a:t>
              </a:r>
            </a:p>
          </p:txBody>
        </p:sp>
        <p:sp>
          <p:nvSpPr>
            <p:cNvPr id="32" name="Rectangle 11"/>
            <p:cNvSpPr>
              <a:spLocks noChangeArrowheads="1"/>
            </p:cNvSpPr>
            <p:nvPr/>
          </p:nvSpPr>
          <p:spPr bwMode="gray">
            <a:xfrm>
              <a:off x="5989638" y="5357813"/>
              <a:ext cx="504825" cy="547687"/>
            </a:xfrm>
            <a:prstGeom prst="rect">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algn="ctr" eaLnBrk="1" hangingPunct="1">
                <a:spcBef>
                  <a:spcPct val="0"/>
                </a:spcBef>
                <a:buClrTx/>
                <a:buFontTx/>
                <a:buNone/>
              </a:pPr>
              <a:r>
                <a:rPr lang="en-US" altLang="en-US" sz="800">
                  <a:solidFill>
                    <a:srgbClr val="FFFFFF"/>
                  </a:solidFill>
                  <a:cs typeface="ヒラギノ角ゴ Pro W3"/>
                </a:rPr>
                <a:t>0</a:t>
              </a:r>
            </a:p>
          </p:txBody>
        </p:sp>
        <p:sp>
          <p:nvSpPr>
            <p:cNvPr id="33" name="Rectangle 12"/>
            <p:cNvSpPr>
              <a:spLocks noChangeArrowheads="1"/>
            </p:cNvSpPr>
            <p:nvPr/>
          </p:nvSpPr>
          <p:spPr bwMode="gray">
            <a:xfrm>
              <a:off x="5041900" y="5357813"/>
              <a:ext cx="506413" cy="547687"/>
            </a:xfrm>
            <a:prstGeom prst="rect">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algn="ctr" eaLnBrk="1" hangingPunct="1">
                <a:spcBef>
                  <a:spcPct val="0"/>
                </a:spcBef>
                <a:buClrTx/>
                <a:buFontTx/>
                <a:buNone/>
              </a:pPr>
              <a:r>
                <a:rPr lang="en-US" altLang="en-US" sz="800">
                  <a:solidFill>
                    <a:srgbClr val="FFFFFF"/>
                  </a:solidFill>
                  <a:cs typeface="ヒラギノ角ゴ Pro W3"/>
                </a:rPr>
                <a:t>0</a:t>
              </a:r>
            </a:p>
          </p:txBody>
        </p:sp>
        <p:sp>
          <p:nvSpPr>
            <p:cNvPr id="34" name="Rectangle 18"/>
            <p:cNvSpPr>
              <a:spLocks noChangeArrowheads="1"/>
            </p:cNvSpPr>
            <p:nvPr/>
          </p:nvSpPr>
          <p:spPr bwMode="gray">
            <a:xfrm>
              <a:off x="6461892" y="4348163"/>
              <a:ext cx="505751" cy="546579"/>
            </a:xfrm>
            <a:prstGeom prst="rect">
              <a:avLst/>
            </a:prstGeom>
            <a:solidFill>
              <a:srgbClr val="99CCFF"/>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ctr">
                <a:defRPr/>
              </a:pPr>
              <a:r>
                <a:rPr lang="en-US" sz="1000" b="1" dirty="0">
                  <a:solidFill>
                    <a:schemeClr val="accent5"/>
                  </a:solidFill>
                </a:rPr>
                <a:t>+15</a:t>
              </a:r>
            </a:p>
          </p:txBody>
        </p:sp>
        <p:cxnSp>
          <p:nvCxnSpPr>
            <p:cNvPr id="35" name="AutoShape 20"/>
            <p:cNvCxnSpPr>
              <a:cxnSpLocks noChangeShapeType="1"/>
              <a:stCxn id="32" idx="0"/>
              <a:endCxn id="34" idx="2"/>
            </p:cNvCxnSpPr>
            <p:nvPr/>
          </p:nvCxnSpPr>
          <p:spPr bwMode="gray">
            <a:xfrm rot="-5400000">
              <a:off x="6247606" y="4890294"/>
              <a:ext cx="461963" cy="473075"/>
            </a:xfrm>
            <a:prstGeom prst="bentConnector3">
              <a:avLst>
                <a:gd name="adj1" fmla="val 50171"/>
              </a:avLst>
            </a:prstGeom>
            <a:noFill/>
            <a:ln w="9525" cap="rnd">
              <a:solidFill>
                <a:schemeClr val="tx1"/>
              </a:solidFill>
              <a:prstDash val="sysDot"/>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6" name="AutoShape 21"/>
            <p:cNvCxnSpPr>
              <a:cxnSpLocks noChangeShapeType="1"/>
              <a:stCxn id="31" idx="0"/>
              <a:endCxn id="34" idx="2"/>
            </p:cNvCxnSpPr>
            <p:nvPr/>
          </p:nvCxnSpPr>
          <p:spPr bwMode="gray">
            <a:xfrm rot="5400000" flipH="1">
              <a:off x="6721475" y="4889500"/>
              <a:ext cx="461963" cy="474663"/>
            </a:xfrm>
            <a:prstGeom prst="bentConnector3">
              <a:avLst>
                <a:gd name="adj1" fmla="val 50171"/>
              </a:avLst>
            </a:prstGeom>
            <a:noFill/>
            <a:ln w="9525" cap="rnd">
              <a:solidFill>
                <a:schemeClr val="tx1"/>
              </a:solidFill>
              <a:prstDash val="sysDot"/>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7" name="AutoShape 22"/>
            <p:cNvCxnSpPr>
              <a:cxnSpLocks noChangeShapeType="1"/>
              <a:endCxn id="34" idx="3"/>
            </p:cNvCxnSpPr>
            <p:nvPr/>
          </p:nvCxnSpPr>
          <p:spPr bwMode="gray">
            <a:xfrm rot="5400000" flipH="1">
              <a:off x="7181057" y="4409281"/>
              <a:ext cx="744538" cy="1171575"/>
            </a:xfrm>
            <a:prstGeom prst="bentConnector2">
              <a:avLst/>
            </a:prstGeom>
            <a:noFill/>
            <a:ln w="9525" cap="rnd">
              <a:solidFill>
                <a:schemeClr val="tx1"/>
              </a:solidFill>
              <a:prstDash val="sysDot"/>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8" name="AutoShape 29"/>
            <p:cNvCxnSpPr>
              <a:cxnSpLocks noChangeShapeType="1"/>
              <a:endCxn id="34" idx="1"/>
            </p:cNvCxnSpPr>
            <p:nvPr/>
          </p:nvCxnSpPr>
          <p:spPr bwMode="gray">
            <a:xfrm rot="-5400000">
              <a:off x="5511800" y="4406900"/>
              <a:ext cx="735013" cy="1166813"/>
            </a:xfrm>
            <a:prstGeom prst="bentConnector2">
              <a:avLst/>
            </a:prstGeom>
            <a:noFill/>
            <a:ln w="9525" cap="rnd">
              <a:solidFill>
                <a:schemeClr val="tx1"/>
              </a:solidFill>
              <a:prstDash val="sysDot"/>
              <a:miter lim="800000"/>
              <a:headEnd type="triangle" w="med" len="med"/>
              <a:tailEnd type="triangle" w="med" len="med"/>
            </a:ln>
            <a:extLst>
              <a:ext uri="{909E8E84-426E-40DD-AFC4-6F175D3DCCD1}">
                <a14:hiddenFill xmlns:a14="http://schemas.microsoft.com/office/drawing/2010/main">
                  <a:noFill/>
                </a14:hiddenFill>
              </a:ext>
            </a:extLst>
          </p:spPr>
        </p:cxnSp>
      </p:grpSp>
      <p:sp>
        <p:nvSpPr>
          <p:cNvPr id="39" name="Rectangle 34"/>
          <p:cNvSpPr>
            <a:spLocks noChangeArrowheads="1"/>
          </p:cNvSpPr>
          <p:nvPr/>
        </p:nvSpPr>
        <p:spPr bwMode="auto">
          <a:xfrm>
            <a:off x="4956175" y="3933056"/>
            <a:ext cx="3502025" cy="2039938"/>
          </a:xfrm>
          <a:prstGeom prst="rect">
            <a:avLst/>
          </a:prstGeom>
          <a:noFill/>
          <a:ln w="635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eaLnBrk="1" hangingPunct="1">
              <a:spcBef>
                <a:spcPct val="0"/>
              </a:spcBef>
              <a:buClrTx/>
              <a:buFontTx/>
              <a:buNone/>
            </a:pPr>
            <a:r>
              <a:rPr lang="en-US" altLang="en-US" sz="1200" b="1" dirty="0">
                <a:solidFill>
                  <a:srgbClr val="002060"/>
                </a:solidFill>
                <a:cs typeface="ヒラギノ角ゴ Pro W3"/>
              </a:rPr>
              <a:t>With </a:t>
            </a:r>
            <a:r>
              <a:rPr lang="en-US" altLang="en-US" sz="1200" b="1" dirty="0" smtClean="0">
                <a:solidFill>
                  <a:srgbClr val="002060"/>
                </a:solidFill>
                <a:cs typeface="ヒラギノ角ゴ Pro W3"/>
              </a:rPr>
              <a:t>End of Day Target Balance </a:t>
            </a:r>
            <a:r>
              <a:rPr lang="en-US" altLang="en-US" sz="1200" b="1" dirty="0">
                <a:solidFill>
                  <a:srgbClr val="002060"/>
                </a:solidFill>
                <a:cs typeface="ヒラギノ角ゴ Pro W3"/>
              </a:rPr>
              <a:t>Program</a:t>
            </a:r>
          </a:p>
        </p:txBody>
      </p:sp>
      <p:sp>
        <p:nvSpPr>
          <p:cNvPr id="40" name="TOCHeader"/>
          <p:cNvSpPr>
            <a:spLocks noGrp="1" noChangeArrowheads="1"/>
          </p:cNvSpPr>
          <p:nvPr>
            <p:ph type="title"/>
            <p:custDataLst>
              <p:tags r:id="rId2"/>
            </p:custDataLst>
          </p:nvPr>
        </p:nvSpPr>
        <p:spPr>
          <a:xfrm>
            <a:off x="141288" y="44624"/>
            <a:ext cx="8859837" cy="377825"/>
          </a:xfrm>
          <a:noFill/>
          <a:extLst>
            <a:ext uri="{909E8E84-426E-40DD-AFC4-6F175D3DCCD1}">
              <a14:hiddenFill xmlns:a14="http://schemas.microsoft.com/office/drawing/2010/main">
                <a:solidFill>
                  <a:schemeClr val="bg1"/>
                </a:solidFill>
              </a14:hiddenFill>
            </a:ext>
          </a:extLst>
        </p:spPr>
        <p:txBody>
          <a:bodyPr anchor="ctr"/>
          <a:lstStyle/>
          <a:p>
            <a:r>
              <a:rPr lang="en-IE" b="1" dirty="0" smtClean="0"/>
              <a:t>Target Balance – End of Day Target Balance (TBA)</a:t>
            </a:r>
            <a:endParaRPr lang="en-IE" b="1" dirty="0"/>
          </a:p>
        </p:txBody>
      </p:sp>
    </p:spTree>
    <p:custDataLst>
      <p:tags r:id="rId1"/>
    </p:custDataLst>
    <p:extLst>
      <p:ext uri="{BB962C8B-B14F-4D97-AF65-F5344CB8AC3E}">
        <p14:creationId xmlns:p14="http://schemas.microsoft.com/office/powerpoint/2010/main" val="91672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41288" y="44624"/>
            <a:ext cx="8859837" cy="369332"/>
          </a:xfrm>
        </p:spPr>
        <p:txBody>
          <a:bodyPr/>
          <a:lstStyle/>
          <a:p>
            <a:pPr eaLnBrk="1" hangingPunct="1"/>
            <a:r>
              <a:rPr lang="en-GB" altLang="en-US" b="1" dirty="0" smtClean="0"/>
              <a:t> Target Balance – End of Day Target Balance (TBA)</a:t>
            </a:r>
          </a:p>
        </p:txBody>
      </p:sp>
      <p:sp>
        <p:nvSpPr>
          <p:cNvPr id="38917" name="Rectangle 29"/>
          <p:cNvSpPr>
            <a:spLocks noChangeArrowheads="1"/>
          </p:cNvSpPr>
          <p:nvPr/>
        </p:nvSpPr>
        <p:spPr bwMode="auto">
          <a:xfrm>
            <a:off x="179388" y="872530"/>
            <a:ext cx="4249737" cy="5246655"/>
          </a:xfrm>
          <a:prstGeom prst="rect">
            <a:avLst/>
          </a:prstGeom>
          <a:noFill/>
          <a:ln w="635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eaLnBrk="1" hangingPunct="1">
              <a:spcBef>
                <a:spcPct val="0"/>
              </a:spcBef>
              <a:buClrTx/>
              <a:buFontTx/>
              <a:buNone/>
            </a:pPr>
            <a:endParaRPr lang="en-GB" altLang="en-US" sz="1100">
              <a:solidFill>
                <a:srgbClr val="3E4043"/>
              </a:solidFill>
              <a:cs typeface="ヒラギノ角ゴ Pro W3"/>
            </a:endParaRPr>
          </a:p>
        </p:txBody>
      </p:sp>
      <p:sp>
        <p:nvSpPr>
          <p:cNvPr id="38918" name="Rectangle 30"/>
          <p:cNvSpPr>
            <a:spLocks noChangeArrowheads="1"/>
          </p:cNvSpPr>
          <p:nvPr/>
        </p:nvSpPr>
        <p:spPr bwMode="auto">
          <a:xfrm>
            <a:off x="4578368" y="920659"/>
            <a:ext cx="4249737" cy="2411412"/>
          </a:xfrm>
          <a:prstGeom prst="rect">
            <a:avLst/>
          </a:prstGeom>
          <a:noFill/>
          <a:ln w="635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algn="ctr" eaLnBrk="1" hangingPunct="1">
              <a:spcBef>
                <a:spcPct val="0"/>
              </a:spcBef>
              <a:buClrTx/>
              <a:buFontTx/>
              <a:buNone/>
            </a:pPr>
            <a:endParaRPr lang="en-GB" altLang="en-US" sz="1100">
              <a:solidFill>
                <a:srgbClr val="3E4043"/>
              </a:solidFill>
              <a:cs typeface="ヒラギノ角ゴ Pro W3"/>
            </a:endParaRPr>
          </a:p>
          <a:p>
            <a:pPr algn="ctr" eaLnBrk="1" hangingPunct="1">
              <a:spcBef>
                <a:spcPct val="0"/>
              </a:spcBef>
              <a:buClrTx/>
              <a:buFontTx/>
              <a:buNone/>
            </a:pPr>
            <a:endParaRPr lang="en-GB" altLang="en-US" sz="1100">
              <a:solidFill>
                <a:srgbClr val="3E4043"/>
              </a:solidFill>
              <a:cs typeface="ヒラギノ角ゴ Pro W3"/>
            </a:endParaRPr>
          </a:p>
          <a:p>
            <a:pPr algn="ctr" eaLnBrk="1" hangingPunct="1">
              <a:spcBef>
                <a:spcPct val="0"/>
              </a:spcBef>
              <a:buClrTx/>
              <a:buFontTx/>
              <a:buNone/>
            </a:pPr>
            <a:endParaRPr lang="en-GB" altLang="en-US" sz="1100">
              <a:solidFill>
                <a:srgbClr val="3E4043"/>
              </a:solidFill>
              <a:cs typeface="ヒラギノ角ゴ Pro W3"/>
            </a:endParaRPr>
          </a:p>
          <a:p>
            <a:pPr algn="ctr" eaLnBrk="1" hangingPunct="1">
              <a:spcBef>
                <a:spcPct val="0"/>
              </a:spcBef>
              <a:buClrTx/>
              <a:buFontTx/>
              <a:buNone/>
            </a:pPr>
            <a:endParaRPr lang="en-GB" altLang="en-US" sz="1100">
              <a:solidFill>
                <a:srgbClr val="3E4043"/>
              </a:solidFill>
              <a:cs typeface="ヒラギノ角ゴ Pro W3"/>
            </a:endParaRPr>
          </a:p>
          <a:p>
            <a:pPr algn="ctr" eaLnBrk="1" hangingPunct="1">
              <a:spcBef>
                <a:spcPct val="0"/>
              </a:spcBef>
              <a:buClrTx/>
              <a:buFontTx/>
              <a:buNone/>
            </a:pPr>
            <a:endParaRPr lang="en-GB" altLang="en-US" sz="1100">
              <a:solidFill>
                <a:srgbClr val="3E4043"/>
              </a:solidFill>
              <a:cs typeface="ヒラギノ角ゴ Pro W3"/>
            </a:endParaRPr>
          </a:p>
          <a:p>
            <a:pPr algn="ctr" eaLnBrk="1" hangingPunct="1">
              <a:spcBef>
                <a:spcPct val="0"/>
              </a:spcBef>
              <a:buClrTx/>
              <a:buFontTx/>
              <a:buNone/>
            </a:pPr>
            <a:endParaRPr lang="en-GB" altLang="en-US">
              <a:cs typeface="ヒラギノ角ゴ Pro W3"/>
            </a:endParaRPr>
          </a:p>
        </p:txBody>
      </p:sp>
      <p:sp>
        <p:nvSpPr>
          <p:cNvPr id="38919" name="Rectangle 31"/>
          <p:cNvSpPr>
            <a:spLocks noChangeArrowheads="1"/>
          </p:cNvSpPr>
          <p:nvPr/>
        </p:nvSpPr>
        <p:spPr bwMode="auto">
          <a:xfrm>
            <a:off x="4549148" y="3772860"/>
            <a:ext cx="4249737" cy="2346325"/>
          </a:xfrm>
          <a:prstGeom prst="rect">
            <a:avLst/>
          </a:prstGeom>
          <a:solidFill>
            <a:schemeClr val="bg1"/>
          </a:solidFill>
          <a:ln w="6350" algn="ctr">
            <a:solidFill>
              <a:schemeClr val="accent1"/>
            </a:solidFill>
            <a:round/>
            <a:headEnd/>
            <a:tailEnd/>
          </a:ln>
        </p:spPr>
        <p:txBody>
          <a:bodyPr wrap="none" anchor="ct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eaLnBrk="1" hangingPunct="1">
              <a:spcBef>
                <a:spcPct val="0"/>
              </a:spcBef>
              <a:buClrTx/>
              <a:buFont typeface="Arial" pitchFamily="34" charset="0"/>
              <a:buChar char="•"/>
            </a:pPr>
            <a:r>
              <a:rPr lang="en-GB" altLang="en-US" sz="1100" dirty="0">
                <a:solidFill>
                  <a:srgbClr val="002060"/>
                </a:solidFill>
                <a:cs typeface="ヒラギノ角ゴ Pro W3"/>
              </a:rPr>
              <a:t> </a:t>
            </a:r>
            <a:r>
              <a:rPr lang="en-GB" altLang="en-US" sz="1000" b="1" dirty="0">
                <a:solidFill>
                  <a:schemeClr val="accent1"/>
                </a:solidFill>
                <a:cs typeface="ヒラギノ角ゴ Pro W3"/>
              </a:rPr>
              <a:t>Domestic </a:t>
            </a:r>
            <a:r>
              <a:rPr lang="en-GB" altLang="en-US" sz="1000" b="1" dirty="0" smtClean="0">
                <a:solidFill>
                  <a:schemeClr val="accent1"/>
                </a:solidFill>
                <a:cs typeface="ヒラギノ角ゴ Pro W3"/>
              </a:rPr>
              <a:t>Structures</a:t>
            </a:r>
            <a:r>
              <a:rPr lang="en-GB" altLang="en-US" sz="1000" b="1" dirty="0">
                <a:solidFill>
                  <a:schemeClr val="accent1"/>
                </a:solidFill>
                <a:cs typeface="ヒラギノ角ゴ Pro W3"/>
              </a:rPr>
              <a:t>: </a:t>
            </a:r>
            <a:r>
              <a:rPr lang="en-GB" altLang="en-US" sz="1000" dirty="0">
                <a:solidFill>
                  <a:srgbClr val="3E4043"/>
                </a:solidFill>
                <a:cs typeface="ヒラギノ角ゴ Pro W3"/>
              </a:rPr>
              <a:t>Both accounts </a:t>
            </a:r>
          </a:p>
          <a:p>
            <a:pPr eaLnBrk="1" hangingPunct="1">
              <a:spcBef>
                <a:spcPct val="0"/>
              </a:spcBef>
              <a:buClrTx/>
              <a:buFontTx/>
              <a:buNone/>
            </a:pPr>
            <a:r>
              <a:rPr lang="en-GB" altLang="en-US" sz="1000" dirty="0">
                <a:solidFill>
                  <a:srgbClr val="3E4043"/>
                </a:solidFill>
                <a:cs typeface="ヒラギノ角ゴ Pro W3"/>
              </a:rPr>
              <a:t>are in the same country  </a:t>
            </a:r>
          </a:p>
          <a:p>
            <a:pPr eaLnBrk="1" hangingPunct="1">
              <a:spcBef>
                <a:spcPct val="0"/>
              </a:spcBef>
              <a:buClrTx/>
              <a:buFontTx/>
              <a:buNone/>
            </a:pPr>
            <a:endParaRPr lang="en-GB" altLang="en-US" sz="1000" dirty="0">
              <a:solidFill>
                <a:srgbClr val="3E4043"/>
              </a:solidFill>
              <a:cs typeface="ヒラギノ角ゴ Pro W3"/>
            </a:endParaRPr>
          </a:p>
          <a:p>
            <a:pPr eaLnBrk="1" hangingPunct="1">
              <a:spcBef>
                <a:spcPct val="0"/>
              </a:spcBef>
              <a:buClrTx/>
              <a:buFont typeface="Arial" pitchFamily="34" charset="0"/>
              <a:buChar char="•"/>
            </a:pPr>
            <a:r>
              <a:rPr lang="en-GB" altLang="en-US" sz="1000" dirty="0">
                <a:solidFill>
                  <a:srgbClr val="3E4043"/>
                </a:solidFill>
                <a:cs typeface="ヒラギノ角ゴ Pro W3"/>
              </a:rPr>
              <a:t> </a:t>
            </a:r>
            <a:r>
              <a:rPr lang="en-GB" altLang="en-US" sz="1000" b="1" dirty="0">
                <a:solidFill>
                  <a:schemeClr val="accent1"/>
                </a:solidFill>
                <a:cs typeface="ヒラギノ角ゴ Pro W3"/>
              </a:rPr>
              <a:t>Cross </a:t>
            </a:r>
            <a:r>
              <a:rPr lang="en-GB" altLang="en-US" sz="1000" b="1" dirty="0" smtClean="0">
                <a:solidFill>
                  <a:schemeClr val="accent1"/>
                </a:solidFill>
                <a:cs typeface="ヒラギノ角ゴ Pro W3"/>
              </a:rPr>
              <a:t>Border Structures</a:t>
            </a:r>
            <a:r>
              <a:rPr lang="en-GB" altLang="en-US" sz="1000" b="1" dirty="0">
                <a:solidFill>
                  <a:schemeClr val="accent1"/>
                </a:solidFill>
                <a:cs typeface="ヒラギノ角ゴ Pro W3"/>
              </a:rPr>
              <a:t>: </a:t>
            </a:r>
          </a:p>
          <a:p>
            <a:pPr eaLnBrk="1" hangingPunct="1">
              <a:spcBef>
                <a:spcPct val="0"/>
              </a:spcBef>
              <a:buClrTx/>
              <a:buFontTx/>
              <a:buNone/>
            </a:pPr>
            <a:r>
              <a:rPr lang="en-GB" altLang="en-US" sz="1000" dirty="0">
                <a:solidFill>
                  <a:srgbClr val="3E4043"/>
                </a:solidFill>
                <a:cs typeface="ヒラギノ角ゴ Pro W3"/>
              </a:rPr>
              <a:t>structures are in two or more </a:t>
            </a:r>
          </a:p>
          <a:p>
            <a:pPr eaLnBrk="1" hangingPunct="1">
              <a:spcBef>
                <a:spcPct val="0"/>
              </a:spcBef>
              <a:buClrTx/>
              <a:buFontTx/>
              <a:buNone/>
            </a:pPr>
            <a:r>
              <a:rPr lang="en-GB" altLang="en-US" sz="1000" dirty="0">
                <a:solidFill>
                  <a:srgbClr val="3E4043"/>
                </a:solidFill>
                <a:cs typeface="ヒラギノ角ゴ Pro W3"/>
              </a:rPr>
              <a:t>countries within the same region </a:t>
            </a:r>
          </a:p>
          <a:p>
            <a:pPr eaLnBrk="1" hangingPunct="1">
              <a:spcBef>
                <a:spcPct val="0"/>
              </a:spcBef>
              <a:buClrTx/>
              <a:buFontTx/>
              <a:buNone/>
            </a:pPr>
            <a:r>
              <a:rPr lang="en-GB" altLang="en-US" sz="1000" dirty="0">
                <a:solidFill>
                  <a:srgbClr val="3E4043"/>
                </a:solidFill>
                <a:cs typeface="ヒラギノ角ゴ Pro W3"/>
              </a:rPr>
              <a:t>e.g. Ireland and London are both in </a:t>
            </a:r>
          </a:p>
          <a:p>
            <a:pPr eaLnBrk="1" hangingPunct="1">
              <a:spcBef>
                <a:spcPct val="0"/>
              </a:spcBef>
              <a:buClrTx/>
              <a:buFontTx/>
              <a:buNone/>
            </a:pPr>
            <a:r>
              <a:rPr lang="en-GB" altLang="en-US" sz="1000" dirty="0">
                <a:solidFill>
                  <a:srgbClr val="3E4043"/>
                </a:solidFill>
                <a:cs typeface="ヒラギノ角ゴ Pro W3"/>
              </a:rPr>
              <a:t>EMEA</a:t>
            </a:r>
          </a:p>
          <a:p>
            <a:pPr eaLnBrk="1" hangingPunct="1">
              <a:spcBef>
                <a:spcPct val="0"/>
              </a:spcBef>
              <a:buClrTx/>
              <a:buFont typeface="Arial" pitchFamily="34" charset="0"/>
              <a:buChar char="•"/>
            </a:pPr>
            <a:endParaRPr lang="en-GB" altLang="en-US" sz="1000" dirty="0">
              <a:solidFill>
                <a:srgbClr val="3E4043"/>
              </a:solidFill>
              <a:cs typeface="ヒラギノ角ゴ Pro W3"/>
            </a:endParaRPr>
          </a:p>
          <a:p>
            <a:pPr eaLnBrk="1" hangingPunct="1">
              <a:spcBef>
                <a:spcPct val="0"/>
              </a:spcBef>
              <a:buClrTx/>
              <a:buFont typeface="Arial" pitchFamily="34" charset="0"/>
              <a:buChar char="•"/>
            </a:pPr>
            <a:r>
              <a:rPr lang="en-GB" altLang="en-US" sz="1000" dirty="0">
                <a:solidFill>
                  <a:srgbClr val="3E4043"/>
                </a:solidFill>
                <a:cs typeface="ヒラギノ角ゴ Pro W3"/>
              </a:rPr>
              <a:t> </a:t>
            </a:r>
            <a:r>
              <a:rPr lang="en-GB" altLang="en-US" sz="1000" b="1" dirty="0">
                <a:solidFill>
                  <a:schemeClr val="accent1"/>
                </a:solidFill>
                <a:cs typeface="ヒラギノ角ゴ Pro W3"/>
              </a:rPr>
              <a:t>Cross </a:t>
            </a:r>
            <a:r>
              <a:rPr lang="en-GB" altLang="en-US" sz="1000" b="1" dirty="0" smtClean="0">
                <a:solidFill>
                  <a:schemeClr val="accent1"/>
                </a:solidFill>
                <a:cs typeface="ヒラギノ角ゴ Pro W3"/>
              </a:rPr>
              <a:t>Regional Structures</a:t>
            </a:r>
            <a:r>
              <a:rPr lang="en-GB" altLang="en-US" sz="1000" b="1" dirty="0">
                <a:solidFill>
                  <a:schemeClr val="accent1"/>
                </a:solidFill>
                <a:cs typeface="ヒラギノ角ゴ Pro W3"/>
              </a:rPr>
              <a:t>:</a:t>
            </a:r>
          </a:p>
          <a:p>
            <a:pPr eaLnBrk="1" hangingPunct="1">
              <a:spcBef>
                <a:spcPct val="0"/>
              </a:spcBef>
              <a:buClrTx/>
              <a:buFontTx/>
              <a:buNone/>
            </a:pPr>
            <a:r>
              <a:rPr lang="en-GB" altLang="en-US" sz="1000" dirty="0">
                <a:solidFill>
                  <a:srgbClr val="3E4043"/>
                </a:solidFill>
                <a:cs typeface="ヒラギノ角ゴ Pro W3"/>
              </a:rPr>
              <a:t>structures are across two or more </a:t>
            </a:r>
          </a:p>
          <a:p>
            <a:pPr eaLnBrk="1" hangingPunct="1">
              <a:spcBef>
                <a:spcPct val="0"/>
              </a:spcBef>
              <a:buClrTx/>
              <a:buFontTx/>
              <a:buNone/>
            </a:pPr>
            <a:r>
              <a:rPr lang="en-GB" altLang="en-US" sz="1000" dirty="0">
                <a:solidFill>
                  <a:srgbClr val="3E4043"/>
                </a:solidFill>
                <a:cs typeface="ヒラギノ角ゴ Pro W3"/>
              </a:rPr>
              <a:t>regions e.g. EMEA and North America.</a:t>
            </a:r>
          </a:p>
          <a:p>
            <a:pPr eaLnBrk="1" hangingPunct="1">
              <a:spcBef>
                <a:spcPct val="0"/>
              </a:spcBef>
              <a:buClrTx/>
              <a:buFontTx/>
              <a:buNone/>
            </a:pPr>
            <a:endParaRPr lang="en-GB" altLang="en-US" sz="1100" dirty="0">
              <a:solidFill>
                <a:srgbClr val="3E4043"/>
              </a:solidFill>
              <a:cs typeface="ヒラギノ角ゴ Pro W3"/>
            </a:endParaRPr>
          </a:p>
          <a:p>
            <a:pPr eaLnBrk="1" hangingPunct="1">
              <a:spcBef>
                <a:spcPct val="0"/>
              </a:spcBef>
              <a:buClrTx/>
              <a:buFontTx/>
              <a:buNone/>
            </a:pPr>
            <a:endParaRPr lang="en-GB" altLang="en-US" sz="1100" dirty="0">
              <a:solidFill>
                <a:srgbClr val="3E4043"/>
              </a:solidFill>
              <a:cs typeface="ヒラギノ角ゴ Pro W3"/>
            </a:endParaRPr>
          </a:p>
        </p:txBody>
      </p:sp>
      <p:sp>
        <p:nvSpPr>
          <p:cNvPr id="34" name="Rectangle 33"/>
          <p:cNvSpPr/>
          <p:nvPr/>
        </p:nvSpPr>
        <p:spPr bwMode="auto">
          <a:xfrm>
            <a:off x="179388" y="548680"/>
            <a:ext cx="4249737" cy="323850"/>
          </a:xfrm>
          <a:prstGeom prst="rect">
            <a:avLst/>
          </a:prstGeom>
          <a:solidFill>
            <a:schemeClr val="tx1">
              <a:lumMod val="40000"/>
              <a:lumOff val="60000"/>
            </a:schemeClr>
          </a:solidFill>
          <a:ln w="6350" cap="flat" cmpd="sng" algn="ctr">
            <a:solidFill>
              <a:schemeClr val="accent1"/>
            </a:solidFill>
            <a:prstDash val="solid"/>
            <a:round/>
            <a:headEnd type="none" w="med" len="med"/>
            <a:tailEnd type="none" w="med" len="med"/>
          </a:ln>
          <a:effectLst/>
          <a:extLst/>
        </p:spPr>
        <p:txBody>
          <a:bodyPr wrap="none" anchor="ctr"/>
          <a:lstStyle/>
          <a:p>
            <a:pPr algn="ctr">
              <a:defRPr/>
            </a:pPr>
            <a:r>
              <a:rPr lang="en-GB" sz="1400" dirty="0">
                <a:solidFill>
                  <a:srgbClr val="002D72"/>
                </a:solidFill>
                <a:latin typeface="+mn-lt"/>
                <a:ea typeface="+mn-ea"/>
                <a:cs typeface="+mn-cs"/>
              </a:rPr>
              <a:t>Terminology  </a:t>
            </a:r>
          </a:p>
        </p:txBody>
      </p:sp>
      <p:sp>
        <p:nvSpPr>
          <p:cNvPr id="35" name="Rectangle 34"/>
          <p:cNvSpPr/>
          <p:nvPr/>
        </p:nvSpPr>
        <p:spPr bwMode="auto">
          <a:xfrm>
            <a:off x="4583906" y="579437"/>
            <a:ext cx="4249737" cy="323850"/>
          </a:xfrm>
          <a:prstGeom prst="rect">
            <a:avLst/>
          </a:prstGeom>
          <a:solidFill>
            <a:schemeClr val="tx1">
              <a:lumMod val="40000"/>
              <a:lumOff val="60000"/>
            </a:schemeClr>
          </a:solidFill>
          <a:ln w="6350" cap="flat" cmpd="sng" algn="ctr">
            <a:solidFill>
              <a:schemeClr val="accent1"/>
            </a:solidFill>
            <a:prstDash val="solid"/>
            <a:round/>
            <a:headEnd type="none" w="med" len="med"/>
            <a:tailEnd type="none" w="med" len="med"/>
          </a:ln>
          <a:effectLst/>
          <a:extLst/>
        </p:spPr>
        <p:txBody>
          <a:bodyPr wrap="none" anchor="ctr"/>
          <a:lstStyle/>
          <a:p>
            <a:pPr algn="ctr">
              <a:defRPr/>
            </a:pPr>
            <a:r>
              <a:rPr lang="en-GB" sz="1400" dirty="0">
                <a:solidFill>
                  <a:srgbClr val="002D72"/>
                </a:solidFill>
                <a:latin typeface="+mn-lt"/>
                <a:ea typeface="+mn-ea"/>
                <a:cs typeface="+mn-cs"/>
              </a:rPr>
              <a:t>Example </a:t>
            </a:r>
          </a:p>
        </p:txBody>
      </p:sp>
      <p:sp>
        <p:nvSpPr>
          <p:cNvPr id="37" name="Rectangle 36"/>
          <p:cNvSpPr/>
          <p:nvPr/>
        </p:nvSpPr>
        <p:spPr bwMode="auto">
          <a:xfrm>
            <a:off x="4549148" y="3447423"/>
            <a:ext cx="4249737" cy="325437"/>
          </a:xfrm>
          <a:prstGeom prst="rect">
            <a:avLst/>
          </a:prstGeom>
          <a:solidFill>
            <a:schemeClr val="tx1">
              <a:lumMod val="40000"/>
              <a:lumOff val="60000"/>
            </a:schemeClr>
          </a:solidFill>
          <a:ln w="6350" cap="flat" cmpd="sng" algn="ctr">
            <a:solidFill>
              <a:schemeClr val="accent1"/>
            </a:solidFill>
            <a:prstDash val="solid"/>
            <a:round/>
            <a:headEnd type="none" w="med" len="med"/>
            <a:tailEnd type="none" w="med" len="med"/>
          </a:ln>
          <a:effectLst/>
          <a:extLst/>
        </p:spPr>
        <p:txBody>
          <a:bodyPr wrap="none" anchor="ctr"/>
          <a:lstStyle/>
          <a:p>
            <a:pPr algn="ctr">
              <a:defRPr/>
            </a:pPr>
            <a:r>
              <a:rPr lang="en-GB" sz="1400" dirty="0">
                <a:solidFill>
                  <a:srgbClr val="002D72"/>
                </a:solidFill>
                <a:latin typeface="+mn-lt"/>
                <a:ea typeface="+mn-ea"/>
                <a:cs typeface="+mn-cs"/>
              </a:rPr>
              <a:t>Types of structures </a:t>
            </a:r>
          </a:p>
        </p:txBody>
      </p:sp>
      <p:pic>
        <p:nvPicPr>
          <p:cNvPr id="59" name="Picture 51" descr="SEPA Zone"/>
          <p:cNvPicPr>
            <a:picLocks noChangeAspect="1" noChangeArrowheads="1"/>
          </p:cNvPicPr>
          <p:nvPr/>
        </p:nvPicPr>
        <p:blipFill>
          <a:blip r:embed="rId4" cstate="print"/>
          <a:srcRect/>
          <a:stretch>
            <a:fillRect/>
          </a:stretch>
        </p:blipFill>
        <p:spPr bwMode="auto">
          <a:xfrm>
            <a:off x="7020272" y="4243306"/>
            <a:ext cx="1558184" cy="1433451"/>
          </a:xfrm>
          <a:prstGeom prst="roundRect">
            <a:avLst>
              <a:gd name="adj" fmla="val 8594"/>
            </a:avLst>
          </a:prstGeom>
          <a:noFill/>
          <a:ln>
            <a:noFill/>
          </a:ln>
          <a:effectLst>
            <a:reflection blurRad="12700" stA="38000" endPos="28000" dist="5000" dir="5400000" sy="-100000" algn="bl" rotWithShape="0"/>
          </a:effectLst>
        </p:spPr>
      </p:pic>
      <p:grpSp>
        <p:nvGrpSpPr>
          <p:cNvPr id="38924" name="Group 74"/>
          <p:cNvGrpSpPr>
            <a:grpSpLocks/>
          </p:cNvGrpSpPr>
          <p:nvPr/>
        </p:nvGrpSpPr>
        <p:grpSpPr bwMode="auto">
          <a:xfrm>
            <a:off x="5938357" y="2563742"/>
            <a:ext cx="768350" cy="663575"/>
            <a:chOff x="5140697" y="2946152"/>
            <a:chExt cx="623888" cy="473914"/>
          </a:xfrm>
        </p:grpSpPr>
        <p:sp>
          <p:nvSpPr>
            <p:cNvPr id="38954" name="Oval 143"/>
            <p:cNvSpPr>
              <a:spLocks noChangeArrowheads="1"/>
            </p:cNvSpPr>
            <p:nvPr/>
          </p:nvSpPr>
          <p:spPr bwMode="auto">
            <a:xfrm>
              <a:off x="5140697" y="2946152"/>
              <a:ext cx="623888" cy="360362"/>
            </a:xfrm>
            <a:prstGeom prst="ellipse">
              <a:avLst/>
            </a:prstGeom>
            <a:solidFill>
              <a:srgbClr val="DDDDDD"/>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rIns="45720" anchor="ct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algn="ctr" eaLnBrk="1" hangingPunct="1">
                <a:spcBef>
                  <a:spcPct val="0"/>
                </a:spcBef>
                <a:buClrTx/>
                <a:buFontTx/>
                <a:buNone/>
              </a:pPr>
              <a:endParaRPr lang="en-GB" altLang="en-US" sz="1800">
                <a:solidFill>
                  <a:schemeClr val="tx1"/>
                </a:solidFill>
                <a:cs typeface="ヒラギノ角ゴ Pro W3"/>
              </a:endParaRPr>
            </a:p>
          </p:txBody>
        </p:sp>
        <p:pic>
          <p:nvPicPr>
            <p:cNvPr id="38955" name="Picture 154"/>
            <p:cNvPicPr preferRelativeResize="0">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5220072" y="2996952"/>
              <a:ext cx="455613"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56" name="Rectangle 158"/>
            <p:cNvSpPr>
              <a:spLocks noChangeArrowheads="1"/>
            </p:cNvSpPr>
            <p:nvPr/>
          </p:nvSpPr>
          <p:spPr bwMode="gray">
            <a:xfrm>
              <a:off x="5346045" y="3321276"/>
              <a:ext cx="205254" cy="9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tIns="0" rIns="45720" bIns="0">
              <a:spAutoFit/>
            </a:bodyP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algn="ctr" eaLnBrk="1" hangingPunct="1">
                <a:spcBef>
                  <a:spcPct val="0"/>
                </a:spcBef>
                <a:buClrTx/>
                <a:buFontTx/>
                <a:buNone/>
              </a:pPr>
              <a:r>
                <a:rPr lang="en-US" altLang="en-US" sz="900">
                  <a:solidFill>
                    <a:srgbClr val="000000"/>
                  </a:solidFill>
                  <a:cs typeface="ヒラギノ角ゴ Pro W3"/>
                </a:rPr>
                <a:t>UK</a:t>
              </a:r>
              <a:endParaRPr lang="en-US" altLang="en-US" sz="900">
                <a:solidFill>
                  <a:schemeClr val="tx1"/>
                </a:solidFill>
                <a:cs typeface="ヒラギノ角ゴ Pro W3"/>
              </a:endParaRPr>
            </a:p>
          </p:txBody>
        </p:sp>
      </p:grpSp>
      <p:grpSp>
        <p:nvGrpSpPr>
          <p:cNvPr id="38925" name="Group 82"/>
          <p:cNvGrpSpPr>
            <a:grpSpLocks/>
          </p:cNvGrpSpPr>
          <p:nvPr/>
        </p:nvGrpSpPr>
        <p:grpSpPr bwMode="auto">
          <a:xfrm>
            <a:off x="5074757" y="2563742"/>
            <a:ext cx="766763" cy="663575"/>
            <a:chOff x="5140697" y="2946152"/>
            <a:chExt cx="623888" cy="473916"/>
          </a:xfrm>
        </p:grpSpPr>
        <p:sp>
          <p:nvSpPr>
            <p:cNvPr id="38951" name="Oval 143"/>
            <p:cNvSpPr>
              <a:spLocks noChangeArrowheads="1"/>
            </p:cNvSpPr>
            <p:nvPr/>
          </p:nvSpPr>
          <p:spPr bwMode="auto">
            <a:xfrm>
              <a:off x="5140697" y="2946152"/>
              <a:ext cx="623888" cy="360362"/>
            </a:xfrm>
            <a:prstGeom prst="ellipse">
              <a:avLst/>
            </a:prstGeom>
            <a:solidFill>
              <a:srgbClr val="DDDDDD"/>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rIns="45720" anchor="ct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algn="ctr" eaLnBrk="1" hangingPunct="1">
                <a:spcBef>
                  <a:spcPct val="0"/>
                </a:spcBef>
                <a:buClrTx/>
                <a:buFontTx/>
                <a:buNone/>
              </a:pPr>
              <a:endParaRPr lang="en-GB" altLang="en-US" sz="1800">
                <a:solidFill>
                  <a:schemeClr val="tx1"/>
                </a:solidFill>
                <a:cs typeface="ヒラギノ角ゴ Pro W3"/>
              </a:endParaRPr>
            </a:p>
          </p:txBody>
        </p:sp>
        <p:pic>
          <p:nvPicPr>
            <p:cNvPr id="38952" name="Picture 154"/>
            <p:cNvPicPr preferRelativeResize="0">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5220072" y="2996952"/>
              <a:ext cx="455613"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53" name="Rectangle 158"/>
            <p:cNvSpPr>
              <a:spLocks noChangeArrowheads="1"/>
            </p:cNvSpPr>
            <p:nvPr/>
          </p:nvSpPr>
          <p:spPr bwMode="gray">
            <a:xfrm>
              <a:off x="5348650" y="3321278"/>
              <a:ext cx="200044" cy="9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tIns="0" rIns="45720" bIns="0">
              <a:spAutoFit/>
            </a:bodyP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algn="ctr" eaLnBrk="1" hangingPunct="1">
                <a:spcBef>
                  <a:spcPct val="0"/>
                </a:spcBef>
                <a:buClrTx/>
                <a:buFontTx/>
                <a:buNone/>
              </a:pPr>
              <a:r>
                <a:rPr lang="en-US" altLang="en-US" sz="900">
                  <a:solidFill>
                    <a:srgbClr val="000000"/>
                  </a:solidFill>
                  <a:cs typeface="ヒラギノ角ゴ Pro W3"/>
                </a:rPr>
                <a:t>FR</a:t>
              </a:r>
              <a:endParaRPr lang="en-US" altLang="en-US" sz="900">
                <a:solidFill>
                  <a:schemeClr val="tx1"/>
                </a:solidFill>
                <a:cs typeface="ヒラギノ角ゴ Pro W3"/>
              </a:endParaRPr>
            </a:p>
          </p:txBody>
        </p:sp>
      </p:grpSp>
      <p:grpSp>
        <p:nvGrpSpPr>
          <p:cNvPr id="38926" name="Group 86"/>
          <p:cNvGrpSpPr>
            <a:grpSpLocks/>
          </p:cNvGrpSpPr>
          <p:nvPr/>
        </p:nvGrpSpPr>
        <p:grpSpPr bwMode="auto">
          <a:xfrm>
            <a:off x="7738582" y="2563742"/>
            <a:ext cx="768350" cy="663575"/>
            <a:chOff x="5140697" y="2946152"/>
            <a:chExt cx="623888" cy="473915"/>
          </a:xfrm>
        </p:grpSpPr>
        <p:sp>
          <p:nvSpPr>
            <p:cNvPr id="38948" name="Oval 143"/>
            <p:cNvSpPr>
              <a:spLocks noChangeArrowheads="1"/>
            </p:cNvSpPr>
            <p:nvPr/>
          </p:nvSpPr>
          <p:spPr bwMode="auto">
            <a:xfrm>
              <a:off x="5140697" y="2946152"/>
              <a:ext cx="623888" cy="360362"/>
            </a:xfrm>
            <a:prstGeom prst="ellipse">
              <a:avLst/>
            </a:prstGeom>
            <a:solidFill>
              <a:srgbClr val="DDDDDD"/>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rIns="45720" anchor="ct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algn="ctr" eaLnBrk="1" hangingPunct="1">
                <a:spcBef>
                  <a:spcPct val="0"/>
                </a:spcBef>
                <a:buClrTx/>
                <a:buFontTx/>
                <a:buNone/>
              </a:pPr>
              <a:endParaRPr lang="en-GB" altLang="en-US" sz="1800">
                <a:solidFill>
                  <a:schemeClr val="tx1"/>
                </a:solidFill>
                <a:cs typeface="ヒラギノ角ゴ Pro W3"/>
              </a:endParaRPr>
            </a:p>
          </p:txBody>
        </p:sp>
        <p:pic>
          <p:nvPicPr>
            <p:cNvPr id="38949" name="Picture 154"/>
            <p:cNvPicPr preferRelativeResize="0">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5220072" y="2996952"/>
              <a:ext cx="455613"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50" name="Rectangle 158"/>
            <p:cNvSpPr>
              <a:spLocks noChangeArrowheads="1"/>
            </p:cNvSpPr>
            <p:nvPr/>
          </p:nvSpPr>
          <p:spPr bwMode="gray">
            <a:xfrm>
              <a:off x="5319999" y="3321277"/>
              <a:ext cx="257349" cy="9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tIns="0" rIns="45720" bIns="0">
              <a:spAutoFit/>
            </a:bodyP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algn="ctr" eaLnBrk="1" hangingPunct="1">
                <a:spcBef>
                  <a:spcPct val="0"/>
                </a:spcBef>
                <a:buClrTx/>
                <a:buFontTx/>
                <a:buNone/>
              </a:pPr>
              <a:r>
                <a:rPr lang="en-US" altLang="en-US" sz="900">
                  <a:solidFill>
                    <a:srgbClr val="000000"/>
                  </a:solidFill>
                  <a:cs typeface="ヒラギノ角ゴ Pro W3"/>
                </a:rPr>
                <a:t>LUX</a:t>
              </a:r>
              <a:endParaRPr lang="en-US" altLang="en-US" sz="900">
                <a:solidFill>
                  <a:schemeClr val="tx1"/>
                </a:solidFill>
                <a:cs typeface="ヒラギノ角ゴ Pro W3"/>
              </a:endParaRPr>
            </a:p>
          </p:txBody>
        </p:sp>
      </p:grpSp>
      <p:grpSp>
        <p:nvGrpSpPr>
          <p:cNvPr id="38927" name="Group 90"/>
          <p:cNvGrpSpPr>
            <a:grpSpLocks/>
          </p:cNvGrpSpPr>
          <p:nvPr/>
        </p:nvGrpSpPr>
        <p:grpSpPr bwMode="auto">
          <a:xfrm>
            <a:off x="6801957" y="2563742"/>
            <a:ext cx="768350" cy="663575"/>
            <a:chOff x="5140697" y="2946152"/>
            <a:chExt cx="623888" cy="473914"/>
          </a:xfrm>
        </p:grpSpPr>
        <p:sp>
          <p:nvSpPr>
            <p:cNvPr id="38945" name="Oval 143"/>
            <p:cNvSpPr>
              <a:spLocks noChangeArrowheads="1"/>
            </p:cNvSpPr>
            <p:nvPr/>
          </p:nvSpPr>
          <p:spPr bwMode="auto">
            <a:xfrm>
              <a:off x="5140697" y="2946152"/>
              <a:ext cx="623888" cy="360362"/>
            </a:xfrm>
            <a:prstGeom prst="ellipse">
              <a:avLst/>
            </a:prstGeom>
            <a:solidFill>
              <a:srgbClr val="DDDDDD"/>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rIns="45720" anchor="ct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algn="ctr" eaLnBrk="1" hangingPunct="1">
                <a:spcBef>
                  <a:spcPct val="0"/>
                </a:spcBef>
                <a:buClrTx/>
                <a:buFontTx/>
                <a:buNone/>
              </a:pPr>
              <a:endParaRPr lang="en-GB" altLang="en-US" sz="1800">
                <a:solidFill>
                  <a:schemeClr val="tx1"/>
                </a:solidFill>
                <a:cs typeface="ヒラギノ角ゴ Pro W3"/>
              </a:endParaRPr>
            </a:p>
          </p:txBody>
        </p:sp>
        <p:pic>
          <p:nvPicPr>
            <p:cNvPr id="38946" name="Picture 154"/>
            <p:cNvPicPr preferRelativeResize="0">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5220072" y="2996952"/>
              <a:ext cx="455613"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47" name="Rectangle 158"/>
            <p:cNvSpPr>
              <a:spLocks noChangeArrowheads="1"/>
            </p:cNvSpPr>
            <p:nvPr/>
          </p:nvSpPr>
          <p:spPr bwMode="gray">
            <a:xfrm>
              <a:off x="5340837" y="3321276"/>
              <a:ext cx="215672" cy="9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tIns="0" rIns="45720" bIns="0">
              <a:spAutoFit/>
            </a:bodyP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algn="ctr" eaLnBrk="1" hangingPunct="1">
                <a:spcBef>
                  <a:spcPct val="0"/>
                </a:spcBef>
                <a:buClrTx/>
                <a:buFontTx/>
                <a:buNone/>
              </a:pPr>
              <a:r>
                <a:rPr lang="en-US" altLang="en-US" sz="900">
                  <a:solidFill>
                    <a:srgbClr val="000000"/>
                  </a:solidFill>
                  <a:cs typeface="ヒラギノ角ゴ Pro W3"/>
                </a:rPr>
                <a:t>RO</a:t>
              </a:r>
              <a:endParaRPr lang="en-US" altLang="en-US" sz="900">
                <a:solidFill>
                  <a:schemeClr val="tx1"/>
                </a:solidFill>
                <a:cs typeface="ヒラギノ角ゴ Pro W3"/>
              </a:endParaRPr>
            </a:p>
          </p:txBody>
        </p:sp>
      </p:grpSp>
      <p:grpSp>
        <p:nvGrpSpPr>
          <p:cNvPr id="38928" name="Group 98"/>
          <p:cNvGrpSpPr>
            <a:grpSpLocks/>
          </p:cNvGrpSpPr>
          <p:nvPr/>
        </p:nvGrpSpPr>
        <p:grpSpPr bwMode="auto">
          <a:xfrm>
            <a:off x="6178070" y="1698554"/>
            <a:ext cx="768350" cy="665163"/>
            <a:chOff x="5140697" y="2946152"/>
            <a:chExt cx="623888" cy="473914"/>
          </a:xfrm>
        </p:grpSpPr>
        <p:sp>
          <p:nvSpPr>
            <p:cNvPr id="38942" name="Oval 143"/>
            <p:cNvSpPr>
              <a:spLocks noChangeArrowheads="1"/>
            </p:cNvSpPr>
            <p:nvPr/>
          </p:nvSpPr>
          <p:spPr bwMode="auto">
            <a:xfrm>
              <a:off x="5140697" y="2946152"/>
              <a:ext cx="623888" cy="360362"/>
            </a:xfrm>
            <a:prstGeom prst="ellipse">
              <a:avLst/>
            </a:prstGeom>
            <a:solidFill>
              <a:srgbClr val="DDDDDD"/>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rIns="45720" anchor="ct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algn="ctr" eaLnBrk="1" hangingPunct="1">
                <a:spcBef>
                  <a:spcPct val="0"/>
                </a:spcBef>
                <a:buClrTx/>
                <a:buFontTx/>
                <a:buNone/>
              </a:pPr>
              <a:endParaRPr lang="en-GB" altLang="en-US" sz="1800">
                <a:solidFill>
                  <a:schemeClr val="tx1"/>
                </a:solidFill>
                <a:cs typeface="ヒラギノ角ゴ Pro W3"/>
              </a:endParaRPr>
            </a:p>
          </p:txBody>
        </p:sp>
        <p:pic>
          <p:nvPicPr>
            <p:cNvPr id="38943" name="Picture 154"/>
            <p:cNvPicPr preferRelativeResize="0">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5220072" y="2996952"/>
              <a:ext cx="455613"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44" name="Rectangle 158"/>
            <p:cNvSpPr>
              <a:spLocks noChangeArrowheads="1"/>
            </p:cNvSpPr>
            <p:nvPr/>
          </p:nvSpPr>
          <p:spPr bwMode="gray">
            <a:xfrm>
              <a:off x="5346045" y="3321276"/>
              <a:ext cx="205254" cy="9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tIns="0" rIns="45720" bIns="0">
              <a:spAutoFit/>
            </a:bodyP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algn="ctr" eaLnBrk="1" hangingPunct="1">
                <a:spcBef>
                  <a:spcPct val="0"/>
                </a:spcBef>
                <a:buClrTx/>
                <a:buFontTx/>
                <a:buNone/>
              </a:pPr>
              <a:r>
                <a:rPr lang="en-US" altLang="en-US" sz="900">
                  <a:solidFill>
                    <a:srgbClr val="000000"/>
                  </a:solidFill>
                  <a:cs typeface="ヒラギノ角ゴ Pro W3"/>
                </a:rPr>
                <a:t>UK</a:t>
              </a:r>
              <a:endParaRPr lang="en-US" altLang="en-US" sz="900">
                <a:solidFill>
                  <a:schemeClr val="tx1"/>
                </a:solidFill>
                <a:cs typeface="ヒラギノ角ゴ Pro W3"/>
              </a:endParaRPr>
            </a:p>
          </p:txBody>
        </p:sp>
      </p:grpSp>
      <p:grpSp>
        <p:nvGrpSpPr>
          <p:cNvPr id="38929" name="Group 102"/>
          <p:cNvGrpSpPr>
            <a:grpSpLocks/>
          </p:cNvGrpSpPr>
          <p:nvPr/>
        </p:nvGrpSpPr>
        <p:grpSpPr bwMode="auto">
          <a:xfrm>
            <a:off x="6154257" y="979417"/>
            <a:ext cx="768350" cy="663575"/>
            <a:chOff x="5140697" y="2946152"/>
            <a:chExt cx="623888" cy="473914"/>
          </a:xfrm>
        </p:grpSpPr>
        <p:sp>
          <p:nvSpPr>
            <p:cNvPr id="38939" name="Oval 143"/>
            <p:cNvSpPr>
              <a:spLocks noChangeArrowheads="1"/>
            </p:cNvSpPr>
            <p:nvPr/>
          </p:nvSpPr>
          <p:spPr bwMode="auto">
            <a:xfrm>
              <a:off x="5140697" y="2946152"/>
              <a:ext cx="623888" cy="360362"/>
            </a:xfrm>
            <a:prstGeom prst="ellipse">
              <a:avLst/>
            </a:prstGeom>
            <a:solidFill>
              <a:srgbClr val="DDDDDD"/>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rIns="45720" anchor="ct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algn="ctr" eaLnBrk="1" hangingPunct="1">
                <a:spcBef>
                  <a:spcPct val="0"/>
                </a:spcBef>
                <a:buClrTx/>
                <a:buFontTx/>
                <a:buNone/>
              </a:pPr>
              <a:endParaRPr lang="en-GB" altLang="en-US" sz="1800">
                <a:solidFill>
                  <a:schemeClr val="tx1"/>
                </a:solidFill>
                <a:cs typeface="ヒラギノ角ゴ Pro W3"/>
              </a:endParaRPr>
            </a:p>
          </p:txBody>
        </p:sp>
        <p:pic>
          <p:nvPicPr>
            <p:cNvPr id="38940" name="Picture 154"/>
            <p:cNvPicPr preferRelativeResize="0">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5220072" y="2996952"/>
              <a:ext cx="455613"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41" name="Rectangle 158"/>
            <p:cNvSpPr>
              <a:spLocks noChangeArrowheads="1"/>
            </p:cNvSpPr>
            <p:nvPr/>
          </p:nvSpPr>
          <p:spPr bwMode="gray">
            <a:xfrm>
              <a:off x="5346045" y="3321276"/>
              <a:ext cx="205254" cy="9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tIns="0" rIns="45720" bIns="0">
              <a:spAutoFit/>
            </a:bodyP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algn="ctr" eaLnBrk="1" hangingPunct="1">
                <a:spcBef>
                  <a:spcPct val="0"/>
                </a:spcBef>
                <a:buClrTx/>
                <a:buFontTx/>
                <a:buNone/>
              </a:pPr>
              <a:r>
                <a:rPr lang="en-US" altLang="en-US" sz="900">
                  <a:solidFill>
                    <a:srgbClr val="000000"/>
                  </a:solidFill>
                  <a:cs typeface="ヒラギノ角ゴ Pro W3"/>
                </a:rPr>
                <a:t>NY</a:t>
              </a:r>
              <a:endParaRPr lang="en-US" altLang="en-US" sz="900">
                <a:solidFill>
                  <a:schemeClr val="tx1"/>
                </a:solidFill>
                <a:cs typeface="ヒラギノ角ゴ Pro W3"/>
              </a:endParaRPr>
            </a:p>
          </p:txBody>
        </p:sp>
      </p:grpSp>
      <p:sp>
        <p:nvSpPr>
          <p:cNvPr id="38930" name="TextBox 132"/>
          <p:cNvSpPr txBox="1">
            <a:spLocks noChangeArrowheads="1"/>
          </p:cNvSpPr>
          <p:nvPr/>
        </p:nvSpPr>
        <p:spPr bwMode="auto">
          <a:xfrm>
            <a:off x="7378220" y="2203379"/>
            <a:ext cx="13684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eaLnBrk="1" hangingPunct="1">
              <a:spcBef>
                <a:spcPct val="0"/>
              </a:spcBef>
              <a:buClrTx/>
              <a:buFontTx/>
              <a:buNone/>
            </a:pPr>
            <a:r>
              <a:rPr lang="en-GB" altLang="en-US" sz="1000" b="1" dirty="0">
                <a:solidFill>
                  <a:srgbClr val="FF0000"/>
                </a:solidFill>
                <a:cs typeface="ヒラギノ角ゴ Pro W3"/>
              </a:rPr>
              <a:t>Source accounts</a:t>
            </a:r>
          </a:p>
        </p:txBody>
      </p:sp>
      <p:sp>
        <p:nvSpPr>
          <p:cNvPr id="38931" name="TextBox 133"/>
          <p:cNvSpPr txBox="1">
            <a:spLocks noChangeArrowheads="1"/>
          </p:cNvSpPr>
          <p:nvPr/>
        </p:nvSpPr>
        <p:spPr bwMode="auto">
          <a:xfrm>
            <a:off x="7378220" y="1627117"/>
            <a:ext cx="1368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eaLnBrk="1" hangingPunct="1">
              <a:spcBef>
                <a:spcPct val="0"/>
              </a:spcBef>
              <a:buClrTx/>
              <a:buFontTx/>
              <a:buNone/>
            </a:pPr>
            <a:r>
              <a:rPr lang="en-GB" altLang="en-US" sz="1000" b="1" dirty="0">
                <a:solidFill>
                  <a:srgbClr val="FF0000"/>
                </a:solidFill>
                <a:cs typeface="ヒラギノ角ゴ Pro W3"/>
              </a:rPr>
              <a:t>Intermediary header / source </a:t>
            </a:r>
          </a:p>
        </p:txBody>
      </p:sp>
      <p:sp>
        <p:nvSpPr>
          <p:cNvPr id="38932" name="TextBox 134"/>
          <p:cNvSpPr txBox="1">
            <a:spLocks noChangeArrowheads="1"/>
          </p:cNvSpPr>
          <p:nvPr/>
        </p:nvSpPr>
        <p:spPr bwMode="auto">
          <a:xfrm>
            <a:off x="7378220" y="1011167"/>
            <a:ext cx="1368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7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1pPr>
            <a:lvl2pPr marL="742950" indent="-28575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2pPr>
            <a:lvl3pPr marL="11430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3pPr>
            <a:lvl4pPr marL="1600200" indent="-228600" eaLnBrk="0" hangingPunct="0">
              <a:spcBef>
                <a:spcPct val="25000"/>
              </a:spcBef>
              <a:buClr>
                <a:schemeClr val="tx2"/>
              </a:buClr>
              <a:buFont typeface="Arial" pitchFamily="34" charset="0"/>
              <a:buChar char="–"/>
              <a:defRPr sz="1400">
                <a:solidFill>
                  <a:srgbClr val="53565A"/>
                </a:solidFill>
                <a:latin typeface="Arial" pitchFamily="34" charset="0"/>
                <a:ea typeface="ヒラギノ角ゴ Pro W3"/>
                <a:cs typeface="Geneva" pitchFamily="34" charset="0"/>
              </a:defRPr>
            </a:lvl4pPr>
            <a:lvl5pPr marL="2057400" indent="-228600" eaLnBrk="0" hangingPunct="0">
              <a:spcBef>
                <a:spcPct val="25000"/>
              </a:spcBef>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5pPr>
            <a:lvl6pPr marL="25146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6pPr>
            <a:lvl7pPr marL="29718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7pPr>
            <a:lvl8pPr marL="34290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8pPr>
            <a:lvl9pPr marL="3886200" indent="-228600" eaLnBrk="0" fontAlgn="base" hangingPunct="0">
              <a:spcBef>
                <a:spcPct val="25000"/>
              </a:spcBef>
              <a:spcAft>
                <a:spcPct val="0"/>
              </a:spcAft>
              <a:buClr>
                <a:schemeClr val="tx2"/>
              </a:buClr>
              <a:buFont typeface="Symbol" pitchFamily="18" charset="2"/>
              <a:buChar char="·"/>
              <a:defRPr sz="1400">
                <a:solidFill>
                  <a:srgbClr val="53565A"/>
                </a:solidFill>
                <a:latin typeface="Arial" pitchFamily="34" charset="0"/>
                <a:ea typeface="ヒラギノ角ゴ Pro W3"/>
                <a:cs typeface="Geneva" pitchFamily="34" charset="0"/>
              </a:defRPr>
            </a:lvl9pPr>
          </a:lstStyle>
          <a:p>
            <a:pPr eaLnBrk="1" hangingPunct="1">
              <a:spcBef>
                <a:spcPct val="0"/>
              </a:spcBef>
              <a:buClrTx/>
              <a:buFontTx/>
              <a:buNone/>
            </a:pPr>
            <a:r>
              <a:rPr lang="en-GB" altLang="en-US" sz="1000" b="1" dirty="0">
                <a:solidFill>
                  <a:srgbClr val="FF0000"/>
                </a:solidFill>
                <a:cs typeface="ヒラギノ角ゴ Pro W3"/>
              </a:rPr>
              <a:t>FCA </a:t>
            </a:r>
            <a:r>
              <a:rPr lang="en-GB" altLang="en-US" sz="1000" b="1" dirty="0" smtClean="0">
                <a:solidFill>
                  <a:srgbClr val="FF0000"/>
                </a:solidFill>
                <a:cs typeface="ヒラギノ角ゴ Pro W3"/>
              </a:rPr>
              <a:t>/</a:t>
            </a:r>
          </a:p>
          <a:p>
            <a:pPr eaLnBrk="1" hangingPunct="1">
              <a:spcBef>
                <a:spcPct val="0"/>
              </a:spcBef>
              <a:buClrTx/>
              <a:buFontTx/>
              <a:buNone/>
            </a:pPr>
            <a:r>
              <a:rPr lang="en-GB" altLang="en-US" sz="1000" b="1" dirty="0" smtClean="0">
                <a:solidFill>
                  <a:srgbClr val="FF0000"/>
                </a:solidFill>
                <a:cs typeface="ヒラギノ角ゴ Pro W3"/>
              </a:rPr>
              <a:t> </a:t>
            </a:r>
            <a:r>
              <a:rPr lang="en-GB" altLang="en-US" sz="1000" b="1" dirty="0">
                <a:solidFill>
                  <a:srgbClr val="FF0000"/>
                </a:solidFill>
                <a:cs typeface="ヒラギノ角ゴ Pro W3"/>
              </a:rPr>
              <a:t>Ultimate header</a:t>
            </a:r>
          </a:p>
        </p:txBody>
      </p:sp>
      <p:cxnSp>
        <p:nvCxnSpPr>
          <p:cNvPr id="38933" name="Straight Arrow Connector 2"/>
          <p:cNvCxnSpPr>
            <a:cxnSpLocks noChangeShapeType="1"/>
          </p:cNvCxnSpPr>
          <p:nvPr/>
        </p:nvCxnSpPr>
        <p:spPr bwMode="auto">
          <a:xfrm flipH="1">
            <a:off x="5731982" y="2130354"/>
            <a:ext cx="493713" cy="433388"/>
          </a:xfrm>
          <a:prstGeom prst="straightConnector1">
            <a:avLst/>
          </a:prstGeom>
          <a:noFill/>
          <a:ln w="6350" algn="ctr">
            <a:solidFill>
              <a:srgbClr val="00B05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4" name="Straight Arrow Connector 62"/>
          <p:cNvCxnSpPr>
            <a:cxnSpLocks noChangeShapeType="1"/>
            <a:stCxn id="38944" idx="1"/>
            <a:endCxn id="38954" idx="0"/>
          </p:cNvCxnSpPr>
          <p:nvPr/>
        </p:nvCxnSpPr>
        <p:spPr bwMode="auto">
          <a:xfrm flipH="1">
            <a:off x="6322532" y="2293867"/>
            <a:ext cx="107950" cy="269875"/>
          </a:xfrm>
          <a:prstGeom prst="straightConnector1">
            <a:avLst/>
          </a:prstGeom>
          <a:noFill/>
          <a:ln w="6350" algn="ctr">
            <a:solidFill>
              <a:srgbClr val="00B05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5" name="Straight Arrow Connector 66"/>
          <p:cNvCxnSpPr>
            <a:cxnSpLocks noChangeShapeType="1"/>
          </p:cNvCxnSpPr>
          <p:nvPr/>
        </p:nvCxnSpPr>
        <p:spPr bwMode="auto">
          <a:xfrm>
            <a:off x="6801957" y="2249417"/>
            <a:ext cx="215900" cy="314325"/>
          </a:xfrm>
          <a:prstGeom prst="straightConnector1">
            <a:avLst/>
          </a:prstGeom>
          <a:noFill/>
          <a:ln w="6350" algn="ctr">
            <a:solidFill>
              <a:srgbClr val="00B05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6" name="Straight Arrow Connector 69"/>
          <p:cNvCxnSpPr>
            <a:cxnSpLocks noChangeShapeType="1"/>
          </p:cNvCxnSpPr>
          <p:nvPr/>
        </p:nvCxnSpPr>
        <p:spPr bwMode="auto">
          <a:xfrm>
            <a:off x="7008332" y="2114479"/>
            <a:ext cx="730250" cy="449263"/>
          </a:xfrm>
          <a:prstGeom prst="straightConnector1">
            <a:avLst/>
          </a:prstGeom>
          <a:noFill/>
          <a:ln w="6350" algn="ctr">
            <a:solidFill>
              <a:srgbClr val="00B05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7" name="Straight Arrow Connector 71"/>
          <p:cNvCxnSpPr>
            <a:cxnSpLocks noChangeShapeType="1"/>
          </p:cNvCxnSpPr>
          <p:nvPr/>
        </p:nvCxnSpPr>
        <p:spPr bwMode="auto">
          <a:xfrm>
            <a:off x="6535257" y="1430954"/>
            <a:ext cx="6350" cy="285750"/>
          </a:xfrm>
          <a:prstGeom prst="straightConnector1">
            <a:avLst/>
          </a:prstGeom>
          <a:noFill/>
          <a:ln w="6350" algn="ctr">
            <a:solidFill>
              <a:srgbClr val="00B05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Box 1"/>
          <p:cNvSpPr txBox="1"/>
          <p:nvPr/>
        </p:nvSpPr>
        <p:spPr>
          <a:xfrm>
            <a:off x="251618" y="903287"/>
            <a:ext cx="4105275" cy="5139869"/>
          </a:xfrm>
          <a:prstGeom prst="rect">
            <a:avLst/>
          </a:prstGeom>
          <a:noFill/>
        </p:spPr>
        <p:txBody>
          <a:bodyPr>
            <a:spAutoFit/>
          </a:bodyPr>
          <a:lstStyle/>
          <a:p>
            <a:pPr>
              <a:buFont typeface="Arial" pitchFamily="34" charset="0"/>
              <a:buChar char="•"/>
              <a:defRPr/>
            </a:pPr>
            <a:r>
              <a:rPr lang="en-GB" altLang="en-US" sz="1200" b="1" dirty="0">
                <a:solidFill>
                  <a:schemeClr val="accent1"/>
                </a:solidFill>
              </a:rPr>
              <a:t>Source accounts</a:t>
            </a:r>
            <a:r>
              <a:rPr lang="en-GB" altLang="en-US" sz="1200" dirty="0">
                <a:solidFill>
                  <a:srgbClr val="3E4043"/>
                </a:solidFill>
              </a:rPr>
              <a:t>: first tier of accounts  that support payments / </a:t>
            </a:r>
            <a:r>
              <a:rPr lang="en-GB" altLang="en-US" sz="1200" dirty="0" smtClean="0">
                <a:solidFill>
                  <a:srgbClr val="3E4043"/>
                </a:solidFill>
              </a:rPr>
              <a:t>receivables </a:t>
            </a:r>
            <a:r>
              <a:rPr lang="en-GB" altLang="en-US" sz="1200" dirty="0">
                <a:solidFill>
                  <a:srgbClr val="3E4043"/>
                </a:solidFill>
              </a:rPr>
              <a:t>for day to day running of the business </a:t>
            </a:r>
          </a:p>
          <a:p>
            <a:pPr>
              <a:defRPr/>
            </a:pPr>
            <a:endParaRPr lang="en-GB" altLang="en-US" sz="1200" dirty="0">
              <a:solidFill>
                <a:srgbClr val="3E4043"/>
              </a:solidFill>
            </a:endParaRPr>
          </a:p>
          <a:p>
            <a:pPr>
              <a:buFont typeface="Arial" pitchFamily="34" charset="0"/>
              <a:buChar char="•"/>
              <a:defRPr/>
            </a:pPr>
            <a:r>
              <a:rPr lang="en-GB" altLang="en-US" sz="1200" dirty="0">
                <a:solidFill>
                  <a:srgbClr val="3E4043"/>
                </a:solidFill>
              </a:rPr>
              <a:t> </a:t>
            </a:r>
            <a:r>
              <a:rPr lang="en-GB" altLang="en-US" sz="1200" b="1" dirty="0">
                <a:solidFill>
                  <a:schemeClr val="accent1"/>
                </a:solidFill>
              </a:rPr>
              <a:t>Header account: </a:t>
            </a:r>
            <a:r>
              <a:rPr lang="en-GB" altLang="en-US" sz="1200" dirty="0">
                <a:solidFill>
                  <a:srgbClr val="3E4043"/>
                </a:solidFill>
              </a:rPr>
              <a:t>second tier of accounts that </a:t>
            </a:r>
            <a:r>
              <a:rPr lang="en-GB" altLang="en-US" sz="1200" dirty="0" smtClean="0">
                <a:solidFill>
                  <a:srgbClr val="3E4043"/>
                </a:solidFill>
              </a:rPr>
              <a:t>concentrates cash </a:t>
            </a:r>
            <a:r>
              <a:rPr lang="en-GB" altLang="en-US" sz="1200" dirty="0">
                <a:solidFill>
                  <a:srgbClr val="3E4043"/>
                </a:solidFill>
              </a:rPr>
              <a:t>from the source accounts </a:t>
            </a:r>
          </a:p>
          <a:p>
            <a:pPr>
              <a:defRPr/>
            </a:pPr>
            <a:endParaRPr lang="en-GB" altLang="en-US" sz="1200" dirty="0">
              <a:solidFill>
                <a:srgbClr val="3E4043"/>
              </a:solidFill>
            </a:endParaRPr>
          </a:p>
          <a:p>
            <a:pPr>
              <a:buFont typeface="Arial" pitchFamily="34" charset="0"/>
              <a:buChar char="•"/>
              <a:defRPr/>
            </a:pPr>
            <a:r>
              <a:rPr lang="en-GB" altLang="en-US" sz="1200" dirty="0">
                <a:solidFill>
                  <a:srgbClr val="3E4043"/>
                </a:solidFill>
              </a:rPr>
              <a:t> </a:t>
            </a:r>
            <a:r>
              <a:rPr lang="en-GB" altLang="en-US" sz="1200" b="1" dirty="0">
                <a:solidFill>
                  <a:schemeClr val="accent1"/>
                </a:solidFill>
              </a:rPr>
              <a:t>Ultimate Header </a:t>
            </a:r>
            <a:r>
              <a:rPr lang="en-GB" altLang="en-US" sz="1200" b="1" dirty="0" smtClean="0">
                <a:solidFill>
                  <a:schemeClr val="accent1"/>
                </a:solidFill>
              </a:rPr>
              <a:t>Account </a:t>
            </a:r>
            <a:r>
              <a:rPr lang="en-GB" altLang="en-US" sz="1200" b="1" dirty="0">
                <a:solidFill>
                  <a:schemeClr val="accent1"/>
                </a:solidFill>
              </a:rPr>
              <a:t>/ Final Concentration account (FCA): </a:t>
            </a:r>
          </a:p>
          <a:p>
            <a:pPr>
              <a:defRPr/>
            </a:pPr>
            <a:r>
              <a:rPr lang="en-GB" altLang="en-US" sz="1200" dirty="0">
                <a:solidFill>
                  <a:srgbClr val="3E4043"/>
                </a:solidFill>
              </a:rPr>
              <a:t>Account that resides at the highest tier, all cash concentrates into </a:t>
            </a:r>
            <a:r>
              <a:rPr lang="en-GB" altLang="en-US" sz="1200" dirty="0" smtClean="0">
                <a:solidFill>
                  <a:srgbClr val="3E4043"/>
                </a:solidFill>
              </a:rPr>
              <a:t> the </a:t>
            </a:r>
            <a:r>
              <a:rPr lang="en-GB" altLang="en-US" sz="1200" dirty="0">
                <a:solidFill>
                  <a:srgbClr val="3E4043"/>
                </a:solidFill>
              </a:rPr>
              <a:t>nominated </a:t>
            </a:r>
            <a:r>
              <a:rPr lang="en-GB" altLang="en-US" sz="1200" dirty="0" smtClean="0">
                <a:solidFill>
                  <a:srgbClr val="3E4043"/>
                </a:solidFill>
              </a:rPr>
              <a:t>FCA</a:t>
            </a:r>
            <a:endParaRPr lang="en-GB" altLang="en-US" sz="1200" dirty="0">
              <a:solidFill>
                <a:srgbClr val="3E4043"/>
              </a:solidFill>
            </a:endParaRPr>
          </a:p>
          <a:p>
            <a:pPr>
              <a:defRPr/>
            </a:pPr>
            <a:endParaRPr lang="en-GB" altLang="en-US" sz="1200" dirty="0">
              <a:solidFill>
                <a:srgbClr val="3E4043"/>
              </a:solidFill>
            </a:endParaRPr>
          </a:p>
          <a:p>
            <a:pPr marL="171450" indent="-171450">
              <a:buFont typeface="Wingdings" panose="05000000000000000000" pitchFamily="2" charset="2"/>
              <a:buChar char="§"/>
              <a:defRPr/>
            </a:pPr>
            <a:r>
              <a:rPr lang="en-IE" altLang="en-US" sz="1200" b="1" dirty="0">
                <a:solidFill>
                  <a:schemeClr val="accent1"/>
                </a:solidFill>
              </a:rPr>
              <a:t>Sweep:  </a:t>
            </a:r>
            <a:r>
              <a:rPr lang="en-IE" altLang="en-US" sz="1200" dirty="0">
                <a:solidFill>
                  <a:srgbClr val="3E4043"/>
                </a:solidFill>
              </a:rPr>
              <a:t>Movement of cash from source to header </a:t>
            </a:r>
          </a:p>
          <a:p>
            <a:pPr marL="171450" indent="-171450">
              <a:buFont typeface="Wingdings" panose="05000000000000000000" pitchFamily="2" charset="2"/>
              <a:buChar char="§"/>
              <a:defRPr/>
            </a:pPr>
            <a:endParaRPr lang="en-IE" altLang="en-US" sz="1200" b="1" dirty="0">
              <a:solidFill>
                <a:schemeClr val="accent1"/>
              </a:solidFill>
            </a:endParaRPr>
          </a:p>
          <a:p>
            <a:pPr marL="171450" indent="-171450">
              <a:buFont typeface="Wingdings" panose="05000000000000000000" pitchFamily="2" charset="2"/>
              <a:buChar char="§"/>
              <a:defRPr/>
            </a:pPr>
            <a:r>
              <a:rPr lang="en-IE" altLang="en-US" sz="1200" b="1" dirty="0" smtClean="0">
                <a:solidFill>
                  <a:schemeClr val="accent1"/>
                </a:solidFill>
              </a:rPr>
              <a:t>Fund: </a:t>
            </a:r>
            <a:r>
              <a:rPr lang="en-IE" altLang="en-US" sz="1200" dirty="0" smtClean="0">
                <a:solidFill>
                  <a:srgbClr val="3E4043"/>
                </a:solidFill>
              </a:rPr>
              <a:t>Movement </a:t>
            </a:r>
            <a:r>
              <a:rPr lang="en-IE" altLang="en-US" sz="1200" dirty="0">
                <a:solidFill>
                  <a:srgbClr val="3E4043"/>
                </a:solidFill>
              </a:rPr>
              <a:t>of cash from </a:t>
            </a:r>
            <a:r>
              <a:rPr lang="en-IE" altLang="en-US" sz="1200" dirty="0" smtClean="0">
                <a:solidFill>
                  <a:srgbClr val="3E4043"/>
                </a:solidFill>
              </a:rPr>
              <a:t>Header Account to Source Account</a:t>
            </a:r>
            <a:endParaRPr lang="en-IE" altLang="en-US" sz="1200" dirty="0">
              <a:solidFill>
                <a:srgbClr val="3E4043"/>
              </a:solidFill>
            </a:endParaRPr>
          </a:p>
          <a:p>
            <a:pPr marL="171450" indent="-171450">
              <a:buFont typeface="Wingdings" panose="05000000000000000000" pitchFamily="2" charset="2"/>
              <a:buChar char="§"/>
              <a:defRPr/>
            </a:pPr>
            <a:endParaRPr lang="en-IE" altLang="en-US" sz="1200" b="1" dirty="0">
              <a:solidFill>
                <a:schemeClr val="accent1"/>
              </a:solidFill>
            </a:endParaRPr>
          </a:p>
          <a:p>
            <a:pPr>
              <a:defRPr/>
            </a:pPr>
            <a:endParaRPr lang="en-US" sz="1200" dirty="0">
              <a:solidFill>
                <a:schemeClr val="tx2"/>
              </a:solidFill>
            </a:endParaRPr>
          </a:p>
          <a:p>
            <a:pPr marL="171450" indent="-171450">
              <a:buFont typeface="Wingdings" panose="05000000000000000000" pitchFamily="2" charset="2"/>
              <a:buChar char="§"/>
              <a:defRPr/>
            </a:pPr>
            <a:r>
              <a:rPr lang="en-US" sz="1200" b="1" dirty="0" smtClean="0">
                <a:solidFill>
                  <a:schemeClr val="accent1"/>
                </a:solidFill>
              </a:rPr>
              <a:t>“Against </a:t>
            </a:r>
            <a:r>
              <a:rPr lang="en-US" sz="1200" b="1" dirty="0">
                <a:solidFill>
                  <a:schemeClr val="accent1"/>
                </a:solidFill>
              </a:rPr>
              <a:t>the </a:t>
            </a:r>
            <a:r>
              <a:rPr lang="en-US" sz="1200" b="1" dirty="0" smtClean="0">
                <a:solidFill>
                  <a:schemeClr val="accent1"/>
                </a:solidFill>
              </a:rPr>
              <a:t>Sun” Sweeps</a:t>
            </a:r>
            <a:r>
              <a:rPr lang="en-US" sz="1200" b="1" dirty="0">
                <a:solidFill>
                  <a:schemeClr val="accent1"/>
                </a:solidFill>
              </a:rPr>
              <a:t>:  </a:t>
            </a:r>
            <a:r>
              <a:rPr lang="en-US" sz="1200" dirty="0" smtClean="0">
                <a:solidFill>
                  <a:srgbClr val="3E4043"/>
                </a:solidFill>
              </a:rPr>
              <a:t>cross-border </a:t>
            </a:r>
            <a:r>
              <a:rPr lang="en-US" sz="1200" dirty="0">
                <a:solidFill>
                  <a:srgbClr val="3E4043"/>
                </a:solidFill>
              </a:rPr>
              <a:t>sweep with header account </a:t>
            </a:r>
            <a:r>
              <a:rPr lang="en-US" sz="1200" dirty="0" smtClean="0">
                <a:solidFill>
                  <a:srgbClr val="3E4043"/>
                </a:solidFill>
              </a:rPr>
              <a:t> EOD </a:t>
            </a:r>
            <a:r>
              <a:rPr lang="en-US" sz="1200" dirty="0">
                <a:solidFill>
                  <a:srgbClr val="3E4043"/>
                </a:solidFill>
              </a:rPr>
              <a:t>occurring before source account EOD </a:t>
            </a:r>
          </a:p>
          <a:p>
            <a:pPr marL="171450" indent="-171450">
              <a:buFont typeface="Wingdings" panose="05000000000000000000" pitchFamily="2" charset="2"/>
              <a:buChar char="§"/>
              <a:defRPr/>
            </a:pPr>
            <a:endParaRPr lang="en-US" sz="1200" b="1" dirty="0">
              <a:solidFill>
                <a:schemeClr val="accent1"/>
              </a:solidFill>
            </a:endParaRPr>
          </a:p>
          <a:p>
            <a:pPr marL="171450" indent="-171450">
              <a:buFont typeface="Wingdings" panose="05000000000000000000" pitchFamily="2" charset="2"/>
              <a:buChar char="§"/>
              <a:defRPr/>
            </a:pPr>
            <a:r>
              <a:rPr lang="en-US" sz="1200" b="1" dirty="0" smtClean="0">
                <a:solidFill>
                  <a:schemeClr val="accent1"/>
                </a:solidFill>
              </a:rPr>
              <a:t>“Residual” </a:t>
            </a:r>
            <a:r>
              <a:rPr lang="en-US" sz="1200" b="1" dirty="0">
                <a:solidFill>
                  <a:schemeClr val="accent1"/>
                </a:solidFill>
              </a:rPr>
              <a:t>S</a:t>
            </a:r>
            <a:r>
              <a:rPr lang="en-US" sz="1200" b="1" dirty="0" smtClean="0">
                <a:solidFill>
                  <a:schemeClr val="accent1"/>
                </a:solidFill>
              </a:rPr>
              <a:t>weep</a:t>
            </a:r>
            <a:r>
              <a:rPr lang="en-US" sz="1200" b="1" dirty="0">
                <a:solidFill>
                  <a:schemeClr val="accent1"/>
                </a:solidFill>
              </a:rPr>
              <a:t>:  </a:t>
            </a:r>
            <a:r>
              <a:rPr lang="en-US" sz="1200" dirty="0" smtClean="0">
                <a:solidFill>
                  <a:srgbClr val="3E4043"/>
                </a:solidFill>
              </a:rPr>
              <a:t>Sweep posted to an Account </a:t>
            </a:r>
            <a:r>
              <a:rPr lang="en-US" sz="1200" dirty="0">
                <a:solidFill>
                  <a:srgbClr val="3E4043"/>
                </a:solidFill>
              </a:rPr>
              <a:t>T+1 with T value </a:t>
            </a:r>
            <a:r>
              <a:rPr lang="en-US" sz="1200" dirty="0" smtClean="0">
                <a:solidFill>
                  <a:srgbClr val="3E4043"/>
                </a:solidFill>
              </a:rPr>
              <a:t>date as a result of an “Against </a:t>
            </a:r>
            <a:r>
              <a:rPr lang="en-US" sz="1200" dirty="0">
                <a:solidFill>
                  <a:srgbClr val="3E4043"/>
                </a:solidFill>
              </a:rPr>
              <a:t>the </a:t>
            </a:r>
            <a:r>
              <a:rPr lang="en-US" sz="1200" dirty="0" smtClean="0">
                <a:solidFill>
                  <a:srgbClr val="3E4043"/>
                </a:solidFill>
              </a:rPr>
              <a:t>Sun” </a:t>
            </a:r>
            <a:r>
              <a:rPr lang="en-US" sz="1200" dirty="0">
                <a:solidFill>
                  <a:srgbClr val="3E4043"/>
                </a:solidFill>
              </a:rPr>
              <a:t>sweep </a:t>
            </a:r>
            <a:endParaRPr lang="en-GB" altLang="en-US" sz="1000" b="1" dirty="0">
              <a:solidFill>
                <a:schemeClr val="accent1"/>
              </a:solidFill>
            </a:endParaRPr>
          </a:p>
          <a:p>
            <a:pPr marL="171450" indent="-171450">
              <a:buFont typeface="Wingdings" panose="05000000000000000000" pitchFamily="2" charset="2"/>
              <a:buChar char="§"/>
              <a:defRPr/>
            </a:pPr>
            <a:endParaRPr lang="en-GB" altLang="en-US" sz="1000" dirty="0">
              <a:solidFill>
                <a:srgbClr val="3E4043"/>
              </a:solidFill>
            </a:endParaRPr>
          </a:p>
          <a:p>
            <a:pPr>
              <a:defRPr/>
            </a:pPr>
            <a:endParaRPr lang="en-IE" dirty="0"/>
          </a:p>
        </p:txBody>
      </p:sp>
      <p:pic>
        <p:nvPicPr>
          <p:cNvPr id="50" name="Picture 2">
            <a:hlinkClick r:id="rId6" action="ppaction://hlinksldjump"/>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51" name="TextBox 5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Tree>
    <p:custDataLst>
      <p:tags r:id="rId1"/>
    </p:custDataLst>
    <p:extLst>
      <p:ext uri="{BB962C8B-B14F-4D97-AF65-F5344CB8AC3E}">
        <p14:creationId xmlns:p14="http://schemas.microsoft.com/office/powerpoint/2010/main" val="79532659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OCHeader"/>
          <p:cNvSpPr>
            <a:spLocks noGrp="1" noChangeArrowheads="1"/>
          </p:cNvSpPr>
          <p:nvPr>
            <p:ph type="title"/>
            <p:custDataLst>
              <p:tags r:id="rId2"/>
            </p:custDataLst>
          </p:nvPr>
        </p:nvSpPr>
        <p:spPr>
          <a:xfrm>
            <a:off x="152400" y="24884"/>
            <a:ext cx="8020000" cy="369332"/>
          </a:xfrm>
          <a:noFill/>
          <a:extLst>
            <a:ext uri="{909E8E84-426E-40DD-AFC4-6F175D3DCCD1}">
              <a14:hiddenFill xmlns:a14="http://schemas.microsoft.com/office/drawing/2010/main">
                <a:solidFill>
                  <a:schemeClr val="bg1"/>
                </a:solidFill>
              </a14:hiddenFill>
            </a:ext>
          </a:extLst>
        </p:spPr>
        <p:txBody>
          <a:bodyPr anchor="ctr"/>
          <a:lstStyle/>
          <a:p>
            <a:r>
              <a:rPr lang="en-IE" b="1" dirty="0" smtClean="0"/>
              <a:t>Notional Pooling</a:t>
            </a:r>
            <a:endParaRPr lang="en-IE" b="1" dirty="0"/>
          </a:p>
        </p:txBody>
      </p:sp>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12" name="TextBox 11"/>
          <p:cNvSpPr txBox="1"/>
          <p:nvPr/>
        </p:nvSpPr>
        <p:spPr>
          <a:xfrm>
            <a:off x="899592" y="809992"/>
            <a:ext cx="6797695" cy="5570756"/>
          </a:xfrm>
          <a:prstGeom prst="rect">
            <a:avLst/>
          </a:prstGeom>
          <a:noFill/>
        </p:spPr>
        <p:txBody>
          <a:bodyPr wrap="none" rtlCol="0">
            <a:spAutoFit/>
          </a:bodyPr>
          <a:lstStyle/>
          <a:p>
            <a:pPr marL="457200" indent="-457200">
              <a:buClr>
                <a:srgbClr val="F79646">
                  <a:lumMod val="75000"/>
                </a:srgbClr>
              </a:buClr>
              <a:buFont typeface="Wingdings" panose="05000000000000000000" pitchFamily="2" charset="2"/>
              <a:buChar char="q"/>
            </a:pPr>
            <a:endParaRPr lang="en-US" b="1" u="sng" dirty="0" smtClean="0">
              <a:solidFill>
                <a:srgbClr val="002060"/>
              </a:solidFill>
              <a:latin typeface="+mj-lt"/>
            </a:endParaRPr>
          </a:p>
          <a:p>
            <a:pPr marL="457200" indent="-457200">
              <a:buClr>
                <a:srgbClr val="F79646">
                  <a:lumMod val="75000"/>
                </a:srgbClr>
              </a:buClr>
              <a:buFont typeface="Wingdings" panose="05000000000000000000" pitchFamily="2" charset="2"/>
              <a:buChar char="q"/>
            </a:pPr>
            <a:r>
              <a:rPr lang="en-US" b="1" u="sng" dirty="0" smtClean="0">
                <a:solidFill>
                  <a:srgbClr val="002060"/>
                </a:solidFill>
                <a:latin typeface="+mj-lt"/>
              </a:rPr>
              <a:t>Notional Pooling (*) </a:t>
            </a:r>
          </a:p>
          <a:p>
            <a:pPr marL="457200" indent="-457200">
              <a:buClr>
                <a:srgbClr val="F79646">
                  <a:lumMod val="75000"/>
                </a:srgbClr>
              </a:buClr>
              <a:buFont typeface="Wingdings" panose="05000000000000000000" pitchFamily="2" charset="2"/>
              <a:buChar char="q"/>
            </a:pPr>
            <a:endParaRPr lang="en-US" b="1" u="sng"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r>
              <a:rPr lang="en-US" b="1" dirty="0">
                <a:solidFill>
                  <a:srgbClr val="002060"/>
                </a:solidFill>
                <a:latin typeface="+mj-lt"/>
              </a:rPr>
              <a:t>What is Notional Pooling?</a:t>
            </a:r>
          </a:p>
          <a:p>
            <a:pPr marL="914400" lvl="1" indent="-457200">
              <a:buClr>
                <a:srgbClr val="F79646">
                  <a:lumMod val="75000"/>
                </a:srgbClr>
              </a:buClr>
              <a:buFont typeface="Wingdings" panose="05000000000000000000" pitchFamily="2" charset="2"/>
              <a:buChar char="§"/>
            </a:pPr>
            <a:endParaRPr lang="en-US" b="1"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r>
              <a:rPr lang="en-US" b="1" dirty="0" smtClean="0">
                <a:solidFill>
                  <a:srgbClr val="002060"/>
                </a:solidFill>
                <a:latin typeface="+mj-lt"/>
              </a:rPr>
              <a:t>How Single Currency </a:t>
            </a:r>
            <a:r>
              <a:rPr lang="en-US" b="1" dirty="0">
                <a:solidFill>
                  <a:srgbClr val="002060"/>
                </a:solidFill>
                <a:latin typeface="+mj-lt"/>
              </a:rPr>
              <a:t>Notional </a:t>
            </a:r>
            <a:r>
              <a:rPr lang="en-US" b="1" dirty="0" smtClean="0">
                <a:solidFill>
                  <a:srgbClr val="002060"/>
                </a:solidFill>
                <a:latin typeface="+mj-lt"/>
              </a:rPr>
              <a:t>Pooling (SCP) </a:t>
            </a:r>
            <a:r>
              <a:rPr lang="en-US" b="1" dirty="0">
                <a:solidFill>
                  <a:srgbClr val="002060"/>
                </a:solidFill>
                <a:latin typeface="+mj-lt"/>
              </a:rPr>
              <a:t>Works</a:t>
            </a:r>
          </a:p>
          <a:p>
            <a:pPr marL="914400" lvl="1" indent="-457200">
              <a:buClr>
                <a:srgbClr val="F79646">
                  <a:lumMod val="75000"/>
                </a:srgbClr>
              </a:buClr>
              <a:buFont typeface="Wingdings" panose="05000000000000000000" pitchFamily="2" charset="2"/>
              <a:buChar char="§"/>
            </a:pPr>
            <a:endParaRPr lang="en-US" b="1"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r>
              <a:rPr lang="en-US" b="1" dirty="0" smtClean="0">
                <a:solidFill>
                  <a:srgbClr val="002060"/>
                </a:solidFill>
                <a:latin typeface="+mj-lt"/>
              </a:rPr>
              <a:t>How Multi Currency </a:t>
            </a:r>
            <a:r>
              <a:rPr lang="en-US" b="1" dirty="0">
                <a:solidFill>
                  <a:srgbClr val="002060"/>
                </a:solidFill>
                <a:latin typeface="+mj-lt"/>
              </a:rPr>
              <a:t>Notional Pooling </a:t>
            </a:r>
            <a:r>
              <a:rPr lang="en-US" b="1" dirty="0" smtClean="0">
                <a:solidFill>
                  <a:srgbClr val="002060"/>
                </a:solidFill>
                <a:latin typeface="+mj-lt"/>
              </a:rPr>
              <a:t>(MCP) Works</a:t>
            </a:r>
          </a:p>
          <a:p>
            <a:pPr marL="914400" lvl="1" indent="-457200">
              <a:buClr>
                <a:srgbClr val="F79646">
                  <a:lumMod val="75000"/>
                </a:srgbClr>
              </a:buClr>
              <a:buFont typeface="Wingdings" panose="05000000000000000000" pitchFamily="2" charset="2"/>
              <a:buChar char="§"/>
            </a:pPr>
            <a:endParaRPr lang="es-MX" b="1" dirty="0">
              <a:solidFill>
                <a:srgbClr val="002060"/>
              </a:solidFill>
              <a:latin typeface="+mj-lt"/>
            </a:endParaRPr>
          </a:p>
          <a:p>
            <a:pPr marL="914400" lvl="1" indent="-457200">
              <a:buClr>
                <a:srgbClr val="F79646">
                  <a:lumMod val="75000"/>
                </a:srgbClr>
              </a:buClr>
              <a:buFont typeface="Wingdings" panose="05000000000000000000" pitchFamily="2" charset="2"/>
              <a:buChar char="§"/>
            </a:pPr>
            <a:r>
              <a:rPr lang="en-US" b="1" dirty="0">
                <a:solidFill>
                  <a:srgbClr val="002060"/>
                </a:solidFill>
              </a:rPr>
              <a:t>Features of Notional Pooling</a:t>
            </a:r>
          </a:p>
          <a:p>
            <a:pPr marL="914400" lvl="1" indent="-457200">
              <a:buClr>
                <a:srgbClr val="F79646">
                  <a:lumMod val="75000"/>
                </a:srgbClr>
              </a:buClr>
              <a:buFont typeface="Wingdings" panose="05000000000000000000" pitchFamily="2" charset="2"/>
              <a:buChar char="§"/>
            </a:pPr>
            <a:endParaRPr lang="en-US" b="1"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s-MX" b="1" dirty="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s-MX" b="1"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s-MX" b="1" dirty="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s-MX" b="1"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s-MX" b="1" dirty="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s-MX" b="1" dirty="0" smtClean="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s-MX" b="1" dirty="0">
              <a:solidFill>
                <a:srgbClr val="002060"/>
              </a:solidFill>
              <a:latin typeface="+mj-lt"/>
            </a:endParaRPr>
          </a:p>
          <a:p>
            <a:pPr marL="914400" lvl="1" indent="-457200">
              <a:buClr>
                <a:srgbClr val="F79646">
                  <a:lumMod val="75000"/>
                </a:srgbClr>
              </a:buClr>
              <a:buFont typeface="Wingdings" panose="05000000000000000000" pitchFamily="2" charset="2"/>
              <a:buChar char="§"/>
            </a:pPr>
            <a:endParaRPr lang="es-MX" b="1" dirty="0" smtClean="0">
              <a:solidFill>
                <a:srgbClr val="002060"/>
              </a:solidFill>
              <a:latin typeface="+mj-lt"/>
            </a:endParaRPr>
          </a:p>
          <a:p>
            <a:pPr lvl="1">
              <a:buClr>
                <a:srgbClr val="F79646">
                  <a:lumMod val="75000"/>
                </a:srgbClr>
              </a:buClr>
            </a:pPr>
            <a:r>
              <a:rPr lang="en-US" sz="1400" b="1" dirty="0" smtClean="0">
                <a:solidFill>
                  <a:srgbClr val="002060"/>
                </a:solidFill>
                <a:latin typeface="+mj-lt"/>
              </a:rPr>
              <a:t>(*) Also referred to as Balance Manager </a:t>
            </a:r>
            <a:endParaRPr lang="en-US" sz="1400" b="1" dirty="0">
              <a:solidFill>
                <a:srgbClr val="002060"/>
              </a:solidFill>
              <a:latin typeface="+mj-lt"/>
            </a:endParaRPr>
          </a:p>
        </p:txBody>
      </p:sp>
    </p:spTree>
    <p:custDataLst>
      <p:tags r:id="rId1"/>
    </p:custDataLst>
    <p:extLst>
      <p:ext uri="{BB962C8B-B14F-4D97-AF65-F5344CB8AC3E}">
        <p14:creationId xmlns:p14="http://schemas.microsoft.com/office/powerpoint/2010/main" val="1199956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980728"/>
            <a:ext cx="7776864" cy="5016758"/>
          </a:xfrm>
          <a:prstGeom prst="rect">
            <a:avLst/>
          </a:prstGeom>
        </p:spPr>
        <p:txBody>
          <a:bodyPr wrap="square">
            <a:spAutoFit/>
          </a:bodyPr>
          <a:lstStyle/>
          <a:p>
            <a:r>
              <a:rPr lang="en-IE" sz="1600" b="1" dirty="0">
                <a:solidFill>
                  <a:schemeClr val="accent1"/>
                </a:solidFill>
                <a:latin typeface="+mj-lt"/>
                <a:ea typeface="+mj-ea"/>
                <a:cs typeface="Calibri" panose="020F0502020204030204" pitchFamily="34" charset="0"/>
              </a:rPr>
              <a:t> </a:t>
            </a:r>
          </a:p>
          <a:p>
            <a:pPr marL="285750" lvl="0" indent="-285750">
              <a:buClr>
                <a:srgbClr val="CB6015"/>
              </a:buClr>
              <a:buFont typeface="Wingdings" panose="05000000000000000000" pitchFamily="2" charset="2"/>
              <a:buChar char="q"/>
            </a:pPr>
            <a:r>
              <a:rPr lang="en-GB" sz="1600" b="1" dirty="0" smtClean="0">
                <a:solidFill>
                  <a:schemeClr val="accent1"/>
                </a:solidFill>
                <a:latin typeface="+mj-lt"/>
                <a:ea typeface="+mj-ea"/>
                <a:cs typeface="Calibri" panose="020F0502020204030204" pitchFamily="34" charset="0"/>
              </a:rPr>
              <a:t>Notional </a:t>
            </a:r>
            <a:r>
              <a:rPr lang="en-GB" sz="1600" b="1" dirty="0">
                <a:solidFill>
                  <a:schemeClr val="accent1"/>
                </a:solidFill>
                <a:latin typeface="+mj-lt"/>
                <a:ea typeface="+mj-ea"/>
                <a:cs typeface="Calibri" panose="020F0502020204030204" pitchFamily="34" charset="0"/>
              </a:rPr>
              <a:t>Pooling allows </a:t>
            </a:r>
            <a:r>
              <a:rPr lang="en-GB" sz="1600" b="1" dirty="0" smtClean="0">
                <a:solidFill>
                  <a:schemeClr val="accent1"/>
                </a:solidFill>
                <a:latin typeface="+mj-lt"/>
                <a:ea typeface="+mj-ea"/>
                <a:cs typeface="Calibri" panose="020F0502020204030204" pitchFamily="34" charset="0"/>
              </a:rPr>
              <a:t>Credit </a:t>
            </a:r>
            <a:r>
              <a:rPr lang="en-GB" sz="1600" b="1" dirty="0">
                <a:solidFill>
                  <a:schemeClr val="accent1"/>
                </a:solidFill>
                <a:latin typeface="+mj-lt"/>
                <a:ea typeface="+mj-ea"/>
                <a:cs typeface="Calibri" panose="020F0502020204030204" pitchFamily="34" charset="0"/>
              </a:rPr>
              <a:t>&amp; </a:t>
            </a:r>
            <a:r>
              <a:rPr lang="en-GB" sz="1600" b="1" dirty="0" smtClean="0">
                <a:solidFill>
                  <a:schemeClr val="accent1"/>
                </a:solidFill>
                <a:latin typeface="+mj-lt"/>
                <a:ea typeface="+mj-ea"/>
                <a:cs typeface="Calibri" panose="020F0502020204030204" pitchFamily="34" charset="0"/>
              </a:rPr>
              <a:t>Debit </a:t>
            </a:r>
            <a:r>
              <a:rPr lang="en-GB" sz="1600" b="1" dirty="0">
                <a:solidFill>
                  <a:schemeClr val="accent1"/>
                </a:solidFill>
                <a:latin typeface="+mj-lt"/>
                <a:ea typeface="+mj-ea"/>
                <a:cs typeface="Calibri" panose="020F0502020204030204" pitchFamily="34" charset="0"/>
              </a:rPr>
              <a:t>balances across multiple </a:t>
            </a:r>
            <a:r>
              <a:rPr lang="en-GB" sz="1600" b="1" dirty="0" smtClean="0">
                <a:solidFill>
                  <a:schemeClr val="accent1"/>
                </a:solidFill>
                <a:latin typeface="+mj-lt"/>
                <a:ea typeface="+mj-ea"/>
                <a:cs typeface="Calibri" panose="020F0502020204030204" pitchFamily="34" charset="0"/>
              </a:rPr>
              <a:t>accounts </a:t>
            </a:r>
            <a:r>
              <a:rPr lang="en-GB" sz="1600" b="1" dirty="0">
                <a:solidFill>
                  <a:schemeClr val="accent1"/>
                </a:solidFill>
                <a:latin typeface="+mj-lt"/>
                <a:ea typeface="+mj-ea"/>
                <a:cs typeface="Calibri" panose="020F0502020204030204" pitchFamily="34" charset="0"/>
              </a:rPr>
              <a:t>to be utilised as a single net position to maximise bank interest earnings and reduce overdraft interest payments whilst avoiding co-mingling of </a:t>
            </a:r>
            <a:r>
              <a:rPr lang="en-GB" sz="1600" b="1" dirty="0" smtClean="0">
                <a:solidFill>
                  <a:schemeClr val="accent1"/>
                </a:solidFill>
                <a:latin typeface="+mj-lt"/>
                <a:ea typeface="+mj-ea"/>
                <a:cs typeface="Calibri" panose="020F0502020204030204" pitchFamily="34" charset="0"/>
              </a:rPr>
              <a:t>funds</a:t>
            </a:r>
          </a:p>
          <a:p>
            <a:pPr marL="285750" lvl="0" indent="-285750">
              <a:buClr>
                <a:srgbClr val="CB6015"/>
              </a:buClr>
              <a:buFont typeface="Wingdings" panose="05000000000000000000" pitchFamily="2" charset="2"/>
              <a:buChar char="q"/>
            </a:pPr>
            <a:endParaRPr lang="en-GB" sz="1600" b="1" dirty="0" smtClean="0">
              <a:solidFill>
                <a:schemeClr val="accent1"/>
              </a:solidFill>
              <a:latin typeface="+mj-lt"/>
              <a:ea typeface="+mj-ea"/>
              <a:cs typeface="Calibri" panose="020F0502020204030204" pitchFamily="34" charset="0"/>
            </a:endParaRPr>
          </a:p>
          <a:p>
            <a:pPr marL="285750" indent="-285750">
              <a:buClr>
                <a:srgbClr val="CB6015"/>
              </a:buClr>
              <a:buFont typeface="Wingdings" panose="05000000000000000000" pitchFamily="2" charset="2"/>
              <a:buChar char="q"/>
            </a:pPr>
            <a:r>
              <a:rPr lang="en-US" sz="1600" b="1" dirty="0">
                <a:solidFill>
                  <a:schemeClr val="accent1"/>
                </a:solidFill>
                <a:latin typeface="+mj-lt"/>
                <a:ea typeface="+mj-ea"/>
                <a:cs typeface="Calibri" panose="020F0502020204030204" pitchFamily="34" charset="0"/>
              </a:rPr>
              <a:t>Accounts </a:t>
            </a:r>
            <a:r>
              <a:rPr lang="en-US" sz="1600" b="1" dirty="0" smtClean="0">
                <a:solidFill>
                  <a:schemeClr val="accent1"/>
                </a:solidFill>
                <a:latin typeface="+mj-lt"/>
                <a:ea typeface="+mj-ea"/>
                <a:cs typeface="Calibri" panose="020F0502020204030204" pitchFamily="34" charset="0"/>
              </a:rPr>
              <a:t>in </a:t>
            </a:r>
            <a:r>
              <a:rPr lang="en-US" sz="1600" b="1" dirty="0">
                <a:solidFill>
                  <a:schemeClr val="accent1"/>
                </a:solidFill>
                <a:latin typeface="+mj-lt"/>
                <a:ea typeface="+mj-ea"/>
                <a:cs typeface="Calibri" panose="020F0502020204030204" pitchFamily="34" charset="0"/>
              </a:rPr>
              <a:t>one bank location are aggregated in one net </a:t>
            </a:r>
            <a:r>
              <a:rPr lang="en-US" sz="1600" b="1" dirty="0" smtClean="0">
                <a:solidFill>
                  <a:schemeClr val="accent1"/>
                </a:solidFill>
                <a:latin typeface="+mj-lt"/>
                <a:ea typeface="+mj-ea"/>
                <a:cs typeface="Calibri" panose="020F0502020204030204" pitchFamily="34" charset="0"/>
              </a:rPr>
              <a:t>position to calculate bank interest</a:t>
            </a:r>
          </a:p>
          <a:p>
            <a:pPr marL="285750" indent="-285750">
              <a:buClr>
                <a:srgbClr val="CB6015"/>
              </a:buClr>
              <a:buFont typeface="Wingdings" panose="05000000000000000000" pitchFamily="2" charset="2"/>
              <a:buChar char="q"/>
            </a:pPr>
            <a:endParaRPr lang="en-IE" sz="1600" b="1" dirty="0">
              <a:solidFill>
                <a:schemeClr val="accent1"/>
              </a:solidFill>
              <a:latin typeface="+mj-lt"/>
              <a:ea typeface="+mj-ea"/>
              <a:cs typeface="Calibri" panose="020F0502020204030204" pitchFamily="34" charset="0"/>
            </a:endParaRPr>
          </a:p>
          <a:p>
            <a:pPr marL="285750" lvl="0" indent="-285750">
              <a:buClr>
                <a:srgbClr val="CB6015"/>
              </a:buClr>
              <a:buFont typeface="Wingdings" panose="05000000000000000000" pitchFamily="2" charset="2"/>
              <a:buChar char="q"/>
            </a:pPr>
            <a:r>
              <a:rPr lang="en-US" sz="1600" b="1" dirty="0" smtClean="0">
                <a:solidFill>
                  <a:schemeClr val="accent1"/>
                </a:solidFill>
                <a:latin typeface="+mj-lt"/>
                <a:ea typeface="+mj-ea"/>
                <a:cs typeface="Calibri" panose="020F0502020204030204" pitchFamily="34" charset="0"/>
              </a:rPr>
              <a:t>Notional Pooling can occur on a Single-Currency (SCP) and a Multi-Currency (MCP) basis</a:t>
            </a:r>
          </a:p>
          <a:p>
            <a:pPr marL="285750" lvl="0" indent="-285750">
              <a:buClr>
                <a:srgbClr val="CB6015"/>
              </a:buClr>
              <a:buFont typeface="Wingdings" panose="05000000000000000000" pitchFamily="2" charset="2"/>
              <a:buChar char="q"/>
            </a:pPr>
            <a:endParaRPr lang="en-US" sz="1600" b="1" dirty="0">
              <a:solidFill>
                <a:schemeClr val="accent1"/>
              </a:solidFill>
              <a:latin typeface="+mj-lt"/>
              <a:ea typeface="+mj-ea"/>
              <a:cs typeface="Calibri" panose="020F0502020204030204" pitchFamily="34" charset="0"/>
            </a:endParaRPr>
          </a:p>
          <a:p>
            <a:pPr marL="285750" lvl="0" indent="-285750">
              <a:buClr>
                <a:srgbClr val="CB6015"/>
              </a:buClr>
              <a:buFont typeface="Wingdings" panose="05000000000000000000" pitchFamily="2" charset="2"/>
              <a:buChar char="q"/>
            </a:pPr>
            <a:r>
              <a:rPr lang="en-US" sz="1600" b="1" dirty="0" smtClean="0">
                <a:solidFill>
                  <a:schemeClr val="accent1"/>
                </a:solidFill>
                <a:latin typeface="+mj-lt"/>
                <a:ea typeface="+mj-ea"/>
                <a:cs typeface="Calibri" panose="020F0502020204030204" pitchFamily="34" charset="0"/>
              </a:rPr>
              <a:t>For a Multi-Currency Notional Pooling balances </a:t>
            </a:r>
            <a:r>
              <a:rPr lang="en-US" sz="1600" b="1" dirty="0">
                <a:solidFill>
                  <a:schemeClr val="accent1"/>
                </a:solidFill>
                <a:latin typeface="+mj-lt"/>
                <a:ea typeface="+mj-ea"/>
                <a:cs typeface="Calibri" panose="020F0502020204030204" pitchFamily="34" charset="0"/>
              </a:rPr>
              <a:t>across a group of </a:t>
            </a:r>
            <a:r>
              <a:rPr lang="en-US" sz="1600" b="1" dirty="0" smtClean="0">
                <a:solidFill>
                  <a:schemeClr val="accent1"/>
                </a:solidFill>
                <a:latin typeface="+mj-lt"/>
                <a:ea typeface="+mj-ea"/>
                <a:cs typeface="Calibri" panose="020F0502020204030204" pitchFamily="34" charset="0"/>
              </a:rPr>
              <a:t>currencies are “notionally</a:t>
            </a:r>
            <a:r>
              <a:rPr lang="en-US" sz="1600" b="1" dirty="0">
                <a:solidFill>
                  <a:schemeClr val="accent1"/>
                </a:solidFill>
                <a:latin typeface="+mj-lt"/>
                <a:ea typeface="+mj-ea"/>
                <a:cs typeface="Calibri" panose="020F0502020204030204" pitchFamily="34" charset="0"/>
              </a:rPr>
              <a:t>" converted to a net group position in a base currency selected by the client </a:t>
            </a:r>
            <a:r>
              <a:rPr lang="en-US" sz="1600" b="1" dirty="0" smtClean="0">
                <a:solidFill>
                  <a:schemeClr val="accent1"/>
                </a:solidFill>
                <a:latin typeface="+mj-lt"/>
                <a:ea typeface="+mj-ea"/>
                <a:cs typeface="Calibri" panose="020F0502020204030204" pitchFamily="34" charset="0"/>
              </a:rPr>
              <a:t>and then interest is </a:t>
            </a:r>
            <a:r>
              <a:rPr lang="en-GB" sz="1600" b="1" dirty="0" smtClean="0">
                <a:solidFill>
                  <a:schemeClr val="accent1"/>
                </a:solidFill>
                <a:latin typeface="+mj-lt"/>
                <a:ea typeface="+mj-ea"/>
                <a:cs typeface="Calibri" panose="020F0502020204030204" pitchFamily="34" charset="0"/>
              </a:rPr>
              <a:t>calculated</a:t>
            </a:r>
            <a:endParaRPr lang="en-IE" sz="1600" b="1" dirty="0">
              <a:solidFill>
                <a:schemeClr val="accent1"/>
              </a:solidFill>
              <a:latin typeface="+mj-lt"/>
              <a:ea typeface="+mj-ea"/>
              <a:cs typeface="Calibri" panose="020F0502020204030204" pitchFamily="34" charset="0"/>
            </a:endParaRPr>
          </a:p>
          <a:p>
            <a:pPr>
              <a:buClr>
                <a:srgbClr val="CB6015"/>
              </a:buClr>
            </a:pPr>
            <a:r>
              <a:rPr lang="en-US" sz="1600" b="1" dirty="0">
                <a:solidFill>
                  <a:schemeClr val="accent1"/>
                </a:solidFill>
                <a:latin typeface="+mj-lt"/>
                <a:ea typeface="+mj-ea"/>
                <a:cs typeface="Calibri" panose="020F0502020204030204" pitchFamily="34" charset="0"/>
              </a:rPr>
              <a:t> </a:t>
            </a:r>
            <a:endParaRPr lang="en-IE" sz="1600" b="1" dirty="0">
              <a:solidFill>
                <a:schemeClr val="accent1"/>
              </a:solidFill>
              <a:latin typeface="+mj-lt"/>
              <a:ea typeface="+mj-ea"/>
              <a:cs typeface="Calibri" panose="020F0502020204030204" pitchFamily="34" charset="0"/>
            </a:endParaRPr>
          </a:p>
          <a:p>
            <a:pPr marL="285750" lvl="0" indent="-285750">
              <a:buClr>
                <a:srgbClr val="CB6015"/>
              </a:buClr>
              <a:buFont typeface="Wingdings" panose="05000000000000000000" pitchFamily="2" charset="2"/>
              <a:buChar char="q"/>
            </a:pPr>
            <a:r>
              <a:rPr lang="en-GB" sz="1600" b="1" dirty="0">
                <a:solidFill>
                  <a:schemeClr val="accent1"/>
                </a:solidFill>
                <a:latin typeface="+mj-lt"/>
                <a:ea typeface="+mj-ea"/>
                <a:cs typeface="Calibri" panose="020F0502020204030204" pitchFamily="34" charset="0"/>
              </a:rPr>
              <a:t>There is no daily physical movement of funds </a:t>
            </a:r>
            <a:r>
              <a:rPr lang="en-GB" sz="1600" b="1" dirty="0" smtClean="0">
                <a:solidFill>
                  <a:schemeClr val="accent1"/>
                </a:solidFill>
                <a:latin typeface="+mj-lt"/>
                <a:ea typeface="+mj-ea"/>
                <a:cs typeface="Calibri" panose="020F0502020204030204" pitchFamily="34" charset="0"/>
              </a:rPr>
              <a:t>if it </a:t>
            </a:r>
            <a:r>
              <a:rPr lang="en-GB" sz="1600" b="1" dirty="0">
                <a:solidFill>
                  <a:schemeClr val="accent1"/>
                </a:solidFill>
                <a:latin typeface="+mj-lt"/>
                <a:ea typeface="+mj-ea"/>
                <a:cs typeface="Calibri" panose="020F0502020204030204" pitchFamily="34" charset="0"/>
              </a:rPr>
              <a:t>is notionally pooled </a:t>
            </a:r>
            <a:r>
              <a:rPr lang="en-GB" sz="1600" b="1" dirty="0" smtClean="0">
                <a:solidFill>
                  <a:schemeClr val="accent1"/>
                </a:solidFill>
                <a:latin typeface="+mj-lt"/>
                <a:ea typeface="+mj-ea"/>
                <a:cs typeface="Calibri" panose="020F0502020204030204" pitchFamily="34" charset="0"/>
              </a:rPr>
              <a:t>only</a:t>
            </a:r>
            <a:r>
              <a:rPr lang="en-GB" sz="1600" b="1" dirty="0">
                <a:solidFill>
                  <a:schemeClr val="accent1"/>
                </a:solidFill>
                <a:latin typeface="+mj-lt"/>
                <a:ea typeface="+mj-ea"/>
                <a:cs typeface="Calibri" panose="020F0502020204030204" pitchFamily="34" charset="0"/>
              </a:rPr>
              <a:t>  </a:t>
            </a:r>
            <a:endParaRPr lang="en-IE" sz="1600" b="1" dirty="0">
              <a:solidFill>
                <a:schemeClr val="accent1"/>
              </a:solidFill>
              <a:latin typeface="+mj-lt"/>
              <a:ea typeface="+mj-ea"/>
              <a:cs typeface="Calibri" panose="020F0502020204030204" pitchFamily="34" charset="0"/>
            </a:endParaRPr>
          </a:p>
          <a:p>
            <a:pPr>
              <a:buClr>
                <a:srgbClr val="CB6015"/>
              </a:buClr>
            </a:pPr>
            <a:r>
              <a:rPr lang="en-GB" sz="1600" b="1" dirty="0">
                <a:solidFill>
                  <a:schemeClr val="accent1"/>
                </a:solidFill>
                <a:latin typeface="+mj-lt"/>
                <a:ea typeface="+mj-ea"/>
                <a:cs typeface="Calibri" panose="020F0502020204030204" pitchFamily="34" charset="0"/>
              </a:rPr>
              <a:t> </a:t>
            </a:r>
            <a:endParaRPr lang="en-IE" sz="1600" b="1" dirty="0">
              <a:solidFill>
                <a:schemeClr val="accent1"/>
              </a:solidFill>
              <a:latin typeface="+mj-lt"/>
              <a:ea typeface="+mj-ea"/>
              <a:cs typeface="Calibri" panose="020F0502020204030204" pitchFamily="34" charset="0"/>
            </a:endParaRPr>
          </a:p>
          <a:p>
            <a:pPr marL="285750" lvl="0" indent="-285750">
              <a:buClr>
                <a:srgbClr val="CB6015"/>
              </a:buClr>
              <a:buFont typeface="Wingdings" panose="05000000000000000000" pitchFamily="2" charset="2"/>
              <a:buChar char="q"/>
            </a:pPr>
            <a:r>
              <a:rPr lang="en-GB" sz="1600" b="1" dirty="0">
                <a:solidFill>
                  <a:schemeClr val="accent1"/>
                </a:solidFill>
                <a:latin typeface="+mj-lt"/>
                <a:ea typeface="+mj-ea"/>
                <a:cs typeface="Calibri" panose="020F0502020204030204" pitchFamily="34" charset="0"/>
              </a:rPr>
              <a:t>Monthly posting of pooling interest is an actual cash </a:t>
            </a:r>
            <a:r>
              <a:rPr lang="en-GB" sz="1600" b="1" dirty="0" smtClean="0">
                <a:solidFill>
                  <a:schemeClr val="accent1"/>
                </a:solidFill>
                <a:latin typeface="+mj-lt"/>
                <a:ea typeface="+mj-ea"/>
                <a:cs typeface="Calibri" panose="020F0502020204030204" pitchFamily="34" charset="0"/>
              </a:rPr>
              <a:t>movement to a nominated header account within the pool</a:t>
            </a:r>
            <a:r>
              <a:rPr lang="en-GB" sz="1600" b="1" dirty="0">
                <a:solidFill>
                  <a:schemeClr val="accent1"/>
                </a:solidFill>
                <a:latin typeface="+mj-lt"/>
                <a:ea typeface="+mj-ea"/>
                <a:cs typeface="Calibri" panose="020F0502020204030204" pitchFamily="34" charset="0"/>
              </a:rPr>
              <a:t> </a:t>
            </a:r>
            <a:endParaRPr lang="en-IE" sz="1600" b="1" dirty="0">
              <a:solidFill>
                <a:schemeClr val="accent1"/>
              </a:solidFill>
              <a:latin typeface="+mj-lt"/>
              <a:cs typeface="Calibri" panose="020F0502020204030204" pitchFamily="34" charset="0"/>
            </a:endParaRPr>
          </a:p>
        </p:txBody>
      </p:sp>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20248"/>
            <a:ext cx="504056" cy="3683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1" name="TextBox 10"/>
          <p:cNvSpPr txBox="1"/>
          <p:nvPr/>
        </p:nvSpPr>
        <p:spPr>
          <a:xfrm>
            <a:off x="8532440" y="0"/>
            <a:ext cx="611560" cy="461665"/>
          </a:xfrm>
          <a:prstGeom prst="rect">
            <a:avLst/>
          </a:prstGeom>
          <a:noFill/>
        </p:spPr>
        <p:txBody>
          <a:bodyPr wrap="square" rtlCol="0">
            <a:spAutoFit/>
          </a:bodyPr>
          <a:lstStyle/>
          <a:p>
            <a:r>
              <a:rPr lang="en-IE" sz="800" baseline="0" dirty="0" smtClean="0">
                <a:ea typeface="+mj-ea"/>
              </a:rPr>
              <a:t>Return</a:t>
            </a:r>
            <a:r>
              <a:rPr lang="en-IE" sz="800" dirty="0" smtClean="0">
                <a:ea typeface="+mj-ea"/>
              </a:rPr>
              <a:t> </a:t>
            </a:r>
          </a:p>
          <a:p>
            <a:r>
              <a:rPr lang="en-IE" sz="800" baseline="0" dirty="0" smtClean="0">
                <a:ea typeface="+mj-ea"/>
              </a:rPr>
              <a:t>to Main Menu</a:t>
            </a:r>
            <a:endParaRPr lang="en-IE" sz="800" baseline="0" dirty="0">
              <a:ea typeface="+mj-ea"/>
            </a:endParaRPr>
          </a:p>
        </p:txBody>
      </p:sp>
      <p:sp>
        <p:nvSpPr>
          <p:cNvPr id="6" name="Rectangle 5"/>
          <p:cNvSpPr/>
          <p:nvPr/>
        </p:nvSpPr>
        <p:spPr>
          <a:xfrm>
            <a:off x="221765" y="476672"/>
            <a:ext cx="3990195" cy="461665"/>
          </a:xfrm>
          <a:prstGeom prst="rect">
            <a:avLst/>
          </a:prstGeom>
        </p:spPr>
        <p:txBody>
          <a:bodyPr wrap="none">
            <a:spAutoFit/>
          </a:bodyPr>
          <a:lstStyle/>
          <a:p>
            <a:r>
              <a:rPr lang="en-IE" sz="2400" b="1" dirty="0">
                <a:solidFill>
                  <a:srgbClr val="ED8B00"/>
                </a:solidFill>
              </a:rPr>
              <a:t>What is </a:t>
            </a:r>
            <a:r>
              <a:rPr lang="en-IE" sz="2400" b="1" dirty="0" smtClean="0">
                <a:solidFill>
                  <a:srgbClr val="ED8B00"/>
                </a:solidFill>
              </a:rPr>
              <a:t>Notional Pooling?</a:t>
            </a:r>
            <a:endParaRPr lang="en-US" sz="2400" b="1" dirty="0">
              <a:solidFill>
                <a:srgbClr val="ED8B00"/>
              </a:solidFill>
            </a:endParaRPr>
          </a:p>
        </p:txBody>
      </p:sp>
      <p:sp>
        <p:nvSpPr>
          <p:cNvPr id="8" name="TOCHeader"/>
          <p:cNvSpPr>
            <a:spLocks noGrp="1" noChangeArrowheads="1"/>
          </p:cNvSpPr>
          <p:nvPr>
            <p:ph type="title"/>
            <p:custDataLst>
              <p:tags r:id="rId2"/>
            </p:custDataLst>
          </p:nvPr>
        </p:nvSpPr>
        <p:spPr>
          <a:xfrm>
            <a:off x="141288" y="44624"/>
            <a:ext cx="8859837" cy="377825"/>
          </a:xfrm>
          <a:noFill/>
          <a:extLst>
            <a:ext uri="{909E8E84-426E-40DD-AFC4-6F175D3DCCD1}">
              <a14:hiddenFill xmlns:a14="http://schemas.microsoft.com/office/drawing/2010/main">
                <a:solidFill>
                  <a:schemeClr val="bg1"/>
                </a:solidFill>
              </a14:hiddenFill>
            </a:ext>
          </a:extLst>
        </p:spPr>
        <p:txBody>
          <a:bodyPr anchor="ctr"/>
          <a:lstStyle/>
          <a:p>
            <a:r>
              <a:rPr lang="en-IE" b="1" dirty="0" smtClean="0"/>
              <a:t>Notional Pooling</a:t>
            </a:r>
            <a:endParaRPr lang="en-IE" b="1" dirty="0"/>
          </a:p>
        </p:txBody>
      </p:sp>
    </p:spTree>
    <p:custDataLst>
      <p:tags r:id="rId1"/>
    </p:custDataLst>
    <p:extLst>
      <p:ext uri="{BB962C8B-B14F-4D97-AF65-F5344CB8AC3E}">
        <p14:creationId xmlns:p14="http://schemas.microsoft.com/office/powerpoint/2010/main" val="42908763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YOUT" val="ppLayoutTitle"/>
</p:tagLst>
</file>

<file path=ppt/tags/tag10.xml><?xml version="1.0" encoding="utf-8"?>
<p:tagLst xmlns:a="http://schemas.openxmlformats.org/drawingml/2006/main" xmlns:r="http://schemas.openxmlformats.org/officeDocument/2006/relationships" xmlns:p="http://schemas.openxmlformats.org/presentationml/2006/main">
  <p:tag name="LAYOUT" val="ppLayoutTitleOnly"/>
</p:tagLst>
</file>

<file path=ppt/tags/tag11.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12.xml><?xml version="1.0" encoding="utf-8"?>
<p:tagLst xmlns:a="http://schemas.openxmlformats.org/drawingml/2006/main" xmlns:r="http://schemas.openxmlformats.org/officeDocument/2006/relationships" xmlns:p="http://schemas.openxmlformats.org/presentationml/2006/main">
  <p:tag name="SSB" val="TOCHeader"/>
</p:tagLst>
</file>

<file path=ppt/tags/tag13.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14.xml><?xml version="1.0" encoding="utf-8"?>
<p:tagLst xmlns:a="http://schemas.openxmlformats.org/drawingml/2006/main" xmlns:r="http://schemas.openxmlformats.org/officeDocument/2006/relationships" xmlns:p="http://schemas.openxmlformats.org/presentationml/2006/main">
  <p:tag name="SSB" val="TOCHeader"/>
</p:tagLst>
</file>

<file path=ppt/tags/tag15.xml><?xml version="1.0" encoding="utf-8"?>
<p:tagLst xmlns:a="http://schemas.openxmlformats.org/drawingml/2006/main" xmlns:r="http://schemas.openxmlformats.org/officeDocument/2006/relationships" xmlns:p="http://schemas.openxmlformats.org/presentationml/2006/main">
  <p:tag name="LAYOUT" val="ppLayoutBlank"/>
</p:tagLst>
</file>

<file path=ppt/tags/tag16.xml><?xml version="1.0" encoding="utf-8"?>
<p:tagLst xmlns:a="http://schemas.openxmlformats.org/drawingml/2006/main" xmlns:r="http://schemas.openxmlformats.org/officeDocument/2006/relationships" xmlns:p="http://schemas.openxmlformats.org/presentationml/2006/main">
  <p:tag name="SSB" val="TOCHeader"/>
</p:tagLst>
</file>

<file path=ppt/tags/tag17.xml><?xml version="1.0" encoding="utf-8"?>
<p:tagLst xmlns:a="http://schemas.openxmlformats.org/drawingml/2006/main" xmlns:r="http://schemas.openxmlformats.org/officeDocument/2006/relationships" xmlns:p="http://schemas.openxmlformats.org/presentationml/2006/main">
  <p:tag name="LAYOUT" val="ppLayoutTwoObjects"/>
</p:tagLst>
</file>

<file path=ppt/tags/tag18.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19.xml><?xml version="1.0" encoding="utf-8"?>
<p:tagLst xmlns:a="http://schemas.openxmlformats.org/drawingml/2006/main" xmlns:r="http://schemas.openxmlformats.org/officeDocument/2006/relationships" xmlns:p="http://schemas.openxmlformats.org/presentationml/2006/main">
  <p:tag name="SSB" val="TOCHeader"/>
</p:tagLst>
</file>

<file path=ppt/tags/tag2.xml><?xml version="1.0" encoding="utf-8"?>
<p:tagLst xmlns:a="http://schemas.openxmlformats.org/drawingml/2006/main" xmlns:r="http://schemas.openxmlformats.org/officeDocument/2006/relationships" xmlns:p="http://schemas.openxmlformats.org/presentationml/2006/main">
  <p:tag name="LAYOUT" val="ppLayoutTitleOnly"/>
</p:tagLst>
</file>

<file path=ppt/tags/tag20.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21.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22.xml><?xml version="1.0" encoding="utf-8"?>
<p:tagLst xmlns:a="http://schemas.openxmlformats.org/drawingml/2006/main" xmlns:r="http://schemas.openxmlformats.org/officeDocument/2006/relationships" xmlns:p="http://schemas.openxmlformats.org/presentationml/2006/main">
  <p:tag name="SSB" val="TOCHeader"/>
</p:tagLst>
</file>

<file path=ppt/tags/tag23.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24.xml><?xml version="1.0" encoding="utf-8"?>
<p:tagLst xmlns:a="http://schemas.openxmlformats.org/drawingml/2006/main" xmlns:r="http://schemas.openxmlformats.org/officeDocument/2006/relationships" xmlns:p="http://schemas.openxmlformats.org/presentationml/2006/main">
  <p:tag name="SSB" val="TOCHeader"/>
</p:tagLst>
</file>

<file path=ppt/tags/tag25.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26.xml><?xml version="1.0" encoding="utf-8"?>
<p:tagLst xmlns:a="http://schemas.openxmlformats.org/drawingml/2006/main" xmlns:r="http://schemas.openxmlformats.org/officeDocument/2006/relationships" xmlns:p="http://schemas.openxmlformats.org/presentationml/2006/main">
  <p:tag name="SSB" val="TOCHeader"/>
</p:tagLst>
</file>

<file path=ppt/tags/tag27.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28.xml><?xml version="1.0" encoding="utf-8"?>
<p:tagLst xmlns:a="http://schemas.openxmlformats.org/drawingml/2006/main" xmlns:r="http://schemas.openxmlformats.org/officeDocument/2006/relationships" xmlns:p="http://schemas.openxmlformats.org/presentationml/2006/main">
  <p:tag name="SSB" val="TOCHeader"/>
</p:tagLst>
</file>

<file path=ppt/tags/tag29.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3.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30.xml><?xml version="1.0" encoding="utf-8"?>
<p:tagLst xmlns:a="http://schemas.openxmlformats.org/drawingml/2006/main" xmlns:r="http://schemas.openxmlformats.org/officeDocument/2006/relationships" xmlns:p="http://schemas.openxmlformats.org/presentationml/2006/main">
  <p:tag name="SSB" val="TOCHeader"/>
</p:tagLst>
</file>

<file path=ppt/tags/tag31.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32.xml><?xml version="1.0" encoding="utf-8"?>
<p:tagLst xmlns:a="http://schemas.openxmlformats.org/drawingml/2006/main" xmlns:r="http://schemas.openxmlformats.org/officeDocument/2006/relationships" xmlns:p="http://schemas.openxmlformats.org/presentationml/2006/main">
  <p:tag name="SSB" val="TOCHeader"/>
</p:tagLst>
</file>

<file path=ppt/tags/tag33.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34.xml><?xml version="1.0" encoding="utf-8"?>
<p:tagLst xmlns:a="http://schemas.openxmlformats.org/drawingml/2006/main" xmlns:r="http://schemas.openxmlformats.org/officeDocument/2006/relationships" xmlns:p="http://schemas.openxmlformats.org/presentationml/2006/main">
  <p:tag name="SSB" val="TOCHeader"/>
</p:tagLst>
</file>

<file path=ppt/tags/tag35.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36.xml><?xml version="1.0" encoding="utf-8"?>
<p:tagLst xmlns:a="http://schemas.openxmlformats.org/drawingml/2006/main" xmlns:r="http://schemas.openxmlformats.org/officeDocument/2006/relationships" xmlns:p="http://schemas.openxmlformats.org/presentationml/2006/main">
  <p:tag name="SSB" val="TOCHeader"/>
</p:tagLst>
</file>

<file path=ppt/tags/tag37.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38.xml><?xml version="1.0" encoding="utf-8"?>
<p:tagLst xmlns:a="http://schemas.openxmlformats.org/drawingml/2006/main" xmlns:r="http://schemas.openxmlformats.org/officeDocument/2006/relationships" xmlns:p="http://schemas.openxmlformats.org/presentationml/2006/main">
  <p:tag name="SSB" val="TOCHeader"/>
</p:tagLst>
</file>

<file path=ppt/tags/tag39.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4.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40.xml><?xml version="1.0" encoding="utf-8"?>
<p:tagLst xmlns:a="http://schemas.openxmlformats.org/drawingml/2006/main" xmlns:r="http://schemas.openxmlformats.org/officeDocument/2006/relationships" xmlns:p="http://schemas.openxmlformats.org/presentationml/2006/main">
  <p:tag name="SSB" val="TOCHeader"/>
</p:tagLst>
</file>

<file path=ppt/tags/tag41.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42.xml><?xml version="1.0" encoding="utf-8"?>
<p:tagLst xmlns:a="http://schemas.openxmlformats.org/drawingml/2006/main" xmlns:r="http://schemas.openxmlformats.org/officeDocument/2006/relationships" xmlns:p="http://schemas.openxmlformats.org/presentationml/2006/main">
  <p:tag name="SSB" val="TOCHeader"/>
</p:tagLst>
</file>

<file path=ppt/tags/tag43.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44.xml><?xml version="1.0" encoding="utf-8"?>
<p:tagLst xmlns:a="http://schemas.openxmlformats.org/drawingml/2006/main" xmlns:r="http://schemas.openxmlformats.org/officeDocument/2006/relationships" xmlns:p="http://schemas.openxmlformats.org/presentationml/2006/main">
  <p:tag name="SSB" val="TOCHeader"/>
</p:tagLst>
</file>

<file path=ppt/tags/tag45.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46.xml><?xml version="1.0" encoding="utf-8"?>
<p:tagLst xmlns:a="http://schemas.openxmlformats.org/drawingml/2006/main" xmlns:r="http://schemas.openxmlformats.org/officeDocument/2006/relationships" xmlns:p="http://schemas.openxmlformats.org/presentationml/2006/main">
  <p:tag name="SSB" val="TOCHeader"/>
</p:tagLst>
</file>

<file path=ppt/tags/tag47.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48.xml><?xml version="1.0" encoding="utf-8"?>
<p:tagLst xmlns:a="http://schemas.openxmlformats.org/drawingml/2006/main" xmlns:r="http://schemas.openxmlformats.org/officeDocument/2006/relationships" xmlns:p="http://schemas.openxmlformats.org/presentationml/2006/main">
  <p:tag name="SSB" val="TOCHeader"/>
</p:tagLst>
</file>

<file path=ppt/tags/tag49.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5.xml><?xml version="1.0" encoding="utf-8"?>
<p:tagLst xmlns:a="http://schemas.openxmlformats.org/drawingml/2006/main" xmlns:r="http://schemas.openxmlformats.org/officeDocument/2006/relationships" xmlns:p="http://schemas.openxmlformats.org/presentationml/2006/main">
  <p:tag name="SSB" val="TOCHeader"/>
</p:tagLst>
</file>

<file path=ppt/tags/tag50.xml><?xml version="1.0" encoding="utf-8"?>
<p:tagLst xmlns:a="http://schemas.openxmlformats.org/drawingml/2006/main" xmlns:r="http://schemas.openxmlformats.org/officeDocument/2006/relationships" xmlns:p="http://schemas.openxmlformats.org/presentationml/2006/main">
  <p:tag name="SSB" val="TOCHeader"/>
</p:tagLst>
</file>

<file path=ppt/tags/tag51.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52.xml><?xml version="1.0" encoding="utf-8"?>
<p:tagLst xmlns:a="http://schemas.openxmlformats.org/drawingml/2006/main" xmlns:r="http://schemas.openxmlformats.org/officeDocument/2006/relationships" xmlns:p="http://schemas.openxmlformats.org/presentationml/2006/main">
  <p:tag name="SSB" val="TOCHeader"/>
</p:tagLst>
</file>

<file path=ppt/tags/tag53.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54.xml><?xml version="1.0" encoding="utf-8"?>
<p:tagLst xmlns:a="http://schemas.openxmlformats.org/drawingml/2006/main" xmlns:r="http://schemas.openxmlformats.org/officeDocument/2006/relationships" xmlns:p="http://schemas.openxmlformats.org/presentationml/2006/main">
  <p:tag name="SSB" val="TOCHeader"/>
</p:tagLst>
</file>

<file path=ppt/tags/tag55.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56.xml><?xml version="1.0" encoding="utf-8"?>
<p:tagLst xmlns:a="http://schemas.openxmlformats.org/drawingml/2006/main" xmlns:r="http://schemas.openxmlformats.org/officeDocument/2006/relationships" xmlns:p="http://schemas.openxmlformats.org/presentationml/2006/main">
  <p:tag name="SSB" val="TOCHeader"/>
</p:tagLst>
</file>

<file path=ppt/tags/tag57.xml><?xml version="1.0" encoding="utf-8"?>
<p:tagLst xmlns:a="http://schemas.openxmlformats.org/drawingml/2006/main" xmlns:r="http://schemas.openxmlformats.org/officeDocument/2006/relationships" xmlns:p="http://schemas.openxmlformats.org/presentationml/2006/main">
  <p:tag name="LAYOUT" val="ppLayoutCustom"/>
</p:tagLst>
</file>

<file path=ppt/tags/tag6.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7.xml><?xml version="1.0" encoding="utf-8"?>
<p:tagLst xmlns:a="http://schemas.openxmlformats.org/drawingml/2006/main" xmlns:r="http://schemas.openxmlformats.org/officeDocument/2006/relationships" xmlns:p="http://schemas.openxmlformats.org/presentationml/2006/main">
  <p:tag name="SSB" val="TOCHeader"/>
</p:tagLst>
</file>

<file path=ppt/tags/tag8.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9.xml><?xml version="1.0" encoding="utf-8"?>
<p:tagLst xmlns:a="http://schemas.openxmlformats.org/drawingml/2006/main" xmlns:r="http://schemas.openxmlformats.org/officeDocument/2006/relationships" xmlns:p="http://schemas.openxmlformats.org/presentationml/2006/main">
  <p:tag name="SSB" val="TOCHead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CG_Pres_TTS_letter (2)">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xml><?xml version="1.0" encoding="utf-8"?>
<a:theme xmlns:a="http://schemas.openxmlformats.org/drawingml/2006/main" name="1_ICG_Pres_TTS_letter (2)">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xml><?xml version="1.0" encoding="utf-8"?>
<a:theme xmlns:a="http://schemas.openxmlformats.org/drawingml/2006/main" name="5_ICG_Pres (Letter)">
  <a:themeElements>
    <a:clrScheme name="2_ICG_Pres (Letter)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fontScheme name="2_ICG_Pres (Letter)">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a:cs typeface="ヒラギノ角ゴ Pro W3"/>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a:cs typeface="ヒラギノ角ゴ Pro W3"/>
          </a:defRPr>
        </a:defPPr>
      </a:lstStyle>
    </a:lnDef>
  </a:objectDefaults>
  <a:extraClrSchemeLst>
    <a:extraClrScheme>
      <a:clrScheme name="2_ICG_Pres (Letter)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ICG_Pres (Letter)">
  <a:themeElements>
    <a:clrScheme name="2_ICG_Pres (Letter)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fontScheme name="2_ICG_Pres (Letter)">
      <a:majorFont>
        <a:latin typeface="Arial"/>
        <a:ea typeface="STKaiti"/>
        <a:cs typeface="Geneva"/>
      </a:majorFont>
      <a:minorFont>
        <a:latin typeface="Arial"/>
        <a:ea typeface="STKaiti"/>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pitchFamily="34" charset="0"/>
            <a:ea typeface="STKaiti" pitchFamily="2" charset="-122"/>
            <a:cs typeface="ヒラギノ角ゴ Pro W3"/>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pitchFamily="34" charset="0"/>
            <a:ea typeface="STKaiti" pitchFamily="2" charset="-122"/>
            <a:cs typeface="ヒラギノ角ゴ Pro W3"/>
          </a:defRPr>
        </a:defPPr>
      </a:lstStyle>
    </a:lnDef>
  </a:objectDefaults>
  <a:extraClrSchemeLst>
    <a:extraClrScheme>
      <a:clrScheme name="2_ICG_Pres (Letter)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8672</TotalTime>
  <Words>2523</Words>
  <Application>Microsoft Office PowerPoint</Application>
  <PresentationFormat>On-screen Show (4:3)</PresentationFormat>
  <Paragraphs>583</Paragraphs>
  <Slides>32</Slides>
  <Notes>5</Notes>
  <HiddenSlides>0</HiddenSlides>
  <MMClips>0</MMClips>
  <ScaleCrop>false</ScaleCrop>
  <HeadingPairs>
    <vt:vector size="4" baseType="variant">
      <vt:variant>
        <vt:lpstr>Theme</vt:lpstr>
      </vt:variant>
      <vt:variant>
        <vt:i4>5</vt:i4>
      </vt:variant>
      <vt:variant>
        <vt:lpstr>Slide Titles</vt:lpstr>
      </vt:variant>
      <vt:variant>
        <vt:i4>32</vt:i4>
      </vt:variant>
    </vt:vector>
  </HeadingPairs>
  <TitlesOfParts>
    <vt:vector size="37" baseType="lpstr">
      <vt:lpstr>Office Theme</vt:lpstr>
      <vt:lpstr>ICG_Pres_TTS_letter (2)</vt:lpstr>
      <vt:lpstr>1_ICG_Pres_TTS_letter (2)</vt:lpstr>
      <vt:lpstr>5_ICG_Pres (Letter)</vt:lpstr>
      <vt:lpstr>2_ICG_Pres (Letter)</vt:lpstr>
      <vt:lpstr>Global Liquidity Management Services  Global CSO Training </vt:lpstr>
      <vt:lpstr>Global Liquidity Management Services Products</vt:lpstr>
      <vt:lpstr>Global CSO Training</vt:lpstr>
      <vt:lpstr>Target Balance - End of Day Target Balance (TBA)</vt:lpstr>
      <vt:lpstr>Target Balance - End of Day Target Balance (TBA)</vt:lpstr>
      <vt:lpstr>Target Balance – End of Day Target Balance (TBA)</vt:lpstr>
      <vt:lpstr> Target Balance – End of Day Target Balance (TBA)</vt:lpstr>
      <vt:lpstr>Notional Pooling</vt:lpstr>
      <vt:lpstr>Notional Pooling</vt:lpstr>
      <vt:lpstr>PowerPoint Presentation</vt:lpstr>
      <vt:lpstr>Notional Pooling – Multi Currency Pooling (MCP)</vt:lpstr>
      <vt:lpstr>Notional Pooling</vt:lpstr>
      <vt:lpstr>Global CSO Training</vt:lpstr>
      <vt:lpstr>Interest Bearing Accounts</vt:lpstr>
      <vt:lpstr>Interest Bearing Accounts</vt:lpstr>
      <vt:lpstr>Interest Bearing Accounts</vt:lpstr>
      <vt:lpstr>Interest Bearing Accounts</vt:lpstr>
      <vt:lpstr>Earnings Credit Rate (ECR) Programs</vt:lpstr>
      <vt:lpstr>Earnings Credit Rate (ECR) Programs</vt:lpstr>
      <vt:lpstr>Earnings Credit Rate (ECR) Programs</vt:lpstr>
      <vt:lpstr>Earnings Credit Rate (ECR) Programs</vt:lpstr>
      <vt:lpstr>Earnings Credit Rate (ECR) Programs</vt:lpstr>
      <vt:lpstr>Earnings Credit Rate (ECR) Programs</vt:lpstr>
      <vt:lpstr>Fixed Term Deposits </vt:lpstr>
      <vt:lpstr>Fixed Term Deposits </vt:lpstr>
      <vt:lpstr>Fixed Term Deposits </vt:lpstr>
      <vt:lpstr>Fixed Term Deposits </vt:lpstr>
      <vt:lpstr>Money Market Funds (MMFs)</vt:lpstr>
      <vt:lpstr>Money Market Funds (MMFs)</vt:lpstr>
      <vt:lpstr>Money Market Funds (MMFs)</vt:lpstr>
      <vt:lpstr>Money Market Funds (MMFs)</vt:lpstr>
      <vt:lpstr>PowerPoint Presentation</vt:lpstr>
    </vt:vector>
  </TitlesOfParts>
  <Company>Citigroup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Liquidity Quick Reference Guide  EMEA TTS Client Operations Learning and Development Team  Contact: *TTS EMEA Client Operations L&amp;D</dc:title>
  <dc:creator>Dennehy, Paula [ICG-TTS]</dc:creator>
  <cp:lastModifiedBy>Prestage, David T [ICG-TTS]</cp:lastModifiedBy>
  <cp:revision>321</cp:revision>
  <cp:lastPrinted>2016-01-14T16:07:58Z</cp:lastPrinted>
  <dcterms:created xsi:type="dcterms:W3CDTF">2014-05-26T10:32:44Z</dcterms:created>
  <dcterms:modified xsi:type="dcterms:W3CDTF">2017-02-10T00:41:51Z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itchbook Compatible">
    <vt:lpwstr>Yes</vt:lpwstr>
  </property>
</Properties>
</file>