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823" r:id="rId2"/>
    <p:sldMasterId id="2147483831" r:id="rId3"/>
  </p:sldMasterIdLst>
  <p:notesMasterIdLst>
    <p:notesMasterId r:id="rId29"/>
  </p:notesMasterIdLst>
  <p:handoutMasterIdLst>
    <p:handoutMasterId r:id="rId30"/>
  </p:handoutMasterIdLst>
  <p:sldIdLst>
    <p:sldId id="533" r:id="rId4"/>
    <p:sldId id="553" r:id="rId5"/>
    <p:sldId id="540" r:id="rId6"/>
    <p:sldId id="554" r:id="rId7"/>
    <p:sldId id="555" r:id="rId8"/>
    <p:sldId id="556" r:id="rId9"/>
    <p:sldId id="525" r:id="rId10"/>
    <p:sldId id="531" r:id="rId11"/>
    <p:sldId id="527" r:id="rId12"/>
    <p:sldId id="526" r:id="rId13"/>
    <p:sldId id="528" r:id="rId14"/>
    <p:sldId id="532" r:id="rId15"/>
    <p:sldId id="543" r:id="rId16"/>
    <p:sldId id="541" r:id="rId17"/>
    <p:sldId id="547" r:id="rId18"/>
    <p:sldId id="561" r:id="rId19"/>
    <p:sldId id="562" r:id="rId20"/>
    <p:sldId id="563" r:id="rId21"/>
    <p:sldId id="551" r:id="rId22"/>
    <p:sldId id="564" r:id="rId23"/>
    <p:sldId id="565" r:id="rId24"/>
    <p:sldId id="566" r:id="rId25"/>
    <p:sldId id="552" r:id="rId26"/>
    <p:sldId id="567" r:id="rId27"/>
    <p:sldId id="560" r:id="rId28"/>
  </p:sldIdLst>
  <p:sldSz cx="9144000" cy="6858000" type="letter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L15262" initials="KL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6015"/>
    <a:srgbClr val="EAEBEB"/>
    <a:srgbClr val="CCF2FC"/>
    <a:srgbClr val="890C58"/>
    <a:srgbClr val="00843D"/>
    <a:srgbClr val="C99700"/>
    <a:srgbClr val="99DFE3"/>
    <a:srgbClr val="00B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344" autoAdjust="0"/>
  </p:normalViewPr>
  <p:slideViewPr>
    <p:cSldViewPr>
      <p:cViewPr>
        <p:scale>
          <a:sx n="100" d="100"/>
          <a:sy n="100" d="100"/>
        </p:scale>
        <p:origin x="-630" y="504"/>
      </p:cViewPr>
      <p:guideLst>
        <p:guide orient="horz" pos="1104"/>
        <p:guide orient="horz" pos="3984"/>
        <p:guide orient="horz" pos="288"/>
        <p:guide orient="horz" pos="3408"/>
        <p:guide orient="horz" pos="2256"/>
        <p:guide orient="horz" pos="2832"/>
        <p:guide pos="4320"/>
        <p:guide pos="2976"/>
        <p:guide pos="5664"/>
        <p:guide pos="4176"/>
        <p:guide pos="3552"/>
      </p:guideLst>
    </p:cSldViewPr>
  </p:slideViewPr>
  <p:outlineViewPr>
    <p:cViewPr>
      <p:scale>
        <a:sx n="33" d="100"/>
        <a:sy n="33" d="100"/>
      </p:scale>
      <p:origin x="0" y="4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rutvnasgts0001\ebus_share\NA%20LMSC\Liquidity\Business%20Reviews%20&amp;%20Strategy\2014.10%20Corporate%20Bank%20Presentation\Corporate%20Banking%20-%20Basel%20III%20LCR%20Training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086614173228349E-2"/>
          <c:y val="4.1205704760255812E-2"/>
          <c:w val="0.96802205539669595"/>
          <c:h val="0.67692866516685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0.158261269417380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0.189913523300856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7.5729319560137879E-3"/>
                  <c:y val="0.348174792718236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058021043297819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&gt;30 Day Tenors</c:v>
                </c:pt>
                <c:pt idx="1">
                  <c:v>Operational</c:v>
                </c:pt>
                <c:pt idx="2">
                  <c:v>Corp/ PS Non-Operational</c:v>
                </c:pt>
                <c:pt idx="3">
                  <c:v>FI Non-Operational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0.25</c:v>
                </c:pt>
                <c:pt idx="2">
                  <c:v>0.4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140864"/>
        <c:axId val="305142400"/>
      </c:barChart>
      <c:catAx>
        <c:axId val="3051408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305142400"/>
        <c:crosses val="autoZero"/>
        <c:auto val="1"/>
        <c:lblAlgn val="ctr"/>
        <c:lblOffset val="100"/>
        <c:noMultiLvlLbl val="0"/>
      </c:catAx>
      <c:valAx>
        <c:axId val="305142400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30514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406795170902802E-2"/>
          <c:y val="4.3650793650793697E-2"/>
          <c:w val="0.81056058898086403"/>
          <c:h val="0.85533058367703996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'Sheet2 (2)'!$B$43</c:f>
              <c:strCache>
                <c:ptCount val="1"/>
                <c:pt idx="0">
                  <c:v>LCR Liquidity Value</c:v>
                </c:pt>
              </c:strCache>
            </c:strRef>
          </c:tx>
          <c:spPr>
            <a:solidFill>
              <a:srgbClr val="00BDF2"/>
            </a:solidFill>
          </c:spPr>
          <c:invertIfNegative val="0"/>
          <c:cat>
            <c:strRef>
              <c:f>'Sheet2 (2)'!$C$37:$H$37</c:f>
              <c:strCache>
                <c:ptCount val="6"/>
                <c:pt idx="0">
                  <c:v>Corp/Public Sector Operating</c:v>
                </c:pt>
                <c:pt idx="1">
                  <c:v>FI Operating</c:v>
                </c:pt>
                <c:pt idx="2">
                  <c:v>Corp/Public Sector Non-Operating</c:v>
                </c:pt>
                <c:pt idx="3">
                  <c:v>FI Non-Operating</c:v>
                </c:pt>
                <c:pt idx="4">
                  <c:v>Insured Unaffiliated Retail Broker Sweeps &amp; Escrow</c:v>
                </c:pt>
                <c:pt idx="5">
                  <c:v>TD's &gt;30days</c:v>
                </c:pt>
              </c:strCache>
            </c:strRef>
          </c:cat>
          <c:val>
            <c:numRef>
              <c:f>'Sheet2 (2)'!$C$43:$H$43</c:f>
              <c:numCache>
                <c:formatCode>General</c:formatCode>
                <c:ptCount val="6"/>
                <c:pt idx="0">
                  <c:v>75</c:v>
                </c:pt>
                <c:pt idx="1">
                  <c:v>75</c:v>
                </c:pt>
                <c:pt idx="2">
                  <c:v>60</c:v>
                </c:pt>
                <c:pt idx="4">
                  <c:v>75</c:v>
                </c:pt>
                <c:pt idx="5">
                  <c:v>100</c:v>
                </c:pt>
              </c:numCache>
            </c:numRef>
          </c:val>
        </c:ser>
        <c:ser>
          <c:idx val="4"/>
          <c:order val="1"/>
          <c:tx>
            <c:strRef>
              <c:f>'Sheet2 (2)'!$B$42</c:f>
              <c:strCache>
                <c:ptCount val="1"/>
                <c:pt idx="0">
                  <c:v>LCR Partial Run Off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'Sheet2 (2)'!$C$37:$H$37</c:f>
              <c:strCache>
                <c:ptCount val="6"/>
                <c:pt idx="0">
                  <c:v>Corp/Public Sector Operating</c:v>
                </c:pt>
                <c:pt idx="1">
                  <c:v>FI Operating</c:v>
                </c:pt>
                <c:pt idx="2">
                  <c:v>Corp/Public Sector Non-Operating</c:v>
                </c:pt>
                <c:pt idx="3">
                  <c:v>FI Non-Operating</c:v>
                </c:pt>
                <c:pt idx="4">
                  <c:v>Insured Unaffiliated Retail Broker Sweeps &amp; Escrow</c:v>
                </c:pt>
                <c:pt idx="5">
                  <c:v>TD's &gt;30days</c:v>
                </c:pt>
              </c:strCache>
            </c:strRef>
          </c:cat>
          <c:val>
            <c:numRef>
              <c:f>'Sheet2 (2)'!$C$42:$H$42</c:f>
              <c:numCache>
                <c:formatCode>General</c:formatCode>
                <c:ptCount val="6"/>
                <c:pt idx="0">
                  <c:v>25</c:v>
                </c:pt>
                <c:pt idx="1">
                  <c:v>25</c:v>
                </c:pt>
                <c:pt idx="2">
                  <c:v>40</c:v>
                </c:pt>
                <c:pt idx="4">
                  <c:v>25</c:v>
                </c:pt>
              </c:numCache>
            </c:numRef>
          </c:val>
        </c:ser>
        <c:ser>
          <c:idx val="3"/>
          <c:order val="2"/>
          <c:tx>
            <c:strRef>
              <c:f>'Sheet2 (2)'!$B$41</c:f>
              <c:strCache>
                <c:ptCount val="1"/>
                <c:pt idx="0">
                  <c:v>LCR Liquidity Value of Excess</c:v>
                </c:pt>
              </c:strCache>
            </c:strRef>
          </c:tx>
          <c:spPr>
            <a:solidFill>
              <a:srgbClr val="00BDF2"/>
            </a:solidFill>
          </c:spPr>
          <c:invertIfNegative val="0"/>
          <c:cat>
            <c:strRef>
              <c:f>'Sheet2 (2)'!$C$37:$H$37</c:f>
              <c:strCache>
                <c:ptCount val="6"/>
                <c:pt idx="0">
                  <c:v>Corp/Public Sector Operating</c:v>
                </c:pt>
                <c:pt idx="1">
                  <c:v>FI Operating</c:v>
                </c:pt>
                <c:pt idx="2">
                  <c:v>Corp/Public Sector Non-Operating</c:v>
                </c:pt>
                <c:pt idx="3">
                  <c:v>FI Non-Operating</c:v>
                </c:pt>
                <c:pt idx="4">
                  <c:v>Insured Unaffiliated Retail Broker Sweeps &amp; Escrow</c:v>
                </c:pt>
                <c:pt idx="5">
                  <c:v>TD's &gt;30days</c:v>
                </c:pt>
              </c:strCache>
            </c:strRef>
          </c:cat>
          <c:val>
            <c:numRef>
              <c:f>'Sheet2 (2)'!$C$41:$H$41</c:f>
              <c:numCache>
                <c:formatCode>General</c:formatCode>
                <c:ptCount val="6"/>
                <c:pt idx="0">
                  <c:v>12</c:v>
                </c:pt>
              </c:numCache>
            </c:numRef>
          </c:val>
        </c:ser>
        <c:ser>
          <c:idx val="2"/>
          <c:order val="3"/>
          <c:tx>
            <c:strRef>
              <c:f>'Sheet2 (2)'!$B$40</c:f>
              <c:strCache>
                <c:ptCount val="1"/>
                <c:pt idx="0">
                  <c:v>Corp/Public Sector Excess Run Off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'Sheet2 (2)'!$C$37:$H$37</c:f>
              <c:strCache>
                <c:ptCount val="6"/>
                <c:pt idx="0">
                  <c:v>Corp/Public Sector Operating</c:v>
                </c:pt>
                <c:pt idx="1">
                  <c:v>FI Operating</c:v>
                </c:pt>
                <c:pt idx="2">
                  <c:v>Corp/Public Sector Non-Operating</c:v>
                </c:pt>
                <c:pt idx="3">
                  <c:v>FI Non-Operating</c:v>
                </c:pt>
                <c:pt idx="4">
                  <c:v>Insured Unaffiliated Retail Broker Sweeps &amp; Escrow</c:v>
                </c:pt>
                <c:pt idx="5">
                  <c:v>TD's &gt;30days</c:v>
                </c:pt>
              </c:strCache>
            </c:strRef>
          </c:cat>
          <c:val>
            <c:numRef>
              <c:f>'Sheet2 (2)'!$C$40:$H$40</c:f>
              <c:numCache>
                <c:formatCode>General</c:formatCode>
                <c:ptCount val="6"/>
                <c:pt idx="0">
                  <c:v>8</c:v>
                </c:pt>
              </c:numCache>
            </c:numRef>
          </c:val>
        </c:ser>
        <c:ser>
          <c:idx val="1"/>
          <c:order val="4"/>
          <c:tx>
            <c:strRef>
              <c:f>'Sheet2 (2)'!$B$39</c:f>
              <c:strCache>
                <c:ptCount val="1"/>
                <c:pt idx="0">
                  <c:v>LCR 100% Run Off - FI Excess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'Sheet2 (2)'!$C$37:$H$37</c:f>
              <c:strCache>
                <c:ptCount val="6"/>
                <c:pt idx="0">
                  <c:v>Corp/Public Sector Operating</c:v>
                </c:pt>
                <c:pt idx="1">
                  <c:v>FI Operating</c:v>
                </c:pt>
                <c:pt idx="2">
                  <c:v>Corp/Public Sector Non-Operating</c:v>
                </c:pt>
                <c:pt idx="3">
                  <c:v>FI Non-Operating</c:v>
                </c:pt>
                <c:pt idx="4">
                  <c:v>Insured Unaffiliated Retail Broker Sweeps &amp; Escrow</c:v>
                </c:pt>
                <c:pt idx="5">
                  <c:v>TD's &gt;30days</c:v>
                </c:pt>
              </c:strCache>
            </c:strRef>
          </c:cat>
          <c:val>
            <c:numRef>
              <c:f>'Sheet2 (2)'!$C$39:$H$39</c:f>
              <c:numCache>
                <c:formatCode>General</c:formatCode>
                <c:ptCount val="6"/>
                <c:pt idx="1">
                  <c:v>20</c:v>
                </c:pt>
              </c:numCache>
            </c:numRef>
          </c:val>
        </c:ser>
        <c:ser>
          <c:idx val="0"/>
          <c:order val="5"/>
          <c:tx>
            <c:strRef>
              <c:f>'Sheet2 (2)'!$B$38</c:f>
              <c:strCache>
                <c:ptCount val="1"/>
                <c:pt idx="0">
                  <c:v>LCR 100% Run Off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'Sheet2 (2)'!$C$37:$H$37</c:f>
              <c:strCache>
                <c:ptCount val="6"/>
                <c:pt idx="0">
                  <c:v>Corp/Public Sector Operating</c:v>
                </c:pt>
                <c:pt idx="1">
                  <c:v>FI Operating</c:v>
                </c:pt>
                <c:pt idx="2">
                  <c:v>Corp/Public Sector Non-Operating</c:v>
                </c:pt>
                <c:pt idx="3">
                  <c:v>FI Non-Operating</c:v>
                </c:pt>
                <c:pt idx="4">
                  <c:v>Insured Unaffiliated Retail Broker Sweeps &amp; Escrow</c:v>
                </c:pt>
                <c:pt idx="5">
                  <c:v>TD's &gt;30days</c:v>
                </c:pt>
              </c:strCache>
            </c:strRef>
          </c:cat>
          <c:val>
            <c:numRef>
              <c:f>'Sheet2 (2)'!$C$38:$H$38</c:f>
              <c:numCache>
                <c:formatCode>General</c:formatCode>
                <c:ptCount val="6"/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324096"/>
        <c:axId val="202031488"/>
      </c:barChart>
      <c:catAx>
        <c:axId val="12432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2031488"/>
        <c:crosses val="autoZero"/>
        <c:auto val="1"/>
        <c:lblAlgn val="ctr"/>
        <c:lblOffset val="100"/>
        <c:noMultiLvlLbl val="0"/>
      </c:catAx>
      <c:valAx>
        <c:axId val="202031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4324096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2673438189350301"/>
          <c:y val="0.37820959880014998"/>
          <c:w val="0.127266092940306"/>
          <c:h val="0.3943744531933510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576477078300154"/>
          <c:y val="0.11155108858426449"/>
          <c:w val="0.60561081099274672"/>
          <c:h val="0.68462827606452359"/>
        </c:manualLayout>
      </c:layout>
      <c:lineChart>
        <c:grouping val="standard"/>
        <c:varyColors val="0"/>
        <c:ser>
          <c:idx val="0"/>
          <c:order val="0"/>
          <c:tx>
            <c:strRef>
              <c:f>'Data 1'!$B$3</c:f>
              <c:strCache>
                <c:ptCount val="1"/>
                <c:pt idx="0">
                  <c:v>Government</c:v>
                </c:pt>
              </c:strCache>
            </c:strRef>
          </c:tx>
          <c:marker>
            <c:symbol val="none"/>
          </c:marker>
          <c:cat>
            <c:numRef>
              <c:f>'Data 1'!$A$48:$A$427</c:f>
              <c:numCache>
                <c:formatCode>m/d/yyyy</c:formatCode>
                <c:ptCount val="380"/>
                <c:pt idx="0">
                  <c:v>39392</c:v>
                </c:pt>
                <c:pt idx="1">
                  <c:v>39399</c:v>
                </c:pt>
                <c:pt idx="2">
                  <c:v>39406</c:v>
                </c:pt>
                <c:pt idx="3">
                  <c:v>39413</c:v>
                </c:pt>
                <c:pt idx="4">
                  <c:v>39420</c:v>
                </c:pt>
                <c:pt idx="5">
                  <c:v>39427</c:v>
                </c:pt>
                <c:pt idx="6">
                  <c:v>39434</c:v>
                </c:pt>
                <c:pt idx="7">
                  <c:v>39441</c:v>
                </c:pt>
                <c:pt idx="8">
                  <c:v>39448</c:v>
                </c:pt>
                <c:pt idx="9">
                  <c:v>39455</c:v>
                </c:pt>
                <c:pt idx="10">
                  <c:v>39462</c:v>
                </c:pt>
                <c:pt idx="11">
                  <c:v>39469</c:v>
                </c:pt>
                <c:pt idx="12">
                  <c:v>39476</c:v>
                </c:pt>
                <c:pt idx="13">
                  <c:v>39483</c:v>
                </c:pt>
                <c:pt idx="14">
                  <c:v>39490</c:v>
                </c:pt>
                <c:pt idx="15">
                  <c:v>39497</c:v>
                </c:pt>
                <c:pt idx="16">
                  <c:v>39504</c:v>
                </c:pt>
                <c:pt idx="17">
                  <c:v>39511</c:v>
                </c:pt>
                <c:pt idx="18">
                  <c:v>39518</c:v>
                </c:pt>
                <c:pt idx="19">
                  <c:v>39525</c:v>
                </c:pt>
                <c:pt idx="20">
                  <c:v>39532</c:v>
                </c:pt>
                <c:pt idx="21">
                  <c:v>39539</c:v>
                </c:pt>
                <c:pt idx="22">
                  <c:v>39546</c:v>
                </c:pt>
                <c:pt idx="23">
                  <c:v>39553</c:v>
                </c:pt>
                <c:pt idx="24">
                  <c:v>39560</c:v>
                </c:pt>
                <c:pt idx="25">
                  <c:v>39567</c:v>
                </c:pt>
                <c:pt idx="26">
                  <c:v>39574</c:v>
                </c:pt>
                <c:pt idx="27">
                  <c:v>39581</c:v>
                </c:pt>
                <c:pt idx="28">
                  <c:v>39588</c:v>
                </c:pt>
                <c:pt idx="29">
                  <c:v>39595</c:v>
                </c:pt>
                <c:pt idx="30">
                  <c:v>39602</c:v>
                </c:pt>
                <c:pt idx="31">
                  <c:v>39609</c:v>
                </c:pt>
                <c:pt idx="32">
                  <c:v>39616</c:v>
                </c:pt>
                <c:pt idx="33">
                  <c:v>39623</c:v>
                </c:pt>
                <c:pt idx="34">
                  <c:v>39630</c:v>
                </c:pt>
                <c:pt idx="35">
                  <c:v>39637</c:v>
                </c:pt>
                <c:pt idx="36">
                  <c:v>39644</c:v>
                </c:pt>
                <c:pt idx="37">
                  <c:v>39651</c:v>
                </c:pt>
                <c:pt idx="38">
                  <c:v>39658</c:v>
                </c:pt>
                <c:pt idx="39">
                  <c:v>39665</c:v>
                </c:pt>
                <c:pt idx="40">
                  <c:v>39672</c:v>
                </c:pt>
                <c:pt idx="41">
                  <c:v>39679</c:v>
                </c:pt>
                <c:pt idx="42">
                  <c:v>39686</c:v>
                </c:pt>
                <c:pt idx="43">
                  <c:v>39693</c:v>
                </c:pt>
                <c:pt idx="44">
                  <c:v>39700</c:v>
                </c:pt>
                <c:pt idx="45">
                  <c:v>39707</c:v>
                </c:pt>
                <c:pt idx="46">
                  <c:v>39714</c:v>
                </c:pt>
                <c:pt idx="47">
                  <c:v>39721</c:v>
                </c:pt>
                <c:pt idx="48">
                  <c:v>39728</c:v>
                </c:pt>
                <c:pt idx="49">
                  <c:v>39735</c:v>
                </c:pt>
                <c:pt idx="50">
                  <c:v>39742</c:v>
                </c:pt>
                <c:pt idx="51">
                  <c:v>39749</c:v>
                </c:pt>
                <c:pt idx="52">
                  <c:v>39756</c:v>
                </c:pt>
                <c:pt idx="53">
                  <c:v>39763</c:v>
                </c:pt>
                <c:pt idx="54">
                  <c:v>39770</c:v>
                </c:pt>
                <c:pt idx="55">
                  <c:v>39777</c:v>
                </c:pt>
                <c:pt idx="56">
                  <c:v>39784</c:v>
                </c:pt>
                <c:pt idx="57">
                  <c:v>39791</c:v>
                </c:pt>
                <c:pt idx="58">
                  <c:v>39798</c:v>
                </c:pt>
                <c:pt idx="59">
                  <c:v>39805</c:v>
                </c:pt>
                <c:pt idx="60">
                  <c:v>39812</c:v>
                </c:pt>
                <c:pt idx="61">
                  <c:v>39819</c:v>
                </c:pt>
                <c:pt idx="62">
                  <c:v>39826</c:v>
                </c:pt>
                <c:pt idx="63">
                  <c:v>39833</c:v>
                </c:pt>
                <c:pt idx="64">
                  <c:v>39840</c:v>
                </c:pt>
                <c:pt idx="65">
                  <c:v>39847</c:v>
                </c:pt>
                <c:pt idx="66">
                  <c:v>39854</c:v>
                </c:pt>
                <c:pt idx="67">
                  <c:v>39861</c:v>
                </c:pt>
                <c:pt idx="68">
                  <c:v>39868</c:v>
                </c:pt>
                <c:pt idx="69">
                  <c:v>39875</c:v>
                </c:pt>
                <c:pt idx="70">
                  <c:v>39882</c:v>
                </c:pt>
                <c:pt idx="71">
                  <c:v>39889</c:v>
                </c:pt>
                <c:pt idx="72">
                  <c:v>39896</c:v>
                </c:pt>
                <c:pt idx="73">
                  <c:v>39903</c:v>
                </c:pt>
                <c:pt idx="74">
                  <c:v>39910</c:v>
                </c:pt>
                <c:pt idx="75">
                  <c:v>39917</c:v>
                </c:pt>
                <c:pt idx="76">
                  <c:v>39924</c:v>
                </c:pt>
                <c:pt idx="77">
                  <c:v>39931</c:v>
                </c:pt>
                <c:pt idx="78">
                  <c:v>39938</c:v>
                </c:pt>
                <c:pt idx="79">
                  <c:v>39945</c:v>
                </c:pt>
                <c:pt idx="80">
                  <c:v>39952</c:v>
                </c:pt>
                <c:pt idx="81">
                  <c:v>39959</c:v>
                </c:pt>
                <c:pt idx="82">
                  <c:v>39966</c:v>
                </c:pt>
                <c:pt idx="83">
                  <c:v>39973</c:v>
                </c:pt>
                <c:pt idx="84">
                  <c:v>39980</c:v>
                </c:pt>
                <c:pt idx="85">
                  <c:v>39987</c:v>
                </c:pt>
                <c:pt idx="86">
                  <c:v>39994</c:v>
                </c:pt>
                <c:pt idx="87">
                  <c:v>40001</c:v>
                </c:pt>
                <c:pt idx="88">
                  <c:v>40008</c:v>
                </c:pt>
                <c:pt idx="89">
                  <c:v>40015</c:v>
                </c:pt>
                <c:pt idx="90">
                  <c:v>40022</c:v>
                </c:pt>
                <c:pt idx="91">
                  <c:v>40029</c:v>
                </c:pt>
                <c:pt idx="92">
                  <c:v>40036</c:v>
                </c:pt>
                <c:pt idx="93">
                  <c:v>40043</c:v>
                </c:pt>
                <c:pt idx="94">
                  <c:v>40050</c:v>
                </c:pt>
                <c:pt idx="95">
                  <c:v>40057</c:v>
                </c:pt>
                <c:pt idx="96">
                  <c:v>40064</c:v>
                </c:pt>
                <c:pt idx="97">
                  <c:v>40071</c:v>
                </c:pt>
                <c:pt idx="98">
                  <c:v>40078</c:v>
                </c:pt>
                <c:pt idx="99">
                  <c:v>40085</c:v>
                </c:pt>
                <c:pt idx="100">
                  <c:v>40092</c:v>
                </c:pt>
                <c:pt idx="101">
                  <c:v>40099</c:v>
                </c:pt>
                <c:pt idx="102">
                  <c:v>40106</c:v>
                </c:pt>
                <c:pt idx="103">
                  <c:v>40113</c:v>
                </c:pt>
                <c:pt idx="104">
                  <c:v>40120</c:v>
                </c:pt>
                <c:pt idx="105">
                  <c:v>40127</c:v>
                </c:pt>
                <c:pt idx="106">
                  <c:v>40134</c:v>
                </c:pt>
                <c:pt idx="107">
                  <c:v>40141</c:v>
                </c:pt>
                <c:pt idx="108">
                  <c:v>40148</c:v>
                </c:pt>
                <c:pt idx="109">
                  <c:v>40155</c:v>
                </c:pt>
                <c:pt idx="110">
                  <c:v>40162</c:v>
                </c:pt>
                <c:pt idx="111">
                  <c:v>40169</c:v>
                </c:pt>
                <c:pt idx="112">
                  <c:v>40176</c:v>
                </c:pt>
                <c:pt idx="113">
                  <c:v>40183</c:v>
                </c:pt>
                <c:pt idx="114">
                  <c:v>40190</c:v>
                </c:pt>
                <c:pt idx="115">
                  <c:v>40197</c:v>
                </c:pt>
                <c:pt idx="116">
                  <c:v>40204</c:v>
                </c:pt>
                <c:pt idx="117">
                  <c:v>40211</c:v>
                </c:pt>
                <c:pt idx="118">
                  <c:v>40218</c:v>
                </c:pt>
                <c:pt idx="119">
                  <c:v>40225</c:v>
                </c:pt>
                <c:pt idx="120">
                  <c:v>40232</c:v>
                </c:pt>
                <c:pt idx="121">
                  <c:v>40239</c:v>
                </c:pt>
                <c:pt idx="122">
                  <c:v>40246</c:v>
                </c:pt>
                <c:pt idx="123">
                  <c:v>40253</c:v>
                </c:pt>
                <c:pt idx="124">
                  <c:v>40260</c:v>
                </c:pt>
                <c:pt idx="125">
                  <c:v>40267</c:v>
                </c:pt>
                <c:pt idx="126">
                  <c:v>40274</c:v>
                </c:pt>
                <c:pt idx="127">
                  <c:v>40281</c:v>
                </c:pt>
                <c:pt idx="128">
                  <c:v>40288</c:v>
                </c:pt>
                <c:pt idx="129">
                  <c:v>40295</c:v>
                </c:pt>
                <c:pt idx="130">
                  <c:v>40302</c:v>
                </c:pt>
                <c:pt idx="131">
                  <c:v>40309</c:v>
                </c:pt>
                <c:pt idx="132">
                  <c:v>40316</c:v>
                </c:pt>
                <c:pt idx="133">
                  <c:v>40323</c:v>
                </c:pt>
                <c:pt idx="134">
                  <c:v>40330</c:v>
                </c:pt>
                <c:pt idx="135">
                  <c:v>40337</c:v>
                </c:pt>
                <c:pt idx="136">
                  <c:v>40344</c:v>
                </c:pt>
                <c:pt idx="137">
                  <c:v>40351</c:v>
                </c:pt>
                <c:pt idx="138">
                  <c:v>40358</c:v>
                </c:pt>
                <c:pt idx="139">
                  <c:v>40365</c:v>
                </c:pt>
                <c:pt idx="140">
                  <c:v>40372</c:v>
                </c:pt>
                <c:pt idx="141">
                  <c:v>40379</c:v>
                </c:pt>
                <c:pt idx="142">
                  <c:v>40386</c:v>
                </c:pt>
                <c:pt idx="143">
                  <c:v>40393</c:v>
                </c:pt>
                <c:pt idx="144">
                  <c:v>40400</c:v>
                </c:pt>
                <c:pt idx="145">
                  <c:v>40407</c:v>
                </c:pt>
                <c:pt idx="146">
                  <c:v>40414</c:v>
                </c:pt>
                <c:pt idx="147">
                  <c:v>40421</c:v>
                </c:pt>
                <c:pt idx="148">
                  <c:v>40428</c:v>
                </c:pt>
                <c:pt idx="149">
                  <c:v>40435</c:v>
                </c:pt>
                <c:pt idx="150">
                  <c:v>40442</c:v>
                </c:pt>
                <c:pt idx="151">
                  <c:v>40449</c:v>
                </c:pt>
                <c:pt idx="152">
                  <c:v>40456</c:v>
                </c:pt>
                <c:pt idx="153">
                  <c:v>40463</c:v>
                </c:pt>
                <c:pt idx="154">
                  <c:v>40470</c:v>
                </c:pt>
                <c:pt idx="155">
                  <c:v>40477</c:v>
                </c:pt>
                <c:pt idx="156">
                  <c:v>40484</c:v>
                </c:pt>
                <c:pt idx="157">
                  <c:v>40491</c:v>
                </c:pt>
                <c:pt idx="158">
                  <c:v>40498</c:v>
                </c:pt>
                <c:pt idx="159">
                  <c:v>40505</c:v>
                </c:pt>
                <c:pt idx="160">
                  <c:v>40512</c:v>
                </c:pt>
                <c:pt idx="161">
                  <c:v>40519</c:v>
                </c:pt>
                <c:pt idx="162">
                  <c:v>40526</c:v>
                </c:pt>
                <c:pt idx="163">
                  <c:v>40533</c:v>
                </c:pt>
                <c:pt idx="164">
                  <c:v>40540</c:v>
                </c:pt>
                <c:pt idx="165">
                  <c:v>40547</c:v>
                </c:pt>
                <c:pt idx="166">
                  <c:v>40554</c:v>
                </c:pt>
                <c:pt idx="167">
                  <c:v>40561</c:v>
                </c:pt>
                <c:pt idx="168">
                  <c:v>40568</c:v>
                </c:pt>
                <c:pt idx="169">
                  <c:v>40575</c:v>
                </c:pt>
                <c:pt idx="170">
                  <c:v>40582</c:v>
                </c:pt>
                <c:pt idx="171">
                  <c:v>40589</c:v>
                </c:pt>
                <c:pt idx="172">
                  <c:v>40596</c:v>
                </c:pt>
                <c:pt idx="173">
                  <c:v>40603</c:v>
                </c:pt>
                <c:pt idx="174">
                  <c:v>40610</c:v>
                </c:pt>
                <c:pt idx="175">
                  <c:v>40617</c:v>
                </c:pt>
                <c:pt idx="176">
                  <c:v>40624</c:v>
                </c:pt>
                <c:pt idx="177">
                  <c:v>40631</c:v>
                </c:pt>
                <c:pt idx="178">
                  <c:v>40638</c:v>
                </c:pt>
                <c:pt idx="179">
                  <c:v>40645</c:v>
                </c:pt>
                <c:pt idx="180">
                  <c:v>40652</c:v>
                </c:pt>
                <c:pt idx="181">
                  <c:v>40659</c:v>
                </c:pt>
                <c:pt idx="182">
                  <c:v>40666</c:v>
                </c:pt>
                <c:pt idx="183">
                  <c:v>40673</c:v>
                </c:pt>
                <c:pt idx="184">
                  <c:v>40680</c:v>
                </c:pt>
                <c:pt idx="185">
                  <c:v>40687</c:v>
                </c:pt>
                <c:pt idx="186">
                  <c:v>40694</c:v>
                </c:pt>
                <c:pt idx="187">
                  <c:v>40701</c:v>
                </c:pt>
                <c:pt idx="188">
                  <c:v>40708</c:v>
                </c:pt>
                <c:pt idx="189">
                  <c:v>40715</c:v>
                </c:pt>
                <c:pt idx="190">
                  <c:v>40722</c:v>
                </c:pt>
                <c:pt idx="191">
                  <c:v>40729</c:v>
                </c:pt>
                <c:pt idx="192">
                  <c:v>40736</c:v>
                </c:pt>
                <c:pt idx="193">
                  <c:v>40743</c:v>
                </c:pt>
                <c:pt idx="194">
                  <c:v>40750</c:v>
                </c:pt>
                <c:pt idx="195">
                  <c:v>40757</c:v>
                </c:pt>
                <c:pt idx="196">
                  <c:v>40764</c:v>
                </c:pt>
                <c:pt idx="197">
                  <c:v>40771</c:v>
                </c:pt>
                <c:pt idx="198">
                  <c:v>40778</c:v>
                </c:pt>
                <c:pt idx="199">
                  <c:v>40785</c:v>
                </c:pt>
                <c:pt idx="200">
                  <c:v>40792</c:v>
                </c:pt>
                <c:pt idx="201">
                  <c:v>40799</c:v>
                </c:pt>
                <c:pt idx="202">
                  <c:v>40806</c:v>
                </c:pt>
                <c:pt idx="203">
                  <c:v>40813</c:v>
                </c:pt>
                <c:pt idx="204">
                  <c:v>40820</c:v>
                </c:pt>
                <c:pt idx="205">
                  <c:v>40827</c:v>
                </c:pt>
                <c:pt idx="206">
                  <c:v>40834</c:v>
                </c:pt>
                <c:pt idx="207">
                  <c:v>40841</c:v>
                </c:pt>
                <c:pt idx="208">
                  <c:v>40848</c:v>
                </c:pt>
                <c:pt idx="209">
                  <c:v>40855</c:v>
                </c:pt>
                <c:pt idx="210">
                  <c:v>40862</c:v>
                </c:pt>
                <c:pt idx="211">
                  <c:v>40869</c:v>
                </c:pt>
                <c:pt idx="212">
                  <c:v>40876</c:v>
                </c:pt>
                <c:pt idx="213">
                  <c:v>40883</c:v>
                </c:pt>
                <c:pt idx="214">
                  <c:v>40890</c:v>
                </c:pt>
                <c:pt idx="215">
                  <c:v>40897</c:v>
                </c:pt>
                <c:pt idx="216">
                  <c:v>40904</c:v>
                </c:pt>
                <c:pt idx="217">
                  <c:v>40911</c:v>
                </c:pt>
                <c:pt idx="218">
                  <c:v>40918</c:v>
                </c:pt>
                <c:pt idx="219">
                  <c:v>40925</c:v>
                </c:pt>
                <c:pt idx="220">
                  <c:v>40932</c:v>
                </c:pt>
                <c:pt idx="221">
                  <c:v>40939</c:v>
                </c:pt>
                <c:pt idx="222">
                  <c:v>40946</c:v>
                </c:pt>
                <c:pt idx="223">
                  <c:v>40953</c:v>
                </c:pt>
                <c:pt idx="224">
                  <c:v>40960</c:v>
                </c:pt>
                <c:pt idx="225">
                  <c:v>40967</c:v>
                </c:pt>
                <c:pt idx="226">
                  <c:v>40974</c:v>
                </c:pt>
                <c:pt idx="227">
                  <c:v>40981</c:v>
                </c:pt>
                <c:pt idx="228">
                  <c:v>40988</c:v>
                </c:pt>
                <c:pt idx="229">
                  <c:v>40995</c:v>
                </c:pt>
                <c:pt idx="230">
                  <c:v>41002</c:v>
                </c:pt>
                <c:pt idx="231">
                  <c:v>41009</c:v>
                </c:pt>
                <c:pt idx="232">
                  <c:v>41016</c:v>
                </c:pt>
                <c:pt idx="233">
                  <c:v>41023</c:v>
                </c:pt>
                <c:pt idx="234">
                  <c:v>41030</c:v>
                </c:pt>
                <c:pt idx="235">
                  <c:v>41037</c:v>
                </c:pt>
                <c:pt idx="236">
                  <c:v>41044</c:v>
                </c:pt>
                <c:pt idx="237">
                  <c:v>41051</c:v>
                </c:pt>
                <c:pt idx="238">
                  <c:v>41058</c:v>
                </c:pt>
                <c:pt idx="239">
                  <c:v>41065</c:v>
                </c:pt>
                <c:pt idx="240">
                  <c:v>41072</c:v>
                </c:pt>
                <c:pt idx="241">
                  <c:v>41079</c:v>
                </c:pt>
                <c:pt idx="242">
                  <c:v>41086</c:v>
                </c:pt>
                <c:pt idx="243">
                  <c:v>41093</c:v>
                </c:pt>
                <c:pt idx="244">
                  <c:v>41100</c:v>
                </c:pt>
                <c:pt idx="245">
                  <c:v>41107</c:v>
                </c:pt>
                <c:pt idx="246">
                  <c:v>41114</c:v>
                </c:pt>
                <c:pt idx="247">
                  <c:v>41121</c:v>
                </c:pt>
                <c:pt idx="248">
                  <c:v>41128</c:v>
                </c:pt>
                <c:pt idx="249">
                  <c:v>41135</c:v>
                </c:pt>
                <c:pt idx="250">
                  <c:v>41142</c:v>
                </c:pt>
                <c:pt idx="251">
                  <c:v>41149</c:v>
                </c:pt>
                <c:pt idx="252">
                  <c:v>41156</c:v>
                </c:pt>
                <c:pt idx="253">
                  <c:v>41163</c:v>
                </c:pt>
                <c:pt idx="254">
                  <c:v>41170</c:v>
                </c:pt>
                <c:pt idx="255">
                  <c:v>41177</c:v>
                </c:pt>
                <c:pt idx="256">
                  <c:v>41184</c:v>
                </c:pt>
                <c:pt idx="257">
                  <c:v>41191</c:v>
                </c:pt>
                <c:pt idx="258">
                  <c:v>41198</c:v>
                </c:pt>
                <c:pt idx="259">
                  <c:v>41205</c:v>
                </c:pt>
                <c:pt idx="260">
                  <c:v>41212</c:v>
                </c:pt>
                <c:pt idx="261">
                  <c:v>41219</c:v>
                </c:pt>
                <c:pt idx="262">
                  <c:v>41226</c:v>
                </c:pt>
                <c:pt idx="263">
                  <c:v>41233</c:v>
                </c:pt>
                <c:pt idx="264">
                  <c:v>41240</c:v>
                </c:pt>
                <c:pt idx="265">
                  <c:v>41247</c:v>
                </c:pt>
                <c:pt idx="266">
                  <c:v>41254</c:v>
                </c:pt>
                <c:pt idx="267">
                  <c:v>41261</c:v>
                </c:pt>
                <c:pt idx="268">
                  <c:v>41268</c:v>
                </c:pt>
                <c:pt idx="269">
                  <c:v>41275</c:v>
                </c:pt>
                <c:pt idx="270">
                  <c:v>41282</c:v>
                </c:pt>
                <c:pt idx="271">
                  <c:v>41289</c:v>
                </c:pt>
                <c:pt idx="272">
                  <c:v>41296</c:v>
                </c:pt>
                <c:pt idx="273">
                  <c:v>41303</c:v>
                </c:pt>
                <c:pt idx="274">
                  <c:v>41310</c:v>
                </c:pt>
                <c:pt idx="275">
                  <c:v>41317</c:v>
                </c:pt>
                <c:pt idx="276">
                  <c:v>41324</c:v>
                </c:pt>
                <c:pt idx="277">
                  <c:v>41331</c:v>
                </c:pt>
                <c:pt idx="278">
                  <c:v>41338</c:v>
                </c:pt>
                <c:pt idx="279">
                  <c:v>41345</c:v>
                </c:pt>
                <c:pt idx="280">
                  <c:v>41352</c:v>
                </c:pt>
                <c:pt idx="281">
                  <c:v>41359</c:v>
                </c:pt>
                <c:pt idx="282">
                  <c:v>41366</c:v>
                </c:pt>
                <c:pt idx="283">
                  <c:v>41373</c:v>
                </c:pt>
                <c:pt idx="284">
                  <c:v>41380</c:v>
                </c:pt>
                <c:pt idx="285">
                  <c:v>41387</c:v>
                </c:pt>
                <c:pt idx="286">
                  <c:v>41394</c:v>
                </c:pt>
                <c:pt idx="287">
                  <c:v>41408</c:v>
                </c:pt>
                <c:pt idx="288">
                  <c:v>41422</c:v>
                </c:pt>
                <c:pt idx="289">
                  <c:v>41429</c:v>
                </c:pt>
                <c:pt idx="290">
                  <c:v>41443</c:v>
                </c:pt>
                <c:pt idx="291">
                  <c:v>41450</c:v>
                </c:pt>
                <c:pt idx="292">
                  <c:v>41457</c:v>
                </c:pt>
                <c:pt idx="293">
                  <c:v>41464</c:v>
                </c:pt>
                <c:pt idx="294">
                  <c:v>41471</c:v>
                </c:pt>
                <c:pt idx="295">
                  <c:v>41478</c:v>
                </c:pt>
                <c:pt idx="296">
                  <c:v>41485</c:v>
                </c:pt>
                <c:pt idx="297">
                  <c:v>41492</c:v>
                </c:pt>
                <c:pt idx="298">
                  <c:v>41499</c:v>
                </c:pt>
                <c:pt idx="299">
                  <c:v>41506</c:v>
                </c:pt>
                <c:pt idx="300">
                  <c:v>41513</c:v>
                </c:pt>
                <c:pt idx="301">
                  <c:v>41520</c:v>
                </c:pt>
                <c:pt idx="302">
                  <c:v>41527</c:v>
                </c:pt>
                <c:pt idx="303">
                  <c:v>41534</c:v>
                </c:pt>
                <c:pt idx="304">
                  <c:v>41541</c:v>
                </c:pt>
                <c:pt idx="305">
                  <c:v>41548</c:v>
                </c:pt>
                <c:pt idx="306">
                  <c:v>41555</c:v>
                </c:pt>
                <c:pt idx="307">
                  <c:v>41562</c:v>
                </c:pt>
                <c:pt idx="308">
                  <c:v>41569</c:v>
                </c:pt>
                <c:pt idx="309">
                  <c:v>41576</c:v>
                </c:pt>
                <c:pt idx="310">
                  <c:v>41583</c:v>
                </c:pt>
                <c:pt idx="311">
                  <c:v>41590</c:v>
                </c:pt>
                <c:pt idx="312">
                  <c:v>41597</c:v>
                </c:pt>
                <c:pt idx="313">
                  <c:v>41604</c:v>
                </c:pt>
                <c:pt idx="314">
                  <c:v>41611</c:v>
                </c:pt>
                <c:pt idx="315">
                  <c:v>41618</c:v>
                </c:pt>
                <c:pt idx="316">
                  <c:v>41625</c:v>
                </c:pt>
                <c:pt idx="317">
                  <c:v>41632</c:v>
                </c:pt>
                <c:pt idx="318">
                  <c:v>41639</c:v>
                </c:pt>
                <c:pt idx="319">
                  <c:v>41646</c:v>
                </c:pt>
                <c:pt idx="320">
                  <c:v>41653</c:v>
                </c:pt>
                <c:pt idx="321">
                  <c:v>41660</c:v>
                </c:pt>
                <c:pt idx="322">
                  <c:v>41667</c:v>
                </c:pt>
                <c:pt idx="323">
                  <c:v>41674</c:v>
                </c:pt>
                <c:pt idx="324">
                  <c:v>41681</c:v>
                </c:pt>
                <c:pt idx="325">
                  <c:v>41688</c:v>
                </c:pt>
                <c:pt idx="326">
                  <c:v>41695</c:v>
                </c:pt>
                <c:pt idx="327">
                  <c:v>41702</c:v>
                </c:pt>
                <c:pt idx="328">
                  <c:v>41709</c:v>
                </c:pt>
                <c:pt idx="329">
                  <c:v>41716</c:v>
                </c:pt>
                <c:pt idx="330">
                  <c:v>41723</c:v>
                </c:pt>
                <c:pt idx="331">
                  <c:v>41730</c:v>
                </c:pt>
                <c:pt idx="332">
                  <c:v>41737</c:v>
                </c:pt>
                <c:pt idx="333">
                  <c:v>41744</c:v>
                </c:pt>
                <c:pt idx="334">
                  <c:v>41751</c:v>
                </c:pt>
                <c:pt idx="335">
                  <c:v>41758</c:v>
                </c:pt>
                <c:pt idx="336">
                  <c:v>41765</c:v>
                </c:pt>
                <c:pt idx="337">
                  <c:v>41772</c:v>
                </c:pt>
                <c:pt idx="338">
                  <c:v>41779</c:v>
                </c:pt>
                <c:pt idx="339">
                  <c:v>41786</c:v>
                </c:pt>
                <c:pt idx="340">
                  <c:v>41793</c:v>
                </c:pt>
                <c:pt idx="341">
                  <c:v>41800</c:v>
                </c:pt>
                <c:pt idx="342">
                  <c:v>41807</c:v>
                </c:pt>
                <c:pt idx="343">
                  <c:v>41814</c:v>
                </c:pt>
                <c:pt idx="344">
                  <c:v>41821</c:v>
                </c:pt>
                <c:pt idx="345">
                  <c:v>41828</c:v>
                </c:pt>
                <c:pt idx="346">
                  <c:v>41835</c:v>
                </c:pt>
                <c:pt idx="347">
                  <c:v>41842</c:v>
                </c:pt>
                <c:pt idx="348">
                  <c:v>41849</c:v>
                </c:pt>
                <c:pt idx="349">
                  <c:v>41856</c:v>
                </c:pt>
                <c:pt idx="350">
                  <c:v>41863</c:v>
                </c:pt>
                <c:pt idx="351">
                  <c:v>41870</c:v>
                </c:pt>
                <c:pt idx="352">
                  <c:v>41877</c:v>
                </c:pt>
                <c:pt idx="353">
                  <c:v>41884</c:v>
                </c:pt>
                <c:pt idx="354">
                  <c:v>41891</c:v>
                </c:pt>
                <c:pt idx="355">
                  <c:v>41898</c:v>
                </c:pt>
                <c:pt idx="356">
                  <c:v>41905</c:v>
                </c:pt>
                <c:pt idx="357">
                  <c:v>41912</c:v>
                </c:pt>
                <c:pt idx="358">
                  <c:v>41919</c:v>
                </c:pt>
                <c:pt idx="359">
                  <c:v>41926</c:v>
                </c:pt>
                <c:pt idx="360">
                  <c:v>41933</c:v>
                </c:pt>
                <c:pt idx="361">
                  <c:v>41940</c:v>
                </c:pt>
                <c:pt idx="362">
                  <c:v>41947</c:v>
                </c:pt>
                <c:pt idx="363">
                  <c:v>41954</c:v>
                </c:pt>
                <c:pt idx="364">
                  <c:v>41961</c:v>
                </c:pt>
                <c:pt idx="365">
                  <c:v>41968</c:v>
                </c:pt>
                <c:pt idx="366">
                  <c:v>41975</c:v>
                </c:pt>
                <c:pt idx="367">
                  <c:v>41982</c:v>
                </c:pt>
                <c:pt idx="368">
                  <c:v>41989</c:v>
                </c:pt>
                <c:pt idx="369">
                  <c:v>41996</c:v>
                </c:pt>
                <c:pt idx="370">
                  <c:v>42003</c:v>
                </c:pt>
                <c:pt idx="371">
                  <c:v>42010</c:v>
                </c:pt>
                <c:pt idx="372">
                  <c:v>42017</c:v>
                </c:pt>
                <c:pt idx="373">
                  <c:v>42024</c:v>
                </c:pt>
                <c:pt idx="374">
                  <c:v>42031</c:v>
                </c:pt>
                <c:pt idx="375">
                  <c:v>42038</c:v>
                </c:pt>
                <c:pt idx="376">
                  <c:v>42045</c:v>
                </c:pt>
                <c:pt idx="377">
                  <c:v>42052</c:v>
                </c:pt>
                <c:pt idx="378">
                  <c:v>42059</c:v>
                </c:pt>
                <c:pt idx="379">
                  <c:v>42066</c:v>
                </c:pt>
              </c:numCache>
            </c:numRef>
          </c:cat>
          <c:val>
            <c:numRef>
              <c:f>'Data 1'!$B$48:$B$427</c:f>
              <c:numCache>
                <c:formatCode>#,##0.00</c:formatCode>
                <c:ptCount val="380"/>
                <c:pt idx="0">
                  <c:v>454856.2</c:v>
                </c:pt>
                <c:pt idx="1">
                  <c:v>457049.3</c:v>
                </c:pt>
                <c:pt idx="2">
                  <c:v>480013.8</c:v>
                </c:pt>
                <c:pt idx="3">
                  <c:v>494180.3</c:v>
                </c:pt>
                <c:pt idx="4">
                  <c:v>514104.5</c:v>
                </c:pt>
                <c:pt idx="5">
                  <c:v>524703.80000000005</c:v>
                </c:pt>
                <c:pt idx="6">
                  <c:v>543133.4</c:v>
                </c:pt>
                <c:pt idx="7">
                  <c:v>553737.19999999995</c:v>
                </c:pt>
                <c:pt idx="8">
                  <c:v>561651.9</c:v>
                </c:pt>
                <c:pt idx="9">
                  <c:v>558397.80000000005</c:v>
                </c:pt>
                <c:pt idx="10">
                  <c:v>551312.9</c:v>
                </c:pt>
                <c:pt idx="11">
                  <c:v>565121.4</c:v>
                </c:pt>
                <c:pt idx="12">
                  <c:v>583546.69999999995</c:v>
                </c:pt>
                <c:pt idx="13">
                  <c:v>588344.69999999995</c:v>
                </c:pt>
                <c:pt idx="14">
                  <c:v>598034.5</c:v>
                </c:pt>
                <c:pt idx="15">
                  <c:v>620641</c:v>
                </c:pt>
                <c:pt idx="16">
                  <c:v>645408.1</c:v>
                </c:pt>
                <c:pt idx="17">
                  <c:v>657005.80000000005</c:v>
                </c:pt>
                <c:pt idx="18">
                  <c:v>673865</c:v>
                </c:pt>
                <c:pt idx="19">
                  <c:v>689631.1</c:v>
                </c:pt>
                <c:pt idx="20">
                  <c:v>710684.5</c:v>
                </c:pt>
                <c:pt idx="21">
                  <c:v>709719.9</c:v>
                </c:pt>
                <c:pt idx="22">
                  <c:v>712331.5</c:v>
                </c:pt>
                <c:pt idx="23">
                  <c:v>706026</c:v>
                </c:pt>
                <c:pt idx="24">
                  <c:v>696462.8</c:v>
                </c:pt>
                <c:pt idx="25">
                  <c:v>687848.1</c:v>
                </c:pt>
                <c:pt idx="26">
                  <c:v>689658.1</c:v>
                </c:pt>
                <c:pt idx="27">
                  <c:v>695754.9</c:v>
                </c:pt>
                <c:pt idx="28">
                  <c:v>690570.7</c:v>
                </c:pt>
                <c:pt idx="29">
                  <c:v>688452.8</c:v>
                </c:pt>
                <c:pt idx="30">
                  <c:v>680145.3</c:v>
                </c:pt>
                <c:pt idx="31">
                  <c:v>677548</c:v>
                </c:pt>
                <c:pt idx="32">
                  <c:v>658171.69999999995</c:v>
                </c:pt>
                <c:pt idx="33">
                  <c:v>656615.4</c:v>
                </c:pt>
                <c:pt idx="34">
                  <c:v>649246.1</c:v>
                </c:pt>
                <c:pt idx="35">
                  <c:v>656693.4</c:v>
                </c:pt>
                <c:pt idx="36">
                  <c:v>661403.9</c:v>
                </c:pt>
                <c:pt idx="37">
                  <c:v>657243.69999999995</c:v>
                </c:pt>
                <c:pt idx="38">
                  <c:v>665270.9</c:v>
                </c:pt>
                <c:pt idx="39">
                  <c:v>672009.8</c:v>
                </c:pt>
                <c:pt idx="40">
                  <c:v>678672.1</c:v>
                </c:pt>
                <c:pt idx="41">
                  <c:v>676247.3</c:v>
                </c:pt>
                <c:pt idx="42">
                  <c:v>683311.7</c:v>
                </c:pt>
                <c:pt idx="43">
                  <c:v>680491.1</c:v>
                </c:pt>
                <c:pt idx="44">
                  <c:v>684360.6</c:v>
                </c:pt>
                <c:pt idx="45">
                  <c:v>717324.6</c:v>
                </c:pt>
                <c:pt idx="46">
                  <c:v>885262.3</c:v>
                </c:pt>
                <c:pt idx="47">
                  <c:v>964004.9</c:v>
                </c:pt>
                <c:pt idx="48">
                  <c:v>1017958.8</c:v>
                </c:pt>
                <c:pt idx="49">
                  <c:v>1043994</c:v>
                </c:pt>
                <c:pt idx="50">
                  <c:v>1063119.2</c:v>
                </c:pt>
                <c:pt idx="51">
                  <c:v>1083438.7</c:v>
                </c:pt>
                <c:pt idx="52">
                  <c:v>1097612.7</c:v>
                </c:pt>
                <c:pt idx="53">
                  <c:v>1105290.1000000001</c:v>
                </c:pt>
                <c:pt idx="54">
                  <c:v>1122915.1000000001</c:v>
                </c:pt>
                <c:pt idx="55">
                  <c:v>1145986.7</c:v>
                </c:pt>
                <c:pt idx="56">
                  <c:v>1153059.7</c:v>
                </c:pt>
                <c:pt idx="57">
                  <c:v>1176120.3999999999</c:v>
                </c:pt>
                <c:pt idx="58">
                  <c:v>1161206.2</c:v>
                </c:pt>
                <c:pt idx="59">
                  <c:v>1163174.1000000001</c:v>
                </c:pt>
                <c:pt idx="60">
                  <c:v>1175352</c:v>
                </c:pt>
                <c:pt idx="61">
                  <c:v>1184894.1000000001</c:v>
                </c:pt>
                <c:pt idx="62">
                  <c:v>1192493</c:v>
                </c:pt>
                <c:pt idx="63">
                  <c:v>1169851.5</c:v>
                </c:pt>
                <c:pt idx="64">
                  <c:v>1184040.6000000001</c:v>
                </c:pt>
                <c:pt idx="65">
                  <c:v>1169700.2</c:v>
                </c:pt>
                <c:pt idx="66">
                  <c:v>1168781.7</c:v>
                </c:pt>
                <c:pt idx="67">
                  <c:v>1141948.2</c:v>
                </c:pt>
                <c:pt idx="68">
                  <c:v>1156161.2</c:v>
                </c:pt>
                <c:pt idx="69">
                  <c:v>1156110.3</c:v>
                </c:pt>
                <c:pt idx="70">
                  <c:v>1152308</c:v>
                </c:pt>
                <c:pt idx="71">
                  <c:v>1119906.3</c:v>
                </c:pt>
                <c:pt idx="72">
                  <c:v>1127338.5</c:v>
                </c:pt>
                <c:pt idx="73">
                  <c:v>1107015.3999999999</c:v>
                </c:pt>
                <c:pt idx="74">
                  <c:v>1114706.7</c:v>
                </c:pt>
                <c:pt idx="75">
                  <c:v>1109339.8</c:v>
                </c:pt>
                <c:pt idx="76">
                  <c:v>1095638.3</c:v>
                </c:pt>
                <c:pt idx="77">
                  <c:v>1091610.8</c:v>
                </c:pt>
                <c:pt idx="78">
                  <c:v>1085960.3</c:v>
                </c:pt>
                <c:pt idx="79">
                  <c:v>1085997.3</c:v>
                </c:pt>
                <c:pt idx="80">
                  <c:v>1064362.3</c:v>
                </c:pt>
                <c:pt idx="81">
                  <c:v>1081539.8999999999</c:v>
                </c:pt>
                <c:pt idx="82">
                  <c:v>1069218.3</c:v>
                </c:pt>
                <c:pt idx="83">
                  <c:v>1066805.1000000001</c:v>
                </c:pt>
                <c:pt idx="84">
                  <c:v>1034436.7</c:v>
                </c:pt>
                <c:pt idx="85">
                  <c:v>1046225.9</c:v>
                </c:pt>
                <c:pt idx="86">
                  <c:v>1023812.1</c:v>
                </c:pt>
                <c:pt idx="87">
                  <c:v>1017622.8</c:v>
                </c:pt>
                <c:pt idx="88">
                  <c:v>1014636.3</c:v>
                </c:pt>
                <c:pt idx="89">
                  <c:v>999092.2</c:v>
                </c:pt>
                <c:pt idx="90">
                  <c:v>1001608.5</c:v>
                </c:pt>
                <c:pt idx="91">
                  <c:v>980398.8</c:v>
                </c:pt>
                <c:pt idx="92">
                  <c:v>975765.5</c:v>
                </c:pt>
                <c:pt idx="93">
                  <c:v>960530.8</c:v>
                </c:pt>
                <c:pt idx="94">
                  <c:v>962371.5</c:v>
                </c:pt>
                <c:pt idx="95">
                  <c:v>944870.9</c:v>
                </c:pt>
                <c:pt idx="96">
                  <c:v>939395.7</c:v>
                </c:pt>
                <c:pt idx="97">
                  <c:v>924323.8</c:v>
                </c:pt>
                <c:pt idx="98">
                  <c:v>927033.3</c:v>
                </c:pt>
                <c:pt idx="99">
                  <c:v>926619.1</c:v>
                </c:pt>
                <c:pt idx="100">
                  <c:v>915548.2</c:v>
                </c:pt>
                <c:pt idx="101">
                  <c:v>897189.7</c:v>
                </c:pt>
                <c:pt idx="102">
                  <c:v>875140.5</c:v>
                </c:pt>
                <c:pt idx="103">
                  <c:v>880958.1</c:v>
                </c:pt>
                <c:pt idx="104">
                  <c:v>869338.4</c:v>
                </c:pt>
                <c:pt idx="105">
                  <c:v>857863.8</c:v>
                </c:pt>
                <c:pt idx="106">
                  <c:v>857110.9</c:v>
                </c:pt>
                <c:pt idx="107">
                  <c:v>861310.1</c:v>
                </c:pt>
                <c:pt idx="108">
                  <c:v>851811.9</c:v>
                </c:pt>
                <c:pt idx="109">
                  <c:v>855641.7</c:v>
                </c:pt>
                <c:pt idx="110">
                  <c:v>840381.6</c:v>
                </c:pt>
                <c:pt idx="111">
                  <c:v>838636.3</c:v>
                </c:pt>
                <c:pt idx="112">
                  <c:v>859640.2</c:v>
                </c:pt>
                <c:pt idx="113">
                  <c:v>857518.7</c:v>
                </c:pt>
                <c:pt idx="114">
                  <c:v>848312.2</c:v>
                </c:pt>
                <c:pt idx="115">
                  <c:v>821400.2</c:v>
                </c:pt>
                <c:pt idx="116">
                  <c:v>815992.6</c:v>
                </c:pt>
                <c:pt idx="117">
                  <c:v>808383.4</c:v>
                </c:pt>
                <c:pt idx="118">
                  <c:v>806041.5</c:v>
                </c:pt>
                <c:pt idx="119">
                  <c:v>785525</c:v>
                </c:pt>
                <c:pt idx="120">
                  <c:v>778492.3</c:v>
                </c:pt>
                <c:pt idx="121">
                  <c:v>768299.2</c:v>
                </c:pt>
                <c:pt idx="122">
                  <c:v>754719.8</c:v>
                </c:pt>
                <c:pt idx="123">
                  <c:v>730783.8</c:v>
                </c:pt>
                <c:pt idx="124">
                  <c:v>719835.2</c:v>
                </c:pt>
                <c:pt idx="125">
                  <c:v>707307.1</c:v>
                </c:pt>
                <c:pt idx="126">
                  <c:v>704084.6</c:v>
                </c:pt>
                <c:pt idx="127">
                  <c:v>683317</c:v>
                </c:pt>
                <c:pt idx="128">
                  <c:v>661759</c:v>
                </c:pt>
                <c:pt idx="129">
                  <c:v>665643.6</c:v>
                </c:pt>
                <c:pt idx="130">
                  <c:v>657736</c:v>
                </c:pt>
                <c:pt idx="131">
                  <c:v>677593</c:v>
                </c:pt>
                <c:pt idx="132">
                  <c:v>667673.30000000005</c:v>
                </c:pt>
                <c:pt idx="133">
                  <c:v>666600.6</c:v>
                </c:pt>
                <c:pt idx="134">
                  <c:v>661868.69999999995</c:v>
                </c:pt>
                <c:pt idx="135">
                  <c:v>666909</c:v>
                </c:pt>
                <c:pt idx="136">
                  <c:v>659282.19999999995</c:v>
                </c:pt>
                <c:pt idx="137">
                  <c:v>662101.6</c:v>
                </c:pt>
                <c:pt idx="138">
                  <c:v>675546.8</c:v>
                </c:pt>
                <c:pt idx="139">
                  <c:v>663709.69999999995</c:v>
                </c:pt>
                <c:pt idx="140">
                  <c:v>662071.4</c:v>
                </c:pt>
                <c:pt idx="141">
                  <c:v>639338</c:v>
                </c:pt>
                <c:pt idx="142">
                  <c:v>641324.4</c:v>
                </c:pt>
                <c:pt idx="143">
                  <c:v>644755.69999999995</c:v>
                </c:pt>
                <c:pt idx="144">
                  <c:v>648590.69999999995</c:v>
                </c:pt>
                <c:pt idx="145">
                  <c:v>646236.5</c:v>
                </c:pt>
                <c:pt idx="146">
                  <c:v>649152.1</c:v>
                </c:pt>
                <c:pt idx="147">
                  <c:v>646173.69999999995</c:v>
                </c:pt>
                <c:pt idx="148">
                  <c:v>639980.19999999995</c:v>
                </c:pt>
                <c:pt idx="149">
                  <c:v>639669.19999999995</c:v>
                </c:pt>
                <c:pt idx="150">
                  <c:v>628262.19999999995</c:v>
                </c:pt>
                <c:pt idx="151">
                  <c:v>636467.4</c:v>
                </c:pt>
                <c:pt idx="152">
                  <c:v>633441.4</c:v>
                </c:pt>
                <c:pt idx="153">
                  <c:v>634659.30000000005</c:v>
                </c:pt>
                <c:pt idx="154">
                  <c:v>617735.6</c:v>
                </c:pt>
                <c:pt idx="155">
                  <c:v>628908.9</c:v>
                </c:pt>
                <c:pt idx="156">
                  <c:v>625039.19999999995</c:v>
                </c:pt>
                <c:pt idx="157">
                  <c:v>630903.1</c:v>
                </c:pt>
                <c:pt idx="158">
                  <c:v>630072.6</c:v>
                </c:pt>
                <c:pt idx="159">
                  <c:v>628785.80000000005</c:v>
                </c:pt>
                <c:pt idx="160">
                  <c:v>634642.4</c:v>
                </c:pt>
                <c:pt idx="161">
                  <c:v>647400.4</c:v>
                </c:pt>
                <c:pt idx="162">
                  <c:v>637063.5</c:v>
                </c:pt>
                <c:pt idx="163">
                  <c:v>633247.80000000005</c:v>
                </c:pt>
                <c:pt idx="164">
                  <c:v>646292.6</c:v>
                </c:pt>
                <c:pt idx="165">
                  <c:v>637738.4</c:v>
                </c:pt>
                <c:pt idx="166">
                  <c:v>628668.4</c:v>
                </c:pt>
                <c:pt idx="167">
                  <c:v>604535</c:v>
                </c:pt>
                <c:pt idx="168">
                  <c:v>601474.19999999995</c:v>
                </c:pt>
                <c:pt idx="169">
                  <c:v>598241.80000000005</c:v>
                </c:pt>
                <c:pt idx="170">
                  <c:v>600347.5</c:v>
                </c:pt>
                <c:pt idx="171">
                  <c:v>599188.6</c:v>
                </c:pt>
                <c:pt idx="172">
                  <c:v>591200.9</c:v>
                </c:pt>
                <c:pt idx="173">
                  <c:v>592226.80000000005</c:v>
                </c:pt>
                <c:pt idx="174">
                  <c:v>597568.6</c:v>
                </c:pt>
                <c:pt idx="175">
                  <c:v>597105.4</c:v>
                </c:pt>
                <c:pt idx="176">
                  <c:v>587048.1</c:v>
                </c:pt>
                <c:pt idx="177">
                  <c:v>597819.6</c:v>
                </c:pt>
                <c:pt idx="178">
                  <c:v>588121.4</c:v>
                </c:pt>
                <c:pt idx="179">
                  <c:v>594330.19999999995</c:v>
                </c:pt>
                <c:pt idx="180">
                  <c:v>577471.1</c:v>
                </c:pt>
                <c:pt idx="181">
                  <c:v>580808.30000000005</c:v>
                </c:pt>
                <c:pt idx="182">
                  <c:v>575729.9</c:v>
                </c:pt>
                <c:pt idx="183">
                  <c:v>583497.80000000005</c:v>
                </c:pt>
                <c:pt idx="184">
                  <c:v>576422.19999999995</c:v>
                </c:pt>
                <c:pt idx="185">
                  <c:v>575368.30000000005</c:v>
                </c:pt>
                <c:pt idx="186">
                  <c:v>574984.9</c:v>
                </c:pt>
                <c:pt idx="187">
                  <c:v>564337.19999999995</c:v>
                </c:pt>
                <c:pt idx="188">
                  <c:v>566483.19999999995</c:v>
                </c:pt>
                <c:pt idx="189">
                  <c:v>571508.6</c:v>
                </c:pt>
                <c:pt idx="190">
                  <c:v>598810.5</c:v>
                </c:pt>
                <c:pt idx="191">
                  <c:v>608956.80000000005</c:v>
                </c:pt>
                <c:pt idx="192">
                  <c:v>629402.9</c:v>
                </c:pt>
                <c:pt idx="193">
                  <c:v>622758.19999999995</c:v>
                </c:pt>
                <c:pt idx="194">
                  <c:v>610133.5</c:v>
                </c:pt>
                <c:pt idx="195">
                  <c:v>563442.30000000005</c:v>
                </c:pt>
                <c:pt idx="196">
                  <c:v>588492.9</c:v>
                </c:pt>
                <c:pt idx="197">
                  <c:v>615920.30000000005</c:v>
                </c:pt>
                <c:pt idx="198">
                  <c:v>631876.30000000005</c:v>
                </c:pt>
                <c:pt idx="199">
                  <c:v>639971.19999999995</c:v>
                </c:pt>
                <c:pt idx="200">
                  <c:v>638743.6</c:v>
                </c:pt>
                <c:pt idx="201">
                  <c:v>645985.4</c:v>
                </c:pt>
                <c:pt idx="202">
                  <c:v>643422.69999999995</c:v>
                </c:pt>
                <c:pt idx="203">
                  <c:v>661666.5</c:v>
                </c:pt>
                <c:pt idx="204">
                  <c:v>668683.1</c:v>
                </c:pt>
                <c:pt idx="205">
                  <c:v>668480.4</c:v>
                </c:pt>
                <c:pt idx="206">
                  <c:v>667993.19999999995</c:v>
                </c:pt>
                <c:pt idx="207">
                  <c:v>673076.7</c:v>
                </c:pt>
                <c:pt idx="208">
                  <c:v>670843.30000000005</c:v>
                </c:pt>
                <c:pt idx="209">
                  <c:v>687414.1</c:v>
                </c:pt>
                <c:pt idx="210">
                  <c:v>688893.9</c:v>
                </c:pt>
                <c:pt idx="211">
                  <c:v>694057.4</c:v>
                </c:pt>
                <c:pt idx="212">
                  <c:v>716020.1</c:v>
                </c:pt>
                <c:pt idx="213">
                  <c:v>719955.4</c:v>
                </c:pt>
                <c:pt idx="214">
                  <c:v>728629.3</c:v>
                </c:pt>
                <c:pt idx="215">
                  <c:v>722559.8</c:v>
                </c:pt>
                <c:pt idx="216">
                  <c:v>746056.1</c:v>
                </c:pt>
                <c:pt idx="217">
                  <c:v>736256.2</c:v>
                </c:pt>
                <c:pt idx="218">
                  <c:v>740220.8</c:v>
                </c:pt>
                <c:pt idx="219">
                  <c:v>727719</c:v>
                </c:pt>
                <c:pt idx="220">
                  <c:v>719361.6</c:v>
                </c:pt>
                <c:pt idx="221">
                  <c:v>710326.1</c:v>
                </c:pt>
                <c:pt idx="222">
                  <c:v>707196.8</c:v>
                </c:pt>
                <c:pt idx="223">
                  <c:v>694415</c:v>
                </c:pt>
                <c:pt idx="224">
                  <c:v>690063.3</c:v>
                </c:pt>
                <c:pt idx="225">
                  <c:v>691339.8</c:v>
                </c:pt>
                <c:pt idx="226">
                  <c:v>689617.5</c:v>
                </c:pt>
                <c:pt idx="227">
                  <c:v>689821.8</c:v>
                </c:pt>
                <c:pt idx="228">
                  <c:v>677995.3</c:v>
                </c:pt>
                <c:pt idx="229">
                  <c:v>675579.2</c:v>
                </c:pt>
                <c:pt idx="230">
                  <c:v>666997.4</c:v>
                </c:pt>
                <c:pt idx="231">
                  <c:v>665688.5</c:v>
                </c:pt>
                <c:pt idx="232">
                  <c:v>660767.80000000005</c:v>
                </c:pt>
                <c:pt idx="233">
                  <c:v>662507.80000000005</c:v>
                </c:pt>
                <c:pt idx="234">
                  <c:v>662248.4</c:v>
                </c:pt>
                <c:pt idx="235">
                  <c:v>663913.9</c:v>
                </c:pt>
                <c:pt idx="236">
                  <c:v>661963.1</c:v>
                </c:pt>
                <c:pt idx="237">
                  <c:v>658284.1</c:v>
                </c:pt>
                <c:pt idx="238">
                  <c:v>661264.80000000005</c:v>
                </c:pt>
                <c:pt idx="239">
                  <c:v>660212.5</c:v>
                </c:pt>
                <c:pt idx="240">
                  <c:v>666639.5</c:v>
                </c:pt>
                <c:pt idx="241">
                  <c:v>661045.6</c:v>
                </c:pt>
                <c:pt idx="242">
                  <c:v>668777.30000000005</c:v>
                </c:pt>
                <c:pt idx="243">
                  <c:v>663253.4</c:v>
                </c:pt>
                <c:pt idx="244">
                  <c:v>666026.6</c:v>
                </c:pt>
                <c:pt idx="245">
                  <c:v>650953</c:v>
                </c:pt>
                <c:pt idx="246">
                  <c:v>654492.19999999995</c:v>
                </c:pt>
                <c:pt idx="247">
                  <c:v>662880.19999999995</c:v>
                </c:pt>
                <c:pt idx="248">
                  <c:v>656214</c:v>
                </c:pt>
                <c:pt idx="249">
                  <c:v>660576.80000000005</c:v>
                </c:pt>
                <c:pt idx="250">
                  <c:v>655467.30000000005</c:v>
                </c:pt>
                <c:pt idx="251">
                  <c:v>657238.69999999995</c:v>
                </c:pt>
                <c:pt idx="252">
                  <c:v>650664.80000000005</c:v>
                </c:pt>
                <c:pt idx="253">
                  <c:v>659463.4</c:v>
                </c:pt>
                <c:pt idx="254">
                  <c:v>652862.19999999995</c:v>
                </c:pt>
                <c:pt idx="255">
                  <c:v>658456.6</c:v>
                </c:pt>
                <c:pt idx="256">
                  <c:v>652292.9</c:v>
                </c:pt>
                <c:pt idx="257">
                  <c:v>644126.30000000005</c:v>
                </c:pt>
                <c:pt idx="258">
                  <c:v>646600</c:v>
                </c:pt>
                <c:pt idx="259">
                  <c:v>646578.9</c:v>
                </c:pt>
                <c:pt idx="260">
                  <c:v>638909.9</c:v>
                </c:pt>
                <c:pt idx="261">
                  <c:v>653333.30000000005</c:v>
                </c:pt>
                <c:pt idx="262">
                  <c:v>652455.1</c:v>
                </c:pt>
                <c:pt idx="263">
                  <c:v>655812.6</c:v>
                </c:pt>
                <c:pt idx="264">
                  <c:v>655760.5</c:v>
                </c:pt>
                <c:pt idx="265">
                  <c:v>665727.1</c:v>
                </c:pt>
                <c:pt idx="266">
                  <c:v>663296.80000000005</c:v>
                </c:pt>
                <c:pt idx="267">
                  <c:v>662576.4</c:v>
                </c:pt>
                <c:pt idx="268">
                  <c:v>668927.1</c:v>
                </c:pt>
                <c:pt idx="269">
                  <c:v>704538.4</c:v>
                </c:pt>
                <c:pt idx="270">
                  <c:v>705533.1</c:v>
                </c:pt>
                <c:pt idx="271">
                  <c:v>702326.2</c:v>
                </c:pt>
                <c:pt idx="272">
                  <c:v>691135.9</c:v>
                </c:pt>
                <c:pt idx="273">
                  <c:v>702844.6</c:v>
                </c:pt>
                <c:pt idx="274">
                  <c:v>700808.9</c:v>
                </c:pt>
                <c:pt idx="275">
                  <c:v>704798.9</c:v>
                </c:pt>
                <c:pt idx="276">
                  <c:v>693181.8</c:v>
                </c:pt>
                <c:pt idx="277">
                  <c:v>692631.1</c:v>
                </c:pt>
                <c:pt idx="278">
                  <c:v>681822.7</c:v>
                </c:pt>
                <c:pt idx="279">
                  <c:v>678249.2</c:v>
                </c:pt>
                <c:pt idx="280">
                  <c:v>682976.8</c:v>
                </c:pt>
                <c:pt idx="281">
                  <c:v>684116.3</c:v>
                </c:pt>
                <c:pt idx="282">
                  <c:v>678660.7</c:v>
                </c:pt>
                <c:pt idx="283">
                  <c:v>674512.7</c:v>
                </c:pt>
                <c:pt idx="284">
                  <c:v>671683.4</c:v>
                </c:pt>
                <c:pt idx="285">
                  <c:v>672468.2</c:v>
                </c:pt>
                <c:pt idx="286">
                  <c:v>670990.4</c:v>
                </c:pt>
                <c:pt idx="287">
                  <c:v>672178.5</c:v>
                </c:pt>
                <c:pt idx="288">
                  <c:v>687194.6</c:v>
                </c:pt>
                <c:pt idx="289">
                  <c:v>690224.5</c:v>
                </c:pt>
                <c:pt idx="290">
                  <c:v>673209</c:v>
                </c:pt>
                <c:pt idx="291">
                  <c:v>679497.4</c:v>
                </c:pt>
                <c:pt idx="292">
                  <c:v>679801.2</c:v>
                </c:pt>
                <c:pt idx="293">
                  <c:v>685169.9</c:v>
                </c:pt>
                <c:pt idx="294">
                  <c:v>692628.6</c:v>
                </c:pt>
                <c:pt idx="295">
                  <c:v>688744.4</c:v>
                </c:pt>
                <c:pt idx="296">
                  <c:v>691964.3</c:v>
                </c:pt>
                <c:pt idx="297">
                  <c:v>686508.7</c:v>
                </c:pt>
                <c:pt idx="298">
                  <c:v>687317</c:v>
                </c:pt>
                <c:pt idx="299">
                  <c:v>688750.6</c:v>
                </c:pt>
                <c:pt idx="300">
                  <c:v>694557.2</c:v>
                </c:pt>
                <c:pt idx="301">
                  <c:v>688253.7</c:v>
                </c:pt>
                <c:pt idx="302">
                  <c:v>696478</c:v>
                </c:pt>
                <c:pt idx="303">
                  <c:v>702510.1</c:v>
                </c:pt>
                <c:pt idx="304">
                  <c:v>718463.1</c:v>
                </c:pt>
                <c:pt idx="305">
                  <c:v>720100.6</c:v>
                </c:pt>
                <c:pt idx="306">
                  <c:v>705732.8</c:v>
                </c:pt>
                <c:pt idx="307">
                  <c:v>675432.3</c:v>
                </c:pt>
                <c:pt idx="308">
                  <c:v>692774.1</c:v>
                </c:pt>
                <c:pt idx="309">
                  <c:v>703703.5</c:v>
                </c:pt>
                <c:pt idx="310">
                  <c:v>706223.5</c:v>
                </c:pt>
                <c:pt idx="311">
                  <c:v>703878.7</c:v>
                </c:pt>
                <c:pt idx="312">
                  <c:v>695858</c:v>
                </c:pt>
                <c:pt idx="313">
                  <c:v>702063.3</c:v>
                </c:pt>
                <c:pt idx="314">
                  <c:v>714214.2</c:v>
                </c:pt>
                <c:pt idx="315">
                  <c:v>713908</c:v>
                </c:pt>
                <c:pt idx="316">
                  <c:v>707753.7</c:v>
                </c:pt>
                <c:pt idx="317">
                  <c:v>719683.4</c:v>
                </c:pt>
                <c:pt idx="318">
                  <c:v>732639.5</c:v>
                </c:pt>
                <c:pt idx="319">
                  <c:v>719738.7</c:v>
                </c:pt>
                <c:pt idx="320">
                  <c:v>718615.9</c:v>
                </c:pt>
                <c:pt idx="321">
                  <c:v>723594.5</c:v>
                </c:pt>
                <c:pt idx="322">
                  <c:v>727937.9</c:v>
                </c:pt>
                <c:pt idx="323">
                  <c:v>732320.2</c:v>
                </c:pt>
                <c:pt idx="324">
                  <c:v>733671.3</c:v>
                </c:pt>
                <c:pt idx="325">
                  <c:v>718439.4</c:v>
                </c:pt>
                <c:pt idx="326">
                  <c:v>722989.8</c:v>
                </c:pt>
                <c:pt idx="327">
                  <c:v>712439.3</c:v>
                </c:pt>
                <c:pt idx="328">
                  <c:v>711464.1</c:v>
                </c:pt>
                <c:pt idx="329">
                  <c:v>708229.8</c:v>
                </c:pt>
                <c:pt idx="330">
                  <c:v>699348.5</c:v>
                </c:pt>
                <c:pt idx="331">
                  <c:v>694938.9</c:v>
                </c:pt>
                <c:pt idx="332">
                  <c:v>688920.2</c:v>
                </c:pt>
                <c:pt idx="333">
                  <c:v>672208.6</c:v>
                </c:pt>
                <c:pt idx="334">
                  <c:v>679164</c:v>
                </c:pt>
                <c:pt idx="335">
                  <c:v>687841</c:v>
                </c:pt>
                <c:pt idx="336">
                  <c:v>693320.1</c:v>
                </c:pt>
                <c:pt idx="337">
                  <c:v>696290.6</c:v>
                </c:pt>
                <c:pt idx="338">
                  <c:v>695537.7</c:v>
                </c:pt>
                <c:pt idx="339">
                  <c:v>698640.8</c:v>
                </c:pt>
                <c:pt idx="340">
                  <c:v>691732</c:v>
                </c:pt>
                <c:pt idx="341">
                  <c:v>690777.8</c:v>
                </c:pt>
                <c:pt idx="342">
                  <c:v>682571.8</c:v>
                </c:pt>
                <c:pt idx="343">
                  <c:v>686390</c:v>
                </c:pt>
                <c:pt idx="344">
                  <c:v>694898.7</c:v>
                </c:pt>
                <c:pt idx="345">
                  <c:v>687880.2</c:v>
                </c:pt>
                <c:pt idx="346">
                  <c:v>686552.3</c:v>
                </c:pt>
                <c:pt idx="347">
                  <c:v>689681.5</c:v>
                </c:pt>
                <c:pt idx="348">
                  <c:v>689666.9</c:v>
                </c:pt>
                <c:pt idx="349">
                  <c:v>686542.1</c:v>
                </c:pt>
                <c:pt idx="350">
                  <c:v>691721.2</c:v>
                </c:pt>
                <c:pt idx="351">
                  <c:v>700661.5</c:v>
                </c:pt>
                <c:pt idx="352">
                  <c:v>706619.9</c:v>
                </c:pt>
                <c:pt idx="353">
                  <c:v>695793.4</c:v>
                </c:pt>
                <c:pt idx="354">
                  <c:v>704203.2</c:v>
                </c:pt>
                <c:pt idx="355">
                  <c:v>702806.1</c:v>
                </c:pt>
                <c:pt idx="356">
                  <c:v>713099.7</c:v>
                </c:pt>
                <c:pt idx="357">
                  <c:v>739976.8</c:v>
                </c:pt>
                <c:pt idx="358">
                  <c:v>734629.3</c:v>
                </c:pt>
                <c:pt idx="359">
                  <c:v>734421.8</c:v>
                </c:pt>
                <c:pt idx="360">
                  <c:v>738527</c:v>
                </c:pt>
                <c:pt idx="361">
                  <c:v>741733.9</c:v>
                </c:pt>
                <c:pt idx="362">
                  <c:v>740695.6</c:v>
                </c:pt>
                <c:pt idx="363">
                  <c:v>736639.8</c:v>
                </c:pt>
                <c:pt idx="364">
                  <c:v>746449.6</c:v>
                </c:pt>
                <c:pt idx="365">
                  <c:v>751204.5</c:v>
                </c:pt>
                <c:pt idx="366">
                  <c:v>750597.3</c:v>
                </c:pt>
                <c:pt idx="367">
                  <c:v>759604</c:v>
                </c:pt>
                <c:pt idx="368">
                  <c:v>770779.2</c:v>
                </c:pt>
                <c:pt idx="369">
                  <c:v>779666.4</c:v>
                </c:pt>
                <c:pt idx="370">
                  <c:v>793092.5</c:v>
                </c:pt>
                <c:pt idx="371">
                  <c:v>773780.5</c:v>
                </c:pt>
                <c:pt idx="372">
                  <c:v>774953.5</c:v>
                </c:pt>
                <c:pt idx="373">
                  <c:v>776758.8</c:v>
                </c:pt>
                <c:pt idx="374">
                  <c:v>763062.9</c:v>
                </c:pt>
                <c:pt idx="375">
                  <c:v>765260.80000000005</c:v>
                </c:pt>
                <c:pt idx="376">
                  <c:v>765778.7</c:v>
                </c:pt>
                <c:pt idx="377">
                  <c:v>752736</c:v>
                </c:pt>
                <c:pt idx="378">
                  <c:v>757369.7</c:v>
                </c:pt>
                <c:pt idx="379">
                  <c:v>758800.6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'Data 1'!$C$3</c:f>
              <c:strCache>
                <c:ptCount val="1"/>
                <c:pt idx="0">
                  <c:v>Prime</c:v>
                </c:pt>
              </c:strCache>
            </c:strRef>
          </c:tx>
          <c:marker>
            <c:symbol val="none"/>
          </c:marker>
          <c:cat>
            <c:numRef>
              <c:f>'Data 1'!$A$48:$A$427</c:f>
              <c:numCache>
                <c:formatCode>m/d/yyyy</c:formatCode>
                <c:ptCount val="380"/>
                <c:pt idx="0">
                  <c:v>39392</c:v>
                </c:pt>
                <c:pt idx="1">
                  <c:v>39399</c:v>
                </c:pt>
                <c:pt idx="2">
                  <c:v>39406</c:v>
                </c:pt>
                <c:pt idx="3">
                  <c:v>39413</c:v>
                </c:pt>
                <c:pt idx="4">
                  <c:v>39420</c:v>
                </c:pt>
                <c:pt idx="5">
                  <c:v>39427</c:v>
                </c:pt>
                <c:pt idx="6">
                  <c:v>39434</c:v>
                </c:pt>
                <c:pt idx="7">
                  <c:v>39441</c:v>
                </c:pt>
                <c:pt idx="8">
                  <c:v>39448</c:v>
                </c:pt>
                <c:pt idx="9">
                  <c:v>39455</c:v>
                </c:pt>
                <c:pt idx="10">
                  <c:v>39462</c:v>
                </c:pt>
                <c:pt idx="11">
                  <c:v>39469</c:v>
                </c:pt>
                <c:pt idx="12">
                  <c:v>39476</c:v>
                </c:pt>
                <c:pt idx="13">
                  <c:v>39483</c:v>
                </c:pt>
                <c:pt idx="14">
                  <c:v>39490</c:v>
                </c:pt>
                <c:pt idx="15">
                  <c:v>39497</c:v>
                </c:pt>
                <c:pt idx="16">
                  <c:v>39504</c:v>
                </c:pt>
                <c:pt idx="17">
                  <c:v>39511</c:v>
                </c:pt>
                <c:pt idx="18">
                  <c:v>39518</c:v>
                </c:pt>
                <c:pt idx="19">
                  <c:v>39525</c:v>
                </c:pt>
                <c:pt idx="20">
                  <c:v>39532</c:v>
                </c:pt>
                <c:pt idx="21">
                  <c:v>39539</c:v>
                </c:pt>
                <c:pt idx="22">
                  <c:v>39546</c:v>
                </c:pt>
                <c:pt idx="23">
                  <c:v>39553</c:v>
                </c:pt>
                <c:pt idx="24">
                  <c:v>39560</c:v>
                </c:pt>
                <c:pt idx="25">
                  <c:v>39567</c:v>
                </c:pt>
                <c:pt idx="26">
                  <c:v>39574</c:v>
                </c:pt>
                <c:pt idx="27">
                  <c:v>39581</c:v>
                </c:pt>
                <c:pt idx="28">
                  <c:v>39588</c:v>
                </c:pt>
                <c:pt idx="29">
                  <c:v>39595</c:v>
                </c:pt>
                <c:pt idx="30">
                  <c:v>39602</c:v>
                </c:pt>
                <c:pt idx="31">
                  <c:v>39609</c:v>
                </c:pt>
                <c:pt idx="32">
                  <c:v>39616</c:v>
                </c:pt>
                <c:pt idx="33">
                  <c:v>39623</c:v>
                </c:pt>
                <c:pt idx="34">
                  <c:v>39630</c:v>
                </c:pt>
                <c:pt idx="35">
                  <c:v>39637</c:v>
                </c:pt>
                <c:pt idx="36">
                  <c:v>39644</c:v>
                </c:pt>
                <c:pt idx="37">
                  <c:v>39651</c:v>
                </c:pt>
                <c:pt idx="38">
                  <c:v>39658</c:v>
                </c:pt>
                <c:pt idx="39">
                  <c:v>39665</c:v>
                </c:pt>
                <c:pt idx="40">
                  <c:v>39672</c:v>
                </c:pt>
                <c:pt idx="41">
                  <c:v>39679</c:v>
                </c:pt>
                <c:pt idx="42">
                  <c:v>39686</c:v>
                </c:pt>
                <c:pt idx="43">
                  <c:v>39693</c:v>
                </c:pt>
                <c:pt idx="44">
                  <c:v>39700</c:v>
                </c:pt>
                <c:pt idx="45">
                  <c:v>39707</c:v>
                </c:pt>
                <c:pt idx="46">
                  <c:v>39714</c:v>
                </c:pt>
                <c:pt idx="47">
                  <c:v>39721</c:v>
                </c:pt>
                <c:pt idx="48">
                  <c:v>39728</c:v>
                </c:pt>
                <c:pt idx="49">
                  <c:v>39735</c:v>
                </c:pt>
                <c:pt idx="50">
                  <c:v>39742</c:v>
                </c:pt>
                <c:pt idx="51">
                  <c:v>39749</c:v>
                </c:pt>
                <c:pt idx="52">
                  <c:v>39756</c:v>
                </c:pt>
                <c:pt idx="53">
                  <c:v>39763</c:v>
                </c:pt>
                <c:pt idx="54">
                  <c:v>39770</c:v>
                </c:pt>
                <c:pt idx="55">
                  <c:v>39777</c:v>
                </c:pt>
                <c:pt idx="56">
                  <c:v>39784</c:v>
                </c:pt>
                <c:pt idx="57">
                  <c:v>39791</c:v>
                </c:pt>
                <c:pt idx="58">
                  <c:v>39798</c:v>
                </c:pt>
                <c:pt idx="59">
                  <c:v>39805</c:v>
                </c:pt>
                <c:pt idx="60">
                  <c:v>39812</c:v>
                </c:pt>
                <c:pt idx="61">
                  <c:v>39819</c:v>
                </c:pt>
                <c:pt idx="62">
                  <c:v>39826</c:v>
                </c:pt>
                <c:pt idx="63">
                  <c:v>39833</c:v>
                </c:pt>
                <c:pt idx="64">
                  <c:v>39840</c:v>
                </c:pt>
                <c:pt idx="65">
                  <c:v>39847</c:v>
                </c:pt>
                <c:pt idx="66">
                  <c:v>39854</c:v>
                </c:pt>
                <c:pt idx="67">
                  <c:v>39861</c:v>
                </c:pt>
                <c:pt idx="68">
                  <c:v>39868</c:v>
                </c:pt>
                <c:pt idx="69">
                  <c:v>39875</c:v>
                </c:pt>
                <c:pt idx="70">
                  <c:v>39882</c:v>
                </c:pt>
                <c:pt idx="71">
                  <c:v>39889</c:v>
                </c:pt>
                <c:pt idx="72">
                  <c:v>39896</c:v>
                </c:pt>
                <c:pt idx="73">
                  <c:v>39903</c:v>
                </c:pt>
                <c:pt idx="74">
                  <c:v>39910</c:v>
                </c:pt>
                <c:pt idx="75">
                  <c:v>39917</c:v>
                </c:pt>
                <c:pt idx="76">
                  <c:v>39924</c:v>
                </c:pt>
                <c:pt idx="77">
                  <c:v>39931</c:v>
                </c:pt>
                <c:pt idx="78">
                  <c:v>39938</c:v>
                </c:pt>
                <c:pt idx="79">
                  <c:v>39945</c:v>
                </c:pt>
                <c:pt idx="80">
                  <c:v>39952</c:v>
                </c:pt>
                <c:pt idx="81">
                  <c:v>39959</c:v>
                </c:pt>
                <c:pt idx="82">
                  <c:v>39966</c:v>
                </c:pt>
                <c:pt idx="83">
                  <c:v>39973</c:v>
                </c:pt>
                <c:pt idx="84">
                  <c:v>39980</c:v>
                </c:pt>
                <c:pt idx="85">
                  <c:v>39987</c:v>
                </c:pt>
                <c:pt idx="86">
                  <c:v>39994</c:v>
                </c:pt>
                <c:pt idx="87">
                  <c:v>40001</c:v>
                </c:pt>
                <c:pt idx="88">
                  <c:v>40008</c:v>
                </c:pt>
                <c:pt idx="89">
                  <c:v>40015</c:v>
                </c:pt>
                <c:pt idx="90">
                  <c:v>40022</c:v>
                </c:pt>
                <c:pt idx="91">
                  <c:v>40029</c:v>
                </c:pt>
                <c:pt idx="92">
                  <c:v>40036</c:v>
                </c:pt>
                <c:pt idx="93">
                  <c:v>40043</c:v>
                </c:pt>
                <c:pt idx="94">
                  <c:v>40050</c:v>
                </c:pt>
                <c:pt idx="95">
                  <c:v>40057</c:v>
                </c:pt>
                <c:pt idx="96">
                  <c:v>40064</c:v>
                </c:pt>
                <c:pt idx="97">
                  <c:v>40071</c:v>
                </c:pt>
                <c:pt idx="98">
                  <c:v>40078</c:v>
                </c:pt>
                <c:pt idx="99">
                  <c:v>40085</c:v>
                </c:pt>
                <c:pt idx="100">
                  <c:v>40092</c:v>
                </c:pt>
                <c:pt idx="101">
                  <c:v>40099</c:v>
                </c:pt>
                <c:pt idx="102">
                  <c:v>40106</c:v>
                </c:pt>
                <c:pt idx="103">
                  <c:v>40113</c:v>
                </c:pt>
                <c:pt idx="104">
                  <c:v>40120</c:v>
                </c:pt>
                <c:pt idx="105">
                  <c:v>40127</c:v>
                </c:pt>
                <c:pt idx="106">
                  <c:v>40134</c:v>
                </c:pt>
                <c:pt idx="107">
                  <c:v>40141</c:v>
                </c:pt>
                <c:pt idx="108">
                  <c:v>40148</c:v>
                </c:pt>
                <c:pt idx="109">
                  <c:v>40155</c:v>
                </c:pt>
                <c:pt idx="110">
                  <c:v>40162</c:v>
                </c:pt>
                <c:pt idx="111">
                  <c:v>40169</c:v>
                </c:pt>
                <c:pt idx="112">
                  <c:v>40176</c:v>
                </c:pt>
                <c:pt idx="113">
                  <c:v>40183</c:v>
                </c:pt>
                <c:pt idx="114">
                  <c:v>40190</c:v>
                </c:pt>
                <c:pt idx="115">
                  <c:v>40197</c:v>
                </c:pt>
                <c:pt idx="116">
                  <c:v>40204</c:v>
                </c:pt>
                <c:pt idx="117">
                  <c:v>40211</c:v>
                </c:pt>
                <c:pt idx="118">
                  <c:v>40218</c:v>
                </c:pt>
                <c:pt idx="119">
                  <c:v>40225</c:v>
                </c:pt>
                <c:pt idx="120">
                  <c:v>40232</c:v>
                </c:pt>
                <c:pt idx="121">
                  <c:v>40239</c:v>
                </c:pt>
                <c:pt idx="122">
                  <c:v>40246</c:v>
                </c:pt>
                <c:pt idx="123">
                  <c:v>40253</c:v>
                </c:pt>
                <c:pt idx="124">
                  <c:v>40260</c:v>
                </c:pt>
                <c:pt idx="125">
                  <c:v>40267</c:v>
                </c:pt>
                <c:pt idx="126">
                  <c:v>40274</c:v>
                </c:pt>
                <c:pt idx="127">
                  <c:v>40281</c:v>
                </c:pt>
                <c:pt idx="128">
                  <c:v>40288</c:v>
                </c:pt>
                <c:pt idx="129">
                  <c:v>40295</c:v>
                </c:pt>
                <c:pt idx="130">
                  <c:v>40302</c:v>
                </c:pt>
                <c:pt idx="131">
                  <c:v>40309</c:v>
                </c:pt>
                <c:pt idx="132">
                  <c:v>40316</c:v>
                </c:pt>
                <c:pt idx="133">
                  <c:v>40323</c:v>
                </c:pt>
                <c:pt idx="134">
                  <c:v>40330</c:v>
                </c:pt>
                <c:pt idx="135">
                  <c:v>40337</c:v>
                </c:pt>
                <c:pt idx="136">
                  <c:v>40344</c:v>
                </c:pt>
                <c:pt idx="137">
                  <c:v>40351</c:v>
                </c:pt>
                <c:pt idx="138">
                  <c:v>40358</c:v>
                </c:pt>
                <c:pt idx="139">
                  <c:v>40365</c:v>
                </c:pt>
                <c:pt idx="140">
                  <c:v>40372</c:v>
                </c:pt>
                <c:pt idx="141">
                  <c:v>40379</c:v>
                </c:pt>
                <c:pt idx="142">
                  <c:v>40386</c:v>
                </c:pt>
                <c:pt idx="143">
                  <c:v>40393</c:v>
                </c:pt>
                <c:pt idx="144">
                  <c:v>40400</c:v>
                </c:pt>
                <c:pt idx="145">
                  <c:v>40407</c:v>
                </c:pt>
                <c:pt idx="146">
                  <c:v>40414</c:v>
                </c:pt>
                <c:pt idx="147">
                  <c:v>40421</c:v>
                </c:pt>
                <c:pt idx="148">
                  <c:v>40428</c:v>
                </c:pt>
                <c:pt idx="149">
                  <c:v>40435</c:v>
                </c:pt>
                <c:pt idx="150">
                  <c:v>40442</c:v>
                </c:pt>
                <c:pt idx="151">
                  <c:v>40449</c:v>
                </c:pt>
                <c:pt idx="152">
                  <c:v>40456</c:v>
                </c:pt>
                <c:pt idx="153">
                  <c:v>40463</c:v>
                </c:pt>
                <c:pt idx="154">
                  <c:v>40470</c:v>
                </c:pt>
                <c:pt idx="155">
                  <c:v>40477</c:v>
                </c:pt>
                <c:pt idx="156">
                  <c:v>40484</c:v>
                </c:pt>
                <c:pt idx="157">
                  <c:v>40491</c:v>
                </c:pt>
                <c:pt idx="158">
                  <c:v>40498</c:v>
                </c:pt>
                <c:pt idx="159">
                  <c:v>40505</c:v>
                </c:pt>
                <c:pt idx="160">
                  <c:v>40512</c:v>
                </c:pt>
                <c:pt idx="161">
                  <c:v>40519</c:v>
                </c:pt>
                <c:pt idx="162">
                  <c:v>40526</c:v>
                </c:pt>
                <c:pt idx="163">
                  <c:v>40533</c:v>
                </c:pt>
                <c:pt idx="164">
                  <c:v>40540</c:v>
                </c:pt>
                <c:pt idx="165">
                  <c:v>40547</c:v>
                </c:pt>
                <c:pt idx="166">
                  <c:v>40554</c:v>
                </c:pt>
                <c:pt idx="167">
                  <c:v>40561</c:v>
                </c:pt>
                <c:pt idx="168">
                  <c:v>40568</c:v>
                </c:pt>
                <c:pt idx="169">
                  <c:v>40575</c:v>
                </c:pt>
                <c:pt idx="170">
                  <c:v>40582</c:v>
                </c:pt>
                <c:pt idx="171">
                  <c:v>40589</c:v>
                </c:pt>
                <c:pt idx="172">
                  <c:v>40596</c:v>
                </c:pt>
                <c:pt idx="173">
                  <c:v>40603</c:v>
                </c:pt>
                <c:pt idx="174">
                  <c:v>40610</c:v>
                </c:pt>
                <c:pt idx="175">
                  <c:v>40617</c:v>
                </c:pt>
                <c:pt idx="176">
                  <c:v>40624</c:v>
                </c:pt>
                <c:pt idx="177">
                  <c:v>40631</c:v>
                </c:pt>
                <c:pt idx="178">
                  <c:v>40638</c:v>
                </c:pt>
                <c:pt idx="179">
                  <c:v>40645</c:v>
                </c:pt>
                <c:pt idx="180">
                  <c:v>40652</c:v>
                </c:pt>
                <c:pt idx="181">
                  <c:v>40659</c:v>
                </c:pt>
                <c:pt idx="182">
                  <c:v>40666</c:v>
                </c:pt>
                <c:pt idx="183">
                  <c:v>40673</c:v>
                </c:pt>
                <c:pt idx="184">
                  <c:v>40680</c:v>
                </c:pt>
                <c:pt idx="185">
                  <c:v>40687</c:v>
                </c:pt>
                <c:pt idx="186">
                  <c:v>40694</c:v>
                </c:pt>
                <c:pt idx="187">
                  <c:v>40701</c:v>
                </c:pt>
                <c:pt idx="188">
                  <c:v>40708</c:v>
                </c:pt>
                <c:pt idx="189">
                  <c:v>40715</c:v>
                </c:pt>
                <c:pt idx="190">
                  <c:v>40722</c:v>
                </c:pt>
                <c:pt idx="191">
                  <c:v>40729</c:v>
                </c:pt>
                <c:pt idx="192">
                  <c:v>40736</c:v>
                </c:pt>
                <c:pt idx="193">
                  <c:v>40743</c:v>
                </c:pt>
                <c:pt idx="194">
                  <c:v>40750</c:v>
                </c:pt>
                <c:pt idx="195">
                  <c:v>40757</c:v>
                </c:pt>
                <c:pt idx="196">
                  <c:v>40764</c:v>
                </c:pt>
                <c:pt idx="197">
                  <c:v>40771</c:v>
                </c:pt>
                <c:pt idx="198">
                  <c:v>40778</c:v>
                </c:pt>
                <c:pt idx="199">
                  <c:v>40785</c:v>
                </c:pt>
                <c:pt idx="200">
                  <c:v>40792</c:v>
                </c:pt>
                <c:pt idx="201">
                  <c:v>40799</c:v>
                </c:pt>
                <c:pt idx="202">
                  <c:v>40806</c:v>
                </c:pt>
                <c:pt idx="203">
                  <c:v>40813</c:v>
                </c:pt>
                <c:pt idx="204">
                  <c:v>40820</c:v>
                </c:pt>
                <c:pt idx="205">
                  <c:v>40827</c:v>
                </c:pt>
                <c:pt idx="206">
                  <c:v>40834</c:v>
                </c:pt>
                <c:pt idx="207">
                  <c:v>40841</c:v>
                </c:pt>
                <c:pt idx="208">
                  <c:v>40848</c:v>
                </c:pt>
                <c:pt idx="209">
                  <c:v>40855</c:v>
                </c:pt>
                <c:pt idx="210">
                  <c:v>40862</c:v>
                </c:pt>
                <c:pt idx="211">
                  <c:v>40869</c:v>
                </c:pt>
                <c:pt idx="212">
                  <c:v>40876</c:v>
                </c:pt>
                <c:pt idx="213">
                  <c:v>40883</c:v>
                </c:pt>
                <c:pt idx="214">
                  <c:v>40890</c:v>
                </c:pt>
                <c:pt idx="215">
                  <c:v>40897</c:v>
                </c:pt>
                <c:pt idx="216">
                  <c:v>40904</c:v>
                </c:pt>
                <c:pt idx="217">
                  <c:v>40911</c:v>
                </c:pt>
                <c:pt idx="218">
                  <c:v>40918</c:v>
                </c:pt>
                <c:pt idx="219">
                  <c:v>40925</c:v>
                </c:pt>
                <c:pt idx="220">
                  <c:v>40932</c:v>
                </c:pt>
                <c:pt idx="221">
                  <c:v>40939</c:v>
                </c:pt>
                <c:pt idx="222">
                  <c:v>40946</c:v>
                </c:pt>
                <c:pt idx="223">
                  <c:v>40953</c:v>
                </c:pt>
                <c:pt idx="224">
                  <c:v>40960</c:v>
                </c:pt>
                <c:pt idx="225">
                  <c:v>40967</c:v>
                </c:pt>
                <c:pt idx="226">
                  <c:v>40974</c:v>
                </c:pt>
                <c:pt idx="227">
                  <c:v>40981</c:v>
                </c:pt>
                <c:pt idx="228">
                  <c:v>40988</c:v>
                </c:pt>
                <c:pt idx="229">
                  <c:v>40995</c:v>
                </c:pt>
                <c:pt idx="230">
                  <c:v>41002</c:v>
                </c:pt>
                <c:pt idx="231">
                  <c:v>41009</c:v>
                </c:pt>
                <c:pt idx="232">
                  <c:v>41016</c:v>
                </c:pt>
                <c:pt idx="233">
                  <c:v>41023</c:v>
                </c:pt>
                <c:pt idx="234">
                  <c:v>41030</c:v>
                </c:pt>
                <c:pt idx="235">
                  <c:v>41037</c:v>
                </c:pt>
                <c:pt idx="236">
                  <c:v>41044</c:v>
                </c:pt>
                <c:pt idx="237">
                  <c:v>41051</c:v>
                </c:pt>
                <c:pt idx="238">
                  <c:v>41058</c:v>
                </c:pt>
                <c:pt idx="239">
                  <c:v>41065</c:v>
                </c:pt>
                <c:pt idx="240">
                  <c:v>41072</c:v>
                </c:pt>
                <c:pt idx="241">
                  <c:v>41079</c:v>
                </c:pt>
                <c:pt idx="242">
                  <c:v>41086</c:v>
                </c:pt>
                <c:pt idx="243">
                  <c:v>41093</c:v>
                </c:pt>
                <c:pt idx="244">
                  <c:v>41100</c:v>
                </c:pt>
                <c:pt idx="245">
                  <c:v>41107</c:v>
                </c:pt>
                <c:pt idx="246">
                  <c:v>41114</c:v>
                </c:pt>
                <c:pt idx="247">
                  <c:v>41121</c:v>
                </c:pt>
                <c:pt idx="248">
                  <c:v>41128</c:v>
                </c:pt>
                <c:pt idx="249">
                  <c:v>41135</c:v>
                </c:pt>
                <c:pt idx="250">
                  <c:v>41142</c:v>
                </c:pt>
                <c:pt idx="251">
                  <c:v>41149</c:v>
                </c:pt>
                <c:pt idx="252">
                  <c:v>41156</c:v>
                </c:pt>
                <c:pt idx="253">
                  <c:v>41163</c:v>
                </c:pt>
                <c:pt idx="254">
                  <c:v>41170</c:v>
                </c:pt>
                <c:pt idx="255">
                  <c:v>41177</c:v>
                </c:pt>
                <c:pt idx="256">
                  <c:v>41184</c:v>
                </c:pt>
                <c:pt idx="257">
                  <c:v>41191</c:v>
                </c:pt>
                <c:pt idx="258">
                  <c:v>41198</c:v>
                </c:pt>
                <c:pt idx="259">
                  <c:v>41205</c:v>
                </c:pt>
                <c:pt idx="260">
                  <c:v>41212</c:v>
                </c:pt>
                <c:pt idx="261">
                  <c:v>41219</c:v>
                </c:pt>
                <c:pt idx="262">
                  <c:v>41226</c:v>
                </c:pt>
                <c:pt idx="263">
                  <c:v>41233</c:v>
                </c:pt>
                <c:pt idx="264">
                  <c:v>41240</c:v>
                </c:pt>
                <c:pt idx="265">
                  <c:v>41247</c:v>
                </c:pt>
                <c:pt idx="266">
                  <c:v>41254</c:v>
                </c:pt>
                <c:pt idx="267">
                  <c:v>41261</c:v>
                </c:pt>
                <c:pt idx="268">
                  <c:v>41268</c:v>
                </c:pt>
                <c:pt idx="269">
                  <c:v>41275</c:v>
                </c:pt>
                <c:pt idx="270">
                  <c:v>41282</c:v>
                </c:pt>
                <c:pt idx="271">
                  <c:v>41289</c:v>
                </c:pt>
                <c:pt idx="272">
                  <c:v>41296</c:v>
                </c:pt>
                <c:pt idx="273">
                  <c:v>41303</c:v>
                </c:pt>
                <c:pt idx="274">
                  <c:v>41310</c:v>
                </c:pt>
                <c:pt idx="275">
                  <c:v>41317</c:v>
                </c:pt>
                <c:pt idx="276">
                  <c:v>41324</c:v>
                </c:pt>
                <c:pt idx="277">
                  <c:v>41331</c:v>
                </c:pt>
                <c:pt idx="278">
                  <c:v>41338</c:v>
                </c:pt>
                <c:pt idx="279">
                  <c:v>41345</c:v>
                </c:pt>
                <c:pt idx="280">
                  <c:v>41352</c:v>
                </c:pt>
                <c:pt idx="281">
                  <c:v>41359</c:v>
                </c:pt>
                <c:pt idx="282">
                  <c:v>41366</c:v>
                </c:pt>
                <c:pt idx="283">
                  <c:v>41373</c:v>
                </c:pt>
                <c:pt idx="284">
                  <c:v>41380</c:v>
                </c:pt>
                <c:pt idx="285">
                  <c:v>41387</c:v>
                </c:pt>
                <c:pt idx="286">
                  <c:v>41394</c:v>
                </c:pt>
                <c:pt idx="287">
                  <c:v>41408</c:v>
                </c:pt>
                <c:pt idx="288">
                  <c:v>41422</c:v>
                </c:pt>
                <c:pt idx="289">
                  <c:v>41429</c:v>
                </c:pt>
                <c:pt idx="290">
                  <c:v>41443</c:v>
                </c:pt>
                <c:pt idx="291">
                  <c:v>41450</c:v>
                </c:pt>
                <c:pt idx="292">
                  <c:v>41457</c:v>
                </c:pt>
                <c:pt idx="293">
                  <c:v>41464</c:v>
                </c:pt>
                <c:pt idx="294">
                  <c:v>41471</c:v>
                </c:pt>
                <c:pt idx="295">
                  <c:v>41478</c:v>
                </c:pt>
                <c:pt idx="296">
                  <c:v>41485</c:v>
                </c:pt>
                <c:pt idx="297">
                  <c:v>41492</c:v>
                </c:pt>
                <c:pt idx="298">
                  <c:v>41499</c:v>
                </c:pt>
                <c:pt idx="299">
                  <c:v>41506</c:v>
                </c:pt>
                <c:pt idx="300">
                  <c:v>41513</c:v>
                </c:pt>
                <c:pt idx="301">
                  <c:v>41520</c:v>
                </c:pt>
                <c:pt idx="302">
                  <c:v>41527</c:v>
                </c:pt>
                <c:pt idx="303">
                  <c:v>41534</c:v>
                </c:pt>
                <c:pt idx="304">
                  <c:v>41541</c:v>
                </c:pt>
                <c:pt idx="305">
                  <c:v>41548</c:v>
                </c:pt>
                <c:pt idx="306">
                  <c:v>41555</c:v>
                </c:pt>
                <c:pt idx="307">
                  <c:v>41562</c:v>
                </c:pt>
                <c:pt idx="308">
                  <c:v>41569</c:v>
                </c:pt>
                <c:pt idx="309">
                  <c:v>41576</c:v>
                </c:pt>
                <c:pt idx="310">
                  <c:v>41583</c:v>
                </c:pt>
                <c:pt idx="311">
                  <c:v>41590</c:v>
                </c:pt>
                <c:pt idx="312">
                  <c:v>41597</c:v>
                </c:pt>
                <c:pt idx="313">
                  <c:v>41604</c:v>
                </c:pt>
                <c:pt idx="314">
                  <c:v>41611</c:v>
                </c:pt>
                <c:pt idx="315">
                  <c:v>41618</c:v>
                </c:pt>
                <c:pt idx="316">
                  <c:v>41625</c:v>
                </c:pt>
                <c:pt idx="317">
                  <c:v>41632</c:v>
                </c:pt>
                <c:pt idx="318">
                  <c:v>41639</c:v>
                </c:pt>
                <c:pt idx="319">
                  <c:v>41646</c:v>
                </c:pt>
                <c:pt idx="320">
                  <c:v>41653</c:v>
                </c:pt>
                <c:pt idx="321">
                  <c:v>41660</c:v>
                </c:pt>
                <c:pt idx="322">
                  <c:v>41667</c:v>
                </c:pt>
                <c:pt idx="323">
                  <c:v>41674</c:v>
                </c:pt>
                <c:pt idx="324">
                  <c:v>41681</c:v>
                </c:pt>
                <c:pt idx="325">
                  <c:v>41688</c:v>
                </c:pt>
                <c:pt idx="326">
                  <c:v>41695</c:v>
                </c:pt>
                <c:pt idx="327">
                  <c:v>41702</c:v>
                </c:pt>
                <c:pt idx="328">
                  <c:v>41709</c:v>
                </c:pt>
                <c:pt idx="329">
                  <c:v>41716</c:v>
                </c:pt>
                <c:pt idx="330">
                  <c:v>41723</c:v>
                </c:pt>
                <c:pt idx="331">
                  <c:v>41730</c:v>
                </c:pt>
                <c:pt idx="332">
                  <c:v>41737</c:v>
                </c:pt>
                <c:pt idx="333">
                  <c:v>41744</c:v>
                </c:pt>
                <c:pt idx="334">
                  <c:v>41751</c:v>
                </c:pt>
                <c:pt idx="335">
                  <c:v>41758</c:v>
                </c:pt>
                <c:pt idx="336">
                  <c:v>41765</c:v>
                </c:pt>
                <c:pt idx="337">
                  <c:v>41772</c:v>
                </c:pt>
                <c:pt idx="338">
                  <c:v>41779</c:v>
                </c:pt>
                <c:pt idx="339">
                  <c:v>41786</c:v>
                </c:pt>
                <c:pt idx="340">
                  <c:v>41793</c:v>
                </c:pt>
                <c:pt idx="341">
                  <c:v>41800</c:v>
                </c:pt>
                <c:pt idx="342">
                  <c:v>41807</c:v>
                </c:pt>
                <c:pt idx="343">
                  <c:v>41814</c:v>
                </c:pt>
                <c:pt idx="344">
                  <c:v>41821</c:v>
                </c:pt>
                <c:pt idx="345">
                  <c:v>41828</c:v>
                </c:pt>
                <c:pt idx="346">
                  <c:v>41835</c:v>
                </c:pt>
                <c:pt idx="347">
                  <c:v>41842</c:v>
                </c:pt>
                <c:pt idx="348">
                  <c:v>41849</c:v>
                </c:pt>
                <c:pt idx="349">
                  <c:v>41856</c:v>
                </c:pt>
                <c:pt idx="350">
                  <c:v>41863</c:v>
                </c:pt>
                <c:pt idx="351">
                  <c:v>41870</c:v>
                </c:pt>
                <c:pt idx="352">
                  <c:v>41877</c:v>
                </c:pt>
                <c:pt idx="353">
                  <c:v>41884</c:v>
                </c:pt>
                <c:pt idx="354">
                  <c:v>41891</c:v>
                </c:pt>
                <c:pt idx="355">
                  <c:v>41898</c:v>
                </c:pt>
                <c:pt idx="356">
                  <c:v>41905</c:v>
                </c:pt>
                <c:pt idx="357">
                  <c:v>41912</c:v>
                </c:pt>
                <c:pt idx="358">
                  <c:v>41919</c:v>
                </c:pt>
                <c:pt idx="359">
                  <c:v>41926</c:v>
                </c:pt>
                <c:pt idx="360">
                  <c:v>41933</c:v>
                </c:pt>
                <c:pt idx="361">
                  <c:v>41940</c:v>
                </c:pt>
                <c:pt idx="362">
                  <c:v>41947</c:v>
                </c:pt>
                <c:pt idx="363">
                  <c:v>41954</c:v>
                </c:pt>
                <c:pt idx="364">
                  <c:v>41961</c:v>
                </c:pt>
                <c:pt idx="365">
                  <c:v>41968</c:v>
                </c:pt>
                <c:pt idx="366">
                  <c:v>41975</c:v>
                </c:pt>
                <c:pt idx="367">
                  <c:v>41982</c:v>
                </c:pt>
                <c:pt idx="368">
                  <c:v>41989</c:v>
                </c:pt>
                <c:pt idx="369">
                  <c:v>41996</c:v>
                </c:pt>
                <c:pt idx="370">
                  <c:v>42003</c:v>
                </c:pt>
                <c:pt idx="371">
                  <c:v>42010</c:v>
                </c:pt>
                <c:pt idx="372">
                  <c:v>42017</c:v>
                </c:pt>
                <c:pt idx="373">
                  <c:v>42024</c:v>
                </c:pt>
                <c:pt idx="374">
                  <c:v>42031</c:v>
                </c:pt>
                <c:pt idx="375">
                  <c:v>42038</c:v>
                </c:pt>
                <c:pt idx="376">
                  <c:v>42045</c:v>
                </c:pt>
                <c:pt idx="377">
                  <c:v>42052</c:v>
                </c:pt>
                <c:pt idx="378">
                  <c:v>42059</c:v>
                </c:pt>
                <c:pt idx="379">
                  <c:v>42066</c:v>
                </c:pt>
              </c:numCache>
            </c:numRef>
          </c:cat>
          <c:val>
            <c:numRef>
              <c:f>'Data 1'!$C$48:$C$427</c:f>
              <c:numCache>
                <c:formatCode>#,##0.00</c:formatCode>
                <c:ptCount val="380"/>
                <c:pt idx="0">
                  <c:v>1152812.1000000001</c:v>
                </c:pt>
                <c:pt idx="1">
                  <c:v>1154770.5</c:v>
                </c:pt>
                <c:pt idx="2">
                  <c:v>1144504.1000000001</c:v>
                </c:pt>
                <c:pt idx="3">
                  <c:v>1137983.1000000001</c:v>
                </c:pt>
                <c:pt idx="4">
                  <c:v>1156140.1000000001</c:v>
                </c:pt>
                <c:pt idx="5">
                  <c:v>1167392.3999999999</c:v>
                </c:pt>
                <c:pt idx="6">
                  <c:v>1117445.1000000001</c:v>
                </c:pt>
                <c:pt idx="7">
                  <c:v>1114412</c:v>
                </c:pt>
                <c:pt idx="8">
                  <c:v>1096793.3999999999</c:v>
                </c:pt>
                <c:pt idx="9">
                  <c:v>1144424.8</c:v>
                </c:pt>
                <c:pt idx="10">
                  <c:v>1155991.3</c:v>
                </c:pt>
                <c:pt idx="11">
                  <c:v>1174274.2</c:v>
                </c:pt>
                <c:pt idx="12">
                  <c:v>1190567.5</c:v>
                </c:pt>
                <c:pt idx="13">
                  <c:v>1210120.3</c:v>
                </c:pt>
                <c:pt idx="14">
                  <c:v>1228388.7</c:v>
                </c:pt>
                <c:pt idx="15">
                  <c:v>1223400.3999999999</c:v>
                </c:pt>
                <c:pt idx="16">
                  <c:v>1214782.7</c:v>
                </c:pt>
                <c:pt idx="17">
                  <c:v>1224093.7</c:v>
                </c:pt>
                <c:pt idx="18">
                  <c:v>1207264.1000000001</c:v>
                </c:pt>
                <c:pt idx="19">
                  <c:v>1175852.6000000001</c:v>
                </c:pt>
                <c:pt idx="20">
                  <c:v>1215424.7</c:v>
                </c:pt>
                <c:pt idx="21">
                  <c:v>1185333.3999999999</c:v>
                </c:pt>
                <c:pt idx="22">
                  <c:v>1224948</c:v>
                </c:pt>
                <c:pt idx="23">
                  <c:v>1201368</c:v>
                </c:pt>
                <c:pt idx="24">
                  <c:v>1212511.3</c:v>
                </c:pt>
                <c:pt idx="25">
                  <c:v>1207604.3999999999</c:v>
                </c:pt>
                <c:pt idx="26">
                  <c:v>1220761.3</c:v>
                </c:pt>
                <c:pt idx="27">
                  <c:v>1240180.5</c:v>
                </c:pt>
                <c:pt idx="28">
                  <c:v>1259477.1000000001</c:v>
                </c:pt>
                <c:pt idx="29">
                  <c:v>1266081.8</c:v>
                </c:pt>
                <c:pt idx="30">
                  <c:v>1285081.8</c:v>
                </c:pt>
                <c:pt idx="31">
                  <c:v>1293151.8</c:v>
                </c:pt>
                <c:pt idx="32">
                  <c:v>1255513.3</c:v>
                </c:pt>
                <c:pt idx="33">
                  <c:v>1275136.2</c:v>
                </c:pt>
                <c:pt idx="34">
                  <c:v>1247739.5</c:v>
                </c:pt>
                <c:pt idx="35">
                  <c:v>1284248.8</c:v>
                </c:pt>
                <c:pt idx="36">
                  <c:v>1286347.8</c:v>
                </c:pt>
                <c:pt idx="37">
                  <c:v>1292558.7</c:v>
                </c:pt>
                <c:pt idx="38">
                  <c:v>1296809.8999999999</c:v>
                </c:pt>
                <c:pt idx="39">
                  <c:v>1291551.8999999999</c:v>
                </c:pt>
                <c:pt idx="40">
                  <c:v>1302292.5</c:v>
                </c:pt>
                <c:pt idx="41">
                  <c:v>1307834.5</c:v>
                </c:pt>
                <c:pt idx="42">
                  <c:v>1312161.6000000001</c:v>
                </c:pt>
                <c:pt idx="43">
                  <c:v>1314257.1000000001</c:v>
                </c:pt>
                <c:pt idx="44">
                  <c:v>1330442.6000000001</c:v>
                </c:pt>
                <c:pt idx="45">
                  <c:v>1211272.8999999999</c:v>
                </c:pt>
                <c:pt idx="46">
                  <c:v>948309.6</c:v>
                </c:pt>
                <c:pt idx="47">
                  <c:v>882351.7</c:v>
                </c:pt>
                <c:pt idx="48">
                  <c:v>864215.9</c:v>
                </c:pt>
                <c:pt idx="49">
                  <c:v>867593.6</c:v>
                </c:pt>
                <c:pt idx="50">
                  <c:v>868202.6</c:v>
                </c:pt>
                <c:pt idx="51">
                  <c:v>868618.8</c:v>
                </c:pt>
                <c:pt idx="52">
                  <c:v>893524.4</c:v>
                </c:pt>
                <c:pt idx="53">
                  <c:v>909298.3</c:v>
                </c:pt>
                <c:pt idx="54">
                  <c:v>942130.2</c:v>
                </c:pt>
                <c:pt idx="55">
                  <c:v>945568.7</c:v>
                </c:pt>
                <c:pt idx="56">
                  <c:v>955787.3</c:v>
                </c:pt>
                <c:pt idx="57">
                  <c:v>987452.7</c:v>
                </c:pt>
                <c:pt idx="58">
                  <c:v>987672.7</c:v>
                </c:pt>
                <c:pt idx="59">
                  <c:v>1025684.9</c:v>
                </c:pt>
                <c:pt idx="60">
                  <c:v>1034132.1</c:v>
                </c:pt>
                <c:pt idx="61">
                  <c:v>1055546.6000000001</c:v>
                </c:pt>
                <c:pt idx="62">
                  <c:v>1088171</c:v>
                </c:pt>
                <c:pt idx="63">
                  <c:v>1083489.3</c:v>
                </c:pt>
                <c:pt idx="64">
                  <c:v>1092232.3999999999</c:v>
                </c:pt>
                <c:pt idx="65">
                  <c:v>1103635</c:v>
                </c:pt>
                <c:pt idx="66">
                  <c:v>1113503.3999999999</c:v>
                </c:pt>
                <c:pt idx="67">
                  <c:v>1111014.6000000001</c:v>
                </c:pt>
                <c:pt idx="68">
                  <c:v>1123906.1000000001</c:v>
                </c:pt>
                <c:pt idx="69">
                  <c:v>1123724.3999999999</c:v>
                </c:pt>
                <c:pt idx="70">
                  <c:v>1122384.1000000001</c:v>
                </c:pt>
                <c:pt idx="71">
                  <c:v>1110374.7</c:v>
                </c:pt>
                <c:pt idx="72">
                  <c:v>1120414.2</c:v>
                </c:pt>
                <c:pt idx="73">
                  <c:v>1104706.3999999999</c:v>
                </c:pt>
                <c:pt idx="74">
                  <c:v>1131922.7</c:v>
                </c:pt>
                <c:pt idx="75">
                  <c:v>1140833.1000000001</c:v>
                </c:pt>
                <c:pt idx="76">
                  <c:v>1142294.5</c:v>
                </c:pt>
                <c:pt idx="77">
                  <c:v>1148230.3</c:v>
                </c:pt>
                <c:pt idx="78">
                  <c:v>1161531.3999999999</c:v>
                </c:pt>
                <c:pt idx="79">
                  <c:v>1172077.3</c:v>
                </c:pt>
                <c:pt idx="80">
                  <c:v>1175807.3999999999</c:v>
                </c:pt>
                <c:pt idx="81">
                  <c:v>1178447.1000000001</c:v>
                </c:pt>
                <c:pt idx="82">
                  <c:v>1178596.6000000001</c:v>
                </c:pt>
                <c:pt idx="83">
                  <c:v>1188673.5</c:v>
                </c:pt>
                <c:pt idx="84">
                  <c:v>1167376.8999999999</c:v>
                </c:pt>
                <c:pt idx="85">
                  <c:v>1178156.1000000001</c:v>
                </c:pt>
                <c:pt idx="86">
                  <c:v>1164998.8999999999</c:v>
                </c:pt>
                <c:pt idx="87">
                  <c:v>1191865</c:v>
                </c:pt>
                <c:pt idx="88">
                  <c:v>1198813.7</c:v>
                </c:pt>
                <c:pt idx="89">
                  <c:v>1207527.3999999999</c:v>
                </c:pt>
                <c:pt idx="90">
                  <c:v>1206386.3</c:v>
                </c:pt>
                <c:pt idx="91">
                  <c:v>1199498.3</c:v>
                </c:pt>
                <c:pt idx="92">
                  <c:v>1199669.8</c:v>
                </c:pt>
                <c:pt idx="93">
                  <c:v>1198410.2</c:v>
                </c:pt>
                <c:pt idx="94">
                  <c:v>1211690.7</c:v>
                </c:pt>
                <c:pt idx="95">
                  <c:v>1210604.1000000001</c:v>
                </c:pt>
                <c:pt idx="96">
                  <c:v>1213786.5</c:v>
                </c:pt>
                <c:pt idx="97">
                  <c:v>1182007.8</c:v>
                </c:pt>
                <c:pt idx="98">
                  <c:v>1188406.5</c:v>
                </c:pt>
                <c:pt idx="99">
                  <c:v>1183062.6000000001</c:v>
                </c:pt>
                <c:pt idx="100">
                  <c:v>1182246.3999999999</c:v>
                </c:pt>
                <c:pt idx="101">
                  <c:v>1184743</c:v>
                </c:pt>
                <c:pt idx="102">
                  <c:v>1173928.2</c:v>
                </c:pt>
                <c:pt idx="103">
                  <c:v>1181463.3999999999</c:v>
                </c:pt>
                <c:pt idx="104">
                  <c:v>1167741.3</c:v>
                </c:pt>
                <c:pt idx="105">
                  <c:v>1167599.6000000001</c:v>
                </c:pt>
                <c:pt idx="106">
                  <c:v>1165202</c:v>
                </c:pt>
                <c:pt idx="107">
                  <c:v>1174902.8999999999</c:v>
                </c:pt>
                <c:pt idx="108">
                  <c:v>1166786.1000000001</c:v>
                </c:pt>
                <c:pt idx="109">
                  <c:v>1178552.3</c:v>
                </c:pt>
                <c:pt idx="110">
                  <c:v>1161899.6000000001</c:v>
                </c:pt>
                <c:pt idx="111">
                  <c:v>1157023.6000000001</c:v>
                </c:pt>
                <c:pt idx="112">
                  <c:v>1161450.3</c:v>
                </c:pt>
                <c:pt idx="113">
                  <c:v>1172254.1000000001</c:v>
                </c:pt>
                <c:pt idx="114">
                  <c:v>1170388.5</c:v>
                </c:pt>
                <c:pt idx="115">
                  <c:v>1161657.7</c:v>
                </c:pt>
                <c:pt idx="116">
                  <c:v>1161738.5</c:v>
                </c:pt>
                <c:pt idx="117">
                  <c:v>1152261.2</c:v>
                </c:pt>
                <c:pt idx="118">
                  <c:v>1151143.8</c:v>
                </c:pt>
                <c:pt idx="119">
                  <c:v>1133763.8999999999</c:v>
                </c:pt>
                <c:pt idx="120">
                  <c:v>1146857.5</c:v>
                </c:pt>
                <c:pt idx="121">
                  <c:v>1135957.7</c:v>
                </c:pt>
                <c:pt idx="122">
                  <c:v>1128442</c:v>
                </c:pt>
                <c:pt idx="123">
                  <c:v>1086441</c:v>
                </c:pt>
                <c:pt idx="124">
                  <c:v>1099900</c:v>
                </c:pt>
                <c:pt idx="125">
                  <c:v>1083788.7</c:v>
                </c:pt>
                <c:pt idx="126">
                  <c:v>1077245.6000000001</c:v>
                </c:pt>
                <c:pt idx="127">
                  <c:v>1071827</c:v>
                </c:pt>
                <c:pt idx="128">
                  <c:v>1045275.6</c:v>
                </c:pt>
                <c:pt idx="129">
                  <c:v>1053458.5</c:v>
                </c:pt>
                <c:pt idx="130">
                  <c:v>1049064.8</c:v>
                </c:pt>
                <c:pt idx="131">
                  <c:v>1040365.9</c:v>
                </c:pt>
                <c:pt idx="132">
                  <c:v>1011645.8</c:v>
                </c:pt>
                <c:pt idx="133">
                  <c:v>1020082.9</c:v>
                </c:pt>
                <c:pt idx="134">
                  <c:v>1003218.6</c:v>
                </c:pt>
                <c:pt idx="135">
                  <c:v>1009338.9</c:v>
                </c:pt>
                <c:pt idx="136">
                  <c:v>991588.5</c:v>
                </c:pt>
                <c:pt idx="137">
                  <c:v>997332.6</c:v>
                </c:pt>
                <c:pt idx="138">
                  <c:v>997527</c:v>
                </c:pt>
                <c:pt idx="139">
                  <c:v>1007595.2</c:v>
                </c:pt>
                <c:pt idx="140">
                  <c:v>1017908.9</c:v>
                </c:pt>
                <c:pt idx="141">
                  <c:v>1016068</c:v>
                </c:pt>
                <c:pt idx="142">
                  <c:v>1029655.1</c:v>
                </c:pt>
                <c:pt idx="143">
                  <c:v>1036770</c:v>
                </c:pt>
                <c:pt idx="144">
                  <c:v>1046056.8</c:v>
                </c:pt>
                <c:pt idx="145">
                  <c:v>1049829.3999999999</c:v>
                </c:pt>
                <c:pt idx="146">
                  <c:v>1059308.8999999999</c:v>
                </c:pt>
                <c:pt idx="147">
                  <c:v>1061338.6000000001</c:v>
                </c:pt>
                <c:pt idx="148">
                  <c:v>1067717.8999999999</c:v>
                </c:pt>
                <c:pt idx="149">
                  <c:v>1074070.1000000001</c:v>
                </c:pt>
                <c:pt idx="150">
                  <c:v>1062818</c:v>
                </c:pt>
                <c:pt idx="151">
                  <c:v>1063040.6000000001</c:v>
                </c:pt>
                <c:pt idx="152">
                  <c:v>1063785.5</c:v>
                </c:pt>
                <c:pt idx="153">
                  <c:v>1069314.5</c:v>
                </c:pt>
                <c:pt idx="154">
                  <c:v>1071453.1000000001</c:v>
                </c:pt>
                <c:pt idx="155">
                  <c:v>1089484.8999999999</c:v>
                </c:pt>
                <c:pt idx="156">
                  <c:v>1081038.7</c:v>
                </c:pt>
                <c:pt idx="157">
                  <c:v>1090066.7</c:v>
                </c:pt>
                <c:pt idx="158">
                  <c:v>1083584.8999999999</c:v>
                </c:pt>
                <c:pt idx="159">
                  <c:v>1097861.3</c:v>
                </c:pt>
                <c:pt idx="160">
                  <c:v>1093054.8999999999</c:v>
                </c:pt>
                <c:pt idx="161">
                  <c:v>1109503.3</c:v>
                </c:pt>
                <c:pt idx="162">
                  <c:v>1093311.3999999999</c:v>
                </c:pt>
                <c:pt idx="163">
                  <c:v>1065354.7</c:v>
                </c:pt>
                <c:pt idx="164">
                  <c:v>1076342.2</c:v>
                </c:pt>
                <c:pt idx="165">
                  <c:v>1068489.8999999999</c:v>
                </c:pt>
                <c:pt idx="166">
                  <c:v>1079878.3999999999</c:v>
                </c:pt>
                <c:pt idx="167">
                  <c:v>1061729.8</c:v>
                </c:pt>
                <c:pt idx="168">
                  <c:v>1073193.8999999999</c:v>
                </c:pt>
                <c:pt idx="169">
                  <c:v>1051586.6000000001</c:v>
                </c:pt>
                <c:pt idx="170">
                  <c:v>1069319.8999999999</c:v>
                </c:pt>
                <c:pt idx="171">
                  <c:v>1072293</c:v>
                </c:pt>
                <c:pt idx="172">
                  <c:v>1076539.3999999999</c:v>
                </c:pt>
                <c:pt idx="173">
                  <c:v>1076145.7</c:v>
                </c:pt>
                <c:pt idx="174">
                  <c:v>1082925.8999999999</c:v>
                </c:pt>
                <c:pt idx="175">
                  <c:v>1068580.2</c:v>
                </c:pt>
                <c:pt idx="176">
                  <c:v>1068102.3</c:v>
                </c:pt>
                <c:pt idx="177">
                  <c:v>1076626</c:v>
                </c:pt>
                <c:pt idx="178">
                  <c:v>1086477.3</c:v>
                </c:pt>
                <c:pt idx="179">
                  <c:v>1099740.3999999999</c:v>
                </c:pt>
                <c:pt idx="180">
                  <c:v>1088863.3999999999</c:v>
                </c:pt>
                <c:pt idx="181">
                  <c:v>1104400.8999999999</c:v>
                </c:pt>
                <c:pt idx="182">
                  <c:v>1110148.6000000001</c:v>
                </c:pt>
                <c:pt idx="183">
                  <c:v>1118078.2</c:v>
                </c:pt>
                <c:pt idx="184">
                  <c:v>1120528.5</c:v>
                </c:pt>
                <c:pt idx="185">
                  <c:v>1126452.8</c:v>
                </c:pt>
                <c:pt idx="186">
                  <c:v>1109288.8</c:v>
                </c:pt>
                <c:pt idx="187">
                  <c:v>1131504.2</c:v>
                </c:pt>
                <c:pt idx="188">
                  <c:v>1114793.3</c:v>
                </c:pt>
                <c:pt idx="189">
                  <c:v>1079291.1000000001</c:v>
                </c:pt>
                <c:pt idx="190">
                  <c:v>1040257.6</c:v>
                </c:pt>
                <c:pt idx="191">
                  <c:v>1018679.4</c:v>
                </c:pt>
                <c:pt idx="192">
                  <c:v>1025701.4</c:v>
                </c:pt>
                <c:pt idx="193">
                  <c:v>1005840.2</c:v>
                </c:pt>
                <c:pt idx="194">
                  <c:v>1000849.7</c:v>
                </c:pt>
                <c:pt idx="195">
                  <c:v>940192.3</c:v>
                </c:pt>
                <c:pt idx="196">
                  <c:v>967354</c:v>
                </c:pt>
                <c:pt idx="197">
                  <c:v>957449</c:v>
                </c:pt>
                <c:pt idx="198">
                  <c:v>944803.6</c:v>
                </c:pt>
                <c:pt idx="199">
                  <c:v>950728.6</c:v>
                </c:pt>
                <c:pt idx="200">
                  <c:v>945253.3</c:v>
                </c:pt>
                <c:pt idx="201">
                  <c:v>947402.2</c:v>
                </c:pt>
                <c:pt idx="202">
                  <c:v>924184.1</c:v>
                </c:pt>
                <c:pt idx="203">
                  <c:v>924751.1</c:v>
                </c:pt>
                <c:pt idx="204">
                  <c:v>911633</c:v>
                </c:pt>
                <c:pt idx="205">
                  <c:v>909703.7</c:v>
                </c:pt>
                <c:pt idx="206">
                  <c:v>912170.5</c:v>
                </c:pt>
                <c:pt idx="207">
                  <c:v>916671.4</c:v>
                </c:pt>
                <c:pt idx="208">
                  <c:v>897393.5</c:v>
                </c:pt>
                <c:pt idx="209">
                  <c:v>910835.1</c:v>
                </c:pt>
                <c:pt idx="210">
                  <c:v>911091.8</c:v>
                </c:pt>
                <c:pt idx="211">
                  <c:v>917589.1</c:v>
                </c:pt>
                <c:pt idx="212">
                  <c:v>913796.4</c:v>
                </c:pt>
                <c:pt idx="213">
                  <c:v>914815.1</c:v>
                </c:pt>
                <c:pt idx="214">
                  <c:v>920648.8</c:v>
                </c:pt>
                <c:pt idx="215">
                  <c:v>911598.7</c:v>
                </c:pt>
                <c:pt idx="216">
                  <c:v>904757.7</c:v>
                </c:pt>
                <c:pt idx="217">
                  <c:v>892788</c:v>
                </c:pt>
                <c:pt idx="218">
                  <c:v>917255.1</c:v>
                </c:pt>
                <c:pt idx="219">
                  <c:v>914358.8</c:v>
                </c:pt>
                <c:pt idx="220">
                  <c:v>923486.5</c:v>
                </c:pt>
                <c:pt idx="221">
                  <c:v>915821</c:v>
                </c:pt>
                <c:pt idx="222">
                  <c:v>921306.7</c:v>
                </c:pt>
                <c:pt idx="223">
                  <c:v>938521</c:v>
                </c:pt>
                <c:pt idx="224">
                  <c:v>935451.6</c:v>
                </c:pt>
                <c:pt idx="225">
                  <c:v>951026.2</c:v>
                </c:pt>
                <c:pt idx="226">
                  <c:v>940306.5</c:v>
                </c:pt>
                <c:pt idx="227">
                  <c:v>941589</c:v>
                </c:pt>
                <c:pt idx="228">
                  <c:v>925231.6</c:v>
                </c:pt>
                <c:pt idx="229">
                  <c:v>923957.7</c:v>
                </c:pt>
                <c:pt idx="230">
                  <c:v>916493.3</c:v>
                </c:pt>
                <c:pt idx="231">
                  <c:v>916235.1</c:v>
                </c:pt>
                <c:pt idx="232">
                  <c:v>915561.5</c:v>
                </c:pt>
                <c:pt idx="233">
                  <c:v>931107.6</c:v>
                </c:pt>
                <c:pt idx="234">
                  <c:v>912526.5</c:v>
                </c:pt>
                <c:pt idx="235">
                  <c:v>923325.2</c:v>
                </c:pt>
                <c:pt idx="236">
                  <c:v>915384.1</c:v>
                </c:pt>
                <c:pt idx="237">
                  <c:v>918279.4</c:v>
                </c:pt>
                <c:pt idx="238">
                  <c:v>924915.5</c:v>
                </c:pt>
                <c:pt idx="239">
                  <c:v>923246.5</c:v>
                </c:pt>
                <c:pt idx="240">
                  <c:v>916728.9</c:v>
                </c:pt>
                <c:pt idx="241">
                  <c:v>893979.2</c:v>
                </c:pt>
                <c:pt idx="242">
                  <c:v>907626.3</c:v>
                </c:pt>
                <c:pt idx="243">
                  <c:v>893308.8</c:v>
                </c:pt>
                <c:pt idx="244">
                  <c:v>911483.2</c:v>
                </c:pt>
                <c:pt idx="245">
                  <c:v>908712.7</c:v>
                </c:pt>
                <c:pt idx="246">
                  <c:v>925754.8</c:v>
                </c:pt>
                <c:pt idx="247">
                  <c:v>918562.9</c:v>
                </c:pt>
                <c:pt idx="248">
                  <c:v>923398.2</c:v>
                </c:pt>
                <c:pt idx="249">
                  <c:v>939712.1</c:v>
                </c:pt>
                <c:pt idx="250">
                  <c:v>947211.8</c:v>
                </c:pt>
                <c:pt idx="251">
                  <c:v>944483.3</c:v>
                </c:pt>
                <c:pt idx="252">
                  <c:v>941461.4</c:v>
                </c:pt>
                <c:pt idx="253">
                  <c:v>949824.9</c:v>
                </c:pt>
                <c:pt idx="254">
                  <c:v>943803.7</c:v>
                </c:pt>
                <c:pt idx="255">
                  <c:v>951644.8</c:v>
                </c:pt>
                <c:pt idx="256">
                  <c:v>943809.2</c:v>
                </c:pt>
                <c:pt idx="257">
                  <c:v>950288.2</c:v>
                </c:pt>
                <c:pt idx="258">
                  <c:v>960463.9</c:v>
                </c:pt>
                <c:pt idx="259">
                  <c:v>967162</c:v>
                </c:pt>
                <c:pt idx="260">
                  <c:v>924509.5</c:v>
                </c:pt>
                <c:pt idx="261">
                  <c:v>952294.9</c:v>
                </c:pt>
                <c:pt idx="262">
                  <c:v>951424.6</c:v>
                </c:pt>
                <c:pt idx="263">
                  <c:v>965129.9</c:v>
                </c:pt>
                <c:pt idx="264">
                  <c:v>972124.5</c:v>
                </c:pt>
                <c:pt idx="265">
                  <c:v>987664.1</c:v>
                </c:pt>
                <c:pt idx="266">
                  <c:v>993480.4</c:v>
                </c:pt>
                <c:pt idx="267">
                  <c:v>975602.8</c:v>
                </c:pt>
                <c:pt idx="268">
                  <c:v>972149.2</c:v>
                </c:pt>
                <c:pt idx="269">
                  <c:v>965314.3</c:v>
                </c:pt>
                <c:pt idx="270">
                  <c:v>985447.7</c:v>
                </c:pt>
                <c:pt idx="271">
                  <c:v>982137.6</c:v>
                </c:pt>
                <c:pt idx="272">
                  <c:v>987109.1</c:v>
                </c:pt>
                <c:pt idx="273">
                  <c:v>994955.2</c:v>
                </c:pt>
                <c:pt idx="274">
                  <c:v>993809.6</c:v>
                </c:pt>
                <c:pt idx="275">
                  <c:v>987939.3</c:v>
                </c:pt>
                <c:pt idx="276">
                  <c:v>967729.3</c:v>
                </c:pt>
                <c:pt idx="277">
                  <c:v>982026.1</c:v>
                </c:pt>
                <c:pt idx="278">
                  <c:v>974462.8</c:v>
                </c:pt>
                <c:pt idx="279">
                  <c:v>972056.6</c:v>
                </c:pt>
                <c:pt idx="280">
                  <c:v>956777.6</c:v>
                </c:pt>
                <c:pt idx="281">
                  <c:v>967451.4</c:v>
                </c:pt>
                <c:pt idx="282">
                  <c:v>965143.5</c:v>
                </c:pt>
                <c:pt idx="283">
                  <c:v>962478.2</c:v>
                </c:pt>
                <c:pt idx="284">
                  <c:v>943683.6</c:v>
                </c:pt>
                <c:pt idx="285">
                  <c:v>948878.8</c:v>
                </c:pt>
                <c:pt idx="286">
                  <c:v>941895</c:v>
                </c:pt>
                <c:pt idx="287">
                  <c:v>950818.5</c:v>
                </c:pt>
                <c:pt idx="288">
                  <c:v>953986.7</c:v>
                </c:pt>
                <c:pt idx="289">
                  <c:v>954510</c:v>
                </c:pt>
                <c:pt idx="290">
                  <c:v>926455.9</c:v>
                </c:pt>
                <c:pt idx="291">
                  <c:v>926693.4</c:v>
                </c:pt>
                <c:pt idx="292">
                  <c:v>919464.4</c:v>
                </c:pt>
                <c:pt idx="293">
                  <c:v>927162.9</c:v>
                </c:pt>
                <c:pt idx="294">
                  <c:v>936950.8</c:v>
                </c:pt>
                <c:pt idx="295">
                  <c:v>941375.1</c:v>
                </c:pt>
                <c:pt idx="296">
                  <c:v>942620.3</c:v>
                </c:pt>
                <c:pt idx="297">
                  <c:v>941993.6</c:v>
                </c:pt>
                <c:pt idx="298">
                  <c:v>946093.4</c:v>
                </c:pt>
                <c:pt idx="299">
                  <c:v>943916.7</c:v>
                </c:pt>
                <c:pt idx="300">
                  <c:v>951482.2</c:v>
                </c:pt>
                <c:pt idx="301">
                  <c:v>940956.6</c:v>
                </c:pt>
                <c:pt idx="302">
                  <c:v>960406.9</c:v>
                </c:pt>
                <c:pt idx="303">
                  <c:v>946325.5</c:v>
                </c:pt>
                <c:pt idx="304">
                  <c:v>968057.4</c:v>
                </c:pt>
                <c:pt idx="305">
                  <c:v>958787.1</c:v>
                </c:pt>
                <c:pt idx="306">
                  <c:v>957648.2</c:v>
                </c:pt>
                <c:pt idx="307">
                  <c:v>942380.3</c:v>
                </c:pt>
                <c:pt idx="308">
                  <c:v>966033.4</c:v>
                </c:pt>
                <c:pt idx="309">
                  <c:v>992073.2</c:v>
                </c:pt>
                <c:pt idx="310">
                  <c:v>980216</c:v>
                </c:pt>
                <c:pt idx="311">
                  <c:v>977128.4</c:v>
                </c:pt>
                <c:pt idx="312">
                  <c:v>977763.4</c:v>
                </c:pt>
                <c:pt idx="313">
                  <c:v>991429.6</c:v>
                </c:pt>
                <c:pt idx="314">
                  <c:v>994501.5</c:v>
                </c:pt>
                <c:pt idx="315">
                  <c:v>1000327.9</c:v>
                </c:pt>
                <c:pt idx="316">
                  <c:v>976298.1</c:v>
                </c:pt>
                <c:pt idx="317">
                  <c:v>988570.3</c:v>
                </c:pt>
                <c:pt idx="318">
                  <c:v>986894.4</c:v>
                </c:pt>
                <c:pt idx="319">
                  <c:v>991432.1</c:v>
                </c:pt>
                <c:pt idx="320">
                  <c:v>990926.5</c:v>
                </c:pt>
                <c:pt idx="321">
                  <c:v>1019187</c:v>
                </c:pt>
                <c:pt idx="322">
                  <c:v>1013550.7</c:v>
                </c:pt>
                <c:pt idx="323">
                  <c:v>1009617.2</c:v>
                </c:pt>
                <c:pt idx="324">
                  <c:v>1015188.7</c:v>
                </c:pt>
                <c:pt idx="325">
                  <c:v>993181.7</c:v>
                </c:pt>
                <c:pt idx="326">
                  <c:v>1000938.3</c:v>
                </c:pt>
                <c:pt idx="327">
                  <c:v>1010638.5</c:v>
                </c:pt>
                <c:pt idx="328">
                  <c:v>1012469.8</c:v>
                </c:pt>
                <c:pt idx="329">
                  <c:v>995976.1</c:v>
                </c:pt>
                <c:pt idx="330">
                  <c:v>1002381.9</c:v>
                </c:pt>
                <c:pt idx="331">
                  <c:v>981765.6</c:v>
                </c:pt>
                <c:pt idx="332">
                  <c:v>987723</c:v>
                </c:pt>
                <c:pt idx="333">
                  <c:v>970797.1</c:v>
                </c:pt>
                <c:pt idx="334">
                  <c:v>974904.7</c:v>
                </c:pt>
                <c:pt idx="335">
                  <c:v>980913.7</c:v>
                </c:pt>
                <c:pt idx="336">
                  <c:v>995255.6</c:v>
                </c:pt>
                <c:pt idx="337">
                  <c:v>998425.3</c:v>
                </c:pt>
                <c:pt idx="338">
                  <c:v>989029.5</c:v>
                </c:pt>
                <c:pt idx="339">
                  <c:v>983939.8</c:v>
                </c:pt>
                <c:pt idx="340">
                  <c:v>978693.4</c:v>
                </c:pt>
                <c:pt idx="341">
                  <c:v>985387.9</c:v>
                </c:pt>
                <c:pt idx="342">
                  <c:v>967546.5</c:v>
                </c:pt>
                <c:pt idx="343">
                  <c:v>968392.8</c:v>
                </c:pt>
                <c:pt idx="344">
                  <c:v>971880.2</c:v>
                </c:pt>
                <c:pt idx="345">
                  <c:v>982521.7</c:v>
                </c:pt>
                <c:pt idx="346">
                  <c:v>974640.8</c:v>
                </c:pt>
                <c:pt idx="347">
                  <c:v>965811.7</c:v>
                </c:pt>
                <c:pt idx="348">
                  <c:v>969074.7</c:v>
                </c:pt>
                <c:pt idx="349">
                  <c:v>963416.6</c:v>
                </c:pt>
                <c:pt idx="350">
                  <c:v>964366.2</c:v>
                </c:pt>
                <c:pt idx="351">
                  <c:v>966680.6</c:v>
                </c:pt>
                <c:pt idx="352">
                  <c:v>978335</c:v>
                </c:pt>
                <c:pt idx="353">
                  <c:v>972013.6</c:v>
                </c:pt>
                <c:pt idx="354">
                  <c:v>973884</c:v>
                </c:pt>
                <c:pt idx="355">
                  <c:v>962532.7</c:v>
                </c:pt>
                <c:pt idx="356">
                  <c:v>977852.4</c:v>
                </c:pt>
                <c:pt idx="357">
                  <c:v>959129.9</c:v>
                </c:pt>
                <c:pt idx="358">
                  <c:v>974731.6</c:v>
                </c:pt>
                <c:pt idx="359">
                  <c:v>964356.9</c:v>
                </c:pt>
                <c:pt idx="360">
                  <c:v>966395</c:v>
                </c:pt>
                <c:pt idx="361">
                  <c:v>973392.8</c:v>
                </c:pt>
                <c:pt idx="362">
                  <c:v>979133.6</c:v>
                </c:pt>
                <c:pt idx="363">
                  <c:v>995591</c:v>
                </c:pt>
                <c:pt idx="364">
                  <c:v>1001842</c:v>
                </c:pt>
                <c:pt idx="365">
                  <c:v>1005588.5</c:v>
                </c:pt>
                <c:pt idx="366">
                  <c:v>1012671.4</c:v>
                </c:pt>
                <c:pt idx="367">
                  <c:v>1026311.1</c:v>
                </c:pt>
                <c:pt idx="368">
                  <c:v>1011981.6</c:v>
                </c:pt>
                <c:pt idx="369">
                  <c:v>1022331</c:v>
                </c:pt>
                <c:pt idx="370">
                  <c:v>1018500.4</c:v>
                </c:pt>
                <c:pt idx="371">
                  <c:v>1010032.5</c:v>
                </c:pt>
                <c:pt idx="372">
                  <c:v>1017943.9</c:v>
                </c:pt>
                <c:pt idx="373">
                  <c:v>1011297.6</c:v>
                </c:pt>
                <c:pt idx="374">
                  <c:v>1019726.6</c:v>
                </c:pt>
                <c:pt idx="375">
                  <c:v>1012040.7</c:v>
                </c:pt>
                <c:pt idx="376">
                  <c:v>1018870.6</c:v>
                </c:pt>
                <c:pt idx="377">
                  <c:v>1011098.8</c:v>
                </c:pt>
                <c:pt idx="378">
                  <c:v>1015726.9</c:v>
                </c:pt>
                <c:pt idx="379">
                  <c:v>1014089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'Data 1'!$D$3</c:f>
              <c:strCache>
                <c:ptCount val="1"/>
                <c:pt idx="0">
                  <c:v>Municipal</c:v>
                </c:pt>
              </c:strCache>
            </c:strRef>
          </c:tx>
          <c:marker>
            <c:symbol val="none"/>
          </c:marker>
          <c:cat>
            <c:numRef>
              <c:f>'Data 1'!$A$48:$A$427</c:f>
              <c:numCache>
                <c:formatCode>m/d/yyyy</c:formatCode>
                <c:ptCount val="380"/>
                <c:pt idx="0">
                  <c:v>39392</c:v>
                </c:pt>
                <c:pt idx="1">
                  <c:v>39399</c:v>
                </c:pt>
                <c:pt idx="2">
                  <c:v>39406</c:v>
                </c:pt>
                <c:pt idx="3">
                  <c:v>39413</c:v>
                </c:pt>
                <c:pt idx="4">
                  <c:v>39420</c:v>
                </c:pt>
                <c:pt idx="5">
                  <c:v>39427</c:v>
                </c:pt>
                <c:pt idx="6">
                  <c:v>39434</c:v>
                </c:pt>
                <c:pt idx="7">
                  <c:v>39441</c:v>
                </c:pt>
                <c:pt idx="8">
                  <c:v>39448</c:v>
                </c:pt>
                <c:pt idx="9">
                  <c:v>39455</c:v>
                </c:pt>
                <c:pt idx="10">
                  <c:v>39462</c:v>
                </c:pt>
                <c:pt idx="11">
                  <c:v>39469</c:v>
                </c:pt>
                <c:pt idx="12">
                  <c:v>39476</c:v>
                </c:pt>
                <c:pt idx="13">
                  <c:v>39483</c:v>
                </c:pt>
                <c:pt idx="14">
                  <c:v>39490</c:v>
                </c:pt>
                <c:pt idx="15">
                  <c:v>39497</c:v>
                </c:pt>
                <c:pt idx="16">
                  <c:v>39504</c:v>
                </c:pt>
                <c:pt idx="17">
                  <c:v>39511</c:v>
                </c:pt>
                <c:pt idx="18">
                  <c:v>39518</c:v>
                </c:pt>
                <c:pt idx="19">
                  <c:v>39525</c:v>
                </c:pt>
                <c:pt idx="20">
                  <c:v>39532</c:v>
                </c:pt>
                <c:pt idx="21">
                  <c:v>39539</c:v>
                </c:pt>
                <c:pt idx="22">
                  <c:v>39546</c:v>
                </c:pt>
                <c:pt idx="23">
                  <c:v>39553</c:v>
                </c:pt>
                <c:pt idx="24">
                  <c:v>39560</c:v>
                </c:pt>
                <c:pt idx="25">
                  <c:v>39567</c:v>
                </c:pt>
                <c:pt idx="26">
                  <c:v>39574</c:v>
                </c:pt>
                <c:pt idx="27">
                  <c:v>39581</c:v>
                </c:pt>
                <c:pt idx="28">
                  <c:v>39588</c:v>
                </c:pt>
                <c:pt idx="29">
                  <c:v>39595</c:v>
                </c:pt>
                <c:pt idx="30">
                  <c:v>39602</c:v>
                </c:pt>
                <c:pt idx="31">
                  <c:v>39609</c:v>
                </c:pt>
                <c:pt idx="32">
                  <c:v>39616</c:v>
                </c:pt>
                <c:pt idx="33">
                  <c:v>39623</c:v>
                </c:pt>
                <c:pt idx="34">
                  <c:v>39630</c:v>
                </c:pt>
                <c:pt idx="35">
                  <c:v>39637</c:v>
                </c:pt>
                <c:pt idx="36">
                  <c:v>39644</c:v>
                </c:pt>
                <c:pt idx="37">
                  <c:v>39651</c:v>
                </c:pt>
                <c:pt idx="38">
                  <c:v>39658</c:v>
                </c:pt>
                <c:pt idx="39">
                  <c:v>39665</c:v>
                </c:pt>
                <c:pt idx="40">
                  <c:v>39672</c:v>
                </c:pt>
                <c:pt idx="41">
                  <c:v>39679</c:v>
                </c:pt>
                <c:pt idx="42">
                  <c:v>39686</c:v>
                </c:pt>
                <c:pt idx="43">
                  <c:v>39693</c:v>
                </c:pt>
                <c:pt idx="44">
                  <c:v>39700</c:v>
                </c:pt>
                <c:pt idx="45">
                  <c:v>39707</c:v>
                </c:pt>
                <c:pt idx="46">
                  <c:v>39714</c:v>
                </c:pt>
                <c:pt idx="47">
                  <c:v>39721</c:v>
                </c:pt>
                <c:pt idx="48">
                  <c:v>39728</c:v>
                </c:pt>
                <c:pt idx="49">
                  <c:v>39735</c:v>
                </c:pt>
                <c:pt idx="50">
                  <c:v>39742</c:v>
                </c:pt>
                <c:pt idx="51">
                  <c:v>39749</c:v>
                </c:pt>
                <c:pt idx="52">
                  <c:v>39756</c:v>
                </c:pt>
                <c:pt idx="53">
                  <c:v>39763</c:v>
                </c:pt>
                <c:pt idx="54">
                  <c:v>39770</c:v>
                </c:pt>
                <c:pt idx="55">
                  <c:v>39777</c:v>
                </c:pt>
                <c:pt idx="56">
                  <c:v>39784</c:v>
                </c:pt>
                <c:pt idx="57">
                  <c:v>39791</c:v>
                </c:pt>
                <c:pt idx="58">
                  <c:v>39798</c:v>
                </c:pt>
                <c:pt idx="59">
                  <c:v>39805</c:v>
                </c:pt>
                <c:pt idx="60">
                  <c:v>39812</c:v>
                </c:pt>
                <c:pt idx="61">
                  <c:v>39819</c:v>
                </c:pt>
                <c:pt idx="62">
                  <c:v>39826</c:v>
                </c:pt>
                <c:pt idx="63">
                  <c:v>39833</c:v>
                </c:pt>
                <c:pt idx="64">
                  <c:v>39840</c:v>
                </c:pt>
                <c:pt idx="65">
                  <c:v>39847</c:v>
                </c:pt>
                <c:pt idx="66">
                  <c:v>39854</c:v>
                </c:pt>
                <c:pt idx="67">
                  <c:v>39861</c:v>
                </c:pt>
                <c:pt idx="68">
                  <c:v>39868</c:v>
                </c:pt>
                <c:pt idx="69">
                  <c:v>39875</c:v>
                </c:pt>
                <c:pt idx="70">
                  <c:v>39882</c:v>
                </c:pt>
                <c:pt idx="71">
                  <c:v>39889</c:v>
                </c:pt>
                <c:pt idx="72">
                  <c:v>39896</c:v>
                </c:pt>
                <c:pt idx="73">
                  <c:v>39903</c:v>
                </c:pt>
                <c:pt idx="74">
                  <c:v>39910</c:v>
                </c:pt>
                <c:pt idx="75">
                  <c:v>39917</c:v>
                </c:pt>
                <c:pt idx="76">
                  <c:v>39924</c:v>
                </c:pt>
                <c:pt idx="77">
                  <c:v>39931</c:v>
                </c:pt>
                <c:pt idx="78">
                  <c:v>39938</c:v>
                </c:pt>
                <c:pt idx="79">
                  <c:v>39945</c:v>
                </c:pt>
                <c:pt idx="80">
                  <c:v>39952</c:v>
                </c:pt>
                <c:pt idx="81">
                  <c:v>39959</c:v>
                </c:pt>
                <c:pt idx="82">
                  <c:v>39966</c:v>
                </c:pt>
                <c:pt idx="83">
                  <c:v>39973</c:v>
                </c:pt>
                <c:pt idx="84">
                  <c:v>39980</c:v>
                </c:pt>
                <c:pt idx="85">
                  <c:v>39987</c:v>
                </c:pt>
                <c:pt idx="86">
                  <c:v>39994</c:v>
                </c:pt>
                <c:pt idx="87">
                  <c:v>40001</c:v>
                </c:pt>
                <c:pt idx="88">
                  <c:v>40008</c:v>
                </c:pt>
                <c:pt idx="89">
                  <c:v>40015</c:v>
                </c:pt>
                <c:pt idx="90">
                  <c:v>40022</c:v>
                </c:pt>
                <c:pt idx="91">
                  <c:v>40029</c:v>
                </c:pt>
                <c:pt idx="92">
                  <c:v>40036</c:v>
                </c:pt>
                <c:pt idx="93">
                  <c:v>40043</c:v>
                </c:pt>
                <c:pt idx="94">
                  <c:v>40050</c:v>
                </c:pt>
                <c:pt idx="95">
                  <c:v>40057</c:v>
                </c:pt>
                <c:pt idx="96">
                  <c:v>40064</c:v>
                </c:pt>
                <c:pt idx="97">
                  <c:v>40071</c:v>
                </c:pt>
                <c:pt idx="98">
                  <c:v>40078</c:v>
                </c:pt>
                <c:pt idx="99">
                  <c:v>40085</c:v>
                </c:pt>
                <c:pt idx="100">
                  <c:v>40092</c:v>
                </c:pt>
                <c:pt idx="101">
                  <c:v>40099</c:v>
                </c:pt>
                <c:pt idx="102">
                  <c:v>40106</c:v>
                </c:pt>
                <c:pt idx="103">
                  <c:v>40113</c:v>
                </c:pt>
                <c:pt idx="104">
                  <c:v>40120</c:v>
                </c:pt>
                <c:pt idx="105">
                  <c:v>40127</c:v>
                </c:pt>
                <c:pt idx="106">
                  <c:v>40134</c:v>
                </c:pt>
                <c:pt idx="107">
                  <c:v>40141</c:v>
                </c:pt>
                <c:pt idx="108">
                  <c:v>40148</c:v>
                </c:pt>
                <c:pt idx="109">
                  <c:v>40155</c:v>
                </c:pt>
                <c:pt idx="110">
                  <c:v>40162</c:v>
                </c:pt>
                <c:pt idx="111">
                  <c:v>40169</c:v>
                </c:pt>
                <c:pt idx="112">
                  <c:v>40176</c:v>
                </c:pt>
                <c:pt idx="113">
                  <c:v>40183</c:v>
                </c:pt>
                <c:pt idx="114">
                  <c:v>40190</c:v>
                </c:pt>
                <c:pt idx="115">
                  <c:v>40197</c:v>
                </c:pt>
                <c:pt idx="116">
                  <c:v>40204</c:v>
                </c:pt>
                <c:pt idx="117">
                  <c:v>40211</c:v>
                </c:pt>
                <c:pt idx="118">
                  <c:v>40218</c:v>
                </c:pt>
                <c:pt idx="119">
                  <c:v>40225</c:v>
                </c:pt>
                <c:pt idx="120">
                  <c:v>40232</c:v>
                </c:pt>
                <c:pt idx="121">
                  <c:v>40239</c:v>
                </c:pt>
                <c:pt idx="122">
                  <c:v>40246</c:v>
                </c:pt>
                <c:pt idx="123">
                  <c:v>40253</c:v>
                </c:pt>
                <c:pt idx="124">
                  <c:v>40260</c:v>
                </c:pt>
                <c:pt idx="125">
                  <c:v>40267</c:v>
                </c:pt>
                <c:pt idx="126">
                  <c:v>40274</c:v>
                </c:pt>
                <c:pt idx="127">
                  <c:v>40281</c:v>
                </c:pt>
                <c:pt idx="128">
                  <c:v>40288</c:v>
                </c:pt>
                <c:pt idx="129">
                  <c:v>40295</c:v>
                </c:pt>
                <c:pt idx="130">
                  <c:v>40302</c:v>
                </c:pt>
                <c:pt idx="131">
                  <c:v>40309</c:v>
                </c:pt>
                <c:pt idx="132">
                  <c:v>40316</c:v>
                </c:pt>
                <c:pt idx="133">
                  <c:v>40323</c:v>
                </c:pt>
                <c:pt idx="134">
                  <c:v>40330</c:v>
                </c:pt>
                <c:pt idx="135">
                  <c:v>40337</c:v>
                </c:pt>
                <c:pt idx="136">
                  <c:v>40344</c:v>
                </c:pt>
                <c:pt idx="137">
                  <c:v>40351</c:v>
                </c:pt>
                <c:pt idx="138">
                  <c:v>40358</c:v>
                </c:pt>
                <c:pt idx="139">
                  <c:v>40365</c:v>
                </c:pt>
                <c:pt idx="140">
                  <c:v>40372</c:v>
                </c:pt>
                <c:pt idx="141">
                  <c:v>40379</c:v>
                </c:pt>
                <c:pt idx="142">
                  <c:v>40386</c:v>
                </c:pt>
                <c:pt idx="143">
                  <c:v>40393</c:v>
                </c:pt>
                <c:pt idx="144">
                  <c:v>40400</c:v>
                </c:pt>
                <c:pt idx="145">
                  <c:v>40407</c:v>
                </c:pt>
                <c:pt idx="146">
                  <c:v>40414</c:v>
                </c:pt>
                <c:pt idx="147">
                  <c:v>40421</c:v>
                </c:pt>
                <c:pt idx="148">
                  <c:v>40428</c:v>
                </c:pt>
                <c:pt idx="149">
                  <c:v>40435</c:v>
                </c:pt>
                <c:pt idx="150">
                  <c:v>40442</c:v>
                </c:pt>
                <c:pt idx="151">
                  <c:v>40449</c:v>
                </c:pt>
                <c:pt idx="152">
                  <c:v>40456</c:v>
                </c:pt>
                <c:pt idx="153">
                  <c:v>40463</c:v>
                </c:pt>
                <c:pt idx="154">
                  <c:v>40470</c:v>
                </c:pt>
                <c:pt idx="155">
                  <c:v>40477</c:v>
                </c:pt>
                <c:pt idx="156">
                  <c:v>40484</c:v>
                </c:pt>
                <c:pt idx="157">
                  <c:v>40491</c:v>
                </c:pt>
                <c:pt idx="158">
                  <c:v>40498</c:v>
                </c:pt>
                <c:pt idx="159">
                  <c:v>40505</c:v>
                </c:pt>
                <c:pt idx="160">
                  <c:v>40512</c:v>
                </c:pt>
                <c:pt idx="161">
                  <c:v>40519</c:v>
                </c:pt>
                <c:pt idx="162">
                  <c:v>40526</c:v>
                </c:pt>
                <c:pt idx="163">
                  <c:v>40533</c:v>
                </c:pt>
                <c:pt idx="164">
                  <c:v>40540</c:v>
                </c:pt>
                <c:pt idx="165">
                  <c:v>40547</c:v>
                </c:pt>
                <c:pt idx="166">
                  <c:v>40554</c:v>
                </c:pt>
                <c:pt idx="167">
                  <c:v>40561</c:v>
                </c:pt>
                <c:pt idx="168">
                  <c:v>40568</c:v>
                </c:pt>
                <c:pt idx="169">
                  <c:v>40575</c:v>
                </c:pt>
                <c:pt idx="170">
                  <c:v>40582</c:v>
                </c:pt>
                <c:pt idx="171">
                  <c:v>40589</c:v>
                </c:pt>
                <c:pt idx="172">
                  <c:v>40596</c:v>
                </c:pt>
                <c:pt idx="173">
                  <c:v>40603</c:v>
                </c:pt>
                <c:pt idx="174">
                  <c:v>40610</c:v>
                </c:pt>
                <c:pt idx="175">
                  <c:v>40617</c:v>
                </c:pt>
                <c:pt idx="176">
                  <c:v>40624</c:v>
                </c:pt>
                <c:pt idx="177">
                  <c:v>40631</c:v>
                </c:pt>
                <c:pt idx="178">
                  <c:v>40638</c:v>
                </c:pt>
                <c:pt idx="179">
                  <c:v>40645</c:v>
                </c:pt>
                <c:pt idx="180">
                  <c:v>40652</c:v>
                </c:pt>
                <c:pt idx="181">
                  <c:v>40659</c:v>
                </c:pt>
                <c:pt idx="182">
                  <c:v>40666</c:v>
                </c:pt>
                <c:pt idx="183">
                  <c:v>40673</c:v>
                </c:pt>
                <c:pt idx="184">
                  <c:v>40680</c:v>
                </c:pt>
                <c:pt idx="185">
                  <c:v>40687</c:v>
                </c:pt>
                <c:pt idx="186">
                  <c:v>40694</c:v>
                </c:pt>
                <c:pt idx="187">
                  <c:v>40701</c:v>
                </c:pt>
                <c:pt idx="188">
                  <c:v>40708</c:v>
                </c:pt>
                <c:pt idx="189">
                  <c:v>40715</c:v>
                </c:pt>
                <c:pt idx="190">
                  <c:v>40722</c:v>
                </c:pt>
                <c:pt idx="191">
                  <c:v>40729</c:v>
                </c:pt>
                <c:pt idx="192">
                  <c:v>40736</c:v>
                </c:pt>
                <c:pt idx="193">
                  <c:v>40743</c:v>
                </c:pt>
                <c:pt idx="194">
                  <c:v>40750</c:v>
                </c:pt>
                <c:pt idx="195">
                  <c:v>40757</c:v>
                </c:pt>
                <c:pt idx="196">
                  <c:v>40764</c:v>
                </c:pt>
                <c:pt idx="197">
                  <c:v>40771</c:v>
                </c:pt>
                <c:pt idx="198">
                  <c:v>40778</c:v>
                </c:pt>
                <c:pt idx="199">
                  <c:v>40785</c:v>
                </c:pt>
                <c:pt idx="200">
                  <c:v>40792</c:v>
                </c:pt>
                <c:pt idx="201">
                  <c:v>40799</c:v>
                </c:pt>
                <c:pt idx="202">
                  <c:v>40806</c:v>
                </c:pt>
                <c:pt idx="203">
                  <c:v>40813</c:v>
                </c:pt>
                <c:pt idx="204">
                  <c:v>40820</c:v>
                </c:pt>
                <c:pt idx="205">
                  <c:v>40827</c:v>
                </c:pt>
                <c:pt idx="206">
                  <c:v>40834</c:v>
                </c:pt>
                <c:pt idx="207">
                  <c:v>40841</c:v>
                </c:pt>
                <c:pt idx="208">
                  <c:v>40848</c:v>
                </c:pt>
                <c:pt idx="209">
                  <c:v>40855</c:v>
                </c:pt>
                <c:pt idx="210">
                  <c:v>40862</c:v>
                </c:pt>
                <c:pt idx="211">
                  <c:v>40869</c:v>
                </c:pt>
                <c:pt idx="212">
                  <c:v>40876</c:v>
                </c:pt>
                <c:pt idx="213">
                  <c:v>40883</c:v>
                </c:pt>
                <c:pt idx="214">
                  <c:v>40890</c:v>
                </c:pt>
                <c:pt idx="215">
                  <c:v>40897</c:v>
                </c:pt>
                <c:pt idx="216">
                  <c:v>40904</c:v>
                </c:pt>
                <c:pt idx="217">
                  <c:v>40911</c:v>
                </c:pt>
                <c:pt idx="218">
                  <c:v>40918</c:v>
                </c:pt>
                <c:pt idx="219">
                  <c:v>40925</c:v>
                </c:pt>
                <c:pt idx="220">
                  <c:v>40932</c:v>
                </c:pt>
                <c:pt idx="221">
                  <c:v>40939</c:v>
                </c:pt>
                <c:pt idx="222">
                  <c:v>40946</c:v>
                </c:pt>
                <c:pt idx="223">
                  <c:v>40953</c:v>
                </c:pt>
                <c:pt idx="224">
                  <c:v>40960</c:v>
                </c:pt>
                <c:pt idx="225">
                  <c:v>40967</c:v>
                </c:pt>
                <c:pt idx="226">
                  <c:v>40974</c:v>
                </c:pt>
                <c:pt idx="227">
                  <c:v>40981</c:v>
                </c:pt>
                <c:pt idx="228">
                  <c:v>40988</c:v>
                </c:pt>
                <c:pt idx="229">
                  <c:v>40995</c:v>
                </c:pt>
                <c:pt idx="230">
                  <c:v>41002</c:v>
                </c:pt>
                <c:pt idx="231">
                  <c:v>41009</c:v>
                </c:pt>
                <c:pt idx="232">
                  <c:v>41016</c:v>
                </c:pt>
                <c:pt idx="233">
                  <c:v>41023</c:v>
                </c:pt>
                <c:pt idx="234">
                  <c:v>41030</c:v>
                </c:pt>
                <c:pt idx="235">
                  <c:v>41037</c:v>
                </c:pt>
                <c:pt idx="236">
                  <c:v>41044</c:v>
                </c:pt>
                <c:pt idx="237">
                  <c:v>41051</c:v>
                </c:pt>
                <c:pt idx="238">
                  <c:v>41058</c:v>
                </c:pt>
                <c:pt idx="239">
                  <c:v>41065</c:v>
                </c:pt>
                <c:pt idx="240">
                  <c:v>41072</c:v>
                </c:pt>
                <c:pt idx="241">
                  <c:v>41079</c:v>
                </c:pt>
                <c:pt idx="242">
                  <c:v>41086</c:v>
                </c:pt>
                <c:pt idx="243">
                  <c:v>41093</c:v>
                </c:pt>
                <c:pt idx="244">
                  <c:v>41100</c:v>
                </c:pt>
                <c:pt idx="245">
                  <c:v>41107</c:v>
                </c:pt>
                <c:pt idx="246">
                  <c:v>41114</c:v>
                </c:pt>
                <c:pt idx="247">
                  <c:v>41121</c:v>
                </c:pt>
                <c:pt idx="248">
                  <c:v>41128</c:v>
                </c:pt>
                <c:pt idx="249">
                  <c:v>41135</c:v>
                </c:pt>
                <c:pt idx="250">
                  <c:v>41142</c:v>
                </c:pt>
                <c:pt idx="251">
                  <c:v>41149</c:v>
                </c:pt>
                <c:pt idx="252">
                  <c:v>41156</c:v>
                </c:pt>
                <c:pt idx="253">
                  <c:v>41163</c:v>
                </c:pt>
                <c:pt idx="254">
                  <c:v>41170</c:v>
                </c:pt>
                <c:pt idx="255">
                  <c:v>41177</c:v>
                </c:pt>
                <c:pt idx="256">
                  <c:v>41184</c:v>
                </c:pt>
                <c:pt idx="257">
                  <c:v>41191</c:v>
                </c:pt>
                <c:pt idx="258">
                  <c:v>41198</c:v>
                </c:pt>
                <c:pt idx="259">
                  <c:v>41205</c:v>
                </c:pt>
                <c:pt idx="260">
                  <c:v>41212</c:v>
                </c:pt>
                <c:pt idx="261">
                  <c:v>41219</c:v>
                </c:pt>
                <c:pt idx="262">
                  <c:v>41226</c:v>
                </c:pt>
                <c:pt idx="263">
                  <c:v>41233</c:v>
                </c:pt>
                <c:pt idx="264">
                  <c:v>41240</c:v>
                </c:pt>
                <c:pt idx="265">
                  <c:v>41247</c:v>
                </c:pt>
                <c:pt idx="266">
                  <c:v>41254</c:v>
                </c:pt>
                <c:pt idx="267">
                  <c:v>41261</c:v>
                </c:pt>
                <c:pt idx="268">
                  <c:v>41268</c:v>
                </c:pt>
                <c:pt idx="269">
                  <c:v>41275</c:v>
                </c:pt>
                <c:pt idx="270">
                  <c:v>41282</c:v>
                </c:pt>
                <c:pt idx="271">
                  <c:v>41289</c:v>
                </c:pt>
                <c:pt idx="272">
                  <c:v>41296</c:v>
                </c:pt>
                <c:pt idx="273">
                  <c:v>41303</c:v>
                </c:pt>
                <c:pt idx="274">
                  <c:v>41310</c:v>
                </c:pt>
                <c:pt idx="275">
                  <c:v>41317</c:v>
                </c:pt>
                <c:pt idx="276">
                  <c:v>41324</c:v>
                </c:pt>
                <c:pt idx="277">
                  <c:v>41331</c:v>
                </c:pt>
                <c:pt idx="278">
                  <c:v>41338</c:v>
                </c:pt>
                <c:pt idx="279">
                  <c:v>41345</c:v>
                </c:pt>
                <c:pt idx="280">
                  <c:v>41352</c:v>
                </c:pt>
                <c:pt idx="281">
                  <c:v>41359</c:v>
                </c:pt>
                <c:pt idx="282">
                  <c:v>41366</c:v>
                </c:pt>
                <c:pt idx="283">
                  <c:v>41373</c:v>
                </c:pt>
                <c:pt idx="284">
                  <c:v>41380</c:v>
                </c:pt>
                <c:pt idx="285">
                  <c:v>41387</c:v>
                </c:pt>
                <c:pt idx="286">
                  <c:v>41394</c:v>
                </c:pt>
                <c:pt idx="287">
                  <c:v>41408</c:v>
                </c:pt>
                <c:pt idx="288">
                  <c:v>41422</c:v>
                </c:pt>
                <c:pt idx="289">
                  <c:v>41429</c:v>
                </c:pt>
                <c:pt idx="290">
                  <c:v>41443</c:v>
                </c:pt>
                <c:pt idx="291">
                  <c:v>41450</c:v>
                </c:pt>
                <c:pt idx="292">
                  <c:v>41457</c:v>
                </c:pt>
                <c:pt idx="293">
                  <c:v>41464</c:v>
                </c:pt>
                <c:pt idx="294">
                  <c:v>41471</c:v>
                </c:pt>
                <c:pt idx="295">
                  <c:v>41478</c:v>
                </c:pt>
                <c:pt idx="296">
                  <c:v>41485</c:v>
                </c:pt>
                <c:pt idx="297">
                  <c:v>41492</c:v>
                </c:pt>
                <c:pt idx="298">
                  <c:v>41499</c:v>
                </c:pt>
                <c:pt idx="299">
                  <c:v>41506</c:v>
                </c:pt>
                <c:pt idx="300">
                  <c:v>41513</c:v>
                </c:pt>
                <c:pt idx="301">
                  <c:v>41520</c:v>
                </c:pt>
                <c:pt idx="302">
                  <c:v>41527</c:v>
                </c:pt>
                <c:pt idx="303">
                  <c:v>41534</c:v>
                </c:pt>
                <c:pt idx="304">
                  <c:v>41541</c:v>
                </c:pt>
                <c:pt idx="305">
                  <c:v>41548</c:v>
                </c:pt>
                <c:pt idx="306">
                  <c:v>41555</c:v>
                </c:pt>
                <c:pt idx="307">
                  <c:v>41562</c:v>
                </c:pt>
                <c:pt idx="308">
                  <c:v>41569</c:v>
                </c:pt>
                <c:pt idx="309">
                  <c:v>41576</c:v>
                </c:pt>
                <c:pt idx="310">
                  <c:v>41583</c:v>
                </c:pt>
                <c:pt idx="311">
                  <c:v>41590</c:v>
                </c:pt>
                <c:pt idx="312">
                  <c:v>41597</c:v>
                </c:pt>
                <c:pt idx="313">
                  <c:v>41604</c:v>
                </c:pt>
                <c:pt idx="314">
                  <c:v>41611</c:v>
                </c:pt>
                <c:pt idx="315">
                  <c:v>41618</c:v>
                </c:pt>
                <c:pt idx="316">
                  <c:v>41625</c:v>
                </c:pt>
                <c:pt idx="317">
                  <c:v>41632</c:v>
                </c:pt>
                <c:pt idx="318">
                  <c:v>41639</c:v>
                </c:pt>
                <c:pt idx="319">
                  <c:v>41646</c:v>
                </c:pt>
                <c:pt idx="320">
                  <c:v>41653</c:v>
                </c:pt>
                <c:pt idx="321">
                  <c:v>41660</c:v>
                </c:pt>
                <c:pt idx="322">
                  <c:v>41667</c:v>
                </c:pt>
                <c:pt idx="323">
                  <c:v>41674</c:v>
                </c:pt>
                <c:pt idx="324">
                  <c:v>41681</c:v>
                </c:pt>
                <c:pt idx="325">
                  <c:v>41688</c:v>
                </c:pt>
                <c:pt idx="326">
                  <c:v>41695</c:v>
                </c:pt>
                <c:pt idx="327">
                  <c:v>41702</c:v>
                </c:pt>
                <c:pt idx="328">
                  <c:v>41709</c:v>
                </c:pt>
                <c:pt idx="329">
                  <c:v>41716</c:v>
                </c:pt>
                <c:pt idx="330">
                  <c:v>41723</c:v>
                </c:pt>
                <c:pt idx="331">
                  <c:v>41730</c:v>
                </c:pt>
                <c:pt idx="332">
                  <c:v>41737</c:v>
                </c:pt>
                <c:pt idx="333">
                  <c:v>41744</c:v>
                </c:pt>
                <c:pt idx="334">
                  <c:v>41751</c:v>
                </c:pt>
                <c:pt idx="335">
                  <c:v>41758</c:v>
                </c:pt>
                <c:pt idx="336">
                  <c:v>41765</c:v>
                </c:pt>
                <c:pt idx="337">
                  <c:v>41772</c:v>
                </c:pt>
                <c:pt idx="338">
                  <c:v>41779</c:v>
                </c:pt>
                <c:pt idx="339">
                  <c:v>41786</c:v>
                </c:pt>
                <c:pt idx="340">
                  <c:v>41793</c:v>
                </c:pt>
                <c:pt idx="341">
                  <c:v>41800</c:v>
                </c:pt>
                <c:pt idx="342">
                  <c:v>41807</c:v>
                </c:pt>
                <c:pt idx="343">
                  <c:v>41814</c:v>
                </c:pt>
                <c:pt idx="344">
                  <c:v>41821</c:v>
                </c:pt>
                <c:pt idx="345">
                  <c:v>41828</c:v>
                </c:pt>
                <c:pt idx="346">
                  <c:v>41835</c:v>
                </c:pt>
                <c:pt idx="347">
                  <c:v>41842</c:v>
                </c:pt>
                <c:pt idx="348">
                  <c:v>41849</c:v>
                </c:pt>
                <c:pt idx="349">
                  <c:v>41856</c:v>
                </c:pt>
                <c:pt idx="350">
                  <c:v>41863</c:v>
                </c:pt>
                <c:pt idx="351">
                  <c:v>41870</c:v>
                </c:pt>
                <c:pt idx="352">
                  <c:v>41877</c:v>
                </c:pt>
                <c:pt idx="353">
                  <c:v>41884</c:v>
                </c:pt>
                <c:pt idx="354">
                  <c:v>41891</c:v>
                </c:pt>
                <c:pt idx="355">
                  <c:v>41898</c:v>
                </c:pt>
                <c:pt idx="356">
                  <c:v>41905</c:v>
                </c:pt>
                <c:pt idx="357">
                  <c:v>41912</c:v>
                </c:pt>
                <c:pt idx="358">
                  <c:v>41919</c:v>
                </c:pt>
                <c:pt idx="359">
                  <c:v>41926</c:v>
                </c:pt>
                <c:pt idx="360">
                  <c:v>41933</c:v>
                </c:pt>
                <c:pt idx="361">
                  <c:v>41940</c:v>
                </c:pt>
                <c:pt idx="362">
                  <c:v>41947</c:v>
                </c:pt>
                <c:pt idx="363">
                  <c:v>41954</c:v>
                </c:pt>
                <c:pt idx="364">
                  <c:v>41961</c:v>
                </c:pt>
                <c:pt idx="365">
                  <c:v>41968</c:v>
                </c:pt>
                <c:pt idx="366">
                  <c:v>41975</c:v>
                </c:pt>
                <c:pt idx="367">
                  <c:v>41982</c:v>
                </c:pt>
                <c:pt idx="368">
                  <c:v>41989</c:v>
                </c:pt>
                <c:pt idx="369">
                  <c:v>41996</c:v>
                </c:pt>
                <c:pt idx="370">
                  <c:v>42003</c:v>
                </c:pt>
                <c:pt idx="371">
                  <c:v>42010</c:v>
                </c:pt>
                <c:pt idx="372">
                  <c:v>42017</c:v>
                </c:pt>
                <c:pt idx="373">
                  <c:v>42024</c:v>
                </c:pt>
                <c:pt idx="374">
                  <c:v>42031</c:v>
                </c:pt>
                <c:pt idx="375">
                  <c:v>42038</c:v>
                </c:pt>
                <c:pt idx="376">
                  <c:v>42045</c:v>
                </c:pt>
                <c:pt idx="377">
                  <c:v>42052</c:v>
                </c:pt>
                <c:pt idx="378">
                  <c:v>42059</c:v>
                </c:pt>
                <c:pt idx="379">
                  <c:v>42066</c:v>
                </c:pt>
              </c:numCache>
            </c:numRef>
          </c:cat>
          <c:val>
            <c:numRef>
              <c:f>'Data 1'!$D$48:$D$427</c:f>
              <c:numCache>
                <c:formatCode>#,##0.00</c:formatCode>
                <c:ptCount val="380"/>
                <c:pt idx="0">
                  <c:v>173237.6</c:v>
                </c:pt>
                <c:pt idx="1">
                  <c:v>175721.1</c:v>
                </c:pt>
                <c:pt idx="2">
                  <c:v>181227.7</c:v>
                </c:pt>
                <c:pt idx="3">
                  <c:v>182633.5</c:v>
                </c:pt>
                <c:pt idx="4">
                  <c:v>186472</c:v>
                </c:pt>
                <c:pt idx="5">
                  <c:v>194530.3</c:v>
                </c:pt>
                <c:pt idx="6">
                  <c:v>192039.2</c:v>
                </c:pt>
                <c:pt idx="7">
                  <c:v>190929.2</c:v>
                </c:pt>
                <c:pt idx="8">
                  <c:v>182232.5</c:v>
                </c:pt>
                <c:pt idx="9">
                  <c:v>185593</c:v>
                </c:pt>
                <c:pt idx="10">
                  <c:v>186829.2</c:v>
                </c:pt>
                <c:pt idx="11">
                  <c:v>185233.8</c:v>
                </c:pt>
                <c:pt idx="12">
                  <c:v>186528.6</c:v>
                </c:pt>
                <c:pt idx="13">
                  <c:v>189454.3</c:v>
                </c:pt>
                <c:pt idx="14">
                  <c:v>191193.8</c:v>
                </c:pt>
                <c:pt idx="15">
                  <c:v>182889.5</c:v>
                </c:pt>
                <c:pt idx="16">
                  <c:v>176623.2</c:v>
                </c:pt>
                <c:pt idx="17">
                  <c:v>177067.9</c:v>
                </c:pt>
                <c:pt idx="18">
                  <c:v>180120.6</c:v>
                </c:pt>
                <c:pt idx="19">
                  <c:v>182535</c:v>
                </c:pt>
                <c:pt idx="20">
                  <c:v>190648.4</c:v>
                </c:pt>
                <c:pt idx="21">
                  <c:v>192353.2</c:v>
                </c:pt>
                <c:pt idx="22">
                  <c:v>198249.4</c:v>
                </c:pt>
                <c:pt idx="23">
                  <c:v>195489.5</c:v>
                </c:pt>
                <c:pt idx="24">
                  <c:v>191769.8</c:v>
                </c:pt>
                <c:pt idx="25">
                  <c:v>193355.8</c:v>
                </c:pt>
                <c:pt idx="26">
                  <c:v>202971.1</c:v>
                </c:pt>
                <c:pt idx="27">
                  <c:v>211693.7</c:v>
                </c:pt>
                <c:pt idx="28">
                  <c:v>216418.6</c:v>
                </c:pt>
                <c:pt idx="29">
                  <c:v>216668.6</c:v>
                </c:pt>
                <c:pt idx="30">
                  <c:v>209434</c:v>
                </c:pt>
                <c:pt idx="31">
                  <c:v>211406.9</c:v>
                </c:pt>
                <c:pt idx="32">
                  <c:v>212986.6</c:v>
                </c:pt>
                <c:pt idx="33">
                  <c:v>210646</c:v>
                </c:pt>
                <c:pt idx="34">
                  <c:v>204133.8</c:v>
                </c:pt>
                <c:pt idx="35">
                  <c:v>208717</c:v>
                </c:pt>
                <c:pt idx="36">
                  <c:v>207384.1</c:v>
                </c:pt>
                <c:pt idx="37">
                  <c:v>201576.2</c:v>
                </c:pt>
                <c:pt idx="38">
                  <c:v>205423.2</c:v>
                </c:pt>
                <c:pt idx="39">
                  <c:v>216330.4</c:v>
                </c:pt>
                <c:pt idx="40">
                  <c:v>220942.7</c:v>
                </c:pt>
                <c:pt idx="41">
                  <c:v>221796.8</c:v>
                </c:pt>
                <c:pt idx="42">
                  <c:v>215248.1</c:v>
                </c:pt>
                <c:pt idx="43">
                  <c:v>210865.8</c:v>
                </c:pt>
                <c:pt idx="44">
                  <c:v>218551.7</c:v>
                </c:pt>
                <c:pt idx="45">
                  <c:v>211188.7</c:v>
                </c:pt>
                <c:pt idx="46">
                  <c:v>193593.5</c:v>
                </c:pt>
                <c:pt idx="47">
                  <c:v>189811.7</c:v>
                </c:pt>
                <c:pt idx="48">
                  <c:v>190985.5</c:v>
                </c:pt>
                <c:pt idx="49">
                  <c:v>192887</c:v>
                </c:pt>
                <c:pt idx="50">
                  <c:v>195108.3</c:v>
                </c:pt>
                <c:pt idx="51">
                  <c:v>195577.4</c:v>
                </c:pt>
                <c:pt idx="52">
                  <c:v>195039.1</c:v>
                </c:pt>
                <c:pt idx="53">
                  <c:v>195342.8</c:v>
                </c:pt>
                <c:pt idx="54">
                  <c:v>193544.6</c:v>
                </c:pt>
                <c:pt idx="55">
                  <c:v>193328.5</c:v>
                </c:pt>
                <c:pt idx="56">
                  <c:v>193229</c:v>
                </c:pt>
                <c:pt idx="57">
                  <c:v>192881.7</c:v>
                </c:pt>
                <c:pt idx="58">
                  <c:v>190917.5</c:v>
                </c:pt>
                <c:pt idx="59">
                  <c:v>189735</c:v>
                </c:pt>
                <c:pt idx="60">
                  <c:v>190754.1</c:v>
                </c:pt>
                <c:pt idx="61">
                  <c:v>194041.60000000001</c:v>
                </c:pt>
                <c:pt idx="62">
                  <c:v>195587.5</c:v>
                </c:pt>
                <c:pt idx="63">
                  <c:v>194831.1</c:v>
                </c:pt>
                <c:pt idx="64">
                  <c:v>192288.9</c:v>
                </c:pt>
                <c:pt idx="65">
                  <c:v>191210.4</c:v>
                </c:pt>
                <c:pt idx="66">
                  <c:v>190527.2</c:v>
                </c:pt>
                <c:pt idx="67">
                  <c:v>189117.8</c:v>
                </c:pt>
                <c:pt idx="68">
                  <c:v>190420.7</c:v>
                </c:pt>
                <c:pt idx="69">
                  <c:v>191919.2</c:v>
                </c:pt>
                <c:pt idx="70">
                  <c:v>194278.8</c:v>
                </c:pt>
                <c:pt idx="71">
                  <c:v>194558.3</c:v>
                </c:pt>
                <c:pt idx="72">
                  <c:v>194871.1</c:v>
                </c:pt>
                <c:pt idx="73">
                  <c:v>194753.2</c:v>
                </c:pt>
                <c:pt idx="74">
                  <c:v>196868</c:v>
                </c:pt>
                <c:pt idx="75">
                  <c:v>196135.6</c:v>
                </c:pt>
                <c:pt idx="76">
                  <c:v>192091.2</c:v>
                </c:pt>
                <c:pt idx="77">
                  <c:v>191445.1</c:v>
                </c:pt>
                <c:pt idx="78">
                  <c:v>191623.5</c:v>
                </c:pt>
                <c:pt idx="79">
                  <c:v>193087</c:v>
                </c:pt>
                <c:pt idx="80">
                  <c:v>194412.5</c:v>
                </c:pt>
                <c:pt idx="81">
                  <c:v>194824.2</c:v>
                </c:pt>
                <c:pt idx="82">
                  <c:v>194061.2</c:v>
                </c:pt>
                <c:pt idx="83">
                  <c:v>193975</c:v>
                </c:pt>
                <c:pt idx="84">
                  <c:v>193152.6</c:v>
                </c:pt>
                <c:pt idx="85">
                  <c:v>192213.4</c:v>
                </c:pt>
                <c:pt idx="86">
                  <c:v>190488.3</c:v>
                </c:pt>
                <c:pt idx="87">
                  <c:v>192967.3</c:v>
                </c:pt>
                <c:pt idx="88">
                  <c:v>191236.5</c:v>
                </c:pt>
                <c:pt idx="89">
                  <c:v>188074.8</c:v>
                </c:pt>
                <c:pt idx="90">
                  <c:v>188502.39999999999</c:v>
                </c:pt>
                <c:pt idx="91">
                  <c:v>188998.8</c:v>
                </c:pt>
                <c:pt idx="92">
                  <c:v>191340.9</c:v>
                </c:pt>
                <c:pt idx="93">
                  <c:v>190915.20000000001</c:v>
                </c:pt>
                <c:pt idx="94">
                  <c:v>192115.9</c:v>
                </c:pt>
                <c:pt idx="95">
                  <c:v>189656.9</c:v>
                </c:pt>
                <c:pt idx="96">
                  <c:v>190511.6</c:v>
                </c:pt>
                <c:pt idx="97">
                  <c:v>187124.6</c:v>
                </c:pt>
                <c:pt idx="98">
                  <c:v>181978.1</c:v>
                </c:pt>
                <c:pt idx="99">
                  <c:v>179161.60000000001</c:v>
                </c:pt>
                <c:pt idx="100">
                  <c:v>180403.6</c:v>
                </c:pt>
                <c:pt idx="101">
                  <c:v>179772</c:v>
                </c:pt>
                <c:pt idx="102">
                  <c:v>177756.79999999999</c:v>
                </c:pt>
                <c:pt idx="103">
                  <c:v>177034.7</c:v>
                </c:pt>
                <c:pt idx="104">
                  <c:v>175893.7</c:v>
                </c:pt>
                <c:pt idx="105">
                  <c:v>174787.4</c:v>
                </c:pt>
                <c:pt idx="106">
                  <c:v>174549.6</c:v>
                </c:pt>
                <c:pt idx="107">
                  <c:v>173476.2</c:v>
                </c:pt>
                <c:pt idx="108">
                  <c:v>172824.3</c:v>
                </c:pt>
                <c:pt idx="109">
                  <c:v>174555.2</c:v>
                </c:pt>
                <c:pt idx="110">
                  <c:v>172185.5</c:v>
                </c:pt>
                <c:pt idx="111">
                  <c:v>168582.1</c:v>
                </c:pt>
                <c:pt idx="112">
                  <c:v>167737.79999999999</c:v>
                </c:pt>
                <c:pt idx="113">
                  <c:v>170185.5</c:v>
                </c:pt>
                <c:pt idx="114">
                  <c:v>167714.20000000001</c:v>
                </c:pt>
                <c:pt idx="115">
                  <c:v>162704.20000000001</c:v>
                </c:pt>
                <c:pt idx="116">
                  <c:v>161726.70000000001</c:v>
                </c:pt>
                <c:pt idx="117">
                  <c:v>160585.4</c:v>
                </c:pt>
                <c:pt idx="118">
                  <c:v>158197.5</c:v>
                </c:pt>
                <c:pt idx="119">
                  <c:v>156341.79999999999</c:v>
                </c:pt>
                <c:pt idx="120">
                  <c:v>156679.5</c:v>
                </c:pt>
                <c:pt idx="121">
                  <c:v>156405.9</c:v>
                </c:pt>
                <c:pt idx="122">
                  <c:v>154089.70000000001</c:v>
                </c:pt>
                <c:pt idx="123">
                  <c:v>150896.9</c:v>
                </c:pt>
                <c:pt idx="124">
                  <c:v>150113.70000000001</c:v>
                </c:pt>
                <c:pt idx="125">
                  <c:v>148642.70000000001</c:v>
                </c:pt>
                <c:pt idx="126">
                  <c:v>150507.1</c:v>
                </c:pt>
                <c:pt idx="127">
                  <c:v>150688.79999999999</c:v>
                </c:pt>
                <c:pt idx="128">
                  <c:v>147817.1</c:v>
                </c:pt>
                <c:pt idx="129">
                  <c:v>146730.1</c:v>
                </c:pt>
                <c:pt idx="130">
                  <c:v>147181.20000000001</c:v>
                </c:pt>
                <c:pt idx="131">
                  <c:v>146626.29999999999</c:v>
                </c:pt>
                <c:pt idx="132">
                  <c:v>146033.60000000001</c:v>
                </c:pt>
                <c:pt idx="133">
                  <c:v>146362.6</c:v>
                </c:pt>
                <c:pt idx="134">
                  <c:v>143327</c:v>
                </c:pt>
                <c:pt idx="135">
                  <c:v>143951.70000000001</c:v>
                </c:pt>
                <c:pt idx="136">
                  <c:v>142426.6</c:v>
                </c:pt>
                <c:pt idx="137">
                  <c:v>143352.6</c:v>
                </c:pt>
                <c:pt idx="138">
                  <c:v>143263.20000000001</c:v>
                </c:pt>
                <c:pt idx="139">
                  <c:v>144939.1</c:v>
                </c:pt>
                <c:pt idx="140">
                  <c:v>142571.70000000001</c:v>
                </c:pt>
                <c:pt idx="141">
                  <c:v>140943</c:v>
                </c:pt>
                <c:pt idx="142">
                  <c:v>139773.79999999999</c:v>
                </c:pt>
                <c:pt idx="143">
                  <c:v>140104.6</c:v>
                </c:pt>
                <c:pt idx="144">
                  <c:v>139583.5</c:v>
                </c:pt>
                <c:pt idx="145">
                  <c:v>136526.70000000001</c:v>
                </c:pt>
                <c:pt idx="146">
                  <c:v>136397.70000000001</c:v>
                </c:pt>
                <c:pt idx="147">
                  <c:v>135384.6</c:v>
                </c:pt>
                <c:pt idx="148">
                  <c:v>134230.1</c:v>
                </c:pt>
                <c:pt idx="149">
                  <c:v>133769.5</c:v>
                </c:pt>
                <c:pt idx="150">
                  <c:v>133632.9</c:v>
                </c:pt>
                <c:pt idx="151">
                  <c:v>132902.9</c:v>
                </c:pt>
                <c:pt idx="152">
                  <c:v>132788.79999999999</c:v>
                </c:pt>
                <c:pt idx="153">
                  <c:v>131177.70000000001</c:v>
                </c:pt>
                <c:pt idx="154">
                  <c:v>130335.7</c:v>
                </c:pt>
                <c:pt idx="155">
                  <c:v>129870</c:v>
                </c:pt>
                <c:pt idx="156">
                  <c:v>130436.1</c:v>
                </c:pt>
                <c:pt idx="157">
                  <c:v>130061</c:v>
                </c:pt>
                <c:pt idx="158">
                  <c:v>131030.8</c:v>
                </c:pt>
                <c:pt idx="159">
                  <c:v>129446.1</c:v>
                </c:pt>
                <c:pt idx="160">
                  <c:v>129905.5</c:v>
                </c:pt>
                <c:pt idx="161">
                  <c:v>131626.70000000001</c:v>
                </c:pt>
                <c:pt idx="162">
                  <c:v>129698.1</c:v>
                </c:pt>
                <c:pt idx="163">
                  <c:v>127446.9</c:v>
                </c:pt>
                <c:pt idx="164">
                  <c:v>129220.3</c:v>
                </c:pt>
                <c:pt idx="165">
                  <c:v>131969.4</c:v>
                </c:pt>
                <c:pt idx="166">
                  <c:v>132739.79999999999</c:v>
                </c:pt>
                <c:pt idx="167">
                  <c:v>129781.3</c:v>
                </c:pt>
                <c:pt idx="168">
                  <c:v>127619.3</c:v>
                </c:pt>
                <c:pt idx="169">
                  <c:v>126357.6</c:v>
                </c:pt>
                <c:pt idx="170">
                  <c:v>127028.2</c:v>
                </c:pt>
                <c:pt idx="171">
                  <c:v>126443.3</c:v>
                </c:pt>
                <c:pt idx="172">
                  <c:v>127300.6</c:v>
                </c:pt>
                <c:pt idx="173">
                  <c:v>125058.6</c:v>
                </c:pt>
                <c:pt idx="174">
                  <c:v>124947.5</c:v>
                </c:pt>
                <c:pt idx="175">
                  <c:v>124231.2</c:v>
                </c:pt>
                <c:pt idx="176">
                  <c:v>124276</c:v>
                </c:pt>
                <c:pt idx="177">
                  <c:v>122667.8</c:v>
                </c:pt>
                <c:pt idx="178">
                  <c:v>122798.6</c:v>
                </c:pt>
                <c:pt idx="179">
                  <c:v>120941</c:v>
                </c:pt>
                <c:pt idx="180">
                  <c:v>117788.2</c:v>
                </c:pt>
                <c:pt idx="181">
                  <c:v>115787.6</c:v>
                </c:pt>
                <c:pt idx="182">
                  <c:v>117050</c:v>
                </c:pt>
                <c:pt idx="183">
                  <c:v>118791.4</c:v>
                </c:pt>
                <c:pt idx="184">
                  <c:v>118653.5</c:v>
                </c:pt>
                <c:pt idx="185">
                  <c:v>118211.3</c:v>
                </c:pt>
                <c:pt idx="186">
                  <c:v>116249.9</c:v>
                </c:pt>
                <c:pt idx="187">
                  <c:v>117099.2</c:v>
                </c:pt>
                <c:pt idx="188">
                  <c:v>115836.4</c:v>
                </c:pt>
                <c:pt idx="189">
                  <c:v>114435.8</c:v>
                </c:pt>
                <c:pt idx="190">
                  <c:v>111941.2</c:v>
                </c:pt>
                <c:pt idx="191">
                  <c:v>113570</c:v>
                </c:pt>
                <c:pt idx="192">
                  <c:v>112616.4</c:v>
                </c:pt>
                <c:pt idx="193">
                  <c:v>112494.7</c:v>
                </c:pt>
                <c:pt idx="194">
                  <c:v>111206.3</c:v>
                </c:pt>
                <c:pt idx="195">
                  <c:v>110203.3</c:v>
                </c:pt>
                <c:pt idx="196">
                  <c:v>109857.1</c:v>
                </c:pt>
                <c:pt idx="197">
                  <c:v>107220.6</c:v>
                </c:pt>
                <c:pt idx="198">
                  <c:v>106486.9</c:v>
                </c:pt>
                <c:pt idx="199">
                  <c:v>106098.9</c:v>
                </c:pt>
                <c:pt idx="200">
                  <c:v>106933.8</c:v>
                </c:pt>
                <c:pt idx="201">
                  <c:v>105248.8</c:v>
                </c:pt>
                <c:pt idx="202">
                  <c:v>103742.3</c:v>
                </c:pt>
                <c:pt idx="203">
                  <c:v>102174.8</c:v>
                </c:pt>
                <c:pt idx="204">
                  <c:v>102185.60000000001</c:v>
                </c:pt>
                <c:pt idx="205">
                  <c:v>102283.2</c:v>
                </c:pt>
                <c:pt idx="206">
                  <c:v>99960.4</c:v>
                </c:pt>
                <c:pt idx="207">
                  <c:v>99373.4</c:v>
                </c:pt>
                <c:pt idx="208">
                  <c:v>97714.2</c:v>
                </c:pt>
                <c:pt idx="209">
                  <c:v>98551.2</c:v>
                </c:pt>
                <c:pt idx="210">
                  <c:v>98834.1</c:v>
                </c:pt>
                <c:pt idx="211">
                  <c:v>99127.3</c:v>
                </c:pt>
                <c:pt idx="212">
                  <c:v>98511.2</c:v>
                </c:pt>
                <c:pt idx="213">
                  <c:v>101423.5</c:v>
                </c:pt>
                <c:pt idx="214">
                  <c:v>101165.7</c:v>
                </c:pt>
                <c:pt idx="215">
                  <c:v>100856.3</c:v>
                </c:pt>
                <c:pt idx="216">
                  <c:v>100723.5</c:v>
                </c:pt>
                <c:pt idx="217">
                  <c:v>100813.5</c:v>
                </c:pt>
                <c:pt idx="218">
                  <c:v>103490</c:v>
                </c:pt>
                <c:pt idx="219">
                  <c:v>101982.39999999999</c:v>
                </c:pt>
                <c:pt idx="220">
                  <c:v>101790.2</c:v>
                </c:pt>
                <c:pt idx="221">
                  <c:v>100606.5</c:v>
                </c:pt>
                <c:pt idx="222">
                  <c:v>101521.5</c:v>
                </c:pt>
                <c:pt idx="223">
                  <c:v>100484.4</c:v>
                </c:pt>
                <c:pt idx="224">
                  <c:v>101613.6</c:v>
                </c:pt>
                <c:pt idx="225">
                  <c:v>100081.5</c:v>
                </c:pt>
                <c:pt idx="226">
                  <c:v>100840.5</c:v>
                </c:pt>
                <c:pt idx="227">
                  <c:v>100239.1</c:v>
                </c:pt>
                <c:pt idx="228">
                  <c:v>99600.6</c:v>
                </c:pt>
                <c:pt idx="229">
                  <c:v>97987.199999999997</c:v>
                </c:pt>
                <c:pt idx="230">
                  <c:v>97255.6</c:v>
                </c:pt>
                <c:pt idx="231">
                  <c:v>97230.3</c:v>
                </c:pt>
                <c:pt idx="232">
                  <c:v>95225.600000000006</c:v>
                </c:pt>
                <c:pt idx="233">
                  <c:v>93915.9</c:v>
                </c:pt>
                <c:pt idx="234">
                  <c:v>92174.5</c:v>
                </c:pt>
                <c:pt idx="235">
                  <c:v>93441.2</c:v>
                </c:pt>
                <c:pt idx="236">
                  <c:v>92572.2</c:v>
                </c:pt>
                <c:pt idx="237">
                  <c:v>93372.5</c:v>
                </c:pt>
                <c:pt idx="238">
                  <c:v>92333.3</c:v>
                </c:pt>
                <c:pt idx="239">
                  <c:v>92530.4</c:v>
                </c:pt>
                <c:pt idx="240">
                  <c:v>91586.8</c:v>
                </c:pt>
                <c:pt idx="241">
                  <c:v>90765.3</c:v>
                </c:pt>
                <c:pt idx="242">
                  <c:v>91281.3</c:v>
                </c:pt>
                <c:pt idx="243">
                  <c:v>91379.1</c:v>
                </c:pt>
                <c:pt idx="244">
                  <c:v>92495.4</c:v>
                </c:pt>
                <c:pt idx="245">
                  <c:v>92043.3</c:v>
                </c:pt>
                <c:pt idx="246">
                  <c:v>91331.1</c:v>
                </c:pt>
                <c:pt idx="247">
                  <c:v>90015.7</c:v>
                </c:pt>
                <c:pt idx="248">
                  <c:v>91283.9</c:v>
                </c:pt>
                <c:pt idx="249">
                  <c:v>90408.6</c:v>
                </c:pt>
                <c:pt idx="250">
                  <c:v>90323.199999999997</c:v>
                </c:pt>
                <c:pt idx="251">
                  <c:v>88990.3</c:v>
                </c:pt>
                <c:pt idx="252">
                  <c:v>88194.4</c:v>
                </c:pt>
                <c:pt idx="253">
                  <c:v>89630.2</c:v>
                </c:pt>
                <c:pt idx="254">
                  <c:v>89157.9</c:v>
                </c:pt>
                <c:pt idx="255">
                  <c:v>88070.2</c:v>
                </c:pt>
                <c:pt idx="256">
                  <c:v>88775.9</c:v>
                </c:pt>
                <c:pt idx="257">
                  <c:v>89043.7</c:v>
                </c:pt>
                <c:pt idx="258">
                  <c:v>87949.3</c:v>
                </c:pt>
                <c:pt idx="259">
                  <c:v>87684.3</c:v>
                </c:pt>
                <c:pt idx="260">
                  <c:v>87129.1</c:v>
                </c:pt>
                <c:pt idx="261">
                  <c:v>88399.8</c:v>
                </c:pt>
                <c:pt idx="262">
                  <c:v>88179.6</c:v>
                </c:pt>
                <c:pt idx="263">
                  <c:v>89535.2</c:v>
                </c:pt>
                <c:pt idx="264">
                  <c:v>88967</c:v>
                </c:pt>
                <c:pt idx="265">
                  <c:v>89631.3</c:v>
                </c:pt>
                <c:pt idx="266">
                  <c:v>90165.7</c:v>
                </c:pt>
                <c:pt idx="267">
                  <c:v>90769.8</c:v>
                </c:pt>
                <c:pt idx="268">
                  <c:v>91590.7</c:v>
                </c:pt>
                <c:pt idx="269">
                  <c:v>92358.399999999994</c:v>
                </c:pt>
                <c:pt idx="270">
                  <c:v>94889.1</c:v>
                </c:pt>
                <c:pt idx="271">
                  <c:v>93336.8</c:v>
                </c:pt>
                <c:pt idx="272">
                  <c:v>92594.7</c:v>
                </c:pt>
                <c:pt idx="273">
                  <c:v>91292.2</c:v>
                </c:pt>
                <c:pt idx="274">
                  <c:v>91542.7</c:v>
                </c:pt>
                <c:pt idx="275">
                  <c:v>90271.5</c:v>
                </c:pt>
                <c:pt idx="276">
                  <c:v>89463.1</c:v>
                </c:pt>
                <c:pt idx="277">
                  <c:v>89133.2</c:v>
                </c:pt>
                <c:pt idx="278">
                  <c:v>89104.4</c:v>
                </c:pt>
                <c:pt idx="279">
                  <c:v>87937.2</c:v>
                </c:pt>
                <c:pt idx="280">
                  <c:v>87910.7</c:v>
                </c:pt>
                <c:pt idx="281">
                  <c:v>86490.6</c:v>
                </c:pt>
                <c:pt idx="282">
                  <c:v>86263.9</c:v>
                </c:pt>
                <c:pt idx="283">
                  <c:v>85628.5</c:v>
                </c:pt>
                <c:pt idx="284">
                  <c:v>84116</c:v>
                </c:pt>
                <c:pt idx="285">
                  <c:v>81262.8</c:v>
                </c:pt>
                <c:pt idx="286">
                  <c:v>79469.3</c:v>
                </c:pt>
                <c:pt idx="287">
                  <c:v>78781.8</c:v>
                </c:pt>
                <c:pt idx="288">
                  <c:v>78112.800000000003</c:v>
                </c:pt>
                <c:pt idx="289">
                  <c:v>77523</c:v>
                </c:pt>
                <c:pt idx="290">
                  <c:v>77951.199999999997</c:v>
                </c:pt>
                <c:pt idx="291">
                  <c:v>77619.5</c:v>
                </c:pt>
                <c:pt idx="292">
                  <c:v>78529.7</c:v>
                </c:pt>
                <c:pt idx="293">
                  <c:v>79197.600000000006</c:v>
                </c:pt>
                <c:pt idx="294">
                  <c:v>78717.8</c:v>
                </c:pt>
                <c:pt idx="295">
                  <c:v>78476.2</c:v>
                </c:pt>
                <c:pt idx="296">
                  <c:v>78599.100000000006</c:v>
                </c:pt>
                <c:pt idx="297">
                  <c:v>80124.3</c:v>
                </c:pt>
                <c:pt idx="298">
                  <c:v>79641</c:v>
                </c:pt>
                <c:pt idx="299">
                  <c:v>79825.3</c:v>
                </c:pt>
                <c:pt idx="300">
                  <c:v>79217</c:v>
                </c:pt>
                <c:pt idx="301">
                  <c:v>78129.3</c:v>
                </c:pt>
                <c:pt idx="302">
                  <c:v>79136.800000000003</c:v>
                </c:pt>
                <c:pt idx="303">
                  <c:v>79374.8</c:v>
                </c:pt>
                <c:pt idx="304">
                  <c:v>77965.100000000006</c:v>
                </c:pt>
                <c:pt idx="305">
                  <c:v>77430.899999999994</c:v>
                </c:pt>
                <c:pt idx="306">
                  <c:v>78708.3</c:v>
                </c:pt>
                <c:pt idx="307">
                  <c:v>78217.600000000006</c:v>
                </c:pt>
                <c:pt idx="308">
                  <c:v>77506.100000000006</c:v>
                </c:pt>
                <c:pt idx="309">
                  <c:v>77482.2</c:v>
                </c:pt>
                <c:pt idx="310">
                  <c:v>78805</c:v>
                </c:pt>
                <c:pt idx="311">
                  <c:v>77679.899999999994</c:v>
                </c:pt>
                <c:pt idx="312">
                  <c:v>78073.5</c:v>
                </c:pt>
                <c:pt idx="313">
                  <c:v>77245.899999999994</c:v>
                </c:pt>
                <c:pt idx="314">
                  <c:v>77992.5</c:v>
                </c:pt>
                <c:pt idx="315">
                  <c:v>78305.899999999994</c:v>
                </c:pt>
                <c:pt idx="316">
                  <c:v>79324.600000000006</c:v>
                </c:pt>
                <c:pt idx="317">
                  <c:v>79465.8</c:v>
                </c:pt>
                <c:pt idx="318">
                  <c:v>79053.600000000006</c:v>
                </c:pt>
                <c:pt idx="319">
                  <c:v>81095.7</c:v>
                </c:pt>
                <c:pt idx="320">
                  <c:v>79996.600000000006</c:v>
                </c:pt>
                <c:pt idx="321">
                  <c:v>79875.7</c:v>
                </c:pt>
                <c:pt idx="322">
                  <c:v>79561</c:v>
                </c:pt>
                <c:pt idx="323">
                  <c:v>79680.399999999994</c:v>
                </c:pt>
                <c:pt idx="324">
                  <c:v>80161.3</c:v>
                </c:pt>
                <c:pt idx="325">
                  <c:v>78992.600000000006</c:v>
                </c:pt>
                <c:pt idx="326">
                  <c:v>79404.3</c:v>
                </c:pt>
                <c:pt idx="327">
                  <c:v>79594.100000000006</c:v>
                </c:pt>
                <c:pt idx="328">
                  <c:v>80776.3</c:v>
                </c:pt>
                <c:pt idx="329">
                  <c:v>80829.7</c:v>
                </c:pt>
                <c:pt idx="330">
                  <c:v>80234.399999999994</c:v>
                </c:pt>
                <c:pt idx="331">
                  <c:v>79331.199999999997</c:v>
                </c:pt>
                <c:pt idx="332">
                  <c:v>80384.800000000003</c:v>
                </c:pt>
                <c:pt idx="333">
                  <c:v>78821.600000000006</c:v>
                </c:pt>
                <c:pt idx="334">
                  <c:v>76134.899999999994</c:v>
                </c:pt>
                <c:pt idx="335">
                  <c:v>75053.3</c:v>
                </c:pt>
                <c:pt idx="336">
                  <c:v>75551.7</c:v>
                </c:pt>
                <c:pt idx="337">
                  <c:v>75234.600000000006</c:v>
                </c:pt>
                <c:pt idx="338">
                  <c:v>75817.5</c:v>
                </c:pt>
                <c:pt idx="339">
                  <c:v>75192.600000000006</c:v>
                </c:pt>
                <c:pt idx="340">
                  <c:v>75022.600000000006</c:v>
                </c:pt>
                <c:pt idx="341">
                  <c:v>75593.7</c:v>
                </c:pt>
                <c:pt idx="342">
                  <c:v>75074.899999999994</c:v>
                </c:pt>
                <c:pt idx="343">
                  <c:v>75018.100000000006</c:v>
                </c:pt>
                <c:pt idx="344">
                  <c:v>73275</c:v>
                </c:pt>
                <c:pt idx="345">
                  <c:v>76642.3</c:v>
                </c:pt>
                <c:pt idx="346">
                  <c:v>75694.5</c:v>
                </c:pt>
                <c:pt idx="347">
                  <c:v>75424.100000000006</c:v>
                </c:pt>
                <c:pt idx="348">
                  <c:v>74941.2</c:v>
                </c:pt>
                <c:pt idx="349">
                  <c:v>76314.399999999994</c:v>
                </c:pt>
                <c:pt idx="350">
                  <c:v>75830.399999999994</c:v>
                </c:pt>
                <c:pt idx="351">
                  <c:v>76360.600000000006</c:v>
                </c:pt>
                <c:pt idx="352">
                  <c:v>74868.7</c:v>
                </c:pt>
                <c:pt idx="353">
                  <c:v>74136.899999999994</c:v>
                </c:pt>
                <c:pt idx="354">
                  <c:v>75505.100000000006</c:v>
                </c:pt>
                <c:pt idx="355">
                  <c:v>74773.399999999994</c:v>
                </c:pt>
                <c:pt idx="356">
                  <c:v>74459.899999999994</c:v>
                </c:pt>
                <c:pt idx="357">
                  <c:v>73401.899999999994</c:v>
                </c:pt>
                <c:pt idx="358">
                  <c:v>75585.7</c:v>
                </c:pt>
                <c:pt idx="359">
                  <c:v>75538.600000000006</c:v>
                </c:pt>
                <c:pt idx="360">
                  <c:v>74800.800000000003</c:v>
                </c:pt>
                <c:pt idx="361">
                  <c:v>73427.8</c:v>
                </c:pt>
                <c:pt idx="362">
                  <c:v>73302</c:v>
                </c:pt>
                <c:pt idx="363">
                  <c:v>73336.7</c:v>
                </c:pt>
                <c:pt idx="364">
                  <c:v>74097.8</c:v>
                </c:pt>
                <c:pt idx="365">
                  <c:v>73778.3</c:v>
                </c:pt>
                <c:pt idx="366">
                  <c:v>74175.5</c:v>
                </c:pt>
                <c:pt idx="367">
                  <c:v>74374.399999999994</c:v>
                </c:pt>
                <c:pt idx="368">
                  <c:v>75021.7</c:v>
                </c:pt>
                <c:pt idx="369">
                  <c:v>75051.899999999994</c:v>
                </c:pt>
                <c:pt idx="370">
                  <c:v>75064.2</c:v>
                </c:pt>
                <c:pt idx="371">
                  <c:v>77095.3</c:v>
                </c:pt>
                <c:pt idx="372">
                  <c:v>76215.399999999994</c:v>
                </c:pt>
                <c:pt idx="373">
                  <c:v>76144.3</c:v>
                </c:pt>
                <c:pt idx="374">
                  <c:v>75810.2</c:v>
                </c:pt>
                <c:pt idx="375">
                  <c:v>76047.899999999994</c:v>
                </c:pt>
                <c:pt idx="376">
                  <c:v>76047.3</c:v>
                </c:pt>
                <c:pt idx="377">
                  <c:v>75452.399999999994</c:v>
                </c:pt>
                <c:pt idx="378">
                  <c:v>75941.7</c:v>
                </c:pt>
                <c:pt idx="379">
                  <c:v>75560.800000000003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'Data 1'!$E$3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numRef>
              <c:f>'Data 1'!$A$48:$A$427</c:f>
              <c:numCache>
                <c:formatCode>m/d/yyyy</c:formatCode>
                <c:ptCount val="380"/>
                <c:pt idx="0">
                  <c:v>39392</c:v>
                </c:pt>
                <c:pt idx="1">
                  <c:v>39399</c:v>
                </c:pt>
                <c:pt idx="2">
                  <c:v>39406</c:v>
                </c:pt>
                <c:pt idx="3">
                  <c:v>39413</c:v>
                </c:pt>
                <c:pt idx="4">
                  <c:v>39420</c:v>
                </c:pt>
                <c:pt idx="5">
                  <c:v>39427</c:v>
                </c:pt>
                <c:pt idx="6">
                  <c:v>39434</c:v>
                </c:pt>
                <c:pt idx="7">
                  <c:v>39441</c:v>
                </c:pt>
                <c:pt idx="8">
                  <c:v>39448</c:v>
                </c:pt>
                <c:pt idx="9">
                  <c:v>39455</c:v>
                </c:pt>
                <c:pt idx="10">
                  <c:v>39462</c:v>
                </c:pt>
                <c:pt idx="11">
                  <c:v>39469</c:v>
                </c:pt>
                <c:pt idx="12">
                  <c:v>39476</c:v>
                </c:pt>
                <c:pt idx="13">
                  <c:v>39483</c:v>
                </c:pt>
                <c:pt idx="14">
                  <c:v>39490</c:v>
                </c:pt>
                <c:pt idx="15">
                  <c:v>39497</c:v>
                </c:pt>
                <c:pt idx="16">
                  <c:v>39504</c:v>
                </c:pt>
                <c:pt idx="17">
                  <c:v>39511</c:v>
                </c:pt>
                <c:pt idx="18">
                  <c:v>39518</c:v>
                </c:pt>
                <c:pt idx="19">
                  <c:v>39525</c:v>
                </c:pt>
                <c:pt idx="20">
                  <c:v>39532</c:v>
                </c:pt>
                <c:pt idx="21">
                  <c:v>39539</c:v>
                </c:pt>
                <c:pt idx="22">
                  <c:v>39546</c:v>
                </c:pt>
                <c:pt idx="23">
                  <c:v>39553</c:v>
                </c:pt>
                <c:pt idx="24">
                  <c:v>39560</c:v>
                </c:pt>
                <c:pt idx="25">
                  <c:v>39567</c:v>
                </c:pt>
                <c:pt idx="26">
                  <c:v>39574</c:v>
                </c:pt>
                <c:pt idx="27">
                  <c:v>39581</c:v>
                </c:pt>
                <c:pt idx="28">
                  <c:v>39588</c:v>
                </c:pt>
                <c:pt idx="29">
                  <c:v>39595</c:v>
                </c:pt>
                <c:pt idx="30">
                  <c:v>39602</c:v>
                </c:pt>
                <c:pt idx="31">
                  <c:v>39609</c:v>
                </c:pt>
                <c:pt idx="32">
                  <c:v>39616</c:v>
                </c:pt>
                <c:pt idx="33">
                  <c:v>39623</c:v>
                </c:pt>
                <c:pt idx="34">
                  <c:v>39630</c:v>
                </c:pt>
                <c:pt idx="35">
                  <c:v>39637</c:v>
                </c:pt>
                <c:pt idx="36">
                  <c:v>39644</c:v>
                </c:pt>
                <c:pt idx="37">
                  <c:v>39651</c:v>
                </c:pt>
                <c:pt idx="38">
                  <c:v>39658</c:v>
                </c:pt>
                <c:pt idx="39">
                  <c:v>39665</c:v>
                </c:pt>
                <c:pt idx="40">
                  <c:v>39672</c:v>
                </c:pt>
                <c:pt idx="41">
                  <c:v>39679</c:v>
                </c:pt>
                <c:pt idx="42">
                  <c:v>39686</c:v>
                </c:pt>
                <c:pt idx="43">
                  <c:v>39693</c:v>
                </c:pt>
                <c:pt idx="44">
                  <c:v>39700</c:v>
                </c:pt>
                <c:pt idx="45">
                  <c:v>39707</c:v>
                </c:pt>
                <c:pt idx="46">
                  <c:v>39714</c:v>
                </c:pt>
                <c:pt idx="47">
                  <c:v>39721</c:v>
                </c:pt>
                <c:pt idx="48">
                  <c:v>39728</c:v>
                </c:pt>
                <c:pt idx="49">
                  <c:v>39735</c:v>
                </c:pt>
                <c:pt idx="50">
                  <c:v>39742</c:v>
                </c:pt>
                <c:pt idx="51">
                  <c:v>39749</c:v>
                </c:pt>
                <c:pt idx="52">
                  <c:v>39756</c:v>
                </c:pt>
                <c:pt idx="53">
                  <c:v>39763</c:v>
                </c:pt>
                <c:pt idx="54">
                  <c:v>39770</c:v>
                </c:pt>
                <c:pt idx="55">
                  <c:v>39777</c:v>
                </c:pt>
                <c:pt idx="56">
                  <c:v>39784</c:v>
                </c:pt>
                <c:pt idx="57">
                  <c:v>39791</c:v>
                </c:pt>
                <c:pt idx="58">
                  <c:v>39798</c:v>
                </c:pt>
                <c:pt idx="59">
                  <c:v>39805</c:v>
                </c:pt>
                <c:pt idx="60">
                  <c:v>39812</c:v>
                </c:pt>
                <c:pt idx="61">
                  <c:v>39819</c:v>
                </c:pt>
                <c:pt idx="62">
                  <c:v>39826</c:v>
                </c:pt>
                <c:pt idx="63">
                  <c:v>39833</c:v>
                </c:pt>
                <c:pt idx="64">
                  <c:v>39840</c:v>
                </c:pt>
                <c:pt idx="65">
                  <c:v>39847</c:v>
                </c:pt>
                <c:pt idx="66">
                  <c:v>39854</c:v>
                </c:pt>
                <c:pt idx="67">
                  <c:v>39861</c:v>
                </c:pt>
                <c:pt idx="68">
                  <c:v>39868</c:v>
                </c:pt>
                <c:pt idx="69">
                  <c:v>39875</c:v>
                </c:pt>
                <c:pt idx="70">
                  <c:v>39882</c:v>
                </c:pt>
                <c:pt idx="71">
                  <c:v>39889</c:v>
                </c:pt>
                <c:pt idx="72">
                  <c:v>39896</c:v>
                </c:pt>
                <c:pt idx="73">
                  <c:v>39903</c:v>
                </c:pt>
                <c:pt idx="74">
                  <c:v>39910</c:v>
                </c:pt>
                <c:pt idx="75">
                  <c:v>39917</c:v>
                </c:pt>
                <c:pt idx="76">
                  <c:v>39924</c:v>
                </c:pt>
                <c:pt idx="77">
                  <c:v>39931</c:v>
                </c:pt>
                <c:pt idx="78">
                  <c:v>39938</c:v>
                </c:pt>
                <c:pt idx="79">
                  <c:v>39945</c:v>
                </c:pt>
                <c:pt idx="80">
                  <c:v>39952</c:v>
                </c:pt>
                <c:pt idx="81">
                  <c:v>39959</c:v>
                </c:pt>
                <c:pt idx="82">
                  <c:v>39966</c:v>
                </c:pt>
                <c:pt idx="83">
                  <c:v>39973</c:v>
                </c:pt>
                <c:pt idx="84">
                  <c:v>39980</c:v>
                </c:pt>
                <c:pt idx="85">
                  <c:v>39987</c:v>
                </c:pt>
                <c:pt idx="86">
                  <c:v>39994</c:v>
                </c:pt>
                <c:pt idx="87">
                  <c:v>40001</c:v>
                </c:pt>
                <c:pt idx="88">
                  <c:v>40008</c:v>
                </c:pt>
                <c:pt idx="89">
                  <c:v>40015</c:v>
                </c:pt>
                <c:pt idx="90">
                  <c:v>40022</c:v>
                </c:pt>
                <c:pt idx="91">
                  <c:v>40029</c:v>
                </c:pt>
                <c:pt idx="92">
                  <c:v>40036</c:v>
                </c:pt>
                <c:pt idx="93">
                  <c:v>40043</c:v>
                </c:pt>
                <c:pt idx="94">
                  <c:v>40050</c:v>
                </c:pt>
                <c:pt idx="95">
                  <c:v>40057</c:v>
                </c:pt>
                <c:pt idx="96">
                  <c:v>40064</c:v>
                </c:pt>
                <c:pt idx="97">
                  <c:v>40071</c:v>
                </c:pt>
                <c:pt idx="98">
                  <c:v>40078</c:v>
                </c:pt>
                <c:pt idx="99">
                  <c:v>40085</c:v>
                </c:pt>
                <c:pt idx="100">
                  <c:v>40092</c:v>
                </c:pt>
                <c:pt idx="101">
                  <c:v>40099</c:v>
                </c:pt>
                <c:pt idx="102">
                  <c:v>40106</c:v>
                </c:pt>
                <c:pt idx="103">
                  <c:v>40113</c:v>
                </c:pt>
                <c:pt idx="104">
                  <c:v>40120</c:v>
                </c:pt>
                <c:pt idx="105">
                  <c:v>40127</c:v>
                </c:pt>
                <c:pt idx="106">
                  <c:v>40134</c:v>
                </c:pt>
                <c:pt idx="107">
                  <c:v>40141</c:v>
                </c:pt>
                <c:pt idx="108">
                  <c:v>40148</c:v>
                </c:pt>
                <c:pt idx="109">
                  <c:v>40155</c:v>
                </c:pt>
                <c:pt idx="110">
                  <c:v>40162</c:v>
                </c:pt>
                <c:pt idx="111">
                  <c:v>40169</c:v>
                </c:pt>
                <c:pt idx="112">
                  <c:v>40176</c:v>
                </c:pt>
                <c:pt idx="113">
                  <c:v>40183</c:v>
                </c:pt>
                <c:pt idx="114">
                  <c:v>40190</c:v>
                </c:pt>
                <c:pt idx="115">
                  <c:v>40197</c:v>
                </c:pt>
                <c:pt idx="116">
                  <c:v>40204</c:v>
                </c:pt>
                <c:pt idx="117">
                  <c:v>40211</c:v>
                </c:pt>
                <c:pt idx="118">
                  <c:v>40218</c:v>
                </c:pt>
                <c:pt idx="119">
                  <c:v>40225</c:v>
                </c:pt>
                <c:pt idx="120">
                  <c:v>40232</c:v>
                </c:pt>
                <c:pt idx="121">
                  <c:v>40239</c:v>
                </c:pt>
                <c:pt idx="122">
                  <c:v>40246</c:v>
                </c:pt>
                <c:pt idx="123">
                  <c:v>40253</c:v>
                </c:pt>
                <c:pt idx="124">
                  <c:v>40260</c:v>
                </c:pt>
                <c:pt idx="125">
                  <c:v>40267</c:v>
                </c:pt>
                <c:pt idx="126">
                  <c:v>40274</c:v>
                </c:pt>
                <c:pt idx="127">
                  <c:v>40281</c:v>
                </c:pt>
                <c:pt idx="128">
                  <c:v>40288</c:v>
                </c:pt>
                <c:pt idx="129">
                  <c:v>40295</c:v>
                </c:pt>
                <c:pt idx="130">
                  <c:v>40302</c:v>
                </c:pt>
                <c:pt idx="131">
                  <c:v>40309</c:v>
                </c:pt>
                <c:pt idx="132">
                  <c:v>40316</c:v>
                </c:pt>
                <c:pt idx="133">
                  <c:v>40323</c:v>
                </c:pt>
                <c:pt idx="134">
                  <c:v>40330</c:v>
                </c:pt>
                <c:pt idx="135">
                  <c:v>40337</c:v>
                </c:pt>
                <c:pt idx="136">
                  <c:v>40344</c:v>
                </c:pt>
                <c:pt idx="137">
                  <c:v>40351</c:v>
                </c:pt>
                <c:pt idx="138">
                  <c:v>40358</c:v>
                </c:pt>
                <c:pt idx="139">
                  <c:v>40365</c:v>
                </c:pt>
                <c:pt idx="140">
                  <c:v>40372</c:v>
                </c:pt>
                <c:pt idx="141">
                  <c:v>40379</c:v>
                </c:pt>
                <c:pt idx="142">
                  <c:v>40386</c:v>
                </c:pt>
                <c:pt idx="143">
                  <c:v>40393</c:v>
                </c:pt>
                <c:pt idx="144">
                  <c:v>40400</c:v>
                </c:pt>
                <c:pt idx="145">
                  <c:v>40407</c:v>
                </c:pt>
                <c:pt idx="146">
                  <c:v>40414</c:v>
                </c:pt>
                <c:pt idx="147">
                  <c:v>40421</c:v>
                </c:pt>
                <c:pt idx="148">
                  <c:v>40428</c:v>
                </c:pt>
                <c:pt idx="149">
                  <c:v>40435</c:v>
                </c:pt>
                <c:pt idx="150">
                  <c:v>40442</c:v>
                </c:pt>
                <c:pt idx="151">
                  <c:v>40449</c:v>
                </c:pt>
                <c:pt idx="152">
                  <c:v>40456</c:v>
                </c:pt>
                <c:pt idx="153">
                  <c:v>40463</c:v>
                </c:pt>
                <c:pt idx="154">
                  <c:v>40470</c:v>
                </c:pt>
                <c:pt idx="155">
                  <c:v>40477</c:v>
                </c:pt>
                <c:pt idx="156">
                  <c:v>40484</c:v>
                </c:pt>
                <c:pt idx="157">
                  <c:v>40491</c:v>
                </c:pt>
                <c:pt idx="158">
                  <c:v>40498</c:v>
                </c:pt>
                <c:pt idx="159">
                  <c:v>40505</c:v>
                </c:pt>
                <c:pt idx="160">
                  <c:v>40512</c:v>
                </c:pt>
                <c:pt idx="161">
                  <c:v>40519</c:v>
                </c:pt>
                <c:pt idx="162">
                  <c:v>40526</c:v>
                </c:pt>
                <c:pt idx="163">
                  <c:v>40533</c:v>
                </c:pt>
                <c:pt idx="164">
                  <c:v>40540</c:v>
                </c:pt>
                <c:pt idx="165">
                  <c:v>40547</c:v>
                </c:pt>
                <c:pt idx="166">
                  <c:v>40554</c:v>
                </c:pt>
                <c:pt idx="167">
                  <c:v>40561</c:v>
                </c:pt>
                <c:pt idx="168">
                  <c:v>40568</c:v>
                </c:pt>
                <c:pt idx="169">
                  <c:v>40575</c:v>
                </c:pt>
                <c:pt idx="170">
                  <c:v>40582</c:v>
                </c:pt>
                <c:pt idx="171">
                  <c:v>40589</c:v>
                </c:pt>
                <c:pt idx="172">
                  <c:v>40596</c:v>
                </c:pt>
                <c:pt idx="173">
                  <c:v>40603</c:v>
                </c:pt>
                <c:pt idx="174">
                  <c:v>40610</c:v>
                </c:pt>
                <c:pt idx="175">
                  <c:v>40617</c:v>
                </c:pt>
                <c:pt idx="176">
                  <c:v>40624</c:v>
                </c:pt>
                <c:pt idx="177">
                  <c:v>40631</c:v>
                </c:pt>
                <c:pt idx="178">
                  <c:v>40638</c:v>
                </c:pt>
                <c:pt idx="179">
                  <c:v>40645</c:v>
                </c:pt>
                <c:pt idx="180">
                  <c:v>40652</c:v>
                </c:pt>
                <c:pt idx="181">
                  <c:v>40659</c:v>
                </c:pt>
                <c:pt idx="182">
                  <c:v>40666</c:v>
                </c:pt>
                <c:pt idx="183">
                  <c:v>40673</c:v>
                </c:pt>
                <c:pt idx="184">
                  <c:v>40680</c:v>
                </c:pt>
                <c:pt idx="185">
                  <c:v>40687</c:v>
                </c:pt>
                <c:pt idx="186">
                  <c:v>40694</c:v>
                </c:pt>
                <c:pt idx="187">
                  <c:v>40701</c:v>
                </c:pt>
                <c:pt idx="188">
                  <c:v>40708</c:v>
                </c:pt>
                <c:pt idx="189">
                  <c:v>40715</c:v>
                </c:pt>
                <c:pt idx="190">
                  <c:v>40722</c:v>
                </c:pt>
                <c:pt idx="191">
                  <c:v>40729</c:v>
                </c:pt>
                <c:pt idx="192">
                  <c:v>40736</c:v>
                </c:pt>
                <c:pt idx="193">
                  <c:v>40743</c:v>
                </c:pt>
                <c:pt idx="194">
                  <c:v>40750</c:v>
                </c:pt>
                <c:pt idx="195">
                  <c:v>40757</c:v>
                </c:pt>
                <c:pt idx="196">
                  <c:v>40764</c:v>
                </c:pt>
                <c:pt idx="197">
                  <c:v>40771</c:v>
                </c:pt>
                <c:pt idx="198">
                  <c:v>40778</c:v>
                </c:pt>
                <c:pt idx="199">
                  <c:v>40785</c:v>
                </c:pt>
                <c:pt idx="200">
                  <c:v>40792</c:v>
                </c:pt>
                <c:pt idx="201">
                  <c:v>40799</c:v>
                </c:pt>
                <c:pt idx="202">
                  <c:v>40806</c:v>
                </c:pt>
                <c:pt idx="203">
                  <c:v>40813</c:v>
                </c:pt>
                <c:pt idx="204">
                  <c:v>40820</c:v>
                </c:pt>
                <c:pt idx="205">
                  <c:v>40827</c:v>
                </c:pt>
                <c:pt idx="206">
                  <c:v>40834</c:v>
                </c:pt>
                <c:pt idx="207">
                  <c:v>40841</c:v>
                </c:pt>
                <c:pt idx="208">
                  <c:v>40848</c:v>
                </c:pt>
                <c:pt idx="209">
                  <c:v>40855</c:v>
                </c:pt>
                <c:pt idx="210">
                  <c:v>40862</c:v>
                </c:pt>
                <c:pt idx="211">
                  <c:v>40869</c:v>
                </c:pt>
                <c:pt idx="212">
                  <c:v>40876</c:v>
                </c:pt>
                <c:pt idx="213">
                  <c:v>40883</c:v>
                </c:pt>
                <c:pt idx="214">
                  <c:v>40890</c:v>
                </c:pt>
                <c:pt idx="215">
                  <c:v>40897</c:v>
                </c:pt>
                <c:pt idx="216">
                  <c:v>40904</c:v>
                </c:pt>
                <c:pt idx="217">
                  <c:v>40911</c:v>
                </c:pt>
                <c:pt idx="218">
                  <c:v>40918</c:v>
                </c:pt>
                <c:pt idx="219">
                  <c:v>40925</c:v>
                </c:pt>
                <c:pt idx="220">
                  <c:v>40932</c:v>
                </c:pt>
                <c:pt idx="221">
                  <c:v>40939</c:v>
                </c:pt>
                <c:pt idx="222">
                  <c:v>40946</c:v>
                </c:pt>
                <c:pt idx="223">
                  <c:v>40953</c:v>
                </c:pt>
                <c:pt idx="224">
                  <c:v>40960</c:v>
                </c:pt>
                <c:pt idx="225">
                  <c:v>40967</c:v>
                </c:pt>
                <c:pt idx="226">
                  <c:v>40974</c:v>
                </c:pt>
                <c:pt idx="227">
                  <c:v>40981</c:v>
                </c:pt>
                <c:pt idx="228">
                  <c:v>40988</c:v>
                </c:pt>
                <c:pt idx="229">
                  <c:v>40995</c:v>
                </c:pt>
                <c:pt idx="230">
                  <c:v>41002</c:v>
                </c:pt>
                <c:pt idx="231">
                  <c:v>41009</c:v>
                </c:pt>
                <c:pt idx="232">
                  <c:v>41016</c:v>
                </c:pt>
                <c:pt idx="233">
                  <c:v>41023</c:v>
                </c:pt>
                <c:pt idx="234">
                  <c:v>41030</c:v>
                </c:pt>
                <c:pt idx="235">
                  <c:v>41037</c:v>
                </c:pt>
                <c:pt idx="236">
                  <c:v>41044</c:v>
                </c:pt>
                <c:pt idx="237">
                  <c:v>41051</c:v>
                </c:pt>
                <c:pt idx="238">
                  <c:v>41058</c:v>
                </c:pt>
                <c:pt idx="239">
                  <c:v>41065</c:v>
                </c:pt>
                <c:pt idx="240">
                  <c:v>41072</c:v>
                </c:pt>
                <c:pt idx="241">
                  <c:v>41079</c:v>
                </c:pt>
                <c:pt idx="242">
                  <c:v>41086</c:v>
                </c:pt>
                <c:pt idx="243">
                  <c:v>41093</c:v>
                </c:pt>
                <c:pt idx="244">
                  <c:v>41100</c:v>
                </c:pt>
                <c:pt idx="245">
                  <c:v>41107</c:v>
                </c:pt>
                <c:pt idx="246">
                  <c:v>41114</c:v>
                </c:pt>
                <c:pt idx="247">
                  <c:v>41121</c:v>
                </c:pt>
                <c:pt idx="248">
                  <c:v>41128</c:v>
                </c:pt>
                <c:pt idx="249">
                  <c:v>41135</c:v>
                </c:pt>
                <c:pt idx="250">
                  <c:v>41142</c:v>
                </c:pt>
                <c:pt idx="251">
                  <c:v>41149</c:v>
                </c:pt>
                <c:pt idx="252">
                  <c:v>41156</c:v>
                </c:pt>
                <c:pt idx="253">
                  <c:v>41163</c:v>
                </c:pt>
                <c:pt idx="254">
                  <c:v>41170</c:v>
                </c:pt>
                <c:pt idx="255">
                  <c:v>41177</c:v>
                </c:pt>
                <c:pt idx="256">
                  <c:v>41184</c:v>
                </c:pt>
                <c:pt idx="257">
                  <c:v>41191</c:v>
                </c:pt>
                <c:pt idx="258">
                  <c:v>41198</c:v>
                </c:pt>
                <c:pt idx="259">
                  <c:v>41205</c:v>
                </c:pt>
                <c:pt idx="260">
                  <c:v>41212</c:v>
                </c:pt>
                <c:pt idx="261">
                  <c:v>41219</c:v>
                </c:pt>
                <c:pt idx="262">
                  <c:v>41226</c:v>
                </c:pt>
                <c:pt idx="263">
                  <c:v>41233</c:v>
                </c:pt>
                <c:pt idx="264">
                  <c:v>41240</c:v>
                </c:pt>
                <c:pt idx="265">
                  <c:v>41247</c:v>
                </c:pt>
                <c:pt idx="266">
                  <c:v>41254</c:v>
                </c:pt>
                <c:pt idx="267">
                  <c:v>41261</c:v>
                </c:pt>
                <c:pt idx="268">
                  <c:v>41268</c:v>
                </c:pt>
                <c:pt idx="269">
                  <c:v>41275</c:v>
                </c:pt>
                <c:pt idx="270">
                  <c:v>41282</c:v>
                </c:pt>
                <c:pt idx="271">
                  <c:v>41289</c:v>
                </c:pt>
                <c:pt idx="272">
                  <c:v>41296</c:v>
                </c:pt>
                <c:pt idx="273">
                  <c:v>41303</c:v>
                </c:pt>
                <c:pt idx="274">
                  <c:v>41310</c:v>
                </c:pt>
                <c:pt idx="275">
                  <c:v>41317</c:v>
                </c:pt>
                <c:pt idx="276">
                  <c:v>41324</c:v>
                </c:pt>
                <c:pt idx="277">
                  <c:v>41331</c:v>
                </c:pt>
                <c:pt idx="278">
                  <c:v>41338</c:v>
                </c:pt>
                <c:pt idx="279">
                  <c:v>41345</c:v>
                </c:pt>
                <c:pt idx="280">
                  <c:v>41352</c:v>
                </c:pt>
                <c:pt idx="281">
                  <c:v>41359</c:v>
                </c:pt>
                <c:pt idx="282">
                  <c:v>41366</c:v>
                </c:pt>
                <c:pt idx="283">
                  <c:v>41373</c:v>
                </c:pt>
                <c:pt idx="284">
                  <c:v>41380</c:v>
                </c:pt>
                <c:pt idx="285">
                  <c:v>41387</c:v>
                </c:pt>
                <c:pt idx="286">
                  <c:v>41394</c:v>
                </c:pt>
                <c:pt idx="287">
                  <c:v>41408</c:v>
                </c:pt>
                <c:pt idx="288">
                  <c:v>41422</c:v>
                </c:pt>
                <c:pt idx="289">
                  <c:v>41429</c:v>
                </c:pt>
                <c:pt idx="290">
                  <c:v>41443</c:v>
                </c:pt>
                <c:pt idx="291">
                  <c:v>41450</c:v>
                </c:pt>
                <c:pt idx="292">
                  <c:v>41457</c:v>
                </c:pt>
                <c:pt idx="293">
                  <c:v>41464</c:v>
                </c:pt>
                <c:pt idx="294">
                  <c:v>41471</c:v>
                </c:pt>
                <c:pt idx="295">
                  <c:v>41478</c:v>
                </c:pt>
                <c:pt idx="296">
                  <c:v>41485</c:v>
                </c:pt>
                <c:pt idx="297">
                  <c:v>41492</c:v>
                </c:pt>
                <c:pt idx="298">
                  <c:v>41499</c:v>
                </c:pt>
                <c:pt idx="299">
                  <c:v>41506</c:v>
                </c:pt>
                <c:pt idx="300">
                  <c:v>41513</c:v>
                </c:pt>
                <c:pt idx="301">
                  <c:v>41520</c:v>
                </c:pt>
                <c:pt idx="302">
                  <c:v>41527</c:v>
                </c:pt>
                <c:pt idx="303">
                  <c:v>41534</c:v>
                </c:pt>
                <c:pt idx="304">
                  <c:v>41541</c:v>
                </c:pt>
                <c:pt idx="305">
                  <c:v>41548</c:v>
                </c:pt>
                <c:pt idx="306">
                  <c:v>41555</c:v>
                </c:pt>
                <c:pt idx="307">
                  <c:v>41562</c:v>
                </c:pt>
                <c:pt idx="308">
                  <c:v>41569</c:v>
                </c:pt>
                <c:pt idx="309">
                  <c:v>41576</c:v>
                </c:pt>
                <c:pt idx="310">
                  <c:v>41583</c:v>
                </c:pt>
                <c:pt idx="311">
                  <c:v>41590</c:v>
                </c:pt>
                <c:pt idx="312">
                  <c:v>41597</c:v>
                </c:pt>
                <c:pt idx="313">
                  <c:v>41604</c:v>
                </c:pt>
                <c:pt idx="314">
                  <c:v>41611</c:v>
                </c:pt>
                <c:pt idx="315">
                  <c:v>41618</c:v>
                </c:pt>
                <c:pt idx="316">
                  <c:v>41625</c:v>
                </c:pt>
                <c:pt idx="317">
                  <c:v>41632</c:v>
                </c:pt>
                <c:pt idx="318">
                  <c:v>41639</c:v>
                </c:pt>
                <c:pt idx="319">
                  <c:v>41646</c:v>
                </c:pt>
                <c:pt idx="320">
                  <c:v>41653</c:v>
                </c:pt>
                <c:pt idx="321">
                  <c:v>41660</c:v>
                </c:pt>
                <c:pt idx="322">
                  <c:v>41667</c:v>
                </c:pt>
                <c:pt idx="323">
                  <c:v>41674</c:v>
                </c:pt>
                <c:pt idx="324">
                  <c:v>41681</c:v>
                </c:pt>
                <c:pt idx="325">
                  <c:v>41688</c:v>
                </c:pt>
                <c:pt idx="326">
                  <c:v>41695</c:v>
                </c:pt>
                <c:pt idx="327">
                  <c:v>41702</c:v>
                </c:pt>
                <c:pt idx="328">
                  <c:v>41709</c:v>
                </c:pt>
                <c:pt idx="329">
                  <c:v>41716</c:v>
                </c:pt>
                <c:pt idx="330">
                  <c:v>41723</c:v>
                </c:pt>
                <c:pt idx="331">
                  <c:v>41730</c:v>
                </c:pt>
                <c:pt idx="332">
                  <c:v>41737</c:v>
                </c:pt>
                <c:pt idx="333">
                  <c:v>41744</c:v>
                </c:pt>
                <c:pt idx="334">
                  <c:v>41751</c:v>
                </c:pt>
                <c:pt idx="335">
                  <c:v>41758</c:v>
                </c:pt>
                <c:pt idx="336">
                  <c:v>41765</c:v>
                </c:pt>
                <c:pt idx="337">
                  <c:v>41772</c:v>
                </c:pt>
                <c:pt idx="338">
                  <c:v>41779</c:v>
                </c:pt>
                <c:pt idx="339">
                  <c:v>41786</c:v>
                </c:pt>
                <c:pt idx="340">
                  <c:v>41793</c:v>
                </c:pt>
                <c:pt idx="341">
                  <c:v>41800</c:v>
                </c:pt>
                <c:pt idx="342">
                  <c:v>41807</c:v>
                </c:pt>
                <c:pt idx="343">
                  <c:v>41814</c:v>
                </c:pt>
                <c:pt idx="344">
                  <c:v>41821</c:v>
                </c:pt>
                <c:pt idx="345">
                  <c:v>41828</c:v>
                </c:pt>
                <c:pt idx="346">
                  <c:v>41835</c:v>
                </c:pt>
                <c:pt idx="347">
                  <c:v>41842</c:v>
                </c:pt>
                <c:pt idx="348">
                  <c:v>41849</c:v>
                </c:pt>
                <c:pt idx="349">
                  <c:v>41856</c:v>
                </c:pt>
                <c:pt idx="350">
                  <c:v>41863</c:v>
                </c:pt>
                <c:pt idx="351">
                  <c:v>41870</c:v>
                </c:pt>
                <c:pt idx="352">
                  <c:v>41877</c:v>
                </c:pt>
                <c:pt idx="353">
                  <c:v>41884</c:v>
                </c:pt>
                <c:pt idx="354">
                  <c:v>41891</c:v>
                </c:pt>
                <c:pt idx="355">
                  <c:v>41898</c:v>
                </c:pt>
                <c:pt idx="356">
                  <c:v>41905</c:v>
                </c:pt>
                <c:pt idx="357">
                  <c:v>41912</c:v>
                </c:pt>
                <c:pt idx="358">
                  <c:v>41919</c:v>
                </c:pt>
                <c:pt idx="359">
                  <c:v>41926</c:v>
                </c:pt>
                <c:pt idx="360">
                  <c:v>41933</c:v>
                </c:pt>
                <c:pt idx="361">
                  <c:v>41940</c:v>
                </c:pt>
                <c:pt idx="362">
                  <c:v>41947</c:v>
                </c:pt>
                <c:pt idx="363">
                  <c:v>41954</c:v>
                </c:pt>
                <c:pt idx="364">
                  <c:v>41961</c:v>
                </c:pt>
                <c:pt idx="365">
                  <c:v>41968</c:v>
                </c:pt>
                <c:pt idx="366">
                  <c:v>41975</c:v>
                </c:pt>
                <c:pt idx="367">
                  <c:v>41982</c:v>
                </c:pt>
                <c:pt idx="368">
                  <c:v>41989</c:v>
                </c:pt>
                <c:pt idx="369">
                  <c:v>41996</c:v>
                </c:pt>
                <c:pt idx="370">
                  <c:v>42003</c:v>
                </c:pt>
                <c:pt idx="371">
                  <c:v>42010</c:v>
                </c:pt>
                <c:pt idx="372">
                  <c:v>42017</c:v>
                </c:pt>
                <c:pt idx="373">
                  <c:v>42024</c:v>
                </c:pt>
                <c:pt idx="374">
                  <c:v>42031</c:v>
                </c:pt>
                <c:pt idx="375">
                  <c:v>42038</c:v>
                </c:pt>
                <c:pt idx="376">
                  <c:v>42045</c:v>
                </c:pt>
                <c:pt idx="377">
                  <c:v>42052</c:v>
                </c:pt>
                <c:pt idx="378">
                  <c:v>42059</c:v>
                </c:pt>
                <c:pt idx="379">
                  <c:v>42066</c:v>
                </c:pt>
              </c:numCache>
            </c:numRef>
          </c:cat>
          <c:val>
            <c:numRef>
              <c:f>'Data 1'!$E$48:$E$427</c:f>
              <c:numCache>
                <c:formatCode>#,##0.00</c:formatCode>
                <c:ptCount val="380"/>
                <c:pt idx="0">
                  <c:v>1780905.9000000001</c:v>
                </c:pt>
                <c:pt idx="1">
                  <c:v>1787540.9000000001</c:v>
                </c:pt>
                <c:pt idx="2">
                  <c:v>1805745.6</c:v>
                </c:pt>
                <c:pt idx="3">
                  <c:v>1814796.9000000001</c:v>
                </c:pt>
                <c:pt idx="4">
                  <c:v>1856716.6</c:v>
                </c:pt>
                <c:pt idx="5">
                  <c:v>1886626.5</c:v>
                </c:pt>
                <c:pt idx="6">
                  <c:v>1852617.7</c:v>
                </c:pt>
                <c:pt idx="7">
                  <c:v>1859078.4</c:v>
                </c:pt>
                <c:pt idx="8">
                  <c:v>1840677.7999999998</c:v>
                </c:pt>
                <c:pt idx="9">
                  <c:v>1888415.6</c:v>
                </c:pt>
                <c:pt idx="10">
                  <c:v>1894133.4000000001</c:v>
                </c:pt>
                <c:pt idx="11">
                  <c:v>1924629.4000000001</c:v>
                </c:pt>
                <c:pt idx="12">
                  <c:v>1960642.8</c:v>
                </c:pt>
                <c:pt idx="13">
                  <c:v>1987919.3</c:v>
                </c:pt>
                <c:pt idx="14">
                  <c:v>2017617</c:v>
                </c:pt>
                <c:pt idx="15">
                  <c:v>2026930.9</c:v>
                </c:pt>
                <c:pt idx="16">
                  <c:v>2036813.9999999998</c:v>
                </c:pt>
                <c:pt idx="17">
                  <c:v>2058167.4</c:v>
                </c:pt>
                <c:pt idx="18">
                  <c:v>2061249.7000000002</c:v>
                </c:pt>
                <c:pt idx="19">
                  <c:v>2048018.7000000002</c:v>
                </c:pt>
                <c:pt idx="20">
                  <c:v>2116757.6</c:v>
                </c:pt>
                <c:pt idx="21">
                  <c:v>2087406.4999999998</c:v>
                </c:pt>
                <c:pt idx="22">
                  <c:v>2135528.9</c:v>
                </c:pt>
                <c:pt idx="23">
                  <c:v>2102883.5</c:v>
                </c:pt>
                <c:pt idx="24">
                  <c:v>2100743.9</c:v>
                </c:pt>
                <c:pt idx="25">
                  <c:v>2088808.3</c:v>
                </c:pt>
                <c:pt idx="26">
                  <c:v>2113390.5</c:v>
                </c:pt>
                <c:pt idx="27">
                  <c:v>2147629.1</c:v>
                </c:pt>
                <c:pt idx="28">
                  <c:v>2166466.4</c:v>
                </c:pt>
                <c:pt idx="29">
                  <c:v>2171203.2000000002</c:v>
                </c:pt>
                <c:pt idx="30">
                  <c:v>2174661.1</c:v>
                </c:pt>
                <c:pt idx="31">
                  <c:v>2182106.7000000002</c:v>
                </c:pt>
                <c:pt idx="32">
                  <c:v>2126671.6</c:v>
                </c:pt>
                <c:pt idx="33">
                  <c:v>2142397.6</c:v>
                </c:pt>
                <c:pt idx="34">
                  <c:v>2101119.4</c:v>
                </c:pt>
                <c:pt idx="35">
                  <c:v>2149659.2000000002</c:v>
                </c:pt>
                <c:pt idx="36">
                  <c:v>2155135.8000000003</c:v>
                </c:pt>
                <c:pt idx="37">
                  <c:v>2151378.6</c:v>
                </c:pt>
                <c:pt idx="38">
                  <c:v>2167504</c:v>
                </c:pt>
                <c:pt idx="39">
                  <c:v>2179892.1</c:v>
                </c:pt>
                <c:pt idx="40">
                  <c:v>2201907.3000000003</c:v>
                </c:pt>
                <c:pt idx="41">
                  <c:v>2205878.6</c:v>
                </c:pt>
                <c:pt idx="42">
                  <c:v>2210721.4</c:v>
                </c:pt>
                <c:pt idx="43">
                  <c:v>2205614</c:v>
                </c:pt>
                <c:pt idx="44">
                  <c:v>2233354.9000000004</c:v>
                </c:pt>
                <c:pt idx="45">
                  <c:v>2139786.2000000002</c:v>
                </c:pt>
                <c:pt idx="46">
                  <c:v>2027165.4</c:v>
                </c:pt>
                <c:pt idx="47">
                  <c:v>2036168.3</c:v>
                </c:pt>
                <c:pt idx="48">
                  <c:v>2073160.2000000002</c:v>
                </c:pt>
                <c:pt idx="49">
                  <c:v>2104474.6</c:v>
                </c:pt>
                <c:pt idx="50">
                  <c:v>2126430.0999999996</c:v>
                </c:pt>
                <c:pt idx="51">
                  <c:v>2147634.9</c:v>
                </c:pt>
                <c:pt idx="52">
                  <c:v>2186176.2000000002</c:v>
                </c:pt>
                <c:pt idx="53">
                  <c:v>2209931.2000000002</c:v>
                </c:pt>
                <c:pt idx="54">
                  <c:v>2258589.9</c:v>
                </c:pt>
                <c:pt idx="55">
                  <c:v>2284883.9</c:v>
                </c:pt>
                <c:pt idx="56">
                  <c:v>2302076</c:v>
                </c:pt>
                <c:pt idx="57">
                  <c:v>2356454.7999999998</c:v>
                </c:pt>
                <c:pt idx="58">
                  <c:v>2339796.4</c:v>
                </c:pt>
                <c:pt idx="59">
                  <c:v>2378594</c:v>
                </c:pt>
                <c:pt idx="60">
                  <c:v>2400238.2000000002</c:v>
                </c:pt>
                <c:pt idx="61">
                  <c:v>2434482.3000000003</c:v>
                </c:pt>
                <c:pt idx="62">
                  <c:v>2476251.5</c:v>
                </c:pt>
                <c:pt idx="63">
                  <c:v>2448171.9</c:v>
                </c:pt>
                <c:pt idx="64">
                  <c:v>2468561.9</c:v>
                </c:pt>
                <c:pt idx="65">
                  <c:v>2464545.6</c:v>
                </c:pt>
                <c:pt idx="66">
                  <c:v>2472812.2999999998</c:v>
                </c:pt>
                <c:pt idx="67">
                  <c:v>2442080.5999999996</c:v>
                </c:pt>
                <c:pt idx="68">
                  <c:v>2470488</c:v>
                </c:pt>
                <c:pt idx="69">
                  <c:v>2471753.9000000004</c:v>
                </c:pt>
                <c:pt idx="70">
                  <c:v>2468970.9</c:v>
                </c:pt>
                <c:pt idx="71">
                  <c:v>2424839.2999999998</c:v>
                </c:pt>
                <c:pt idx="72">
                  <c:v>2442623.8000000003</c:v>
                </c:pt>
                <c:pt idx="73">
                  <c:v>2406475</c:v>
                </c:pt>
                <c:pt idx="74">
                  <c:v>2443497.4</c:v>
                </c:pt>
                <c:pt idx="75">
                  <c:v>2446308.5000000005</c:v>
                </c:pt>
                <c:pt idx="76">
                  <c:v>2430024</c:v>
                </c:pt>
                <c:pt idx="77">
                  <c:v>2431286.2000000002</c:v>
                </c:pt>
                <c:pt idx="78">
                  <c:v>2439115.2000000002</c:v>
                </c:pt>
                <c:pt idx="79">
                  <c:v>2451161.6</c:v>
                </c:pt>
                <c:pt idx="80">
                  <c:v>2434582.2000000002</c:v>
                </c:pt>
                <c:pt idx="81">
                  <c:v>2454811.2000000002</c:v>
                </c:pt>
                <c:pt idx="82">
                  <c:v>2441876.1000000006</c:v>
                </c:pt>
                <c:pt idx="83">
                  <c:v>2449453.6</c:v>
                </c:pt>
                <c:pt idx="84">
                  <c:v>2394966.1999999997</c:v>
                </c:pt>
                <c:pt idx="85">
                  <c:v>2416595.4</c:v>
                </c:pt>
                <c:pt idx="86">
                  <c:v>2379299.2999999998</c:v>
                </c:pt>
                <c:pt idx="87">
                  <c:v>2402455.0999999996</c:v>
                </c:pt>
                <c:pt idx="88">
                  <c:v>2404686.5</c:v>
                </c:pt>
                <c:pt idx="89">
                  <c:v>2394694.3999999994</c:v>
                </c:pt>
                <c:pt idx="90">
                  <c:v>2396497.1999999997</c:v>
                </c:pt>
                <c:pt idx="91">
                  <c:v>2368895.9</c:v>
                </c:pt>
                <c:pt idx="92">
                  <c:v>2366776.1999999997</c:v>
                </c:pt>
                <c:pt idx="93">
                  <c:v>2349856.2000000002</c:v>
                </c:pt>
                <c:pt idx="94">
                  <c:v>2366178.1</c:v>
                </c:pt>
                <c:pt idx="95">
                  <c:v>2345131.9</c:v>
                </c:pt>
                <c:pt idx="96">
                  <c:v>2343693.8000000003</c:v>
                </c:pt>
                <c:pt idx="97">
                  <c:v>2293456.2000000002</c:v>
                </c:pt>
                <c:pt idx="98">
                  <c:v>2297417.9</c:v>
                </c:pt>
                <c:pt idx="99">
                  <c:v>2288843.3000000003</c:v>
                </c:pt>
                <c:pt idx="100">
                  <c:v>2278198.1999999997</c:v>
                </c:pt>
                <c:pt idx="101">
                  <c:v>2261704.7000000002</c:v>
                </c:pt>
                <c:pt idx="102">
                  <c:v>2226825.5</c:v>
                </c:pt>
                <c:pt idx="103">
                  <c:v>2239456.2000000002</c:v>
                </c:pt>
                <c:pt idx="104">
                  <c:v>2212973.4000000004</c:v>
                </c:pt>
                <c:pt idx="105">
                  <c:v>2200250.8000000003</c:v>
                </c:pt>
                <c:pt idx="106">
                  <c:v>2196862.5</c:v>
                </c:pt>
                <c:pt idx="107">
                  <c:v>2209689.2000000002</c:v>
                </c:pt>
                <c:pt idx="108">
                  <c:v>2191422.2999999998</c:v>
                </c:pt>
                <c:pt idx="109">
                  <c:v>2208749.2000000002</c:v>
                </c:pt>
                <c:pt idx="110">
                  <c:v>2174466.7000000002</c:v>
                </c:pt>
                <c:pt idx="111">
                  <c:v>2164242</c:v>
                </c:pt>
                <c:pt idx="112">
                  <c:v>2188828.2999999998</c:v>
                </c:pt>
                <c:pt idx="113">
                  <c:v>2199958.2999999998</c:v>
                </c:pt>
                <c:pt idx="114">
                  <c:v>2186414.9</c:v>
                </c:pt>
                <c:pt idx="115">
                  <c:v>2145762.1</c:v>
                </c:pt>
                <c:pt idx="116">
                  <c:v>2139457.8000000003</c:v>
                </c:pt>
                <c:pt idx="117">
                  <c:v>2121230</c:v>
                </c:pt>
                <c:pt idx="118">
                  <c:v>2115382.7999999998</c:v>
                </c:pt>
                <c:pt idx="119">
                  <c:v>2075630.7</c:v>
                </c:pt>
                <c:pt idx="120">
                  <c:v>2082029.3</c:v>
                </c:pt>
                <c:pt idx="121">
                  <c:v>2060662.7999999998</c:v>
                </c:pt>
                <c:pt idx="122">
                  <c:v>2037251.5</c:v>
                </c:pt>
                <c:pt idx="123">
                  <c:v>1968121.7</c:v>
                </c:pt>
                <c:pt idx="124">
                  <c:v>1969848.9</c:v>
                </c:pt>
                <c:pt idx="125">
                  <c:v>1939738.4999999998</c:v>
                </c:pt>
                <c:pt idx="126">
                  <c:v>1931837.3000000003</c:v>
                </c:pt>
                <c:pt idx="127">
                  <c:v>1905832.8</c:v>
                </c:pt>
                <c:pt idx="128">
                  <c:v>1854851.7000000002</c:v>
                </c:pt>
                <c:pt idx="129">
                  <c:v>1865832.2000000002</c:v>
                </c:pt>
                <c:pt idx="130">
                  <c:v>1853982</c:v>
                </c:pt>
                <c:pt idx="131">
                  <c:v>1864585.2</c:v>
                </c:pt>
                <c:pt idx="132">
                  <c:v>1825352.7000000002</c:v>
                </c:pt>
                <c:pt idx="133">
                  <c:v>1833046.1</c:v>
                </c:pt>
                <c:pt idx="134">
                  <c:v>1808414.2999999998</c:v>
                </c:pt>
                <c:pt idx="135">
                  <c:v>1820199.5999999999</c:v>
                </c:pt>
                <c:pt idx="136">
                  <c:v>1793297.3</c:v>
                </c:pt>
                <c:pt idx="137">
                  <c:v>1802786.8</c:v>
                </c:pt>
                <c:pt idx="138">
                  <c:v>1816337</c:v>
                </c:pt>
                <c:pt idx="139">
                  <c:v>1816244</c:v>
                </c:pt>
                <c:pt idx="140">
                  <c:v>1822552</c:v>
                </c:pt>
                <c:pt idx="141">
                  <c:v>1796349</c:v>
                </c:pt>
                <c:pt idx="142">
                  <c:v>1810753.3</c:v>
                </c:pt>
                <c:pt idx="143">
                  <c:v>1821630.3</c:v>
                </c:pt>
                <c:pt idx="144">
                  <c:v>1834231</c:v>
                </c:pt>
                <c:pt idx="145">
                  <c:v>1832592.5999999999</c:v>
                </c:pt>
                <c:pt idx="146">
                  <c:v>1844858.7</c:v>
                </c:pt>
                <c:pt idx="147">
                  <c:v>1842896.9000000001</c:v>
                </c:pt>
                <c:pt idx="148">
                  <c:v>1841928.2</c:v>
                </c:pt>
                <c:pt idx="149">
                  <c:v>1847508.8</c:v>
                </c:pt>
                <c:pt idx="150">
                  <c:v>1824713.0999999999</c:v>
                </c:pt>
                <c:pt idx="151">
                  <c:v>1832410.9</c:v>
                </c:pt>
                <c:pt idx="152">
                  <c:v>1830015.7</c:v>
                </c:pt>
                <c:pt idx="153">
                  <c:v>1835151.5</c:v>
                </c:pt>
                <c:pt idx="154">
                  <c:v>1819524.4</c:v>
                </c:pt>
                <c:pt idx="155">
                  <c:v>1848263.8</c:v>
                </c:pt>
                <c:pt idx="156">
                  <c:v>1836514</c:v>
                </c:pt>
                <c:pt idx="157">
                  <c:v>1853469.9</c:v>
                </c:pt>
                <c:pt idx="158">
                  <c:v>1847069</c:v>
                </c:pt>
                <c:pt idx="159">
                  <c:v>1855903</c:v>
                </c:pt>
                <c:pt idx="160">
                  <c:v>1824030.2</c:v>
                </c:pt>
                <c:pt idx="161">
                  <c:v>1890908.6</c:v>
                </c:pt>
                <c:pt idx="162">
                  <c:v>1862403.5</c:v>
                </c:pt>
                <c:pt idx="163">
                  <c:v>1828455.7</c:v>
                </c:pt>
                <c:pt idx="164">
                  <c:v>1854322.8</c:v>
                </c:pt>
                <c:pt idx="165">
                  <c:v>1840594.6</c:v>
                </c:pt>
                <c:pt idx="166">
                  <c:v>1843667.2</c:v>
                </c:pt>
                <c:pt idx="167">
                  <c:v>1798395.4</c:v>
                </c:pt>
                <c:pt idx="168">
                  <c:v>1804556</c:v>
                </c:pt>
                <c:pt idx="169">
                  <c:v>1778619.5</c:v>
                </c:pt>
                <c:pt idx="170">
                  <c:v>1799238.2</c:v>
                </c:pt>
                <c:pt idx="171">
                  <c:v>1800424.9</c:v>
                </c:pt>
                <c:pt idx="172">
                  <c:v>1797512.2</c:v>
                </c:pt>
                <c:pt idx="173">
                  <c:v>1795922.5</c:v>
                </c:pt>
                <c:pt idx="174">
                  <c:v>1807957.5</c:v>
                </c:pt>
                <c:pt idx="175">
                  <c:v>1792349.7</c:v>
                </c:pt>
                <c:pt idx="176">
                  <c:v>1781970.5</c:v>
                </c:pt>
                <c:pt idx="177">
                  <c:v>1799623.3</c:v>
                </c:pt>
                <c:pt idx="178">
                  <c:v>1799849.7</c:v>
                </c:pt>
                <c:pt idx="179">
                  <c:v>1817475</c:v>
                </c:pt>
                <c:pt idx="180">
                  <c:v>1786710.2</c:v>
                </c:pt>
                <c:pt idx="181">
                  <c:v>1803432.2</c:v>
                </c:pt>
                <c:pt idx="182">
                  <c:v>1805319.3</c:v>
                </c:pt>
                <c:pt idx="183">
                  <c:v>1822811.4</c:v>
                </c:pt>
                <c:pt idx="184">
                  <c:v>1818108.9</c:v>
                </c:pt>
                <c:pt idx="185">
                  <c:v>1822619.4</c:v>
                </c:pt>
                <c:pt idx="186">
                  <c:v>1803157.2</c:v>
                </c:pt>
                <c:pt idx="187">
                  <c:v>1815576.7</c:v>
                </c:pt>
                <c:pt idx="188">
                  <c:v>1799844.7</c:v>
                </c:pt>
                <c:pt idx="189">
                  <c:v>1768104.2</c:v>
                </c:pt>
                <c:pt idx="190">
                  <c:v>1753786.9</c:v>
                </c:pt>
                <c:pt idx="191">
                  <c:v>1744000.5</c:v>
                </c:pt>
                <c:pt idx="192">
                  <c:v>1770481.7</c:v>
                </c:pt>
                <c:pt idx="193">
                  <c:v>1743872.5</c:v>
                </c:pt>
                <c:pt idx="194">
                  <c:v>1724854.2</c:v>
                </c:pt>
                <c:pt idx="195">
                  <c:v>1616754.6</c:v>
                </c:pt>
                <c:pt idx="196">
                  <c:v>1668818.6</c:v>
                </c:pt>
                <c:pt idx="197">
                  <c:v>1684276.7</c:v>
                </c:pt>
                <c:pt idx="198">
                  <c:v>1686866</c:v>
                </c:pt>
                <c:pt idx="199">
                  <c:v>1700722.2</c:v>
                </c:pt>
                <c:pt idx="200">
                  <c:v>1694770</c:v>
                </c:pt>
                <c:pt idx="201">
                  <c:v>1702522.9</c:v>
                </c:pt>
                <c:pt idx="202">
                  <c:v>1675269.7</c:v>
                </c:pt>
                <c:pt idx="203">
                  <c:v>1692535.8</c:v>
                </c:pt>
                <c:pt idx="204">
                  <c:v>1686239</c:v>
                </c:pt>
                <c:pt idx="205">
                  <c:v>1684663.4</c:v>
                </c:pt>
                <c:pt idx="206">
                  <c:v>1684338.4</c:v>
                </c:pt>
                <c:pt idx="207">
                  <c:v>1693146.8</c:v>
                </c:pt>
                <c:pt idx="208">
                  <c:v>1675270.4</c:v>
                </c:pt>
                <c:pt idx="209">
                  <c:v>1700661.6</c:v>
                </c:pt>
                <c:pt idx="210">
                  <c:v>1702632.9</c:v>
                </c:pt>
                <c:pt idx="211">
                  <c:v>1714609.6</c:v>
                </c:pt>
                <c:pt idx="212">
                  <c:v>1732244.6</c:v>
                </c:pt>
                <c:pt idx="213">
                  <c:v>1740148.4</c:v>
                </c:pt>
                <c:pt idx="214">
                  <c:v>1754186.2</c:v>
                </c:pt>
                <c:pt idx="215">
                  <c:v>1738793.6</c:v>
                </c:pt>
                <c:pt idx="216">
                  <c:v>1755301.5</c:v>
                </c:pt>
                <c:pt idx="217">
                  <c:v>1733614.3</c:v>
                </c:pt>
                <c:pt idx="218">
                  <c:v>1764622.2</c:v>
                </c:pt>
                <c:pt idx="219">
                  <c:v>1744060.2</c:v>
                </c:pt>
                <c:pt idx="220">
                  <c:v>1744638.3</c:v>
                </c:pt>
                <c:pt idx="221">
                  <c:v>1726753.6</c:v>
                </c:pt>
                <c:pt idx="222">
                  <c:v>1730025</c:v>
                </c:pt>
                <c:pt idx="223">
                  <c:v>1733420.4</c:v>
                </c:pt>
                <c:pt idx="224">
                  <c:v>1727128.5</c:v>
                </c:pt>
                <c:pt idx="225">
                  <c:v>1742447.5</c:v>
                </c:pt>
                <c:pt idx="226">
                  <c:v>1730764.5</c:v>
                </c:pt>
                <c:pt idx="227">
                  <c:v>1731649.9000000001</c:v>
                </c:pt>
                <c:pt idx="228">
                  <c:v>1702827.5</c:v>
                </c:pt>
                <c:pt idx="229">
                  <c:v>1697524.0999999999</c:v>
                </c:pt>
                <c:pt idx="230">
                  <c:v>1680746.3000000003</c:v>
                </c:pt>
                <c:pt idx="231">
                  <c:v>1679153.9000000001</c:v>
                </c:pt>
                <c:pt idx="232">
                  <c:v>1671554.9000000001</c:v>
                </c:pt>
                <c:pt idx="233">
                  <c:v>1687531.2999999998</c:v>
                </c:pt>
                <c:pt idx="234">
                  <c:v>1666949.4</c:v>
                </c:pt>
                <c:pt idx="235">
                  <c:v>1680680.3</c:v>
                </c:pt>
                <c:pt idx="236">
                  <c:v>1669919.4</c:v>
                </c:pt>
                <c:pt idx="237">
                  <c:v>1669936</c:v>
                </c:pt>
                <c:pt idx="238">
                  <c:v>1678513.6</c:v>
                </c:pt>
                <c:pt idx="239">
                  <c:v>1675989.4</c:v>
                </c:pt>
                <c:pt idx="240">
                  <c:v>1674955.2</c:v>
                </c:pt>
                <c:pt idx="241">
                  <c:v>1645790.0999999999</c:v>
                </c:pt>
                <c:pt idx="242">
                  <c:v>1667684.9000000001</c:v>
                </c:pt>
                <c:pt idx="243">
                  <c:v>1647941.3000000003</c:v>
                </c:pt>
                <c:pt idx="244">
                  <c:v>1670005.1999999997</c:v>
                </c:pt>
                <c:pt idx="245">
                  <c:v>1651709</c:v>
                </c:pt>
                <c:pt idx="246">
                  <c:v>1671578.1</c:v>
                </c:pt>
                <c:pt idx="247">
                  <c:v>1671458.8</c:v>
                </c:pt>
                <c:pt idx="248">
                  <c:v>1670896.0999999999</c:v>
                </c:pt>
                <c:pt idx="249">
                  <c:v>1690697.5</c:v>
                </c:pt>
                <c:pt idx="250">
                  <c:v>1693002.3</c:v>
                </c:pt>
                <c:pt idx="251">
                  <c:v>1690712.3</c:v>
                </c:pt>
                <c:pt idx="252">
                  <c:v>1680320.6</c:v>
                </c:pt>
                <c:pt idx="253">
                  <c:v>1698918.5</c:v>
                </c:pt>
                <c:pt idx="254">
                  <c:v>1685823.7999999998</c:v>
                </c:pt>
                <c:pt idx="255">
                  <c:v>1698171.5999999999</c:v>
                </c:pt>
                <c:pt idx="256">
                  <c:v>1684878</c:v>
                </c:pt>
                <c:pt idx="257">
                  <c:v>1683458.2</c:v>
                </c:pt>
                <c:pt idx="258">
                  <c:v>1695013.2</c:v>
                </c:pt>
                <c:pt idx="259">
                  <c:v>1701425.2</c:v>
                </c:pt>
                <c:pt idx="260">
                  <c:v>1650548.5</c:v>
                </c:pt>
                <c:pt idx="261">
                  <c:v>1694028.0000000002</c:v>
                </c:pt>
                <c:pt idx="262">
                  <c:v>1692059.3</c:v>
                </c:pt>
                <c:pt idx="263">
                  <c:v>1710477.7</c:v>
                </c:pt>
                <c:pt idx="264">
                  <c:v>1716852</c:v>
                </c:pt>
                <c:pt idx="265">
                  <c:v>1743022.5</c:v>
                </c:pt>
                <c:pt idx="266">
                  <c:v>1746942.9000000001</c:v>
                </c:pt>
                <c:pt idx="267">
                  <c:v>1728949.0000000002</c:v>
                </c:pt>
                <c:pt idx="268">
                  <c:v>1732666.9999999998</c:v>
                </c:pt>
                <c:pt idx="269">
                  <c:v>1762211.1</c:v>
                </c:pt>
                <c:pt idx="270">
                  <c:v>1785869.9</c:v>
                </c:pt>
                <c:pt idx="271">
                  <c:v>1777800.5999999999</c:v>
                </c:pt>
                <c:pt idx="272">
                  <c:v>1770839.7</c:v>
                </c:pt>
                <c:pt idx="273">
                  <c:v>1789091.9999999998</c:v>
                </c:pt>
                <c:pt idx="274">
                  <c:v>1786161.2</c:v>
                </c:pt>
                <c:pt idx="275">
                  <c:v>1783009.7000000002</c:v>
                </c:pt>
                <c:pt idx="276">
                  <c:v>1750374.2000000002</c:v>
                </c:pt>
                <c:pt idx="277">
                  <c:v>1763790.4</c:v>
                </c:pt>
                <c:pt idx="278">
                  <c:v>1745389.9</c:v>
                </c:pt>
                <c:pt idx="279">
                  <c:v>1738242.9999999998</c:v>
                </c:pt>
                <c:pt idx="280">
                  <c:v>1727665.0999999999</c:v>
                </c:pt>
                <c:pt idx="281">
                  <c:v>1738058.3000000003</c:v>
                </c:pt>
                <c:pt idx="282">
                  <c:v>1730068.0999999999</c:v>
                </c:pt>
                <c:pt idx="283">
                  <c:v>1722619.4</c:v>
                </c:pt>
                <c:pt idx="284">
                  <c:v>1699483</c:v>
                </c:pt>
                <c:pt idx="285">
                  <c:v>1702609.8</c:v>
                </c:pt>
                <c:pt idx="286">
                  <c:v>1692354.7</c:v>
                </c:pt>
                <c:pt idx="287">
                  <c:v>1701778.8</c:v>
                </c:pt>
                <c:pt idx="288">
                  <c:v>1719294.0999999999</c:v>
                </c:pt>
                <c:pt idx="289">
                  <c:v>1722257.5</c:v>
                </c:pt>
                <c:pt idx="290">
                  <c:v>1677616.0999999999</c:v>
                </c:pt>
                <c:pt idx="291">
                  <c:v>1683810.3</c:v>
                </c:pt>
                <c:pt idx="292">
                  <c:v>1677795.3</c:v>
                </c:pt>
                <c:pt idx="293">
                  <c:v>1691530.4000000001</c:v>
                </c:pt>
                <c:pt idx="294">
                  <c:v>1708297.2</c:v>
                </c:pt>
                <c:pt idx="295">
                  <c:v>1708595.7</c:v>
                </c:pt>
                <c:pt idx="296">
                  <c:v>1713183.7000000002</c:v>
                </c:pt>
                <c:pt idx="297">
                  <c:v>1708626.5999999999</c:v>
                </c:pt>
                <c:pt idx="298">
                  <c:v>1713051.4</c:v>
                </c:pt>
                <c:pt idx="299">
                  <c:v>1712492.5999999999</c:v>
                </c:pt>
                <c:pt idx="300">
                  <c:v>1725256.4</c:v>
                </c:pt>
                <c:pt idx="301">
                  <c:v>1707339.5999999999</c:v>
                </c:pt>
                <c:pt idx="302">
                  <c:v>1736021.7</c:v>
                </c:pt>
                <c:pt idx="303">
                  <c:v>1728210.4000000001</c:v>
                </c:pt>
                <c:pt idx="304">
                  <c:v>1764485.6</c:v>
                </c:pt>
                <c:pt idx="305">
                  <c:v>1756318.5999999999</c:v>
                </c:pt>
                <c:pt idx="306">
                  <c:v>1742089.3</c:v>
                </c:pt>
                <c:pt idx="307">
                  <c:v>1696030.2000000002</c:v>
                </c:pt>
                <c:pt idx="308">
                  <c:v>1736313.6</c:v>
                </c:pt>
                <c:pt idx="309">
                  <c:v>1773258.9</c:v>
                </c:pt>
                <c:pt idx="310">
                  <c:v>1765244.5</c:v>
                </c:pt>
                <c:pt idx="311">
                  <c:v>1758687</c:v>
                </c:pt>
                <c:pt idx="312">
                  <c:v>1751694.9</c:v>
                </c:pt>
                <c:pt idx="313">
                  <c:v>1770738.7999999998</c:v>
                </c:pt>
                <c:pt idx="314">
                  <c:v>1786708.2</c:v>
                </c:pt>
                <c:pt idx="315">
                  <c:v>1792541.7999999998</c:v>
                </c:pt>
                <c:pt idx="316">
                  <c:v>1763376.4</c:v>
                </c:pt>
                <c:pt idx="317">
                  <c:v>1787719.5000000002</c:v>
                </c:pt>
                <c:pt idx="318">
                  <c:v>1798587.5</c:v>
                </c:pt>
                <c:pt idx="319">
                  <c:v>1792266.4999999998</c:v>
                </c:pt>
                <c:pt idx="320">
                  <c:v>1789539</c:v>
                </c:pt>
                <c:pt idx="321">
                  <c:v>1822657.2</c:v>
                </c:pt>
                <c:pt idx="322">
                  <c:v>1821049.6</c:v>
                </c:pt>
                <c:pt idx="323">
                  <c:v>1821617.7999999998</c:v>
                </c:pt>
                <c:pt idx="324">
                  <c:v>1829021.3</c:v>
                </c:pt>
                <c:pt idx="325">
                  <c:v>1790613.7000000002</c:v>
                </c:pt>
                <c:pt idx="326">
                  <c:v>1803332.4000000001</c:v>
                </c:pt>
                <c:pt idx="327">
                  <c:v>1802671.9000000001</c:v>
                </c:pt>
                <c:pt idx="328">
                  <c:v>1804710.2</c:v>
                </c:pt>
                <c:pt idx="329">
                  <c:v>1785035.5999999999</c:v>
                </c:pt>
                <c:pt idx="330">
                  <c:v>1781964.7999999998</c:v>
                </c:pt>
                <c:pt idx="331">
                  <c:v>1756035.7</c:v>
                </c:pt>
                <c:pt idx="332">
                  <c:v>1757028</c:v>
                </c:pt>
                <c:pt idx="333">
                  <c:v>1721827.3</c:v>
                </c:pt>
                <c:pt idx="334">
                  <c:v>1730203.5999999999</c:v>
                </c:pt>
                <c:pt idx="335">
                  <c:v>1743808</c:v>
                </c:pt>
                <c:pt idx="336">
                  <c:v>1764127.4</c:v>
                </c:pt>
                <c:pt idx="337">
                  <c:v>1769950.5</c:v>
                </c:pt>
                <c:pt idx="338">
                  <c:v>1760384.7</c:v>
                </c:pt>
                <c:pt idx="339">
                  <c:v>1757773.2000000002</c:v>
                </c:pt>
                <c:pt idx="340">
                  <c:v>1745448</c:v>
                </c:pt>
                <c:pt idx="341">
                  <c:v>1751759.4000000001</c:v>
                </c:pt>
                <c:pt idx="342">
                  <c:v>1725193.2</c:v>
                </c:pt>
                <c:pt idx="343">
                  <c:v>1729800.9000000001</c:v>
                </c:pt>
                <c:pt idx="344">
                  <c:v>1740053.9</c:v>
                </c:pt>
                <c:pt idx="345">
                  <c:v>1747044.2</c:v>
                </c:pt>
                <c:pt idx="346">
                  <c:v>1736887.6</c:v>
                </c:pt>
                <c:pt idx="347">
                  <c:v>1730917.3</c:v>
                </c:pt>
                <c:pt idx="348">
                  <c:v>1733682.8</c:v>
                </c:pt>
                <c:pt idx="349">
                  <c:v>1726273.0999999999</c:v>
                </c:pt>
                <c:pt idx="350">
                  <c:v>1731917.7999999998</c:v>
                </c:pt>
                <c:pt idx="351">
                  <c:v>1743702.7000000002</c:v>
                </c:pt>
                <c:pt idx="352">
                  <c:v>1759823.5999999999</c:v>
                </c:pt>
                <c:pt idx="353">
                  <c:v>1741943.9</c:v>
                </c:pt>
                <c:pt idx="354">
                  <c:v>1753592.3</c:v>
                </c:pt>
                <c:pt idx="355">
                  <c:v>1740112.1999999997</c:v>
                </c:pt>
                <c:pt idx="356">
                  <c:v>1765412</c:v>
                </c:pt>
                <c:pt idx="357">
                  <c:v>1772508.6</c:v>
                </c:pt>
                <c:pt idx="358">
                  <c:v>1784946.5999999999</c:v>
                </c:pt>
                <c:pt idx="359">
                  <c:v>1774317.3000000003</c:v>
                </c:pt>
                <c:pt idx="360">
                  <c:v>1779722.8</c:v>
                </c:pt>
                <c:pt idx="361">
                  <c:v>1788554.5000000002</c:v>
                </c:pt>
                <c:pt idx="362">
                  <c:v>1793131.2</c:v>
                </c:pt>
                <c:pt idx="363">
                  <c:v>1805567.5</c:v>
                </c:pt>
                <c:pt idx="364">
                  <c:v>1822389.4000000001</c:v>
                </c:pt>
                <c:pt idx="365">
                  <c:v>1830571.3</c:v>
                </c:pt>
                <c:pt idx="366">
                  <c:v>1837444.2000000002</c:v>
                </c:pt>
                <c:pt idx="367">
                  <c:v>1860289.5</c:v>
                </c:pt>
                <c:pt idx="368">
                  <c:v>1857782.4999999998</c:v>
                </c:pt>
                <c:pt idx="369">
                  <c:v>1877049.2999999998</c:v>
                </c:pt>
                <c:pt idx="370">
                  <c:v>1886657.0999999999</c:v>
                </c:pt>
                <c:pt idx="371">
                  <c:v>1860908.3</c:v>
                </c:pt>
                <c:pt idx="372">
                  <c:v>1869112.7999999998</c:v>
                </c:pt>
                <c:pt idx="373">
                  <c:v>1864200.7</c:v>
                </c:pt>
                <c:pt idx="374">
                  <c:v>1858599.7</c:v>
                </c:pt>
                <c:pt idx="375">
                  <c:v>1853349.4</c:v>
                </c:pt>
                <c:pt idx="376">
                  <c:v>1860696.5999999999</c:v>
                </c:pt>
                <c:pt idx="377">
                  <c:v>1839287.2</c:v>
                </c:pt>
                <c:pt idx="378">
                  <c:v>1849038.3</c:v>
                </c:pt>
                <c:pt idx="379">
                  <c:v>1848450.4000000001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851648"/>
        <c:axId val="221853184"/>
      </c:lineChart>
      <c:dateAx>
        <c:axId val="221851648"/>
        <c:scaling>
          <c:orientation val="minMax"/>
          <c:max val="42063"/>
          <c:min val="39691"/>
        </c:scaling>
        <c:delete val="0"/>
        <c:axPos val="b"/>
        <c:numFmt formatCode="[$-409]mmm\-yy;@" sourceLinked="0"/>
        <c:majorTickMark val="none"/>
        <c:minorTickMark val="none"/>
        <c:tickLblPos val="nextTo"/>
        <c:spPr>
          <a:ln w="19050">
            <a:solidFill>
              <a:schemeClr val="tx2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21853184"/>
        <c:crosses val="autoZero"/>
        <c:auto val="1"/>
        <c:lblOffset val="100"/>
        <c:baseTimeUnit val="days"/>
        <c:majorUnit val="1"/>
        <c:majorTimeUnit val="years"/>
        <c:minorUnit val="1"/>
        <c:minorTimeUnit val="years"/>
      </c:dateAx>
      <c:valAx>
        <c:axId val="221853184"/>
        <c:scaling>
          <c:orientation val="minMax"/>
          <c:max val="2600000"/>
          <c:min val="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21851648"/>
        <c:crosses val="autoZero"/>
        <c:crossBetween val="between"/>
        <c:majorUnit val="200000"/>
        <c:dispUnits>
          <c:builtInUnit val="thousands"/>
          <c:dispUnitsLbl>
            <c:layout>
              <c:manualLayout>
                <c:xMode val="edge"/>
                <c:yMode val="edge"/>
                <c:x val="1.8932385224896533E-3"/>
                <c:y val="0.30556211005867467"/>
              </c:manualLayout>
            </c:layout>
            <c:tx>
              <c:rich>
                <a:bodyPr rot="-5400000" vert="horz"/>
                <a:lstStyle/>
                <a:p>
                  <a:pPr>
                    <a:defRPr b="0">
                      <a:solidFill>
                        <a:schemeClr val="tx2"/>
                      </a:solidFill>
                    </a:defRPr>
                  </a:pPr>
                  <a:r>
                    <a:rPr lang="en-US" b="0" dirty="0">
                      <a:solidFill>
                        <a:schemeClr val="tx2"/>
                      </a:solidFill>
                    </a:rPr>
                    <a:t>Billions ($)</a:t>
                  </a:r>
                </a:p>
              </c:rich>
            </c:tx>
          </c:dispUnitsLbl>
        </c:dispUnits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0.77538828397741921"/>
          <c:y val="0.2189092047519425"/>
          <c:w val="0.22002789885356652"/>
          <c:h val="0.492037207694966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700">
          <a:solidFill>
            <a:schemeClr val="tx2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0.45025</cdr:x>
      <cdr:y>0.3755</cdr:y>
    </cdr:from>
    <cdr:to>
      <cdr:x>0.46625</cdr:x>
      <cdr:y>0.402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64057" y="2192479"/>
          <a:ext cx="137312" cy="15472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32004" rIns="27432" bIns="32004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000" b="1" i="0" u="none" strike="noStrike" baseline="0">
              <a:solidFill>
                <a:srgbClr val="ADAFAA"/>
              </a:solidFill>
              <a:latin typeface="Trebuchet MS"/>
            </a:rPr>
            <a:t>`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705" tIns="43852" rIns="87705" bIns="43852" numCol="1" anchor="t" anchorCtr="0" compatLnSpc="1">
            <a:prstTxWarp prst="textNoShape">
              <a:avLst/>
            </a:prstTxWarp>
          </a:bodyPr>
          <a:lstStyle>
            <a:lvl1pPr algn="l" defTabSz="87753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5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705" tIns="43852" rIns="87705" bIns="43852" numCol="1" anchor="t" anchorCtr="0" compatLnSpc="1">
            <a:prstTxWarp prst="textNoShape">
              <a:avLst/>
            </a:prstTxWarp>
          </a:bodyPr>
          <a:lstStyle>
            <a:lvl1pPr algn="r" defTabSz="87753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71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705" tIns="43852" rIns="87705" bIns="43852" numCol="1" anchor="b" anchorCtr="0" compatLnSpc="1">
            <a:prstTxWarp prst="textNoShape">
              <a:avLst/>
            </a:prstTxWarp>
          </a:bodyPr>
          <a:lstStyle>
            <a:lvl1pPr algn="l" defTabSz="87753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71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705" tIns="43852" rIns="87705" bIns="43852" numCol="1" anchor="b" anchorCtr="0" compatLnSpc="1">
            <a:prstTxWarp prst="textNoShape">
              <a:avLst/>
            </a:prstTxWarp>
          </a:bodyPr>
          <a:lstStyle>
            <a:lvl1pPr algn="r" defTabSz="877538">
              <a:defRPr sz="1100" smtClean="0"/>
            </a:lvl1pPr>
          </a:lstStyle>
          <a:p>
            <a:pPr>
              <a:defRPr/>
            </a:pPr>
            <a:fld id="{14AAC22D-4B94-4481-85A5-0EE229BEB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87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6208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369" tIns="44682" rIns="89369" bIns="44682" numCol="1" anchor="t" anchorCtr="0" compatLnSpc="1">
            <a:prstTxWarp prst="textNoShape">
              <a:avLst/>
            </a:prstTxWarp>
          </a:bodyPr>
          <a:lstStyle>
            <a:lvl1pPr algn="l" defTabSz="893322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2" y="0"/>
            <a:ext cx="3036208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369" tIns="44682" rIns="89369" bIns="44682" numCol="1" anchor="t" anchorCtr="0" compatLnSpc="1">
            <a:prstTxWarp prst="textNoShape">
              <a:avLst/>
            </a:prstTxWarp>
          </a:bodyPr>
          <a:lstStyle>
            <a:lvl1pPr algn="r" defTabSz="893322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10" y="4387248"/>
            <a:ext cx="5611586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369" tIns="44682" rIns="89369" bIns="44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5968"/>
            <a:ext cx="3036208" cy="45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369" tIns="44682" rIns="89369" bIns="44682" numCol="1" anchor="b" anchorCtr="0" compatLnSpc="1">
            <a:prstTxWarp prst="textNoShape">
              <a:avLst/>
            </a:prstTxWarp>
          </a:bodyPr>
          <a:lstStyle>
            <a:lvl1pPr algn="l" defTabSz="893322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2" y="8775968"/>
            <a:ext cx="3036208" cy="45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369" tIns="44682" rIns="89369" bIns="44682" numCol="1" anchor="b" anchorCtr="0" compatLnSpc="1">
            <a:prstTxWarp prst="textNoShape">
              <a:avLst/>
            </a:prstTxWarp>
          </a:bodyPr>
          <a:lstStyle>
            <a:lvl1pPr algn="r" defTabSz="893322">
              <a:defRPr sz="1100" smtClean="0"/>
            </a:lvl1pPr>
          </a:lstStyle>
          <a:p>
            <a:pPr>
              <a:defRPr/>
            </a:pPr>
            <a:fld id="{EFE99B4E-A465-4296-9E41-3B4D0F5F29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05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95388" y="692150"/>
            <a:ext cx="4619625" cy="34655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1pPr>
            <a:lvl2pPr marL="749207" indent="-288156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2pPr>
            <a:lvl3pPr marL="1152626" indent="-230524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3pPr>
            <a:lvl4pPr marL="1613678" indent="-230524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4pPr>
            <a:lvl5pPr marL="2074727" indent="-230524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5pPr>
            <a:lvl6pPr marL="2535778" indent="-230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6pPr>
            <a:lvl7pPr marL="2996829" indent="-230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7pPr>
            <a:lvl8pPr marL="3457882" indent="-230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8pPr>
            <a:lvl9pPr marL="3918930" indent="-230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9pPr>
          </a:lstStyle>
          <a:p>
            <a:fld id="{C6C3B199-1DA7-4CE3-A8E9-6643797A7FE2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043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5388" y="693738"/>
            <a:ext cx="4619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4FC8D-972B-4CCF-991C-FE20629C938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3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5325"/>
            <a:ext cx="4616450" cy="346233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409" y="4387248"/>
            <a:ext cx="5611587" cy="4152768"/>
          </a:xfrm>
          <a:noFill/>
          <a:ln/>
        </p:spPr>
        <p:txBody>
          <a:bodyPr/>
          <a:lstStyle/>
          <a:p>
            <a:endParaRPr lang="en-US" dirty="0" smtClean="0">
              <a:ea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5325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Should we include OLI- since technically its not a product but a channel?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99B4E-A465-4296-9E41-3B4D0F5F29C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234963" y="4176499"/>
            <a:ext cx="6578729" cy="51102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100" dirty="0"/>
              <a:t>As  we can see banks are adapting to a variety of new regulations.  Here we summarize some to the key categories of regulations: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100" b="1" u="sng" dirty="0"/>
              <a:t>Liquidity Regulations</a:t>
            </a:r>
            <a:r>
              <a:rPr lang="en-US" sz="1100" dirty="0"/>
              <a:t> 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Require banks to maintain 1) adequate liquidity buffers to manage unexpected outflows as well as 2) stable funding to support key businesses during periods of extended stress.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We will highlight the impacts of the Liquidity Coverage Ratio today.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100" b="1" u="sng" dirty="0"/>
              <a:t>Leverage Ratios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Establishes minimum capital requirements based upon total asset and lending commitment volumes regardless of riskiness of those assets.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100" b="1" u="sng" dirty="0"/>
              <a:t>Capital Requirements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Sets minimum capital requirements based upon riskiness of lending and other assets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May impose limits on bank dividends, share re-purchase and management compensation when earnings and capital falls below prescribed levels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100" b="1" u="sng" dirty="0"/>
              <a:t>Systemically Important Institutions – including Citi (GSIB and TLAC)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Must hold additional capital to absorb the impacts of market stresses and continue providing services critical to the marketplace without public support. (Stress testing, Living Will or Resolution)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100" b="1" u="sng" dirty="0"/>
              <a:t>Cumulative Impact  of Regulation Influencing: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Will influence each bank’s mix of equity, debt and other funding sources such as deposits as well as…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The amount of capital required for different businesses and for individual activities within a business.  Banks are evaluating business models and re-evaluating individual activities</a:t>
            </a:r>
          </a:p>
          <a:p>
            <a:pPr marL="634998" lvl="1" indent="-173181">
              <a:buFont typeface="Arial" panose="020B0604020202020204" pitchFamily="34" charset="0"/>
              <a:buChar char="•"/>
            </a:pPr>
            <a:r>
              <a:rPr lang="en-US" sz="1100" dirty="0"/>
              <a:t>LCR regulations interact with SLR regarding deposits</a:t>
            </a:r>
          </a:p>
          <a:p>
            <a:endParaRPr lang="en-US" altLang="en-US" sz="1000" dirty="0">
              <a:ea typeface="ヒラギノ角ゴ Pro W3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5388" y="695325"/>
            <a:ext cx="4619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99B4E-A465-4296-9E41-3B4D0F5F29C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6913"/>
            <a:ext cx="46164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b="1" u="sng" dirty="0"/>
              <a:t>LCR: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Intended to ensure that a bank can meet demand for short term outflows during periods of stress without having to sell off assets at below market prices, if they could be sold at all. 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LCR requires a bank’s 30 day stress liquidity buffer be greater than net expected outflows.  </a:t>
            </a:r>
          </a:p>
          <a:p>
            <a:endParaRPr lang="en-US" sz="1000" b="1" u="sng" dirty="0"/>
          </a:p>
          <a:p>
            <a:r>
              <a:rPr lang="en-US" sz="1000" b="1" u="sng" dirty="0"/>
              <a:t>Net Cash Outflows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The LCR rules regarding specific types of inflows and outflows are numerous and complex.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Today we will focus our discussion on outflows related to wholesale deposits – 3 categories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First, deposits with contractual maturities that exceed 30 days have no outflows – TD’s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Next, non-operating accounts, such as short tenor TD’s and MMDA accounts, are assigned outflows based upon client type – FI’s at 100% and others, including Public Sector owned accounts at 40% outflow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Finally, operating deposits are designated by the regulation to have 25% outflows.  Each operating account may also contain a portion of funds that are deemed to be “excess” or above that required to fund and complete daily transaction activity.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The operating account balance is effectively split into two pieces – an operating and excess component.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Excess operating deposits have the same outflow attributes as non-operating deposits.</a:t>
            </a:r>
          </a:p>
          <a:p>
            <a:pPr marL="173181" indent="-173181">
              <a:buFont typeface="Arial" panose="020B0604020202020204" pitchFamily="34" charset="0"/>
              <a:buChar char="•"/>
            </a:pPr>
            <a:r>
              <a:rPr lang="en-US" sz="1000" dirty="0"/>
              <a:t>Let’s now discuss how the regulation guides us to distinguish operating and excess portions of an operating account.</a:t>
            </a:r>
          </a:p>
          <a:p>
            <a:endParaRPr lang="en-US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4913" y="696913"/>
            <a:ext cx="4618037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48A77-D094-4FA5-A4C1-A42AF6E281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3325" y="696913"/>
            <a:ext cx="462121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74687" indent="-174687">
              <a:buFont typeface="Arial" panose="020B0604020202020204" pitchFamily="34" charset="0"/>
              <a:buChar char="•"/>
            </a:pPr>
            <a:r>
              <a:rPr lang="en-US" sz="1000" b="1" dirty="0"/>
              <a:t>Operational</a:t>
            </a:r>
            <a:r>
              <a:rPr lang="en-US" sz="1000" dirty="0"/>
              <a:t> - Operating deposits are held to complete cash management, clearing or custodial activities and must be held in transaction accounts or linked accounts such as a sweep.</a:t>
            </a:r>
          </a:p>
          <a:p>
            <a:pPr marL="174687" indent="-174687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4687" indent="-174687">
              <a:buFont typeface="Arial" panose="020B0604020202020204" pitchFamily="34" charset="0"/>
              <a:buChar char="•"/>
            </a:pPr>
            <a:r>
              <a:rPr lang="en-US" sz="1000" b="1" dirty="0"/>
              <a:t>Termination</a:t>
            </a:r>
            <a:r>
              <a:rPr lang="en-US" sz="1000" dirty="0"/>
              <a:t> – Next there must be a hurdle to the client moving operating service within 30 days</a:t>
            </a:r>
          </a:p>
          <a:p>
            <a:pPr marL="640518" lvl="1" indent="-174687">
              <a:buFont typeface="Arial" panose="020B0604020202020204" pitchFamily="34" charset="0"/>
              <a:buChar char="•"/>
            </a:pPr>
            <a:r>
              <a:rPr lang="en-US" sz="1000" dirty="0"/>
              <a:t>Contractual notice or termination expense – not always present </a:t>
            </a:r>
          </a:p>
          <a:p>
            <a:pPr marL="640518" lvl="1" indent="-174687">
              <a:buFont typeface="Arial" panose="020B0604020202020204" pitchFamily="34" charset="0"/>
              <a:buChar char="•"/>
            </a:pPr>
            <a:r>
              <a:rPr lang="en-US" sz="1000" dirty="0"/>
              <a:t>Significant client switching costs outside normal course of business – hard to know</a:t>
            </a:r>
          </a:p>
          <a:p>
            <a:pPr marL="174687" indent="-174687">
              <a:buFont typeface="Arial" panose="020B0604020202020204" pitchFamily="34" charset="0"/>
              <a:buChar char="•"/>
            </a:pPr>
            <a:r>
              <a:rPr lang="en-US" sz="1000" b="1" dirty="0"/>
              <a:t>Excess</a:t>
            </a:r>
            <a:r>
              <a:rPr lang="en-US" sz="1000" dirty="0"/>
              <a:t> - If a client can remove funds from an account and still complete  upcoming transactions those funds are probably excess. That said, it’s hard for banks to truly know a client’s capabilities and funding needs with that level of precision.</a:t>
            </a:r>
          </a:p>
          <a:p>
            <a:pPr marL="174687" indent="-174687">
              <a:buFont typeface="Arial" panose="020B0604020202020204" pitchFamily="34" charset="0"/>
              <a:buChar char="•"/>
            </a:pPr>
            <a:r>
              <a:rPr lang="en-US" sz="1000" dirty="0"/>
              <a:t>So we are required to estimate our client’s operating deposit needs:</a:t>
            </a:r>
          </a:p>
          <a:p>
            <a:pPr marL="640518" lvl="1" indent="-174687">
              <a:buFont typeface="Arial" panose="020B0604020202020204" pitchFamily="34" charset="0"/>
              <a:buChar char="•"/>
            </a:pPr>
            <a:r>
              <a:rPr lang="en-US" sz="1000" dirty="0"/>
              <a:t>Many banks estimate operating deposit requirements based upon a relationship of  payment value of transactions to deposit levels </a:t>
            </a:r>
          </a:p>
          <a:p>
            <a:pPr marL="640518" lvl="1" indent="-174687">
              <a:buFont typeface="Arial" panose="020B0604020202020204" pitchFamily="34" charset="0"/>
              <a:buChar char="•"/>
            </a:pPr>
            <a:r>
              <a:rPr lang="en-US" sz="1000" dirty="0"/>
              <a:t>Numerous other factors may be also be considered including:</a:t>
            </a:r>
          </a:p>
          <a:p>
            <a:pPr marL="1102337" lvl="2" indent="-174687">
              <a:buFont typeface="Arial" panose="020B0604020202020204" pitchFamily="34" charset="0"/>
              <a:buChar char="•"/>
            </a:pPr>
            <a:r>
              <a:rPr lang="en-US" sz="1000" dirty="0"/>
              <a:t>Volatility of receipts</a:t>
            </a:r>
          </a:p>
          <a:p>
            <a:pPr marL="1106351" lvl="2" indent="-174687">
              <a:buFont typeface="Arial" panose="020B0604020202020204" pitchFamily="34" charset="0"/>
              <a:buChar char="•"/>
            </a:pPr>
            <a:r>
              <a:rPr lang="en-US" sz="1000" dirty="0"/>
              <a:t>Client access  to intraday credit or frequency of overnight overdrafts</a:t>
            </a:r>
          </a:p>
          <a:p>
            <a:pPr marL="1106351" lvl="2" indent="-174687">
              <a:buFont typeface="Arial" panose="020B0604020202020204" pitchFamily="34" charset="0"/>
              <a:buChar char="•"/>
            </a:pPr>
            <a:r>
              <a:rPr lang="en-US" sz="1000" dirty="0"/>
              <a:t>And statistical estimations of each client’s unique treasury capability or efficiency.</a:t>
            </a:r>
          </a:p>
          <a:p>
            <a:pPr marL="174687" indent="-174687">
              <a:buFont typeface="Arial" panose="020B0604020202020204" pitchFamily="34" charset="0"/>
              <a:buChar char="•"/>
            </a:pPr>
            <a:r>
              <a:rPr lang="en-US" sz="1000" b="1" dirty="0"/>
              <a:t>Economic Incentive</a:t>
            </a:r>
            <a:r>
              <a:rPr lang="en-US" sz="1000" dirty="0"/>
              <a:t> – Banks may continue to competitively price operating deposits as a means to compete for the underlying operating services, but are likely to distinguish pricing between operating and non-operating or excess balances.</a:t>
            </a:r>
            <a:endParaRPr lang="en-US" sz="1000" b="1" dirty="0"/>
          </a:p>
          <a:p>
            <a:pPr marL="174687" indent="-174687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4687" indent="-174687">
              <a:buFont typeface="Arial" panose="020B0604020202020204" pitchFamily="34" charset="0"/>
              <a:buChar char="•"/>
            </a:pPr>
            <a:r>
              <a:rPr lang="en-US" sz="1000" dirty="0"/>
              <a:t>Certain types of</a:t>
            </a:r>
            <a:r>
              <a:rPr lang="en-US" sz="1000" b="1" dirty="0"/>
              <a:t> institutional investor</a:t>
            </a:r>
            <a:r>
              <a:rPr lang="en-US" sz="1000" dirty="0"/>
              <a:t> deposits, primarily those from hedge funds, may not be considered as operating deposits regardless of processing attributes.      </a:t>
            </a:r>
            <a:r>
              <a:rPr lang="en-US" sz="1000" b="1" dirty="0"/>
              <a:t>&lt;END&gt;</a:t>
            </a:r>
            <a:endParaRPr lang="en-US" sz="1000" dirty="0"/>
          </a:p>
          <a:p>
            <a:endParaRPr lang="en-US" sz="1000" dirty="0"/>
          </a:p>
          <a:p>
            <a:pPr marL="174664" indent="-174664">
              <a:buFont typeface="Arial" panose="020B0604020202020204" pitchFamily="34" charset="0"/>
              <a:buChar char="•"/>
            </a:pPr>
            <a:endParaRPr lang="en-US" sz="7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6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88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491" y="223805"/>
            <a:ext cx="8153400" cy="357183"/>
          </a:xfrm>
        </p:spPr>
        <p:txBody>
          <a:bodyPr/>
          <a:lstStyle>
            <a:lvl1pPr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able Placeholder 2"/>
          <p:cNvSpPr>
            <a:spLocks noGrp="1"/>
          </p:cNvSpPr>
          <p:nvPr>
            <p:ph type="tbl" idx="1"/>
          </p:nvPr>
        </p:nvSpPr>
        <p:spPr>
          <a:xfrm>
            <a:off x="322041" y="1557339"/>
            <a:ext cx="8499929" cy="4462462"/>
          </a:xfrm>
        </p:spPr>
        <p:txBody>
          <a:bodyPr/>
          <a:lstStyle>
            <a:lvl1pPr>
              <a:defRPr sz="1800" i="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7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9443" y="763588"/>
            <a:ext cx="8088313" cy="5532938"/>
          </a:xfrm>
        </p:spPr>
        <p:txBody>
          <a:bodyPr/>
          <a:lstStyle>
            <a:lvl2pPr>
              <a:lnSpc>
                <a:spcPct val="100000"/>
              </a:lnSpc>
              <a:defRPr b="1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6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79118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41289" y="1295400"/>
            <a:ext cx="8850312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1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672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7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238875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194905" y="1295400"/>
            <a:ext cx="2744665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1289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1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4712677" y="38862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40677" y="38862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17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672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4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0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28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491" y="223805"/>
            <a:ext cx="8153400" cy="357183"/>
          </a:xfrm>
        </p:spPr>
        <p:txBody>
          <a:bodyPr/>
          <a:lstStyle>
            <a:lvl1pPr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able Placeholder 2"/>
          <p:cNvSpPr>
            <a:spLocks noGrp="1"/>
          </p:cNvSpPr>
          <p:nvPr>
            <p:ph type="tbl" idx="1"/>
          </p:nvPr>
        </p:nvSpPr>
        <p:spPr>
          <a:xfrm>
            <a:off x="322041" y="1557339"/>
            <a:ext cx="8499929" cy="4462462"/>
          </a:xfrm>
        </p:spPr>
        <p:txBody>
          <a:bodyPr/>
          <a:lstStyle>
            <a:lvl1pPr>
              <a:defRPr sz="1800" i="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2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9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9" y="2631759"/>
            <a:ext cx="8861425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1995868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88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719" r:id="rId5"/>
    <p:sldLayoutId id="2147483822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8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88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91200" y="1066800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srgbClr val="53565A"/>
              </a:solidFill>
              <a:latin typeface="Arial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94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9" y="1295400"/>
            <a:ext cx="88503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88" y="6400800"/>
            <a:ext cx="8866187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7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hyperlink" Target="http://www.bis.org/" TargetMode="Externa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file:///\\rutvnasgts0001\ebus_share\NA%20LMSC\Liquidity\Business%20Reviews%20&amp;%20Strategy\LCR%20Charts%202.22%20Marcus%20Evans%20conference.xlsx!Sheet1!%5bLCR%20Charts%202.22%20Marcus%20Evans%20conference.xlsx%5dSheet1Chart%204" TargetMode="External"/><Relationship Id="rId3" Type="http://schemas.openxmlformats.org/officeDocument/2006/relationships/tags" Target="../tags/tag69.xml"/><Relationship Id="rId7" Type="http://schemas.openxmlformats.org/officeDocument/2006/relationships/oleObject" Target="file:///\\rutvnasgts0001\ebus_share\NA%20LMSC\Liquidity\Business%20Reviews%20&amp;%20Strategy\LCR%20Charts%202.22%20Marcus%20Evans%20conference.xlsx!Sheet1!%5bLCR%20Charts%202.22%20Marcus%20Evans%20conference.xlsx%5dSheet1Chart%201" TargetMode="External"/><Relationship Id="rId12" Type="http://schemas.openxmlformats.org/officeDocument/2006/relationships/image" Target="../media/image8.emf"/><Relationship Id="rId2" Type="http://schemas.openxmlformats.org/officeDocument/2006/relationships/tags" Target="../tags/tag68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9.xml"/><Relationship Id="rId11" Type="http://schemas.openxmlformats.org/officeDocument/2006/relationships/oleObject" Target="file:///\\rutvnasgts0001\ebus_share\NA%20LMSC\Liquidity\Business%20Reviews%20&amp;%20Strategy\LCR%20Charts%202.22%20Marcus%20Evans%20conference.xlsx!Sheet1!%5bLCR%20Charts%202.22%20Marcus%20Evans%20conference.xlsx%5dSheet1Chart%203" TargetMode="External"/><Relationship Id="rId5" Type="http://schemas.openxmlformats.org/officeDocument/2006/relationships/slideLayout" Target="../slideLayouts/slideLayout11.xml"/><Relationship Id="rId15" Type="http://schemas.openxmlformats.org/officeDocument/2006/relationships/oleObject" Target="file:///\\rutvnasgts0001\ebus_share\NA%20LMSC\Liquidity\Business%20Reviews%20&amp;%20Strategy\LCR%20Charts%202.22%20Marcus%20Evans%20conference.xlsx!Sheet1!%5bLCR%20Charts%202.22%20Marcus%20Evans%20conference.xlsx%5dSheet1%20Chart%205" TargetMode="External"/><Relationship Id="rId10" Type="http://schemas.openxmlformats.org/officeDocument/2006/relationships/image" Target="../media/image7.emf"/><Relationship Id="rId4" Type="http://schemas.openxmlformats.org/officeDocument/2006/relationships/tags" Target="../tags/tag70.xml"/><Relationship Id="rId9" Type="http://schemas.openxmlformats.org/officeDocument/2006/relationships/oleObject" Target="file:///\\rutvnasgts0001\ebus_share\NA%20LMSC\Liquidity\Business%20Reviews%20&amp;%20Strategy\LCR%20Charts%202.22%20Marcus%20Evans%20conference.xlsx!Sheet1!%5bLCR%20Charts%202.22%20Marcus%20Evans%20conference.xlsx%5dSheet1Chart%202" TargetMode="External"/><Relationship Id="rId1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file:///\\rutvnasgts0001\ebus_share\NA%20LMSC\Liquidity\Business%20Reviews%20&amp;%20Strategy\NSFR%20Slide%202.16.16.xlsx!Sheet1!%5bNSFR%20Slide%202.16.16.xlsx%5dSheet1%20Chart%202" TargetMode="External"/><Relationship Id="rId3" Type="http://schemas.openxmlformats.org/officeDocument/2006/relationships/tags" Target="../tags/tag7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71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74.xml"/><Relationship Id="rId10" Type="http://schemas.openxmlformats.org/officeDocument/2006/relationships/image" Target="../media/image11.png"/><Relationship Id="rId4" Type="http://schemas.openxmlformats.org/officeDocument/2006/relationships/tags" Target="../tags/tag73.xml"/><Relationship Id="rId9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chart" Target="../charts/chart3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b="35001"/>
          <a:stretch>
            <a:fillRect/>
          </a:stretch>
        </p:blipFill>
        <p:spPr bwMode="auto">
          <a:xfrm>
            <a:off x="0" y="44625"/>
            <a:ext cx="9146931" cy="3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8954" y="4308158"/>
            <a:ext cx="8862646" cy="984885"/>
          </a:xfrm>
          <a:ln w="12700"/>
        </p:spPr>
        <p:txBody>
          <a:bodyPr/>
          <a:lstStyle/>
          <a:p>
            <a:pPr eaLnBrk="1" hangingPunct="1"/>
            <a:r>
              <a:rPr lang="en-GB" dirty="0" smtClean="0"/>
              <a:t>LMS Regulatory Overview &amp; Interest Bearing Products 	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-2931" y="0"/>
            <a:ext cx="9149862" cy="6858000"/>
            <a:chOff x="-3175" y="0"/>
            <a:chExt cx="9912350" cy="6858001"/>
          </a:xfrm>
        </p:grpSpPr>
        <p:pic>
          <p:nvPicPr>
            <p:cNvPr id="5133" name="Picture 2" descr="G:\CTS - (formerly GTS)\_CTS Templates\Pitchbook Covers\981531\A4_Version\Archive\981531_CTS_A4_wav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3175" y="0"/>
              <a:ext cx="991235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4" name="Rectangle 9"/>
            <p:cNvSpPr>
              <a:spLocks noChangeArrowheads="1"/>
            </p:cNvSpPr>
            <p:nvPr/>
          </p:nvSpPr>
          <p:spPr bwMode="gray">
            <a:xfrm>
              <a:off x="9228138" y="6481763"/>
              <a:ext cx="677863" cy="3762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ea typeface="ヒラギノ角ゴ Pro W3"/>
                <a:cs typeface="ヒラギノ角ゴ Pro W3"/>
              </a:endParaRPr>
            </a:p>
          </p:txBody>
        </p:sp>
      </p:grpSp>
      <p:pic>
        <p:nvPicPr>
          <p:cNvPr id="5128" name="Picture 11" descr="citi-r_1c-red_rev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48297" y="452438"/>
            <a:ext cx="7048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Text Box 8"/>
          <p:cNvSpPr txBox="1">
            <a:spLocks noChangeArrowheads="1"/>
          </p:cNvSpPr>
          <p:nvPr/>
        </p:nvSpPr>
        <p:spPr bwMode="gray">
          <a:xfrm>
            <a:off x="149470" y="538261"/>
            <a:ext cx="77474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>
              <a:lnSpc>
                <a:spcPts val="2400"/>
              </a:lnSpc>
            </a:pPr>
            <a:r>
              <a:rPr lang="en-GB" dirty="0" smtClean="0">
                <a:solidFill>
                  <a:schemeClr val="bg1"/>
                </a:solidFill>
              </a:rPr>
              <a:t>Treasury &amp; Trade Solutions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gray">
          <a:xfrm>
            <a:off x="128954" y="3733801"/>
            <a:ext cx="8862646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3832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February 2016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Interest Bearing Direct Deposit Account (IBDDA)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9700" y="346076"/>
            <a:ext cx="8874612" cy="1077912"/>
            <a:chOff x="95" y="218"/>
            <a:chExt cx="6057" cy="679"/>
          </a:xfrm>
        </p:grpSpPr>
        <p:sp>
          <p:nvSpPr>
            <p:cNvPr id="3088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4" y="218"/>
              <a:ext cx="6048" cy="67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BDF2"/>
                </a:solidFill>
                <a:latin typeface="Arial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BDF2"/>
                  </a:solidFill>
                  <a:latin typeface="Arial"/>
                </a:rPr>
                <a:t>Interest Bearing Demand Deposit Accounts (IB DDA) offer clients an attractive return on balances and daily liquidity</a:t>
              </a:r>
              <a:r>
                <a:rPr lang="en-GB" dirty="0" smtClean="0">
                  <a:solidFill>
                    <a:srgbClr val="00BDF2"/>
                  </a:solidFill>
                  <a:latin typeface="Arial"/>
                </a:rPr>
                <a:t>.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srgbClr val="00BDF2"/>
                </a:solidFill>
                <a:latin typeface="Arial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BDF2"/>
                </a:solidFill>
                <a:latin typeface="Arial"/>
              </a:endParaRPr>
            </a:p>
          </p:txBody>
        </p:sp>
        <p:sp>
          <p:nvSpPr>
            <p:cNvPr id="3089" name="MessageLine"/>
            <p:cNvSpPr>
              <a:spLocks noChangeShapeType="1"/>
            </p:cNvSpPr>
            <p:nvPr/>
          </p:nvSpPr>
          <p:spPr bwMode="auto">
            <a:xfrm>
              <a:off x="95" y="664"/>
              <a:ext cx="6048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rgbClr val="53565A"/>
                </a:solidFill>
                <a:latin typeface="Arial"/>
              </a:endParaRPr>
            </a:p>
          </p:txBody>
        </p:sp>
      </p:grpSp>
      <p:sp>
        <p:nvSpPr>
          <p:cNvPr id="24" name="Rectangle 50"/>
          <p:cNvSpPr>
            <a:spLocks noChangeArrowheads="1"/>
          </p:cNvSpPr>
          <p:nvPr/>
        </p:nvSpPr>
        <p:spPr bwMode="gray">
          <a:xfrm>
            <a:off x="3217863" y="1219200"/>
            <a:ext cx="272573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Attributes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 smtClean="0">
                <a:solidFill>
                  <a:srgbClr val="53565A"/>
                </a:solidFill>
                <a:latin typeface="Arial"/>
              </a:rPr>
              <a:t>No foreign sovereign risk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FDIC insured up to $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250,000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 smtClean="0">
                <a:solidFill>
                  <a:srgbClr val="53565A"/>
                </a:solidFill>
                <a:latin typeface="Arial"/>
              </a:rPr>
              <a:t>Daily liquidity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 smtClean="0">
                <a:solidFill>
                  <a:srgbClr val="53565A"/>
                </a:solidFill>
                <a:latin typeface="Arial"/>
              </a:rPr>
              <a:t>Greater yield control from a transparent rate schedule 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 smtClean="0">
                <a:solidFill>
                  <a:srgbClr val="53565A"/>
                </a:solidFill>
                <a:latin typeface="Arial"/>
              </a:rPr>
              <a:t>Competitive rates 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 smtClean="0">
                <a:solidFill>
                  <a:srgbClr val="53565A"/>
                </a:solidFill>
                <a:latin typeface="Arial"/>
              </a:rPr>
              <a:t>Easy implementation process</a:t>
            </a:r>
          </a:p>
          <a:p>
            <a:pPr marL="34290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endParaRPr lang="en-US" sz="1200" dirty="0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gray">
          <a:xfrm>
            <a:off x="141288" y="3683001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7" name="Line 59"/>
          <p:cNvSpPr>
            <a:spLocks noChangeShapeType="1"/>
          </p:cNvSpPr>
          <p:nvPr/>
        </p:nvSpPr>
        <p:spPr bwMode="auto">
          <a:xfrm>
            <a:off x="3048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8" name="Line 60"/>
          <p:cNvSpPr>
            <a:spLocks noChangeShapeType="1"/>
          </p:cNvSpPr>
          <p:nvPr/>
        </p:nvSpPr>
        <p:spPr bwMode="auto">
          <a:xfrm>
            <a:off x="6096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gray">
          <a:xfrm>
            <a:off x="141288" y="1219200"/>
            <a:ext cx="27543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Overview</a:t>
            </a:r>
            <a:endParaRPr lang="en-US" u="sng" dirty="0" smtClean="0">
              <a:solidFill>
                <a:srgbClr val="53565A"/>
              </a:solidFill>
              <a:latin typeface="Arial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GB" sz="1200" dirty="0" smtClean="0">
                <a:solidFill>
                  <a:srgbClr val="53565A"/>
                </a:solidFill>
                <a:latin typeface="Arial"/>
              </a:rPr>
              <a:t>Demand Deposit Account (DDA) with Citibank N.A. earning hard dollar interest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GB" sz="1200" dirty="0" smtClean="0">
                <a:solidFill>
                  <a:srgbClr val="53565A"/>
                </a:solidFill>
                <a:latin typeface="Arial"/>
              </a:rPr>
              <a:t>New Interest Bracketing feature provides clients with greater control on their investment yield</a:t>
            </a:r>
            <a:endParaRPr lang="en-US" sz="1200" dirty="0" smtClean="0">
              <a:solidFill>
                <a:srgbClr val="53565A"/>
              </a:solidFill>
              <a:latin typeface="Arial"/>
            </a:endParaRPr>
          </a:p>
          <a:p>
            <a:pPr marL="344488" lvl="1" indent="-171450" algn="l" defTabSz="1838325" fontAlgn="auto">
              <a:spcBef>
                <a:spcPct val="2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Arial"/>
              <a:buChar char="–"/>
            </a:pPr>
            <a:r>
              <a:rPr lang="en-GB" sz="1200" kern="0" dirty="0" smtClean="0">
                <a:solidFill>
                  <a:srgbClr val="53565A"/>
                </a:solidFill>
                <a:latin typeface="Arial"/>
              </a:rPr>
              <a:t>Can establish up to 5 brackets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endParaRPr lang="en-US" sz="12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gray">
          <a:xfrm>
            <a:off x="6278562" y="1219200"/>
            <a:ext cx="2636838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  <a:defRPr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Citibank N.A. Ratings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Short-Term Credit Ratings (Moody’s / S&amp;P / Fitch):  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A-1/ F1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Long-Term Credit Ratings: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A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AA-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U.S. Short-Term Sovereign Risk:</a:t>
            </a:r>
          </a:p>
          <a:p>
            <a:pPr marL="341313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A-1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F1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  <a:defRPr/>
            </a:pPr>
            <a:endParaRPr lang="en-US" sz="1200" kern="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gray">
          <a:xfrm>
            <a:off x="141288" y="3767665"/>
            <a:ext cx="40497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NA Market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Commentary</a:t>
            </a:r>
            <a:endParaRPr lang="en-US" sz="1200" dirty="0" smtClean="0">
              <a:solidFill>
                <a:srgbClr val="53565A"/>
              </a:solidFill>
              <a:latin typeface="Arial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  <a:latin typeface="Arial"/>
              </a:rPr>
              <a:t>IBDDA has grown in popularity since the repeal of R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egulation Q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in the US that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prohibited banks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to pay interest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on corporate deposits</a:t>
            </a:r>
          </a:p>
          <a:p>
            <a:pPr marL="628650" lvl="1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Regulation Q was the driving factor behind Sweeps being utilized to earn a hard dollar return on bank deposits </a:t>
            </a:r>
          </a:p>
          <a:p>
            <a:pPr marL="171450" lvl="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</a:rPr>
              <a:t>Pricing is usually </a:t>
            </a:r>
            <a:r>
              <a:rPr lang="en-US" sz="1200" dirty="0" smtClean="0">
                <a:solidFill>
                  <a:srgbClr val="53565A"/>
                </a:solidFill>
              </a:rPr>
              <a:t>a </a:t>
            </a:r>
            <a:r>
              <a:rPr lang="en-US" sz="1200" dirty="0">
                <a:solidFill>
                  <a:srgbClr val="53565A"/>
                </a:solidFill>
              </a:rPr>
              <a:t>managed rate subjected to market conditions. This provides a more stable rate as it is not tied to a benchmark</a:t>
            </a:r>
          </a:p>
          <a:p>
            <a:pPr marL="628650" lvl="1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anose="05050102010706020507" pitchFamily="18" charset="2"/>
              <a:buChar char="-"/>
            </a:pPr>
            <a:endParaRPr lang="en-US" sz="1200" dirty="0" smtClean="0">
              <a:solidFill>
                <a:srgbClr val="53565A"/>
              </a:solidFill>
              <a:latin typeface="Arial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" name="Line 59"/>
          <p:cNvSpPr>
            <a:spLocks noChangeShapeType="1"/>
          </p:cNvSpPr>
          <p:nvPr/>
        </p:nvSpPr>
        <p:spPr bwMode="auto">
          <a:xfrm>
            <a:off x="4546504" y="38100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0" name="Rectangle 50"/>
          <p:cNvSpPr>
            <a:spLocks noChangeArrowheads="1"/>
          </p:cNvSpPr>
          <p:nvPr/>
        </p:nvSpPr>
        <p:spPr bwMode="gray">
          <a:xfrm>
            <a:off x="4789488" y="3767665"/>
            <a:ext cx="4049712" cy="21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Deposit Solutions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  <a:ea typeface="ヒラギノ角ゴ Pro W3"/>
              </a:rPr>
              <a:t>Spectrum</a:t>
            </a:r>
            <a:endParaRPr lang="en-US" b="1" u="sng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grpSp>
        <p:nvGrpSpPr>
          <p:cNvPr id="57" name="Group 42"/>
          <p:cNvGrpSpPr/>
          <p:nvPr/>
        </p:nvGrpSpPr>
        <p:grpSpPr>
          <a:xfrm>
            <a:off x="4648200" y="3916692"/>
            <a:ext cx="4343400" cy="2130038"/>
            <a:chOff x="4648200" y="3916692"/>
            <a:chExt cx="4343400" cy="2130038"/>
          </a:xfrm>
        </p:grpSpPr>
        <p:cxnSp>
          <p:nvCxnSpPr>
            <p:cNvPr id="58" name="Straight Arrow Connector 57"/>
            <p:cNvCxnSpPr/>
            <p:nvPr/>
          </p:nvCxnSpPr>
          <p:spPr bwMode="auto">
            <a:xfrm flipV="1">
              <a:off x="4988673" y="4132130"/>
              <a:ext cx="0" cy="1910928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4988673" y="6043057"/>
              <a:ext cx="4002927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 Box 55"/>
            <p:cNvSpPr txBox="1">
              <a:spLocks noChangeArrowheads="1"/>
            </p:cNvSpPr>
            <p:nvPr/>
          </p:nvSpPr>
          <p:spPr bwMode="gray">
            <a:xfrm>
              <a:off x="4648200" y="4951532"/>
              <a:ext cx="32743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00" b="1" dirty="0">
                  <a:solidFill>
                    <a:srgbClr val="003082"/>
                  </a:solidFill>
                </a:rPr>
                <a:t>Deposit Yield</a:t>
              </a:r>
            </a:p>
          </p:txBody>
        </p:sp>
        <p:grpSp>
          <p:nvGrpSpPr>
            <p:cNvPr id="82" name="Group 39"/>
            <p:cNvGrpSpPr/>
            <p:nvPr/>
          </p:nvGrpSpPr>
          <p:grpSpPr>
            <a:xfrm>
              <a:off x="5069204" y="3916692"/>
              <a:ext cx="3775127" cy="2130038"/>
              <a:chOff x="5243985" y="3987077"/>
              <a:chExt cx="3600109" cy="2057600"/>
            </a:xfrm>
          </p:grpSpPr>
          <p:sp>
            <p:nvSpPr>
              <p:cNvPr id="84" name="Line 146"/>
              <p:cNvSpPr>
                <a:spLocks noChangeShapeType="1"/>
              </p:cNvSpPr>
              <p:nvPr/>
            </p:nvSpPr>
            <p:spPr bwMode="gray">
              <a:xfrm>
                <a:off x="5423837" y="5249703"/>
                <a:ext cx="2" cy="79497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Rectangle 147"/>
              <p:cNvSpPr>
                <a:spLocks noChangeArrowheads="1"/>
              </p:cNvSpPr>
              <p:nvPr/>
            </p:nvSpPr>
            <p:spPr bwMode="gray">
              <a:xfrm>
                <a:off x="6180835" y="5371137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Prime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86" name="Rectangle 151"/>
              <p:cNvSpPr>
                <a:spLocks noChangeArrowheads="1"/>
              </p:cNvSpPr>
              <p:nvPr/>
            </p:nvSpPr>
            <p:spPr bwMode="gray">
              <a:xfrm>
                <a:off x="5707380" y="5442589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>
                  <a:lnSpc>
                    <a:spcPct val="90000"/>
                  </a:lnSpc>
                </a:pPr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Government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87" name="Rectangle 155"/>
              <p:cNvSpPr>
                <a:spLocks noChangeArrowheads="1"/>
              </p:cNvSpPr>
              <p:nvPr/>
            </p:nvSpPr>
            <p:spPr bwMode="gray">
              <a:xfrm>
                <a:off x="5243985" y="5535784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MMDA Account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88" name="Line 146"/>
              <p:cNvSpPr>
                <a:spLocks noChangeShapeType="1"/>
              </p:cNvSpPr>
              <p:nvPr/>
            </p:nvSpPr>
            <p:spPr bwMode="gray">
              <a:xfrm>
                <a:off x="8182682" y="41910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Line 146"/>
              <p:cNvSpPr>
                <a:spLocks noChangeShapeType="1"/>
              </p:cNvSpPr>
              <p:nvPr/>
            </p:nvSpPr>
            <p:spPr bwMode="gray">
              <a:xfrm>
                <a:off x="6824216" y="4624647"/>
                <a:ext cx="4502" cy="1277935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Rectangle 153"/>
              <p:cNvSpPr>
                <a:spLocks noChangeArrowheads="1"/>
              </p:cNvSpPr>
              <p:nvPr/>
            </p:nvSpPr>
            <p:spPr bwMode="gray">
              <a:xfrm>
                <a:off x="6638035" y="5278843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/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Time Deposits</a:t>
                </a:r>
                <a:r>
                  <a:rPr lang="en-GB" sz="500" baseline="30000" dirty="0">
                    <a:solidFill>
                      <a:srgbClr val="53565A">
                        <a:lumMod val="50000"/>
                      </a:srgbClr>
                    </a:solidFill>
                  </a:rPr>
                  <a:t>1</a:t>
                </a:r>
                <a:endParaRPr lang="en-US" sz="500" baseline="300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91" name="Line 146"/>
              <p:cNvSpPr>
                <a:spLocks noChangeShapeType="1"/>
              </p:cNvSpPr>
              <p:nvPr/>
            </p:nvSpPr>
            <p:spPr bwMode="gray">
              <a:xfrm>
                <a:off x="7268281" y="46482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153"/>
              <p:cNvSpPr>
                <a:spLocks noChangeArrowheads="1"/>
              </p:cNvSpPr>
              <p:nvPr/>
            </p:nvSpPr>
            <p:spPr bwMode="gray">
              <a:xfrm>
                <a:off x="7086600" y="4928323"/>
                <a:ext cx="372365" cy="34361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Interest Bearing DDA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Line 146"/>
              <p:cNvSpPr>
                <a:spLocks noChangeShapeType="1"/>
              </p:cNvSpPr>
              <p:nvPr/>
            </p:nvSpPr>
            <p:spPr bwMode="gray">
              <a:xfrm>
                <a:off x="7725482" y="4417438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Rectangle 153"/>
              <p:cNvSpPr>
                <a:spLocks noChangeArrowheads="1"/>
              </p:cNvSpPr>
              <p:nvPr/>
            </p:nvSpPr>
            <p:spPr bwMode="gray">
              <a:xfrm>
                <a:off x="7543800" y="4697561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Puerto Rico Sweep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Line 146"/>
              <p:cNvSpPr>
                <a:spLocks noChangeShapeType="1"/>
              </p:cNvSpPr>
              <p:nvPr/>
            </p:nvSpPr>
            <p:spPr bwMode="gray">
              <a:xfrm>
                <a:off x="8648517" y="3987077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tangle 153"/>
              <p:cNvSpPr>
                <a:spLocks noChangeArrowheads="1"/>
              </p:cNvSpPr>
              <p:nvPr/>
            </p:nvSpPr>
            <p:spPr bwMode="gray">
              <a:xfrm>
                <a:off x="8011539" y="4470438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31+ Day Minimum Maturity TD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97" name="Rectangle 156"/>
              <p:cNvSpPr>
                <a:spLocks noChangeArrowheads="1"/>
              </p:cNvSpPr>
              <p:nvPr/>
            </p:nvSpPr>
            <p:spPr bwMode="gray">
              <a:xfrm>
                <a:off x="8471729" y="4286010"/>
                <a:ext cx="372365" cy="33863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ECR DDA Balances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7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58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Other Offerings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9700" y="557213"/>
            <a:ext cx="8861425" cy="496887"/>
            <a:chOff x="95" y="351"/>
            <a:chExt cx="6048" cy="313"/>
          </a:xfrm>
        </p:grpSpPr>
        <p:sp>
          <p:nvSpPr>
            <p:cNvPr id="3088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5" y="351"/>
              <a:ext cx="6048" cy="2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BDF2"/>
                  </a:solidFill>
                  <a:latin typeface="Arial"/>
                </a:rPr>
                <a:t>North America has many other offerings along the spectrum of deposit solutions to support clients in investing operating cash.</a:t>
              </a:r>
              <a:endParaRPr lang="en-US" dirty="0">
                <a:solidFill>
                  <a:srgbClr val="00BDF2"/>
                </a:solidFill>
                <a:latin typeface="Arial"/>
              </a:endParaRPr>
            </a:p>
          </p:txBody>
        </p:sp>
        <p:sp>
          <p:nvSpPr>
            <p:cNvPr id="3089" name="MessageLine"/>
            <p:cNvSpPr>
              <a:spLocks noChangeShapeType="1"/>
            </p:cNvSpPr>
            <p:nvPr/>
          </p:nvSpPr>
          <p:spPr bwMode="auto">
            <a:xfrm>
              <a:off x="95" y="664"/>
              <a:ext cx="6048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rgbClr val="53565A"/>
                </a:solidFill>
                <a:latin typeface="Arial"/>
              </a:endParaRPr>
            </a:p>
          </p:txBody>
        </p:sp>
      </p:grp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4546504" y="38100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gray">
          <a:xfrm>
            <a:off x="4789488" y="3767665"/>
            <a:ext cx="4049712" cy="21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Deposit Solutions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  <a:ea typeface="ヒラギノ角ゴ Pro W3"/>
              </a:rPr>
              <a:t>Spectrum</a:t>
            </a:r>
            <a:endParaRPr lang="en-US" b="1" u="sng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gray">
          <a:xfrm>
            <a:off x="3217862" y="1219200"/>
            <a:ext cx="27432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Time Deposits</a:t>
            </a:r>
            <a:endParaRPr lang="en-US" b="1" u="sng" dirty="0">
              <a:solidFill>
                <a:srgbClr val="002D72"/>
              </a:solidFill>
              <a:latin typeface="Arial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Non-negotiable bank obligations issued for stated period of time and rate of interests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Suitable for organizations which can commit balances for prescribed tenor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Multi-channel access – execute trades online via the Citibank ® Online Investment Portal or through our regional/local Liquidity &amp; Investment desks</a:t>
            </a:r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gray">
          <a:xfrm>
            <a:off x="141288" y="1219200"/>
            <a:ext cx="27432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Money Market Deposit Account</a:t>
            </a:r>
            <a:endParaRPr lang="en-US" b="1" u="sng" dirty="0">
              <a:solidFill>
                <a:srgbClr val="002D72"/>
              </a:solidFill>
              <a:latin typeface="Arial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Account and non-account based options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Limit to 6 withdrawals a month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latin typeface="Arial"/>
              </a:rPr>
              <a:t>FDIC insured up to $250,000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>
                <a:solidFill>
                  <a:srgbClr val="53565A"/>
                </a:solidFill>
                <a:latin typeface="Arial"/>
              </a:rPr>
              <a:t>Daily liquidity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endParaRPr lang="en-US" sz="1200" dirty="0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gray">
          <a:xfrm>
            <a:off x="6172200" y="1219201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  <a:defRPr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OLI (MMF Offerings)</a:t>
            </a:r>
            <a:endParaRPr lang="en-US" b="1" u="sng" dirty="0">
              <a:solidFill>
                <a:srgbClr val="002D72"/>
              </a:solidFill>
              <a:latin typeface="Arial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smtClean="0">
                <a:solidFill>
                  <a:srgbClr val="53565A"/>
                </a:solidFill>
                <a:latin typeface="Arial"/>
              </a:rPr>
              <a:t>Access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to 150+ money market funds from 14 premier fund providers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Automated Alerts and Notifications and Sweep Functionality (MMFs)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Reporting Functionality and External Website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Centralized Global Investing </a:t>
            </a:r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gray">
          <a:xfrm>
            <a:off x="141288" y="3699932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3048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6096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60" name="Rectangle 50"/>
          <p:cNvSpPr>
            <a:spLocks noChangeArrowheads="1"/>
          </p:cNvSpPr>
          <p:nvPr/>
        </p:nvSpPr>
        <p:spPr bwMode="gray">
          <a:xfrm>
            <a:off x="141288" y="3767665"/>
            <a:ext cx="40497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NA Market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Commentary</a:t>
            </a:r>
            <a:endParaRPr lang="en-US" sz="1200" dirty="0" smtClean="0">
              <a:solidFill>
                <a:srgbClr val="53565A"/>
              </a:solidFill>
              <a:latin typeface="Arial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MMDAs are decreasing in popularity now that there are increased options to earn hard dollar interest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In today’s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rate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environment, Time Deposits are increasingly rare in the corporate space since O/N liquidity pricing can compete with shorter tenured TDs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Investment in Money Market Funds through Citi’s award winning OLI portal remain an important offering for Citi</a:t>
            </a:r>
          </a:p>
          <a:p>
            <a:pPr marL="628650" lvl="1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Use of MMFs have declined in the past few years as yields have decreased compared to bank deposits</a:t>
            </a:r>
            <a:endParaRPr lang="en-US" sz="1200" dirty="0">
              <a:solidFill>
                <a:srgbClr val="53565A"/>
              </a:solidFill>
              <a:latin typeface="Arial"/>
            </a:endParaRPr>
          </a:p>
        </p:txBody>
      </p:sp>
      <p:grpSp>
        <p:nvGrpSpPr>
          <p:cNvPr id="36" name="Group 42"/>
          <p:cNvGrpSpPr/>
          <p:nvPr/>
        </p:nvGrpSpPr>
        <p:grpSpPr>
          <a:xfrm>
            <a:off x="4648200" y="3916692"/>
            <a:ext cx="4343400" cy="2130038"/>
            <a:chOff x="4648200" y="3916692"/>
            <a:chExt cx="4343400" cy="2130038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988673" y="4132130"/>
              <a:ext cx="0" cy="1910928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4988673" y="6043057"/>
              <a:ext cx="4002927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55"/>
            <p:cNvSpPr txBox="1">
              <a:spLocks noChangeArrowheads="1"/>
            </p:cNvSpPr>
            <p:nvPr/>
          </p:nvSpPr>
          <p:spPr bwMode="gray">
            <a:xfrm>
              <a:off x="4648200" y="4951532"/>
              <a:ext cx="32743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00" b="1" dirty="0">
                  <a:solidFill>
                    <a:srgbClr val="003082"/>
                  </a:solidFill>
                </a:rPr>
                <a:t>Deposit Yield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069204" y="3916692"/>
              <a:ext cx="3775127" cy="2130038"/>
              <a:chOff x="5243985" y="3987077"/>
              <a:chExt cx="3600109" cy="2057600"/>
            </a:xfrm>
          </p:grpSpPr>
          <p:sp>
            <p:nvSpPr>
              <p:cNvPr id="41" name="Line 146"/>
              <p:cNvSpPr>
                <a:spLocks noChangeShapeType="1"/>
              </p:cNvSpPr>
              <p:nvPr/>
            </p:nvSpPr>
            <p:spPr bwMode="gray">
              <a:xfrm>
                <a:off x="5423837" y="5249703"/>
                <a:ext cx="2" cy="79497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147"/>
              <p:cNvSpPr>
                <a:spLocks noChangeArrowheads="1"/>
              </p:cNvSpPr>
              <p:nvPr/>
            </p:nvSpPr>
            <p:spPr bwMode="gray">
              <a:xfrm>
                <a:off x="6180835" y="5371137"/>
                <a:ext cx="372365" cy="34361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Prime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3" name="Rectangle 151"/>
              <p:cNvSpPr>
                <a:spLocks noChangeArrowheads="1"/>
              </p:cNvSpPr>
              <p:nvPr/>
            </p:nvSpPr>
            <p:spPr bwMode="gray">
              <a:xfrm>
                <a:off x="5707380" y="5442589"/>
                <a:ext cx="372365" cy="34361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>
                  <a:lnSpc>
                    <a:spcPct val="90000"/>
                  </a:lnSpc>
                </a:pPr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Government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4" name="Rectangle 155"/>
              <p:cNvSpPr>
                <a:spLocks noChangeArrowheads="1"/>
              </p:cNvSpPr>
              <p:nvPr/>
            </p:nvSpPr>
            <p:spPr bwMode="gray">
              <a:xfrm>
                <a:off x="5243985" y="5535784"/>
                <a:ext cx="372365" cy="34361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MMDA Account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5" name="Line 146"/>
              <p:cNvSpPr>
                <a:spLocks noChangeShapeType="1"/>
              </p:cNvSpPr>
              <p:nvPr/>
            </p:nvSpPr>
            <p:spPr bwMode="gray">
              <a:xfrm>
                <a:off x="8182682" y="41910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46"/>
              <p:cNvSpPr>
                <a:spLocks noChangeShapeType="1"/>
              </p:cNvSpPr>
              <p:nvPr/>
            </p:nvSpPr>
            <p:spPr bwMode="gray">
              <a:xfrm>
                <a:off x="6824216" y="4624647"/>
                <a:ext cx="4502" cy="1277935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153"/>
              <p:cNvSpPr>
                <a:spLocks noChangeArrowheads="1"/>
              </p:cNvSpPr>
              <p:nvPr/>
            </p:nvSpPr>
            <p:spPr bwMode="gray">
              <a:xfrm>
                <a:off x="6638035" y="5278843"/>
                <a:ext cx="372365" cy="34361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/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Time Deposits</a:t>
                </a:r>
                <a:r>
                  <a:rPr lang="en-GB" sz="500" baseline="30000" dirty="0">
                    <a:solidFill>
                      <a:srgbClr val="53565A">
                        <a:lumMod val="50000"/>
                      </a:srgbClr>
                    </a:solidFill>
                  </a:rPr>
                  <a:t>1</a:t>
                </a:r>
                <a:endParaRPr lang="en-US" sz="500" baseline="300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8" name="Line 146"/>
              <p:cNvSpPr>
                <a:spLocks noChangeShapeType="1"/>
              </p:cNvSpPr>
              <p:nvPr/>
            </p:nvSpPr>
            <p:spPr bwMode="gray">
              <a:xfrm>
                <a:off x="7268281" y="46482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153"/>
              <p:cNvSpPr>
                <a:spLocks noChangeArrowheads="1"/>
              </p:cNvSpPr>
              <p:nvPr/>
            </p:nvSpPr>
            <p:spPr bwMode="gray">
              <a:xfrm>
                <a:off x="7086600" y="4928323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Interest Bearing DDA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Line 146"/>
              <p:cNvSpPr>
                <a:spLocks noChangeShapeType="1"/>
              </p:cNvSpPr>
              <p:nvPr/>
            </p:nvSpPr>
            <p:spPr bwMode="gray">
              <a:xfrm>
                <a:off x="7725482" y="4417438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153"/>
              <p:cNvSpPr>
                <a:spLocks noChangeArrowheads="1"/>
              </p:cNvSpPr>
              <p:nvPr/>
            </p:nvSpPr>
            <p:spPr bwMode="gray">
              <a:xfrm>
                <a:off x="7543800" y="4697561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Puerto Rico Sweep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Line 146"/>
              <p:cNvSpPr>
                <a:spLocks noChangeShapeType="1"/>
              </p:cNvSpPr>
              <p:nvPr/>
            </p:nvSpPr>
            <p:spPr bwMode="gray">
              <a:xfrm>
                <a:off x="8648517" y="3987077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153"/>
              <p:cNvSpPr>
                <a:spLocks noChangeArrowheads="1"/>
              </p:cNvSpPr>
              <p:nvPr/>
            </p:nvSpPr>
            <p:spPr bwMode="gray">
              <a:xfrm>
                <a:off x="8011539" y="4470438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31+ Day Minimum Maturity TD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62" name="Rectangle 156"/>
              <p:cNvSpPr>
                <a:spLocks noChangeArrowheads="1"/>
              </p:cNvSpPr>
              <p:nvPr/>
            </p:nvSpPr>
            <p:spPr bwMode="gray">
              <a:xfrm>
                <a:off x="8471729" y="4286010"/>
                <a:ext cx="372365" cy="33863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ECR DDA Balances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8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24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60325"/>
            <a:ext cx="8859837" cy="365125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3082"/>
                </a:solidFill>
              </a:rPr>
              <a:t>Money Market Funds (MMFs)</a:t>
            </a:r>
            <a:endParaRPr lang="en-GB" dirty="0" smtClean="0">
              <a:solidFill>
                <a:srgbClr val="003082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41288" y="1371600"/>
            <a:ext cx="8861425" cy="2154436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GB" sz="1000" dirty="0" smtClean="0">
                <a:solidFill>
                  <a:schemeClr val="tx1"/>
                </a:solidFill>
              </a:rPr>
              <a:t>Mutual funds that invest in a diversified portfolio of high-quality, short-term debt securities</a:t>
            </a:r>
          </a:p>
          <a:p>
            <a:pPr lvl="1" eaLnBrk="1" hangingPunct="1">
              <a:buFontTx/>
              <a:buChar char="–"/>
            </a:pPr>
            <a:r>
              <a:rPr lang="en-GB" sz="1000" dirty="0" smtClean="0">
                <a:solidFill>
                  <a:schemeClr val="tx1"/>
                </a:solidFill>
              </a:rPr>
              <a:t>Adhere to strict credit quality, diversification, and maturity guidelines which exist to minimize credit, interest rate and liquidity risks </a:t>
            </a:r>
          </a:p>
          <a:p>
            <a:pPr eaLnBrk="1" hangingPunct="1"/>
            <a:r>
              <a:rPr lang="en-GB" sz="1000" b="1" dirty="0" smtClean="0">
                <a:solidFill>
                  <a:srgbClr val="00BDF2"/>
                </a:solidFill>
              </a:rPr>
              <a:t>Fund Objectives:</a:t>
            </a:r>
          </a:p>
          <a:p>
            <a:pPr lvl="1" eaLnBrk="1" hangingPunct="1">
              <a:buFontTx/>
              <a:buChar char="–"/>
            </a:pPr>
            <a:r>
              <a:rPr lang="en-GB" sz="1000" b="1" dirty="0" smtClean="0">
                <a:solidFill>
                  <a:schemeClr val="tx1"/>
                </a:solidFill>
              </a:rPr>
              <a:t>Preservation of Capital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-  maintain a stable net asset value (NAV) of $1.00 per share</a:t>
            </a:r>
            <a:r>
              <a:rPr lang="en-GB" sz="1000" baseline="30000" dirty="0" smtClean="0">
                <a:solidFill>
                  <a:schemeClr val="tx1"/>
                </a:solidFill>
              </a:rPr>
              <a:t>1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buFontTx/>
              <a:buChar char="–"/>
            </a:pPr>
            <a:r>
              <a:rPr lang="en-GB" sz="1000" b="1" dirty="0" smtClean="0">
                <a:solidFill>
                  <a:schemeClr val="tx1"/>
                </a:solidFill>
              </a:rPr>
              <a:t>Daily Liquidity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- highly liquid investment and can be relied upon as a cash asset</a:t>
            </a:r>
          </a:p>
          <a:p>
            <a:pPr lvl="1" eaLnBrk="1" hangingPunct="1">
              <a:buFontTx/>
              <a:buChar char="–"/>
            </a:pPr>
            <a:r>
              <a:rPr lang="en-GB" sz="1000" b="1" dirty="0" smtClean="0">
                <a:solidFill>
                  <a:schemeClr val="tx1"/>
                </a:solidFill>
              </a:rPr>
              <a:t>Competitive Yield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- provide with investors with competitive yields throughout the interest cycle</a:t>
            </a:r>
          </a:p>
          <a:p>
            <a:pPr eaLnBrk="1" hangingPunct="1"/>
            <a:r>
              <a:rPr lang="en-GB" sz="1000" b="1" dirty="0" smtClean="0">
                <a:solidFill>
                  <a:srgbClr val="00BDF2"/>
                </a:solidFill>
              </a:rPr>
              <a:t>Types of Funds:</a:t>
            </a:r>
          </a:p>
          <a:p>
            <a:pPr lvl="1" eaLnBrk="1" hangingPunct="1">
              <a:buFontTx/>
              <a:buChar char="–"/>
            </a:pPr>
            <a:r>
              <a:rPr lang="en-GB" sz="1000" b="1" dirty="0" smtClean="0">
                <a:solidFill>
                  <a:schemeClr val="tx1"/>
                </a:solidFill>
              </a:rPr>
              <a:t>Prime/Commercial Paper (CP) </a:t>
            </a:r>
            <a:r>
              <a:rPr lang="en-GB" sz="1000" dirty="0" smtClean="0">
                <a:solidFill>
                  <a:schemeClr val="tx1"/>
                </a:solidFill>
              </a:rPr>
              <a:t>-  invest in a diversified portfolio of high-quality, short-term debt securities, including securities issued or guaranteed by the U.S. government, its agencies or instrumentalities; CD’s, TDs, CP bankers’ acceptances and other short-term securities</a:t>
            </a:r>
          </a:p>
          <a:p>
            <a:pPr lvl="1" eaLnBrk="1" hangingPunct="1">
              <a:buFontTx/>
              <a:buChar char="–"/>
            </a:pPr>
            <a:r>
              <a:rPr lang="en-GB" sz="1000" b="1" dirty="0" smtClean="0">
                <a:solidFill>
                  <a:schemeClr val="tx1"/>
                </a:solidFill>
              </a:rPr>
              <a:t>Treasury or Government </a:t>
            </a:r>
            <a:r>
              <a:rPr lang="en-GB" sz="1000" dirty="0" smtClean="0">
                <a:solidFill>
                  <a:schemeClr val="tx1"/>
                </a:solidFill>
              </a:rPr>
              <a:t>- specifically invest in U.S. Treasury bills, notes and other obligations issued or guaranteed by the U.S. government, its agencies or instrumentalities and repurchase agreements secured by such obligations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1288" y="4143371"/>
            <a:ext cx="4049712" cy="2000548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GB" sz="1000" b="1" dirty="0" smtClean="0">
                <a:solidFill>
                  <a:schemeClr val="tx1"/>
                </a:solidFill>
              </a:rPr>
              <a:t>Diversification</a:t>
            </a:r>
            <a:r>
              <a:rPr lang="en-GB" sz="1000" dirty="0" smtClean="0">
                <a:solidFill>
                  <a:schemeClr val="tx1"/>
                </a:solidFill>
              </a:rPr>
              <a:t> - A managed portfolio spread across high quality instruments and credits, as well as various maturities</a:t>
            </a:r>
          </a:p>
          <a:p>
            <a:pPr eaLnBrk="1" hangingPunct="1"/>
            <a:r>
              <a:rPr lang="en-GB" sz="1000" b="1" dirty="0" smtClean="0">
                <a:solidFill>
                  <a:schemeClr val="tx1"/>
                </a:solidFill>
              </a:rPr>
              <a:t>Conservative Approach</a:t>
            </a:r>
            <a:r>
              <a:rPr lang="en-GB" sz="1000" dirty="0" smtClean="0">
                <a:solidFill>
                  <a:schemeClr val="tx1"/>
                </a:solidFill>
              </a:rPr>
              <a:t> - Consistent with an objective of capital preservation and liquidity</a:t>
            </a:r>
          </a:p>
          <a:p>
            <a:pPr eaLnBrk="1" hangingPunct="1"/>
            <a:r>
              <a:rPr lang="en-GB" sz="1000" b="1" dirty="0" smtClean="0">
                <a:solidFill>
                  <a:schemeClr val="tx1"/>
                </a:solidFill>
              </a:rPr>
              <a:t>Investment Expertise </a:t>
            </a:r>
            <a:r>
              <a:rPr lang="en-GB" sz="1000" dirty="0" smtClean="0">
                <a:solidFill>
                  <a:schemeClr val="tx1"/>
                </a:solidFill>
              </a:rPr>
              <a:t>- Utilize scale and expertise of professional managers </a:t>
            </a:r>
          </a:p>
          <a:p>
            <a:pPr eaLnBrk="1" hangingPunct="1"/>
            <a:r>
              <a:rPr lang="en-GB" sz="1000" b="1" dirty="0" smtClean="0">
                <a:solidFill>
                  <a:schemeClr val="tx1"/>
                </a:solidFill>
              </a:rPr>
              <a:t>Ease Investment </a:t>
            </a:r>
            <a:r>
              <a:rPr lang="en-GB" sz="1000" dirty="0" smtClean="0">
                <a:solidFill>
                  <a:schemeClr val="tx1"/>
                </a:solidFill>
              </a:rPr>
              <a:t>- Reduce time and effort by Treasury in managing investments end to end </a:t>
            </a:r>
          </a:p>
          <a:p>
            <a:pPr eaLnBrk="1" hangingPunct="1"/>
            <a:r>
              <a:rPr lang="en-GB" sz="1000" b="1" dirty="0" smtClean="0">
                <a:solidFill>
                  <a:schemeClr val="tx1"/>
                </a:solidFill>
              </a:rPr>
              <a:t>Cash Management Integration </a:t>
            </a:r>
            <a:r>
              <a:rPr lang="en-GB" sz="1000" dirty="0" smtClean="0">
                <a:solidFill>
                  <a:schemeClr val="tx1"/>
                </a:solidFill>
              </a:rPr>
              <a:t>- Linking to operating accounts/cash pools will maximize % of cash captured for investment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gray">
          <a:xfrm>
            <a:off x="141288" y="1143000"/>
            <a:ext cx="8839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1838325">
              <a:spcBef>
                <a:spcPct val="25000"/>
              </a:spcBef>
              <a:buClr>
                <a:schemeClr val="tx2"/>
              </a:buClr>
              <a:buFont typeface="Symbol" pitchFamily="18" charset="2"/>
              <a:buNone/>
            </a:pPr>
            <a:r>
              <a:rPr lang="en-GB" b="1" dirty="0">
                <a:solidFill>
                  <a:schemeClr val="accent1"/>
                </a:solidFill>
              </a:rPr>
              <a:t>Money Market Fund Overview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gray">
          <a:xfrm>
            <a:off x="193675" y="3676454"/>
            <a:ext cx="88392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3" name="118"/>
          <p:cNvSpPr txBox="1">
            <a:spLocks noChangeArrowheads="1"/>
          </p:cNvSpPr>
          <p:nvPr/>
        </p:nvSpPr>
        <p:spPr bwMode="gray">
          <a:xfrm>
            <a:off x="141288" y="3819427"/>
            <a:ext cx="4419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eaLnBrk="0" hangingPunct="0">
              <a:spcBef>
                <a:spcPct val="25000"/>
              </a:spcBef>
            </a:pPr>
            <a:r>
              <a:rPr lang="en-GB" b="1" dirty="0">
                <a:solidFill>
                  <a:schemeClr val="accent1"/>
                </a:solidFill>
              </a:rPr>
              <a:t>Money Market Fund Features and Benefits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9700" y="555625"/>
            <a:ext cx="8864600" cy="498475"/>
            <a:chOff x="88" y="350"/>
            <a:chExt cx="5584" cy="314"/>
          </a:xfrm>
        </p:grpSpPr>
        <p:sp>
          <p:nvSpPr>
            <p:cNvPr id="19467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8" y="350"/>
              <a:ext cx="558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 eaLnBrk="0" hangingPunct="0"/>
              <a:r>
                <a:rPr lang="en-US" dirty="0">
                  <a:solidFill>
                    <a:schemeClr val="hlink"/>
                  </a:solidFill>
                </a:rPr>
                <a:t>Money Market Funds are an efficient method of investing in a diversified portfolio of high-quality, short-term instruments </a:t>
              </a:r>
              <a:r>
                <a:rPr lang="en-US" dirty="0" smtClean="0">
                  <a:solidFill>
                    <a:schemeClr val="hlink"/>
                  </a:solidFill>
                </a:rPr>
                <a:t>while providing </a:t>
              </a:r>
              <a:r>
                <a:rPr lang="en-US" dirty="0">
                  <a:solidFill>
                    <a:schemeClr val="hlink"/>
                  </a:solidFill>
                </a:rPr>
                <a:t>daily liquidity.</a:t>
              </a:r>
            </a:p>
          </p:txBody>
        </p:sp>
        <p:sp>
          <p:nvSpPr>
            <p:cNvPr id="19468" name="MessageLine"/>
            <p:cNvSpPr>
              <a:spLocks noChangeShapeType="1"/>
            </p:cNvSpPr>
            <p:nvPr/>
          </p:nvSpPr>
          <p:spPr bwMode="auto">
            <a:xfrm>
              <a:off x="88" y="664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3" name="118"/>
          <p:cNvSpPr txBox="1">
            <a:spLocks noChangeArrowheads="1"/>
          </p:cNvSpPr>
          <p:nvPr/>
        </p:nvSpPr>
        <p:spPr bwMode="gray">
          <a:xfrm>
            <a:off x="5094287" y="3819427"/>
            <a:ext cx="336113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eaLnBrk="0" hangingPunct="0">
              <a:spcBef>
                <a:spcPct val="25000"/>
              </a:spcBef>
            </a:pPr>
            <a:r>
              <a:rPr lang="en-GB" b="1" dirty="0" smtClean="0">
                <a:solidFill>
                  <a:schemeClr val="accent1"/>
                </a:solidFill>
              </a:rPr>
              <a:t>US Money </a:t>
            </a:r>
            <a:r>
              <a:rPr lang="en-GB" b="1" dirty="0">
                <a:solidFill>
                  <a:schemeClr val="accent1"/>
                </a:solidFill>
              </a:rPr>
              <a:t>Market Fund </a:t>
            </a:r>
            <a:r>
              <a:rPr lang="en-GB" b="1" dirty="0" smtClean="0">
                <a:solidFill>
                  <a:schemeClr val="accent1"/>
                </a:solidFill>
              </a:rPr>
              <a:t>Landscape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4399" y="4238919"/>
            <a:ext cx="1752601" cy="914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73152" tIns="73152" rIns="73152" bIns="73152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$2.7 Trillion </a:t>
            </a:r>
          </a:p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</a:rPr>
              <a:t>market size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Regulated </a:t>
            </a:r>
            <a:r>
              <a:rPr lang="en-US" sz="1000" dirty="0">
                <a:solidFill>
                  <a:schemeClr val="bg1"/>
                </a:solidFill>
              </a:rPr>
              <a:t>by SEC rule 2a-7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Currencies - USD </a:t>
            </a:r>
          </a:p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300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81800" y="4238919"/>
            <a:ext cx="1673622" cy="9144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$900 Billion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ea typeface="ヒラギノ角ゴ Pro W3" pitchFamily="124" charset="-128"/>
              </a:rPr>
              <a:t>Institutional assets in non-government money funds</a:t>
            </a:r>
            <a:endParaRPr kumimoji="0" lang="en-US" sz="1000" b="0" i="0" u="none" strike="noStrike" cap="none" normalizeH="0" baseline="3000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943600" y="5229519"/>
            <a:ext cx="15240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99C7C9"/>
            </a:solidFill>
            <a:miter lim="800000"/>
            <a:headEnd/>
            <a:tailEnd/>
          </a:ln>
          <a:effectLst/>
          <a:extLst/>
        </p:spPr>
        <p:txBody>
          <a:bodyPr wrap="square" lIns="73152" tIns="73152" rIns="73152" bIns="73152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51%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ea typeface="ヒラギノ角ゴ Pro W3" pitchFamily="124" charset="-128"/>
              </a:rPr>
              <a:t>AFP 2014 respondents include non-government MMF as allowed liquid cash instrument</a:t>
            </a:r>
            <a:endParaRPr lang="en-US" sz="1000" baseline="30000" dirty="0" smtClean="0">
              <a:solidFill>
                <a:schemeClr val="bg1"/>
              </a:solidFill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400800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 smtClean="0"/>
              <a:t>1. Institutional Prime funds will have a floating NAV</a:t>
            </a:r>
            <a:endParaRPr lang="en-US" sz="800" dirty="0"/>
          </a:p>
        </p:txBody>
      </p:sp>
      <p:sp>
        <p:nvSpPr>
          <p:cNvPr id="9" name="Rectangle 8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9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4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2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Brokered Sweep Program</a:t>
            </a:r>
          </a:p>
        </p:txBody>
      </p:sp>
      <p:graphicFrame>
        <p:nvGraphicFramePr>
          <p:cNvPr id="92163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55629986"/>
              </p:ext>
            </p:extLst>
          </p:nvPr>
        </p:nvGraphicFramePr>
        <p:xfrm>
          <a:off x="0" y="609600"/>
          <a:ext cx="4959350" cy="5638800"/>
        </p:xfrm>
        <a:graphic>
          <a:graphicData uri="http://schemas.openxmlformats.org/drawingml/2006/table">
            <a:tbl>
              <a:tblPr/>
              <a:tblGrid>
                <a:gridCol w="1207394"/>
                <a:gridCol w="3751956"/>
              </a:tblGrid>
              <a:tr h="294897">
                <a:tc>
                  <a:txBody>
                    <a:bodyPr/>
                    <a:lstStyle/>
                    <a:p>
                      <a:pPr marL="0" marR="0" lvl="0" indent="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Geneva" pitchFamily="34" charset="0"/>
                      </a:endParaRPr>
                    </a:p>
                  </a:txBody>
                  <a:tcPr marL="45720" marR="45720"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Brokered Deposits</a:t>
                      </a:r>
                    </a:p>
                  </a:txBody>
                  <a:tcPr marL="45720" marR="45720"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6747">
                <a:tc>
                  <a:txBody>
                    <a:bodyPr/>
                    <a:lstStyle/>
                    <a:p>
                      <a:pPr marL="0" marR="0" lvl="0" indent="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Overview</a:t>
                      </a:r>
                    </a:p>
                  </a:txBody>
                  <a:tcPr marL="45720" marR="45720" marT="45723" marB="45723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A program where the un-invested cash of a retail brokerage account will be transferred and deposited in one or more FDIC-insured bank accounts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Broker-Dealers either use proprietary technology to allocate cash from retail brokerage accounts to banks or they contract with an Intermediary.  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If they contract with an Intermediary, the Intermediary is responsible for allocating the retail’s accounts excess cash balances amongst banks to ensure clients receive FDIC insurance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Geneva" pitchFamily="34" charset="0"/>
                      </a:endParaRPr>
                    </a:p>
                  </a:txBody>
                  <a:tcPr marL="45720" marR="45720" marT="45723" marB="4572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8526">
                <a:tc>
                  <a:txBody>
                    <a:bodyPr/>
                    <a:lstStyle/>
                    <a:p>
                      <a:pPr marL="0" marR="0" lvl="0" indent="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Benefits to Clients</a:t>
                      </a:r>
                    </a:p>
                  </a:txBody>
                  <a:tcPr marL="45720" marR="45720" marT="45723" marB="45723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Access to multi-million dollar FDIC insurance - $250,000 per bank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Daily liquidity with no access restrictions or specified timeframes found with other funds placed in Certificate of Deposit accounts.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Ability to control the margin earned from the service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Clients can </a:t>
                      </a:r>
                      <a:r>
                        <a:rPr lang="en-US" sz="1000" dirty="0" smtClean="0"/>
                        <a:t>tier the rate offered to various customer segments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Geneva" pitchFamily="34" charset="0"/>
                      </a:endParaRPr>
                    </a:p>
                  </a:txBody>
                  <a:tcPr marL="45720" marR="45720" marT="45723" marB="4572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671">
                <a:tc>
                  <a:txBody>
                    <a:bodyPr/>
                    <a:lstStyle/>
                    <a:p>
                      <a:pPr marL="0" marR="0" lvl="0" indent="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Considerations/ Requirements </a:t>
                      </a:r>
                    </a:p>
                  </a:txBody>
                  <a:tcPr marL="45720" marR="45720" marT="45723" marB="45723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  <a:defRPr/>
                      </a:pPr>
                      <a:r>
                        <a:rPr lang="en-US" sz="1000" dirty="0" smtClean="0"/>
                        <a:t>Unlike Money Market Funds, sweeping cash to one of more FDIC-insured bank deposit accounts allows clients to obtain full insurance for the excess</a:t>
                      </a:r>
                    </a:p>
                  </a:txBody>
                  <a:tcPr marL="45720" marR="45720" marT="45723" marB="4572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6959">
                <a:tc>
                  <a:txBody>
                    <a:bodyPr/>
                    <a:lstStyle/>
                    <a:p>
                      <a:pPr marL="0" marR="0" lvl="0" indent="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Benefits to Citi</a:t>
                      </a:r>
                    </a:p>
                  </a:txBody>
                  <a:tcPr marL="45720" marR="45720" marT="45723" marB="45723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Long term source of stable funding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75% LCR value for retail and 60% LCR for wholesale deposits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Cost effective with no marketing or significant set-up costs</a:t>
                      </a:r>
                    </a:p>
                    <a:p>
                      <a:pPr marL="171450" marR="0" lvl="0" indent="-171450" algn="l" defTabSz="1838325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Geneva" pitchFamily="34" charset="0"/>
                        </a:rPr>
                        <a:t>No collateral required</a:t>
                      </a:r>
                    </a:p>
                  </a:txBody>
                  <a:tcPr marL="45720" marR="45720" marT="45723" marB="4572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219200"/>
            <a:ext cx="39719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10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0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3"/>
          <p:cNvSpPr>
            <a:spLocks noGrp="1"/>
          </p:cNvSpPr>
          <p:nvPr>
            <p:ph type="ctrTitle"/>
          </p:nvPr>
        </p:nvSpPr>
        <p:spPr>
          <a:xfrm>
            <a:off x="141288" y="2631758"/>
            <a:ext cx="8861425" cy="492443"/>
          </a:xfrm>
          <a:ln w="12700"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 dirty="0"/>
              <a:t>2</a:t>
            </a:r>
            <a:r>
              <a:rPr lang="en-IE" altLang="en-US" dirty="0" smtClean="0"/>
              <a:t>. Regulatory Overview	</a:t>
            </a:r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03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533400" y="2057400"/>
            <a:ext cx="7924800" cy="3505200"/>
          </a:xfrm>
          <a:prstGeom prst="roundRect">
            <a:avLst>
              <a:gd name="adj" fmla="val 8285"/>
            </a:avLst>
          </a:prstGeom>
          <a:solidFill>
            <a:schemeClr val="accent4">
              <a:alpha val="27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99E4FA"/>
              </a:solidFill>
              <a:ea typeface="+mj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48000" y="1828800"/>
            <a:ext cx="3200400" cy="3980688"/>
          </a:xfrm>
          <a:prstGeom prst="roundRect">
            <a:avLst>
              <a:gd name="adj" fmla="val 331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53565A"/>
              </a:solidFill>
              <a:ea typeface="+mj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Global Events Impacting Liquidity Management</a:t>
            </a:r>
            <a:endParaRPr lang="en-US" dirty="0"/>
          </a:p>
        </p:txBody>
      </p:sp>
      <p:sp>
        <p:nvSpPr>
          <p:cNvPr id="27" name="MessageBox"/>
          <p:cNvSpPr/>
          <p:nvPr>
            <p:custDataLst>
              <p:tags r:id="rId2"/>
            </p:custDataLst>
          </p:nvPr>
        </p:nvSpPr>
        <p:spPr bwMode="auto">
          <a:xfrm>
            <a:off x="140400" y="533400"/>
            <a:ext cx="8863197" cy="430887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DF2"/>
                </a:solidFill>
                <a:latin typeface="Arial"/>
              </a:rPr>
              <a:t>Treasurers face a rapidly changing landscape for liquidity management as a result of Basel III, other bank regulations and market considerations.</a:t>
            </a:r>
            <a:endParaRPr lang="en-US" dirty="0">
              <a:solidFill>
                <a:srgbClr val="00BDF2"/>
              </a:solidFill>
              <a:latin typeface="Arial"/>
            </a:endParaRPr>
          </a:p>
        </p:txBody>
      </p:sp>
      <p:cxnSp>
        <p:nvCxnSpPr>
          <p:cNvPr id="28" name="MessageLine"/>
          <p:cNvCxnSpPr/>
          <p:nvPr/>
        </p:nvCxnSpPr>
        <p:spPr bwMode="auto">
          <a:xfrm>
            <a:off x="140400" y="1066800"/>
            <a:ext cx="8863197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rgbClr val="9799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Placeholder 2"/>
          <p:cNvSpPr txBox="1">
            <a:spLocks/>
          </p:cNvSpPr>
          <p:nvPr/>
        </p:nvSpPr>
        <p:spPr bwMode="gray">
          <a:xfrm>
            <a:off x="6553200" y="1377946"/>
            <a:ext cx="2133600" cy="36576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400" b="0">
                <a:solidFill>
                  <a:schemeClr val="bg1"/>
                </a:solidFill>
              </a:defRPr>
            </a:lvl1pPr>
            <a:lvl3pPr marL="0" lvl="2">
              <a:defRPr>
                <a:solidFill>
                  <a:schemeClr val="tx1"/>
                </a:solidFill>
              </a:defRPr>
            </a:lvl3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2D72"/>
                </a:solidFill>
              </a:rPr>
              <a:t>Other </a:t>
            </a:r>
            <a:r>
              <a:rPr lang="en-US" b="1" dirty="0">
                <a:solidFill>
                  <a:srgbClr val="002D72"/>
                </a:solidFill>
              </a:rPr>
              <a:t>Regulations</a:t>
            </a:r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gray">
          <a:xfrm>
            <a:off x="361823" y="1377946"/>
            <a:ext cx="2317960" cy="36576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400" b="0">
                <a:solidFill>
                  <a:schemeClr val="accent1"/>
                </a:solidFill>
              </a:defRPr>
            </a:lvl1pPr>
            <a:lvl3pPr marL="0" lvl="2">
              <a:defRPr>
                <a:solidFill>
                  <a:schemeClr val="tx1"/>
                </a:solidFill>
              </a:defRPr>
            </a:lvl3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D72"/>
                </a:solidFill>
              </a:rPr>
              <a:t>Macro Economic Drivers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gray">
          <a:xfrm>
            <a:off x="3124200" y="2316921"/>
            <a:ext cx="2895600" cy="3398079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pPr marL="274320" indent="-171450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Symbol"/>
              <a:buChar char="·"/>
              <a:defRPr/>
            </a:pPr>
            <a:r>
              <a:rPr lang="en-US" dirty="0" smtClean="0">
                <a:solidFill>
                  <a:srgbClr val="002D72"/>
                </a:solidFill>
                <a:latin typeface="Arial"/>
              </a:rPr>
              <a:t>Liquidity</a:t>
            </a:r>
          </a:p>
          <a:p>
            <a:pPr lvl="1" indent="-171450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solidFill>
                  <a:srgbClr val="002D72"/>
                </a:solidFill>
                <a:latin typeface="Arial"/>
              </a:rPr>
              <a:t>Prescribes high-quality liquid asset buffers to fund stress outflows</a:t>
            </a:r>
          </a:p>
          <a:p>
            <a:pPr lvl="1" indent="-171450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solidFill>
                  <a:srgbClr val="002D72"/>
                </a:solidFill>
                <a:latin typeface="Arial"/>
              </a:rPr>
              <a:t>Considers 30 day &amp; 1 year periods</a:t>
            </a:r>
          </a:p>
          <a:p>
            <a:pPr marL="274320" indent="-171450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Symbol"/>
              <a:buChar char="·"/>
              <a:defRPr/>
            </a:pPr>
            <a:r>
              <a:rPr lang="en-US" dirty="0" smtClean="0">
                <a:solidFill>
                  <a:srgbClr val="002D72"/>
                </a:solidFill>
                <a:latin typeface="Arial"/>
              </a:rPr>
              <a:t>Leverage</a:t>
            </a:r>
          </a:p>
          <a:p>
            <a:pPr lvl="1" indent="-173736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solidFill>
                  <a:srgbClr val="002D72"/>
                </a:solidFill>
                <a:latin typeface="Arial"/>
              </a:rPr>
              <a:t>Computes capital threshold using GAAP assets (Leverage Ratio)</a:t>
            </a:r>
          </a:p>
          <a:p>
            <a:pPr lvl="1" indent="-173736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solidFill>
                  <a:srgbClr val="002D72"/>
                </a:solidFill>
                <a:latin typeface="Arial"/>
              </a:rPr>
              <a:t>Considers off balance sheet impacts (SLR)</a:t>
            </a:r>
          </a:p>
          <a:p>
            <a:pPr marL="274320" indent="-171450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Symbol"/>
              <a:buChar char="·"/>
              <a:defRPr/>
            </a:pPr>
            <a:r>
              <a:rPr lang="en-US" dirty="0" smtClean="0">
                <a:solidFill>
                  <a:srgbClr val="002D72"/>
                </a:solidFill>
                <a:latin typeface="Arial"/>
              </a:rPr>
              <a:t>Capital</a:t>
            </a:r>
          </a:p>
          <a:p>
            <a:pPr marL="571500" indent="-285750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solidFill>
                  <a:srgbClr val="002D72"/>
                </a:solidFill>
                <a:latin typeface="Arial"/>
              </a:rPr>
              <a:t>Requires incremental capital for Systemically </a:t>
            </a:r>
            <a:r>
              <a:rPr lang="en-US" sz="1200" dirty="0">
                <a:solidFill>
                  <a:srgbClr val="002D72"/>
                </a:solidFill>
                <a:latin typeface="Arial"/>
              </a:rPr>
              <a:t>I</a:t>
            </a:r>
            <a:r>
              <a:rPr lang="en-US" sz="1200" dirty="0" smtClean="0">
                <a:solidFill>
                  <a:srgbClr val="002D72"/>
                </a:solidFill>
                <a:latin typeface="Arial"/>
              </a:rPr>
              <a:t>mportant FI’s</a:t>
            </a:r>
          </a:p>
          <a:p>
            <a:pPr marL="571500" indent="-285750" algn="l" fontAlgn="auto">
              <a:spcBef>
                <a:spcPts val="600"/>
              </a:spcBef>
              <a:spcAft>
                <a:spcPts val="0"/>
              </a:spcAft>
              <a:buClr>
                <a:srgbClr val="00BDF2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 dirty="0" smtClean="0">
                <a:solidFill>
                  <a:srgbClr val="002D72"/>
                </a:solidFill>
                <a:latin typeface="Arial"/>
              </a:rPr>
              <a:t>Influences capital distributions and executive compensation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4736" y="1905000"/>
            <a:ext cx="107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2D72"/>
                </a:solidFill>
                <a:latin typeface="Arial"/>
              </a:rPr>
              <a:t>Basel III</a:t>
            </a:r>
            <a:endParaRPr lang="en-US" sz="1600" dirty="0">
              <a:solidFill>
                <a:srgbClr val="002D72"/>
              </a:solidFill>
              <a:latin typeface="Arial"/>
            </a:endParaRPr>
          </a:p>
        </p:txBody>
      </p:sp>
      <p:sp>
        <p:nvSpPr>
          <p:cNvPr id="46" name="Text Placeholder 2"/>
          <p:cNvSpPr txBox="1">
            <a:spLocks/>
          </p:cNvSpPr>
          <p:nvPr/>
        </p:nvSpPr>
        <p:spPr bwMode="gray">
          <a:xfrm>
            <a:off x="3505200" y="1377946"/>
            <a:ext cx="2133600" cy="36576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400" b="0">
                <a:solidFill>
                  <a:schemeClr val="accent1"/>
                </a:solidFill>
              </a:defRPr>
            </a:lvl1pPr>
            <a:lvl3pPr marL="0" lvl="2">
              <a:defRPr>
                <a:solidFill>
                  <a:schemeClr val="tx1"/>
                </a:solidFill>
              </a:defRPr>
            </a:lvl3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2D72"/>
                </a:solidFill>
              </a:rPr>
              <a:t>Key Regulation</a:t>
            </a:r>
            <a:endParaRPr lang="en-US" b="1" dirty="0">
              <a:solidFill>
                <a:srgbClr val="002D7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77000" y="1828800"/>
            <a:ext cx="2209800" cy="1923287"/>
          </a:xfrm>
          <a:prstGeom prst="roundRect">
            <a:avLst>
              <a:gd name="adj" fmla="val 331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53565A"/>
              </a:solidFill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1981200"/>
            <a:ext cx="2209800" cy="1508105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rgbClr val="00409E"/>
                </a:solidFill>
              </a:rPr>
              <a:t>Financial Market Reform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SEC 2a-7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EU Money Fund regulation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Dodd Frank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Volcker Rule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477000" y="3886201"/>
            <a:ext cx="2209800" cy="1929383"/>
          </a:xfrm>
          <a:prstGeom prst="roundRect">
            <a:avLst>
              <a:gd name="adj" fmla="val 331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53565A"/>
              </a:solidFill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3200" y="4038600"/>
            <a:ext cx="2209800" cy="1538883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6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00409E"/>
                </a:solidFill>
              </a:rPr>
              <a:t>Tax 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FATCA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US Corporate Tax Reform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US Inversion Legislation</a:t>
            </a:r>
          </a:p>
          <a:p>
            <a:pPr marL="91440" algn="l" fontAlgn="auto">
              <a:spcBef>
                <a:spcPts val="600"/>
              </a:spcBef>
              <a:spcAft>
                <a:spcPts val="300"/>
              </a:spcAft>
              <a:buClr>
                <a:srgbClr val="97999B"/>
              </a:buClr>
              <a:buSzPct val="100000"/>
            </a:pPr>
            <a:r>
              <a:rPr lang="en-US" sz="1200" dirty="0" smtClean="0">
                <a:solidFill>
                  <a:srgbClr val="00409E"/>
                </a:solidFill>
              </a:rPr>
              <a:t>Financial Transaction Tax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304800" y="1863435"/>
            <a:ext cx="2514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Globalization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04800" y="2542308"/>
            <a:ext cx="2514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Diverging Central Bank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Monetary Policies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04800" y="3900054"/>
            <a:ext cx="2514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Rapid Regulatory Reform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04800" y="3221181"/>
            <a:ext cx="2514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Currency Volatility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04800" y="4578927"/>
            <a:ext cx="2514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Cyber Security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04800" y="5257800"/>
            <a:ext cx="2514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Political Instability</a:t>
            </a:r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11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>
            <p:custDataLst>
              <p:tags r:id="rId4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Regulatory Overview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0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ight Arrow 75"/>
          <p:cNvSpPr/>
          <p:nvPr/>
        </p:nvSpPr>
        <p:spPr bwMode="auto">
          <a:xfrm>
            <a:off x="605288" y="5037127"/>
            <a:ext cx="4800600" cy="773545"/>
          </a:xfrm>
          <a:prstGeom prst="rightArrow">
            <a:avLst>
              <a:gd name="adj1" fmla="val 73809"/>
              <a:gd name="adj2" fmla="val 13095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605288" y="2461116"/>
            <a:ext cx="4800600" cy="773545"/>
          </a:xfrm>
          <a:prstGeom prst="rightArrow">
            <a:avLst>
              <a:gd name="adj1" fmla="val 73809"/>
              <a:gd name="adj2" fmla="val 13095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700273" y="3715685"/>
            <a:ext cx="4800600" cy="1019406"/>
          </a:xfrm>
          <a:prstGeom prst="rightArrow">
            <a:avLst>
              <a:gd name="adj1" fmla="val 73809"/>
              <a:gd name="adj2" fmla="val 9920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617538" y="1219200"/>
            <a:ext cx="4800600" cy="773545"/>
          </a:xfrm>
          <a:prstGeom prst="rightArrow">
            <a:avLst>
              <a:gd name="adj1" fmla="val 73809"/>
              <a:gd name="adj2" fmla="val 13095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9702" name="Title 2"/>
          <p:cNvSpPr>
            <a:spLocks noGrp="1"/>
          </p:cNvSpPr>
          <p:nvPr>
            <p:ph type="title" idx="4294967295"/>
          </p:nvPr>
        </p:nvSpPr>
        <p:spPr>
          <a:xfrm>
            <a:off x="284163" y="42863"/>
            <a:ext cx="8859837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Regulatory Environment Reshaping Bank Balance Sheets</a:t>
            </a:r>
          </a:p>
        </p:txBody>
      </p:sp>
      <p:sp>
        <p:nvSpPr>
          <p:cNvPr id="4" name="Pentagon 3"/>
          <p:cNvSpPr/>
          <p:nvPr/>
        </p:nvSpPr>
        <p:spPr bwMode="auto">
          <a:xfrm>
            <a:off x="423577" y="1345278"/>
            <a:ext cx="1612232" cy="573912"/>
          </a:xfrm>
          <a:prstGeom prst="homePlate">
            <a:avLst>
              <a:gd name="adj" fmla="val 1973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Liquidity</a:t>
            </a:r>
          </a:p>
        </p:txBody>
      </p:sp>
      <p:sp>
        <p:nvSpPr>
          <p:cNvPr id="6" name="Pentagon 5"/>
          <p:cNvSpPr/>
          <p:nvPr/>
        </p:nvSpPr>
        <p:spPr bwMode="auto">
          <a:xfrm>
            <a:off x="423577" y="3681725"/>
            <a:ext cx="1612232" cy="936313"/>
          </a:xfrm>
          <a:prstGeom prst="homePlate">
            <a:avLst>
              <a:gd name="adj" fmla="val 1190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Risk Based Capital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060449" y="1345277"/>
            <a:ext cx="1981200" cy="24534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</a:rPr>
              <a:t>Liquidity Coverage Ratio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60449" y="1673848"/>
            <a:ext cx="1981200" cy="245341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latin typeface="Arial"/>
                <a:ea typeface="ヒラギノ角ゴ Pro W3"/>
              </a:rPr>
              <a:t>Net Stable Funding </a:t>
            </a:r>
            <a:r>
              <a:rPr lang="en-US" sz="1100" b="1" dirty="0" smtClean="0">
                <a:solidFill>
                  <a:srgbClr val="FFFFFF"/>
                </a:solidFill>
                <a:latin typeface="Arial"/>
                <a:ea typeface="ヒラギノ角ゴ Pro W3"/>
              </a:rPr>
              <a:t>Ratio</a:t>
            </a:r>
            <a:r>
              <a:rPr lang="en-US" sz="1100" b="1" baseline="30000" dirty="0" smtClean="0">
                <a:solidFill>
                  <a:srgbClr val="FFFFFF"/>
                </a:solidFill>
                <a:latin typeface="Arial"/>
                <a:ea typeface="ヒラギノ角ゴ Pro W3"/>
              </a:rPr>
              <a:t>(1)</a:t>
            </a:r>
            <a:endParaRPr lang="en-US" sz="1100" b="1" baseline="30000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73275" y="2438400"/>
            <a:ext cx="1981200" cy="385812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ヒラギノ角ゴ Pro W3"/>
              </a:rPr>
              <a:t>Leverage Ratio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73275" y="2893019"/>
            <a:ext cx="1981200" cy="383581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Arial"/>
                <a:ea typeface="ヒラギノ角ゴ Pro W3"/>
              </a:rPr>
              <a:t>Supplementary Leverage </a:t>
            </a:r>
            <a:r>
              <a:rPr lang="en-US" sz="1200" b="1" dirty="0">
                <a:solidFill>
                  <a:srgbClr val="FFFFFF"/>
                </a:solidFill>
                <a:latin typeface="Arial"/>
                <a:ea typeface="ヒラギノ角ゴ Pro W3"/>
              </a:rPr>
              <a:t>Ratio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73275" y="3630382"/>
            <a:ext cx="1981200" cy="273050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ヒラギノ角ゴ Pro W3"/>
              </a:rPr>
              <a:t>Total Capital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073275" y="3969122"/>
            <a:ext cx="1981200" cy="274638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ヒラギノ角ゴ Pro W3"/>
              </a:rPr>
              <a:t>G-SIB Buffer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73275" y="4303713"/>
            <a:ext cx="1981200" cy="344487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ヒラギノ角ゴ Pro W3"/>
              </a:rPr>
              <a:t>Capital Conservation &amp; Countercyclical Buffer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4214813" y="1287814"/>
            <a:ext cx="995362" cy="274637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97999B"/>
                </a:solidFill>
              </a:rPr>
              <a:t>Final Rule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214813" y="1644552"/>
            <a:ext cx="995362" cy="274637"/>
          </a:xfrm>
          <a:prstGeom prst="roundRect">
            <a:avLst/>
          </a:prstGeom>
          <a:ln w="952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97999B"/>
                </a:solidFill>
              </a:rPr>
              <a:t>Proposed</a:t>
            </a:r>
          </a:p>
        </p:txBody>
      </p:sp>
      <p:cxnSp>
        <p:nvCxnSpPr>
          <p:cNvPr id="29723" name="Straight Connector 31"/>
          <p:cNvCxnSpPr>
            <a:cxnSpLocks noChangeShapeType="1"/>
          </p:cNvCxnSpPr>
          <p:nvPr/>
        </p:nvCxnSpPr>
        <p:spPr bwMode="auto">
          <a:xfrm>
            <a:off x="371474" y="2286000"/>
            <a:ext cx="8526463" cy="0"/>
          </a:xfrm>
          <a:prstGeom prst="line">
            <a:avLst/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Connector 32"/>
          <p:cNvCxnSpPr>
            <a:cxnSpLocks noChangeShapeType="1"/>
          </p:cNvCxnSpPr>
          <p:nvPr/>
        </p:nvCxnSpPr>
        <p:spPr bwMode="auto">
          <a:xfrm>
            <a:off x="366712" y="3405965"/>
            <a:ext cx="8531225" cy="0"/>
          </a:xfrm>
          <a:prstGeom prst="line">
            <a:avLst/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6" name="TextBox 34"/>
          <p:cNvSpPr txBox="1">
            <a:spLocks noChangeArrowheads="1"/>
          </p:cNvSpPr>
          <p:nvPr/>
        </p:nvSpPr>
        <p:spPr bwMode="auto">
          <a:xfrm>
            <a:off x="5492935" y="1143000"/>
            <a:ext cx="36283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1pPr>
            <a:lvl2pPr marL="742950" indent="-28575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2pPr>
            <a:lvl3pPr marL="11430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3pPr>
            <a:lvl4pPr marL="16002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4pPr>
            <a:lvl5pPr marL="20574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5pPr>
            <a:lvl6pPr marL="25146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6pPr>
            <a:lvl7pPr marL="29718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7pPr>
            <a:lvl8pPr marL="34290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8pPr>
            <a:lvl9pPr marL="38862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9pPr>
          </a:lstStyle>
          <a:p>
            <a:pPr algn="l">
              <a:buClr>
                <a:srgbClr val="00BDF2"/>
              </a:buClr>
            </a:pPr>
            <a:r>
              <a:rPr lang="en-US" altLang="en-US" dirty="0" smtClean="0">
                <a:cs typeface="ヒラギノ角ゴ Pro W3"/>
              </a:rPr>
              <a:t>Require banks to maintain </a:t>
            </a:r>
            <a:r>
              <a:rPr lang="en-US" altLang="en-US" b="1" dirty="0" smtClean="0">
                <a:cs typeface="ヒラギノ角ゴ Pro W3"/>
              </a:rPr>
              <a:t>adequate liquidity buffers</a:t>
            </a:r>
            <a:r>
              <a:rPr lang="en-US" altLang="en-US" dirty="0" smtClean="0">
                <a:cs typeface="ヒラギノ角ゴ Pro W3"/>
              </a:rPr>
              <a:t> for unexpected outflows and </a:t>
            </a:r>
            <a:r>
              <a:rPr lang="en-US" altLang="en-US" b="1" dirty="0" smtClean="0">
                <a:cs typeface="ヒラギノ角ゴ Pro W3"/>
              </a:rPr>
              <a:t>stable funding</a:t>
            </a:r>
            <a:r>
              <a:rPr lang="en-US" altLang="en-US" dirty="0" smtClean="0">
                <a:cs typeface="ヒラギノ角ゴ Pro W3"/>
              </a:rPr>
              <a:t> to support key businesses during extended stress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4198938" y="2545740"/>
            <a:ext cx="995362" cy="274638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97999B"/>
                </a:solidFill>
              </a:rPr>
              <a:t>Final Rule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198938" y="2899590"/>
            <a:ext cx="995362" cy="274638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97999B"/>
                </a:solidFill>
              </a:rPr>
              <a:t>Final Rule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4198938" y="3628794"/>
            <a:ext cx="995362" cy="274638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97999B"/>
                </a:solidFill>
              </a:rPr>
              <a:t>Final Rule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4198938" y="4343400"/>
            <a:ext cx="995362" cy="274638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97999B"/>
                </a:solidFill>
              </a:rPr>
              <a:t>Final Rule</a:t>
            </a:r>
          </a:p>
        </p:txBody>
      </p:sp>
      <p:sp>
        <p:nvSpPr>
          <p:cNvPr id="29737" name="TextBox 34"/>
          <p:cNvSpPr txBox="1">
            <a:spLocks noChangeArrowheads="1"/>
          </p:cNvSpPr>
          <p:nvPr/>
        </p:nvSpPr>
        <p:spPr bwMode="auto">
          <a:xfrm>
            <a:off x="5475962" y="2362200"/>
            <a:ext cx="35878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1pPr>
            <a:lvl2pPr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2pPr>
            <a:lvl3pPr marL="11430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3pPr>
            <a:lvl4pPr marL="16002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4pPr>
            <a:lvl5pPr marL="20574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5pPr>
            <a:lvl6pPr marL="25146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6pPr>
            <a:lvl7pPr marL="29718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7pPr>
            <a:lvl8pPr marL="34290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8pPr>
            <a:lvl9pPr marL="38862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9pPr>
          </a:lstStyle>
          <a:p>
            <a:pPr marL="0" lvl="1" algn="l" eaLnBrk="0" hangingPunct="0"/>
            <a:r>
              <a:rPr lang="en-US" altLang="en-US" dirty="0" smtClean="0">
                <a:cs typeface="ヒラギノ角ゴ Pro W3"/>
              </a:rPr>
              <a:t>Establishes </a:t>
            </a:r>
            <a:r>
              <a:rPr lang="en-US" altLang="en-US" b="1" dirty="0" smtClean="0">
                <a:cs typeface="ヒラギノ角ゴ Pro W3"/>
              </a:rPr>
              <a:t>minimum capital requirements based upon total assets and lending commitments</a:t>
            </a:r>
            <a:r>
              <a:rPr lang="en-US" altLang="en-US" dirty="0" smtClean="0">
                <a:cs typeface="ヒラギノ角ゴ Pro W3"/>
              </a:rPr>
              <a:t>, regardless of riskiness of assets</a:t>
            </a:r>
          </a:p>
        </p:txBody>
      </p:sp>
      <p:sp>
        <p:nvSpPr>
          <p:cNvPr id="29738" name="TextBox 34"/>
          <p:cNvSpPr txBox="1">
            <a:spLocks noChangeArrowheads="1"/>
          </p:cNvSpPr>
          <p:nvPr/>
        </p:nvSpPr>
        <p:spPr bwMode="auto">
          <a:xfrm>
            <a:off x="5466750" y="3554849"/>
            <a:ext cx="350913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1pPr>
            <a:lvl2pPr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2pPr>
            <a:lvl3pPr marL="11430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3pPr>
            <a:lvl4pPr marL="16002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4pPr>
            <a:lvl5pPr marL="20574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5pPr>
            <a:lvl6pPr marL="25146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6pPr>
            <a:lvl7pPr marL="29718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7pPr>
            <a:lvl8pPr marL="34290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8pPr>
            <a:lvl9pPr marL="38862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9pPr>
          </a:lstStyle>
          <a:p>
            <a:pPr marL="0" lvl="1" algn="l" eaLnBrk="0" hangingPunct="0"/>
            <a:r>
              <a:rPr lang="en-US" altLang="en-US" dirty="0" smtClean="0">
                <a:cs typeface="ヒラギノ角ゴ Pro W3"/>
              </a:rPr>
              <a:t>Sets </a:t>
            </a:r>
            <a:r>
              <a:rPr lang="en-US" altLang="en-US" b="1" dirty="0" smtClean="0">
                <a:cs typeface="ヒラギノ角ゴ Pro W3"/>
              </a:rPr>
              <a:t>minimum capital requirements based upon riskiness </a:t>
            </a:r>
            <a:r>
              <a:rPr lang="en-US" altLang="en-US" dirty="0" smtClean="0">
                <a:cs typeface="ヒラギノ角ゴ Pro W3"/>
              </a:rPr>
              <a:t>of lending and other assets. </a:t>
            </a:r>
            <a:r>
              <a:rPr lang="en-US" altLang="en-US" b="1" dirty="0" smtClean="0">
                <a:cs typeface="ヒラギノ角ゴ Pro W3"/>
              </a:rPr>
              <a:t>SIBs must hold additional capital</a:t>
            </a:r>
            <a:r>
              <a:rPr lang="en-US" altLang="en-US" dirty="0" smtClean="0">
                <a:cs typeface="ヒラギノ角ゴ Pro W3"/>
              </a:rPr>
              <a:t> to absorb market stresses and continue providing critical services</a:t>
            </a:r>
          </a:p>
        </p:txBody>
      </p:sp>
      <p:sp>
        <p:nvSpPr>
          <p:cNvPr id="29742" name="TextBox 2"/>
          <p:cNvSpPr txBox="1">
            <a:spLocks noChangeArrowheads="1"/>
          </p:cNvSpPr>
          <p:nvPr/>
        </p:nvSpPr>
        <p:spPr bwMode="auto">
          <a:xfrm>
            <a:off x="125412" y="6368045"/>
            <a:ext cx="8315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l" eaLnBrk="1" hangingPunct="1"/>
            <a:r>
              <a:rPr lang="en-US" sz="700" dirty="0" smtClean="0">
                <a:solidFill>
                  <a:srgbClr val="53565A"/>
                </a:solidFill>
              </a:rPr>
              <a:t>“Final Rule” and “Proposed” based on rulings by the US Federal Reserve Board.  A full progress report on the global implementation of the Basel III regulatory framework can be found at </a:t>
            </a:r>
            <a:r>
              <a:rPr lang="en-US" sz="700" dirty="0" smtClean="0">
                <a:solidFill>
                  <a:srgbClr val="53565A"/>
                </a:solidFill>
                <a:hlinkClick r:id="rId7"/>
              </a:rPr>
              <a:t>http://www.bis.org/</a:t>
            </a:r>
            <a:endParaRPr lang="en-US" sz="700" dirty="0">
              <a:solidFill>
                <a:srgbClr val="53565A"/>
              </a:solidFill>
            </a:endParaRPr>
          </a:p>
          <a:p>
            <a:pPr algn="l" eaLnBrk="1" hangingPunct="1"/>
            <a:r>
              <a:rPr lang="en-US" sz="700" dirty="0" smtClean="0">
                <a:solidFill>
                  <a:srgbClr val="53565A"/>
                </a:solidFill>
              </a:rPr>
              <a:t>(1) US Regulators have not yet proposed the NSFR rule; The Basel NSFR document is final as of October 2014</a:t>
            </a:r>
          </a:p>
          <a:p>
            <a:pPr algn="l" eaLnBrk="1" hangingPunct="1"/>
            <a:r>
              <a:rPr lang="en-US" sz="700" dirty="0" smtClean="0">
                <a:solidFill>
                  <a:srgbClr val="53565A"/>
                </a:solidFill>
              </a:rPr>
              <a:t>(2) SEC Regulation</a:t>
            </a:r>
          </a:p>
          <a:p>
            <a:pPr algn="l" eaLnBrk="1" hangingPunct="1"/>
            <a:endParaRPr lang="en-US" sz="700" dirty="0" smtClean="0">
              <a:solidFill>
                <a:srgbClr val="53565A"/>
              </a:solidFill>
            </a:endParaRPr>
          </a:p>
        </p:txBody>
      </p:sp>
      <p:sp>
        <p:nvSpPr>
          <p:cNvPr id="56" name="Rectangle 83"/>
          <p:cNvSpPr txBox="1">
            <a:spLocks noChangeArrowheads="1"/>
          </p:cNvSpPr>
          <p:nvPr/>
        </p:nvSpPr>
        <p:spPr bwMode="gray">
          <a:xfrm>
            <a:off x="141350" y="74613"/>
            <a:ext cx="89789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eaLnBrk="1" hangingPunct="1"/>
            <a:r>
              <a:rPr lang="en-US" altLang="en-US" kern="0" dirty="0" smtClean="0">
                <a:solidFill>
                  <a:srgbClr val="002D72"/>
                </a:solidFill>
              </a:rPr>
              <a:t>Banking Regulation Impacting Liquidity Management</a:t>
            </a:r>
          </a:p>
        </p:txBody>
      </p:sp>
      <p:grpSp>
        <p:nvGrpSpPr>
          <p:cNvPr id="58" name="Group 7"/>
          <p:cNvGrpSpPr/>
          <p:nvPr/>
        </p:nvGrpSpPr>
        <p:grpSpPr>
          <a:xfrm>
            <a:off x="170444" y="515934"/>
            <a:ext cx="8863197" cy="473923"/>
            <a:chOff x="140400" y="667262"/>
            <a:chExt cx="8863197" cy="488184"/>
          </a:xfrm>
        </p:grpSpPr>
        <p:sp>
          <p:nvSpPr>
            <p:cNvPr id="62" name="MessageBox"/>
            <p:cNvSpPr/>
            <p:nvPr>
              <p:custDataLst>
                <p:tags r:id="rId4"/>
              </p:custDataLst>
            </p:nvPr>
          </p:nvSpPr>
          <p:spPr bwMode="auto">
            <a:xfrm>
              <a:off x="140400" y="667262"/>
              <a:ext cx="8863196" cy="44385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tabLst>
                  <a:tab pos="4167188" algn="l"/>
                </a:tabLst>
              </a:pPr>
              <a:r>
                <a:rPr lang="en-US" dirty="0" smtClean="0">
                  <a:solidFill>
                    <a:srgbClr val="00BDF2"/>
                  </a:solidFill>
                  <a:latin typeface="Arial"/>
                  <a:ea typeface="ヒラギノ角ゴ Pro W3"/>
                </a:rPr>
                <a:t>Evolving regulation will influence the value banks attribute to core banking activities, including deposit taking and lending. </a:t>
              </a:r>
              <a:endParaRPr lang="en-US" dirty="0">
                <a:solidFill>
                  <a:srgbClr val="00BDF2"/>
                </a:solidFill>
                <a:latin typeface="Arial"/>
                <a:ea typeface="ヒラギノ角ゴ Pro W3"/>
              </a:endParaRPr>
            </a:p>
          </p:txBody>
        </p:sp>
        <p:cxnSp>
          <p:nvCxnSpPr>
            <p:cNvPr id="64" name="MessageLine"/>
            <p:cNvCxnSpPr/>
            <p:nvPr/>
          </p:nvCxnSpPr>
          <p:spPr bwMode="auto">
            <a:xfrm>
              <a:off x="140400" y="1155446"/>
              <a:ext cx="8863197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97999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Pentagon 48"/>
          <p:cNvSpPr/>
          <p:nvPr/>
        </p:nvSpPr>
        <p:spPr bwMode="auto">
          <a:xfrm>
            <a:off x="417225" y="2461115"/>
            <a:ext cx="1612232" cy="773545"/>
          </a:xfrm>
          <a:prstGeom prst="homePlate">
            <a:avLst>
              <a:gd name="adj" fmla="val 1973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Leverage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5" name="Pentagon 64"/>
          <p:cNvSpPr/>
          <p:nvPr/>
        </p:nvSpPr>
        <p:spPr bwMode="auto">
          <a:xfrm>
            <a:off x="384175" y="5098684"/>
            <a:ext cx="1612232" cy="609600"/>
          </a:xfrm>
          <a:prstGeom prst="homePlate">
            <a:avLst>
              <a:gd name="adj" fmla="val 1907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Other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076618" y="5098684"/>
            <a:ext cx="1981200" cy="274320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ヒラギノ角ゴ Pro W3"/>
              </a:rPr>
              <a:t>TLAC</a:t>
            </a:r>
          </a:p>
        </p:txBody>
      </p:sp>
      <p:sp>
        <p:nvSpPr>
          <p:cNvPr id="73" name="Rounded Rectangle 72"/>
          <p:cNvSpPr/>
          <p:nvPr/>
        </p:nvSpPr>
        <p:spPr bwMode="auto">
          <a:xfrm>
            <a:off x="2076618" y="5437643"/>
            <a:ext cx="1981200" cy="274320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ヒラギノ角ゴ Pro W3"/>
              </a:rPr>
              <a:t>Money Market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ea typeface="ヒラギノ角ゴ Pro W3"/>
              </a:rPr>
              <a:t>Reform</a:t>
            </a:r>
            <a:r>
              <a:rPr lang="en-US" sz="1200" b="1" baseline="30000" dirty="0" smtClean="0">
                <a:solidFill>
                  <a:srgbClr val="FFFFFF"/>
                </a:solidFill>
                <a:latin typeface="Arial"/>
                <a:ea typeface="ヒラギノ角ゴ Pro W3"/>
              </a:rPr>
              <a:t>(2)</a:t>
            </a:r>
            <a:endParaRPr lang="en-US" sz="1200" b="1" baseline="30000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4170382" y="5452921"/>
            <a:ext cx="994611" cy="274320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i="1" dirty="0" smtClean="0">
                <a:solidFill>
                  <a:srgbClr val="97999B"/>
                </a:solidFill>
              </a:rPr>
              <a:t>Final Rule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4157244" y="5098684"/>
            <a:ext cx="994611" cy="274320"/>
          </a:xfrm>
          <a:prstGeom prst="roundRect">
            <a:avLst/>
          </a:prstGeom>
          <a:ln w="952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i="1" dirty="0" smtClean="0">
                <a:solidFill>
                  <a:srgbClr val="97999B"/>
                </a:solidFill>
              </a:rPr>
              <a:t>Proposed</a:t>
            </a:r>
          </a:p>
        </p:txBody>
      </p:sp>
      <p:sp>
        <p:nvSpPr>
          <p:cNvPr id="77" name="TextBox 34"/>
          <p:cNvSpPr txBox="1">
            <a:spLocks noChangeArrowheads="1"/>
          </p:cNvSpPr>
          <p:nvPr/>
        </p:nvSpPr>
        <p:spPr bwMode="auto">
          <a:xfrm>
            <a:off x="5475962" y="5054045"/>
            <a:ext cx="35878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1pPr>
            <a:lvl2pPr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2pPr>
            <a:lvl3pPr marL="11430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3pPr>
            <a:lvl4pPr marL="16002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4pPr>
            <a:lvl5pPr marL="2057400" indent="-22860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5pPr>
            <a:lvl6pPr marL="25146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6pPr>
            <a:lvl7pPr marL="29718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7pPr>
            <a:lvl8pPr marL="34290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8pPr>
            <a:lvl9pPr marL="3886200" indent="-228600" eaLnBrk="0" hangingPunct="0">
              <a:defRPr sz="1400">
                <a:solidFill>
                  <a:srgbClr val="53565A"/>
                </a:solidFill>
                <a:latin typeface="Arial" pitchFamily="34" charset="0"/>
                <a:ea typeface="ヒラギノ角ゴ Pro W3"/>
                <a:cs typeface="Geneva"/>
              </a:defRPr>
            </a:lvl9pPr>
          </a:lstStyle>
          <a:p>
            <a:pPr marL="0" lvl="1" algn="l" eaLnBrk="0" hangingPunct="0"/>
            <a:r>
              <a:rPr lang="en-US" altLang="en-US" dirty="0" smtClean="0">
                <a:cs typeface="ヒラギノ角ゴ Pro W3"/>
              </a:rPr>
              <a:t>Requires reserves of </a:t>
            </a:r>
            <a:r>
              <a:rPr lang="en-US" altLang="en-US" b="1" dirty="0" smtClean="0">
                <a:cs typeface="ヒラギノ角ゴ Pro W3"/>
              </a:rPr>
              <a:t>capital to absorb losses </a:t>
            </a:r>
            <a:r>
              <a:rPr lang="en-US" altLang="en-US" dirty="0" smtClean="0">
                <a:cs typeface="ヒラギノ角ゴ Pro W3"/>
              </a:rPr>
              <a:t>and recapitalize G-SIBs. Institutional prime </a:t>
            </a:r>
            <a:r>
              <a:rPr lang="en-US" altLang="en-US" b="1" dirty="0" smtClean="0">
                <a:cs typeface="ヒラギノ角ゴ Pro W3"/>
              </a:rPr>
              <a:t>funds implement floating NAV and redemption gates/fees</a:t>
            </a:r>
            <a:endParaRPr lang="en-US" altLang="en-US" dirty="0" smtClean="0">
              <a:cs typeface="ヒラギノ角ゴ Pro W3"/>
            </a:endParaRPr>
          </a:p>
        </p:txBody>
      </p:sp>
      <p:cxnSp>
        <p:nvCxnSpPr>
          <p:cNvPr id="50" name="Straight Connector 32"/>
          <p:cNvCxnSpPr>
            <a:cxnSpLocks noChangeShapeType="1"/>
          </p:cNvCxnSpPr>
          <p:nvPr/>
        </p:nvCxnSpPr>
        <p:spPr bwMode="auto">
          <a:xfrm>
            <a:off x="392346" y="4892072"/>
            <a:ext cx="8531225" cy="0"/>
          </a:xfrm>
          <a:prstGeom prst="line">
            <a:avLst/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 bwMode="auto">
          <a:xfrm>
            <a:off x="4186238" y="3962400"/>
            <a:ext cx="995362" cy="274638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97999B"/>
                </a:solidFill>
              </a:rPr>
              <a:t>Final Rule</a:t>
            </a:r>
          </a:p>
        </p:txBody>
      </p:sp>
      <p:sp>
        <p:nvSpPr>
          <p:cNvPr id="10" name="Rectangle 9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12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Rectangle 12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Regulatory Overview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 III Overview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gray">
          <a:xfrm>
            <a:off x="369888" y="1504355"/>
            <a:ext cx="3897312" cy="6096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70817" indent="-170817" defTabSz="1831524">
              <a:spcBef>
                <a:spcPts val="300"/>
              </a:spcBef>
              <a:buClr>
                <a:srgbClr val="97999B"/>
              </a:buClr>
              <a:defRPr/>
            </a:pPr>
            <a:r>
              <a:rPr lang="en-US" sz="1200" b="1" kern="0" dirty="0" smtClean="0">
                <a:solidFill>
                  <a:srgbClr val="FFFFFF"/>
                </a:solidFill>
              </a:rPr>
              <a:t>Minimum Global Standards for Liquidity </a:t>
            </a:r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gray">
          <a:xfrm>
            <a:off x="369888" y="2316004"/>
            <a:ext cx="3897312" cy="6096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70817" indent="-170817" defTabSz="1831524">
              <a:spcBef>
                <a:spcPts val="300"/>
              </a:spcBef>
              <a:buClr>
                <a:srgbClr val="97999B"/>
              </a:buClr>
              <a:defRPr/>
            </a:pPr>
            <a:r>
              <a:rPr lang="en-US" sz="1200" b="1" kern="0" dirty="0">
                <a:solidFill>
                  <a:srgbClr val="FFFFFF"/>
                </a:solidFill>
              </a:rPr>
              <a:t>Raise the Quality, Consistency and Transparency of </a:t>
            </a:r>
            <a:r>
              <a:rPr lang="en-US" sz="1200" b="1" kern="0" dirty="0" smtClean="0">
                <a:solidFill>
                  <a:srgbClr val="FFFFFF"/>
                </a:solidFill>
              </a:rPr>
              <a:t>Capital </a:t>
            </a:r>
            <a:r>
              <a:rPr lang="en-US" sz="1200" b="1" kern="0" dirty="0">
                <a:solidFill>
                  <a:srgbClr val="FFFFFF"/>
                </a:solidFill>
              </a:rPr>
              <a:t>Base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369888" y="3127653"/>
            <a:ext cx="3897312" cy="6096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70817" indent="-170817" defTabSz="1831524">
              <a:spcBef>
                <a:spcPts val="300"/>
              </a:spcBef>
              <a:buClr>
                <a:srgbClr val="97999B"/>
              </a:buClr>
              <a:defRPr/>
            </a:pPr>
            <a:r>
              <a:rPr lang="en-US" sz="1200" b="1" kern="0" dirty="0">
                <a:solidFill>
                  <a:srgbClr val="FFFFFF"/>
                </a:solidFill>
              </a:rPr>
              <a:t>Addressing </a:t>
            </a:r>
            <a:r>
              <a:rPr lang="en-US" sz="1200" b="1" kern="0" dirty="0" smtClean="0">
                <a:solidFill>
                  <a:srgbClr val="FFFFFF"/>
                </a:solidFill>
              </a:rPr>
              <a:t>“</a:t>
            </a:r>
            <a:r>
              <a:rPr lang="en-US" sz="1200" b="1" kern="0" dirty="0">
                <a:solidFill>
                  <a:srgbClr val="FFFFFF"/>
                </a:solidFill>
              </a:rPr>
              <a:t>Too Big to Fail</a:t>
            </a:r>
            <a:r>
              <a:rPr lang="en-US" sz="1200" b="1" kern="0" dirty="0" smtClean="0">
                <a:solidFill>
                  <a:srgbClr val="FFFFFF"/>
                </a:solidFill>
              </a:rPr>
              <a:t>”</a:t>
            </a:r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gray">
          <a:xfrm>
            <a:off x="369888" y="3939302"/>
            <a:ext cx="3897312" cy="6096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70817" indent="-170817" defTabSz="1831524">
              <a:spcBef>
                <a:spcPts val="300"/>
              </a:spcBef>
              <a:buClr>
                <a:srgbClr val="97999B"/>
              </a:buClr>
              <a:defRPr/>
            </a:pPr>
            <a:r>
              <a:rPr lang="en-US" sz="1200" b="1" kern="0" dirty="0">
                <a:solidFill>
                  <a:srgbClr val="FFFFFF"/>
                </a:solidFill>
              </a:rPr>
              <a:t>Strengthening Cross-border Bank Resolution Frameworks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394" y="1123950"/>
            <a:ext cx="3394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kern="0" dirty="0" smtClean="0">
                <a:solidFill>
                  <a:srgbClr val="002D72"/>
                </a:solidFill>
                <a:latin typeface="Arial"/>
              </a:rPr>
              <a:t>Regulatory Measures/Goals</a:t>
            </a:r>
            <a:endParaRPr lang="en-US" b="1" u="sng" kern="0" dirty="0">
              <a:solidFill>
                <a:srgbClr val="002D72"/>
              </a:solidFill>
              <a:latin typeface="Arial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gray">
          <a:xfrm>
            <a:off x="369888" y="4750951"/>
            <a:ext cx="3897312" cy="6096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70817" indent="-170817" defTabSz="1831524">
              <a:spcBef>
                <a:spcPts val="300"/>
              </a:spcBef>
              <a:buClr>
                <a:srgbClr val="97999B"/>
              </a:buClr>
              <a:defRPr/>
            </a:pPr>
            <a:r>
              <a:rPr lang="en-US" sz="1200" b="1" kern="0" dirty="0">
                <a:solidFill>
                  <a:srgbClr val="FFFFFF"/>
                </a:solidFill>
              </a:rPr>
              <a:t>Internationally Harmonized Leverage Ratio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gray">
          <a:xfrm>
            <a:off x="369888" y="5562600"/>
            <a:ext cx="3897312" cy="6096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70817" indent="-170817" defTabSz="1831524">
              <a:spcBef>
                <a:spcPts val="300"/>
              </a:spcBef>
              <a:buClr>
                <a:srgbClr val="97999B"/>
              </a:buClr>
              <a:defRPr/>
            </a:pPr>
            <a:r>
              <a:rPr lang="en-US" sz="1200" b="1" kern="0" dirty="0">
                <a:solidFill>
                  <a:srgbClr val="FFFFFF"/>
                </a:solidFill>
              </a:rPr>
              <a:t>Creating a Framework for Capital Buffers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1123950"/>
            <a:ext cx="4469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kern="0" dirty="0" smtClean="0">
                <a:solidFill>
                  <a:srgbClr val="002D72"/>
                </a:solidFill>
                <a:latin typeface="Arial"/>
              </a:rPr>
              <a:t>Implications to Clients</a:t>
            </a:r>
            <a:endParaRPr lang="en-US" b="1" u="sng" kern="0" dirty="0">
              <a:solidFill>
                <a:srgbClr val="002D72"/>
              </a:solidFill>
              <a:latin typeface="Arial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gray">
          <a:xfrm>
            <a:off x="4772025" y="3146703"/>
            <a:ext cx="4025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71450" indent="-1714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28600" lvl="1" indent="-228600" algn="l" eaLnBrk="1" hangingPunct="1">
              <a:spcBef>
                <a:spcPts val="1200"/>
              </a:spcBef>
              <a:spcAft>
                <a:spcPts val="600"/>
              </a:spcAft>
              <a:buClr>
                <a:srgbClr val="97999B"/>
              </a:buClr>
              <a:buSzPct val="120000"/>
              <a:buFontTx/>
              <a:buChar char="•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All </a:t>
            </a:r>
            <a:r>
              <a:rPr lang="en-US" sz="1200" dirty="0">
                <a:solidFill>
                  <a:srgbClr val="53565A"/>
                </a:solidFill>
                <a:ea typeface="ヒラギノ角ゴ Pro W3" pitchFamily="124" charset="-128"/>
              </a:rPr>
              <a:t>components of the capital base will be fully </a:t>
            </a: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disclosed making evaluation of banks easier</a:t>
            </a:r>
          </a:p>
        </p:txBody>
      </p:sp>
      <p:cxnSp>
        <p:nvCxnSpPr>
          <p:cNvPr id="36" name="MessageLine"/>
          <p:cNvCxnSpPr/>
          <p:nvPr/>
        </p:nvCxnSpPr>
        <p:spPr bwMode="auto">
          <a:xfrm>
            <a:off x="140399" y="1056691"/>
            <a:ext cx="8863197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rgbClr val="9799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MessageBox"/>
          <p:cNvSpPr/>
          <p:nvPr>
            <p:custDataLst>
              <p:tags r:id="rId2"/>
            </p:custDataLst>
          </p:nvPr>
        </p:nvSpPr>
        <p:spPr bwMode="auto">
          <a:xfrm>
            <a:off x="140399" y="664945"/>
            <a:ext cx="8863196" cy="21544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00BDF2"/>
                </a:solidFill>
                <a:latin typeface="Arial"/>
              </a:rPr>
              <a:t>Basel III introduces a number of new objectives and measures that impact both banks and their clients.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gray">
          <a:xfrm>
            <a:off x="4772025" y="1600200"/>
            <a:ext cx="4025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71450" indent="-1714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28600" lvl="1" indent="-228600" algn="l" eaLnBrk="1" hangingPunct="1">
              <a:spcBef>
                <a:spcPts val="1200"/>
              </a:spcBef>
              <a:spcAft>
                <a:spcPts val="600"/>
              </a:spcAft>
              <a:buClr>
                <a:srgbClr val="97999B"/>
              </a:buClr>
              <a:buSzPct val="120000"/>
              <a:buFontTx/>
              <a:buChar char="•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Ensure high-quality </a:t>
            </a:r>
            <a:r>
              <a:rPr lang="en-US" sz="1200" dirty="0">
                <a:solidFill>
                  <a:srgbClr val="53565A"/>
                </a:solidFill>
                <a:ea typeface="ヒラギノ角ゴ Pro W3" pitchFamily="124" charset="-128"/>
              </a:rPr>
              <a:t>liquidity </a:t>
            </a: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buffers to make banks less susceptible to runs on funding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gray">
          <a:xfrm>
            <a:off x="4772025" y="2335054"/>
            <a:ext cx="40259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71450" indent="-1714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28600" lvl="1" indent="-228600" algn="l" eaLnBrk="1" hangingPunct="1">
              <a:spcBef>
                <a:spcPts val="1200"/>
              </a:spcBef>
              <a:spcAft>
                <a:spcPts val="600"/>
              </a:spcAft>
              <a:buClr>
                <a:srgbClr val="97999B"/>
              </a:buClr>
              <a:buSzPct val="120000"/>
              <a:buFontTx/>
              <a:buChar char="•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Banks must hold higher levels of common equity – lessens chance of losses impacting fixed income counterparties</a:t>
            </a:r>
            <a:endParaRPr lang="en-US" sz="12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4772025" y="3958352"/>
            <a:ext cx="40259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71450" indent="-1714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28600" lvl="1" indent="-228600" algn="l" eaLnBrk="1" hangingPunct="1">
              <a:spcBef>
                <a:spcPts val="1200"/>
              </a:spcBef>
              <a:spcAft>
                <a:spcPts val="600"/>
              </a:spcAft>
              <a:buClr>
                <a:srgbClr val="97999B"/>
              </a:buClr>
              <a:buSzPct val="120000"/>
              <a:buFontTx/>
              <a:buChar char="•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Tier 1 Common Ratio will cause banks to limit Risk Weighted Assets while Leverage </a:t>
            </a:r>
            <a:r>
              <a:rPr lang="en-US" sz="1200" dirty="0">
                <a:solidFill>
                  <a:srgbClr val="53565A"/>
                </a:solidFill>
                <a:ea typeface="ヒラギノ角ゴ Pro W3" pitchFamily="124" charset="-128"/>
              </a:rPr>
              <a:t>ratio </a:t>
            </a: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will require banks to limit all assets (even risk-free)</a:t>
            </a:r>
            <a:endParaRPr lang="en-US" sz="12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gray">
          <a:xfrm>
            <a:off x="4772025" y="5581650"/>
            <a:ext cx="4025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71450" indent="-1714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28600" lvl="1" indent="-228600" algn="l" eaLnBrk="1" hangingPunct="1">
              <a:spcBef>
                <a:spcPts val="1200"/>
              </a:spcBef>
              <a:spcAft>
                <a:spcPts val="600"/>
              </a:spcAft>
              <a:buClr>
                <a:srgbClr val="97999B"/>
              </a:buClr>
              <a:buSzPct val="120000"/>
              <a:buFontTx/>
              <a:buChar char="•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Include </a:t>
            </a:r>
            <a:r>
              <a:rPr lang="en-US" sz="1200" dirty="0">
                <a:solidFill>
                  <a:srgbClr val="53565A"/>
                </a:solidFill>
                <a:ea typeface="ヒラギノ角ゴ Pro W3" pitchFamily="124" charset="-128"/>
              </a:rPr>
              <a:t>a capital conservation buffer which may result in constraints on capital </a:t>
            </a: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distributions</a:t>
            </a:r>
            <a:endParaRPr lang="en-US" sz="12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gray">
          <a:xfrm>
            <a:off x="4772025" y="4770001"/>
            <a:ext cx="4025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71450" indent="-17145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1838325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1838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28600" lvl="1" indent="-228600" algn="l" eaLnBrk="1" hangingPunct="1">
              <a:spcBef>
                <a:spcPts val="1200"/>
              </a:spcBef>
              <a:spcAft>
                <a:spcPts val="600"/>
              </a:spcAft>
              <a:buClr>
                <a:srgbClr val="97999B"/>
              </a:buClr>
              <a:buSzPct val="120000"/>
              <a:buFontTx/>
              <a:buChar char="•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Strengthen </a:t>
            </a:r>
            <a:r>
              <a:rPr lang="en-US" sz="1200" dirty="0">
                <a:solidFill>
                  <a:srgbClr val="53565A"/>
                </a:solidFill>
                <a:ea typeface="ヒラギノ角ゴ Pro W3" pitchFamily="124" charset="-128"/>
              </a:rPr>
              <a:t>measures to address counterparty credit risk arising from derivatives, repo and securities </a:t>
            </a:r>
            <a:r>
              <a:rPr lang="en-US" sz="1200" dirty="0" smtClean="0">
                <a:solidFill>
                  <a:srgbClr val="53565A"/>
                </a:solidFill>
                <a:ea typeface="ヒラギノ角ゴ Pro W3" pitchFamily="124" charset="-128"/>
              </a:rPr>
              <a:t>financing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gray">
          <a:xfrm>
            <a:off x="4572000" y="1295400"/>
            <a:ext cx="0" cy="4876800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13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Regulatory Overview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6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66004" y="5116063"/>
            <a:ext cx="8837608" cy="10368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hangingPunct="0"/>
            <a:endParaRPr lang="en-US" sz="2200">
              <a:solidFill>
                <a:srgbClr val="FFFFFF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06891"/>
              </p:ext>
            </p:extLst>
          </p:nvPr>
        </p:nvGraphicFramePr>
        <p:xfrm>
          <a:off x="254914" y="5132322"/>
          <a:ext cx="8750299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714"/>
                <a:gridCol w="1415717"/>
                <a:gridCol w="1415717"/>
                <a:gridCol w="1415717"/>
                <a:gridCol w="1415717"/>
                <a:gridCol w="1415717"/>
              </a:tblGrid>
              <a:tr h="24813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2D72"/>
                          </a:solidFill>
                        </a:rPr>
                        <a:t>LCR Timeline</a:t>
                      </a:r>
                      <a:endParaRPr lang="en-US" sz="9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2D72"/>
                          </a:solidFill>
                        </a:rPr>
                        <a:t>2015</a:t>
                      </a:r>
                      <a:endParaRPr lang="en-US" sz="12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2D72"/>
                          </a:solidFill>
                        </a:rPr>
                        <a:t>2016</a:t>
                      </a:r>
                      <a:endParaRPr lang="en-US" sz="12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2D72"/>
                          </a:solidFill>
                        </a:rPr>
                        <a:t>2017</a:t>
                      </a:r>
                      <a:endParaRPr lang="en-US" sz="12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2D72"/>
                          </a:solidFill>
                        </a:rPr>
                        <a:t>2018</a:t>
                      </a:r>
                      <a:endParaRPr lang="en-US" sz="12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2D72"/>
                          </a:solidFill>
                        </a:rPr>
                        <a:t>2019</a:t>
                      </a:r>
                      <a:endParaRPr lang="en-US" sz="12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</a:tr>
              <a:tr h="206775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Basel III</a:t>
                      </a:r>
                      <a:endParaRPr lang="en-US" sz="9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60%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70%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80%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90%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100%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06775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Full U.S. </a:t>
                      </a:r>
                      <a:endParaRPr lang="en-US" sz="9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80%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90%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100%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100%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100%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06775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Modified</a:t>
                      </a:r>
                      <a:r>
                        <a:rPr lang="en-US" sz="900" baseline="0" dirty="0" smtClean="0">
                          <a:solidFill>
                            <a:srgbClr val="002D72"/>
                          </a:solidFill>
                        </a:rPr>
                        <a:t> U.S.</a:t>
                      </a:r>
                      <a:r>
                        <a:rPr lang="en-US" sz="900" baseline="30000" dirty="0" smtClean="0">
                          <a:solidFill>
                            <a:srgbClr val="002D72"/>
                          </a:solidFill>
                        </a:rPr>
                        <a:t>(1)</a:t>
                      </a:r>
                      <a:endParaRPr lang="en-US" sz="900" b="1" dirty="0">
                        <a:solidFill>
                          <a:srgbClr val="002D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-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90%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100%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100%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002D72"/>
                          </a:solidFill>
                        </a:rPr>
                        <a:t>100%</a:t>
                      </a:r>
                      <a:endParaRPr lang="en-US" sz="900" dirty="0">
                        <a:solidFill>
                          <a:srgbClr val="002D72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Coverage Ratio (LCR)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26640" y="2827015"/>
            <a:ext cx="81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2D72"/>
                </a:solidFill>
                <a:latin typeface="Arial"/>
              </a:rPr>
              <a:t>≥ 100%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67528" y="2971800"/>
            <a:ext cx="8211312" cy="0"/>
          </a:xfrm>
          <a:custGeom>
            <a:avLst/>
            <a:gdLst>
              <a:gd name="connsiteX0" fmla="*/ 0 w 5753819"/>
              <a:gd name="connsiteY0" fmla="*/ 0 h 34506"/>
              <a:gd name="connsiteX1" fmla="*/ 5753819 w 5753819"/>
              <a:gd name="connsiteY1" fmla="*/ 34506 h 3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3819" h="34506">
                <a:moveTo>
                  <a:pt x="0" y="0"/>
                </a:moveTo>
                <a:lnTo>
                  <a:pt x="5753819" y="34506"/>
                </a:lnTo>
              </a:path>
            </a:pathLst>
          </a:cu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166006" y="1460308"/>
            <a:ext cx="8208598" cy="1282892"/>
          </a:xfrm>
          <a:prstGeom prst="roundRect">
            <a:avLst>
              <a:gd name="adj" fmla="val 3319"/>
            </a:avLst>
          </a:prstGeom>
          <a:gradFill>
            <a:gsLst>
              <a:gs pos="0">
                <a:srgbClr val="ABCCDD"/>
              </a:gs>
              <a:gs pos="35000">
                <a:srgbClr val="C5DAE6"/>
              </a:gs>
              <a:gs pos="100000">
                <a:srgbClr val="E9F1F6"/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 bwMode="gray">
          <a:xfrm>
            <a:off x="167528" y="1143000"/>
            <a:ext cx="8207076" cy="36576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400" b="0">
                <a:solidFill>
                  <a:schemeClr val="accent1"/>
                </a:solidFill>
              </a:defRPr>
            </a:lvl1pPr>
            <a:lvl3pPr marL="0" lvl="2">
              <a:defRPr>
                <a:solidFill>
                  <a:schemeClr val="tx1"/>
                </a:solidFill>
              </a:defRPr>
            </a:lvl3pPr>
          </a:lstStyle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2D72"/>
                </a:solidFill>
              </a:rPr>
              <a:t>Stock of High Quality Liquid Assets (HQLA)</a:t>
            </a:r>
            <a:endParaRPr lang="en-US" b="1" dirty="0">
              <a:solidFill>
                <a:srgbClr val="002D7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92" y="6376101"/>
            <a:ext cx="53089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hangingPunct="0"/>
            <a:r>
              <a:rPr lang="en-US" sz="700" dirty="0" smtClean="0">
                <a:solidFill>
                  <a:srgbClr val="53565A"/>
                </a:solidFill>
                <a:latin typeface="Arial"/>
              </a:rPr>
              <a:t>(1) Modified U.S. LCR applies to banks with total consolidated assets between $50 - $250 Bn</a:t>
            </a:r>
            <a:endParaRPr lang="en-US" sz="700" dirty="0">
              <a:solidFill>
                <a:srgbClr val="53565A"/>
              </a:solidFill>
              <a:latin typeface="Arial"/>
            </a:endParaRPr>
          </a:p>
        </p:txBody>
      </p:sp>
      <p:cxnSp>
        <p:nvCxnSpPr>
          <p:cNvPr id="31" name="MessageLine"/>
          <p:cNvCxnSpPr/>
          <p:nvPr/>
        </p:nvCxnSpPr>
        <p:spPr bwMode="auto">
          <a:xfrm>
            <a:off x="140415" y="990600"/>
            <a:ext cx="8863197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rgbClr val="9799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MessageBox"/>
          <p:cNvSpPr/>
          <p:nvPr>
            <p:custDataLst>
              <p:tags r:id="rId2"/>
            </p:custDataLst>
          </p:nvPr>
        </p:nvSpPr>
        <p:spPr bwMode="auto">
          <a:xfrm>
            <a:off x="140415" y="483513"/>
            <a:ext cx="8863197" cy="430887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00BDF2"/>
                </a:solidFill>
                <a:latin typeface="Arial"/>
              </a:rPr>
              <a:t>LCR requires banks to hold enough high quality liquid assets (HQLA) to offset expected net cash outflows over a 30 day period of stress.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92644"/>
              </p:ext>
            </p:extLst>
          </p:nvPr>
        </p:nvGraphicFramePr>
        <p:xfrm>
          <a:off x="188029" y="1729663"/>
          <a:ext cx="816977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71"/>
                <a:gridCol w="793310"/>
                <a:gridCol w="1600200"/>
                <a:gridCol w="4686589"/>
              </a:tblGrid>
              <a:tr h="21593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0%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None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Central Bank cash, US Treasuries and Agencies, certain Sovereign securities</a:t>
                      </a:r>
                      <a:endParaRPr lang="en-US" sz="10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44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2A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15%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2A+2B &lt;40%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U.S. GSEs, certain Sovereign securities</a:t>
                      </a:r>
                      <a:endParaRPr lang="en-US" sz="10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1937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2B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50%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&lt;15%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Certain non-financial corporate debt securities and publicly traded equities</a:t>
                      </a:r>
                      <a:endParaRPr lang="en-US" sz="10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1937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Non-HQLA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Municipal bonds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6003" y="3048001"/>
            <a:ext cx="8212837" cy="1883763"/>
            <a:chOff x="1877698" y="1641353"/>
            <a:chExt cx="8212837" cy="1883763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1879223" y="1956648"/>
              <a:ext cx="8211312" cy="1545336"/>
            </a:xfrm>
            <a:prstGeom prst="roundRect">
              <a:avLst>
                <a:gd name="adj" fmla="val 3319"/>
              </a:avLst>
            </a:prstGeom>
            <a:gradFill rotWithShape="1">
              <a:gsLst>
                <a:gs pos="0">
                  <a:srgbClr val="00677F">
                    <a:tint val="50000"/>
                    <a:satMod val="300000"/>
                  </a:srgbClr>
                </a:gs>
                <a:gs pos="35000">
                  <a:srgbClr val="00677F">
                    <a:tint val="37000"/>
                    <a:satMod val="300000"/>
                  </a:srgbClr>
                </a:gs>
                <a:gs pos="100000">
                  <a:srgbClr val="00677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677F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solidFill>
                  <a:srgbClr val="53565A"/>
                </a:solidFill>
                <a:latin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77698" y="2163266"/>
              <a:ext cx="254038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indent="-182880" algn="l" eaLnBrk="0" fontAlgn="auto" hangingPunct="0">
                <a:spcBef>
                  <a:spcPts val="3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Pct val="80000"/>
                <a:buFont typeface="Wingdings 2"/>
                <a:buChar char=""/>
                <a:tabLst>
                  <a:tab pos="3316288" algn="l"/>
                </a:tabLst>
              </a:pPr>
              <a:r>
                <a:rPr lang="en-US" sz="1000" dirty="0" smtClean="0">
                  <a:solidFill>
                    <a:srgbClr val="002D72"/>
                  </a:solidFill>
                  <a:latin typeface="Arial"/>
                </a:rPr>
                <a:t>Transaction </a:t>
              </a:r>
              <a:r>
                <a:rPr lang="en-US" sz="1000" dirty="0">
                  <a:solidFill>
                    <a:srgbClr val="002D72"/>
                  </a:solidFill>
                  <a:latin typeface="Arial"/>
                </a:rPr>
                <a:t>flows determine </a:t>
              </a:r>
              <a:r>
                <a:rPr lang="en-US" sz="1000" dirty="0" smtClean="0">
                  <a:solidFill>
                    <a:srgbClr val="002D72"/>
                  </a:solidFill>
                  <a:latin typeface="Arial"/>
                </a:rPr>
                <a:t>operational value</a:t>
              </a:r>
            </a:p>
            <a:p>
              <a:pPr marL="182880" indent="-182880" algn="l" eaLnBrk="0" fontAlgn="auto" hangingPunct="0">
                <a:spcBef>
                  <a:spcPts val="3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Pct val="80000"/>
                <a:buFont typeface="Wingdings 2"/>
                <a:buChar char=""/>
                <a:tabLst>
                  <a:tab pos="3316288" algn="l"/>
                </a:tabLst>
              </a:pPr>
              <a:r>
                <a:rPr lang="en-US" sz="1000" dirty="0" smtClean="0">
                  <a:solidFill>
                    <a:srgbClr val="002D72"/>
                  </a:solidFill>
                  <a:latin typeface="Arial"/>
                </a:rPr>
                <a:t>Deposit </a:t>
              </a:r>
              <a:r>
                <a:rPr lang="en-US" sz="1000" dirty="0">
                  <a:solidFill>
                    <a:srgbClr val="002D72"/>
                  </a:solidFill>
                  <a:latin typeface="Arial"/>
                </a:rPr>
                <a:t>outflow </a:t>
              </a:r>
              <a:r>
                <a:rPr lang="en-US" sz="1000" dirty="0" smtClean="0">
                  <a:solidFill>
                    <a:srgbClr val="002D72"/>
                  </a:solidFill>
                  <a:latin typeface="Arial"/>
                </a:rPr>
                <a:t>assumptions differ by type</a:t>
              </a:r>
              <a:endParaRPr lang="en-US" sz="1000" dirty="0">
                <a:solidFill>
                  <a:srgbClr val="53565A"/>
                </a:solidFill>
                <a:latin typeface="Arial"/>
              </a:endParaRPr>
            </a:p>
            <a:p>
              <a:pPr marL="182880" indent="-182880" algn="l" eaLnBrk="0" fontAlgn="auto" hangingPunct="0">
                <a:spcBef>
                  <a:spcPts val="300"/>
                </a:spcBef>
                <a:spcAft>
                  <a:spcPts val="0"/>
                </a:spcAft>
                <a:buClr>
                  <a:srgbClr val="FFFFFF">
                    <a:lumMod val="65000"/>
                  </a:srgbClr>
                </a:buClr>
                <a:buSzPct val="80000"/>
                <a:buFont typeface="Wingdings 2"/>
                <a:buChar char=""/>
                <a:tabLst>
                  <a:tab pos="3316288" algn="l"/>
                </a:tabLst>
              </a:pPr>
              <a:r>
                <a:rPr lang="en-US" sz="1000" dirty="0" smtClean="0">
                  <a:solidFill>
                    <a:srgbClr val="002D72"/>
                  </a:solidFill>
                  <a:latin typeface="Arial"/>
                </a:rPr>
                <a:t>Non-operational balances become more costly</a:t>
              </a:r>
              <a:endParaRPr lang="en-US" sz="1000" dirty="0">
                <a:solidFill>
                  <a:srgbClr val="002D72"/>
                </a:solidFill>
                <a:latin typeface="Arial"/>
              </a:endParaRPr>
            </a:p>
          </p:txBody>
        </p:sp>
        <p:sp>
          <p:nvSpPr>
            <p:cNvPr id="52" name="Text Placeholder 2"/>
            <p:cNvSpPr txBox="1">
              <a:spLocks/>
            </p:cNvSpPr>
            <p:nvPr/>
          </p:nvSpPr>
          <p:spPr bwMode="gray">
            <a:xfrm>
              <a:off x="1879223" y="1641353"/>
              <a:ext cx="8207075" cy="3657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>
                <a:defRPr sz="1400" b="0">
                  <a:solidFill>
                    <a:schemeClr val="accent1"/>
                  </a:solidFill>
                </a:defRPr>
              </a:lvl1pPr>
              <a:lvl3pPr marL="0" lvl="2">
                <a:defRPr>
                  <a:solidFill>
                    <a:schemeClr val="tx1"/>
                  </a:solidFill>
                </a:defRPr>
              </a:lvl3pPr>
            </a:lstStyle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srgbClr val="002D72"/>
                  </a:solidFill>
                </a:rPr>
                <a:t>Total Net Cash Outflows During 30 Calendar Day Stress Period</a:t>
              </a:r>
              <a:endParaRPr lang="en-US" b="1" dirty="0">
                <a:solidFill>
                  <a:srgbClr val="002D7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80290" y="3317367"/>
              <a:ext cx="82054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hangingPunct="0"/>
              <a:r>
                <a:rPr lang="en-US" sz="700" dirty="0" smtClean="0">
                  <a:solidFill>
                    <a:srgbClr val="53565A"/>
                  </a:solidFill>
                  <a:latin typeface="Arial"/>
                  <a:ea typeface="ヒラギノ角ゴ Pro W3"/>
                </a:rPr>
                <a:t>Wholesale</a:t>
              </a:r>
              <a:endParaRPr lang="en-US" sz="700" dirty="0">
                <a:solidFill>
                  <a:srgbClr val="53565A"/>
                </a:solidFill>
                <a:latin typeface="Arial"/>
                <a:ea typeface="ヒラギノ角ゴ Pro W3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597895" y="1964580"/>
              <a:ext cx="3581400" cy="1352787"/>
              <a:chOff x="5658278" y="1975407"/>
              <a:chExt cx="3581400" cy="179838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658278" y="1975408"/>
                <a:ext cx="3581400" cy="1798384"/>
                <a:chOff x="5658278" y="1915026"/>
                <a:chExt cx="3581400" cy="1798384"/>
              </a:xfrm>
            </p:grpSpPr>
            <p:graphicFrame>
              <p:nvGraphicFramePr>
                <p:cNvPr id="42" name="Chart 41"/>
                <p:cNvGraphicFramePr/>
                <p:nvPr>
                  <p:extLst>
                    <p:ext uri="{D42A27DB-BD31-4B8C-83A1-F6EECF244321}">
                      <p14:modId xmlns:p14="http://schemas.microsoft.com/office/powerpoint/2010/main" val="1718942572"/>
                    </p:ext>
                  </p:extLst>
                </p:nvPr>
              </p:nvGraphicFramePr>
              <p:xfrm>
                <a:off x="5658278" y="1915026"/>
                <a:ext cx="3581400" cy="171222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44" name="Left Brace 43"/>
                <p:cNvSpPr/>
                <p:nvPr/>
              </p:nvSpPr>
              <p:spPr bwMode="auto">
                <a:xfrm rot="16200000">
                  <a:off x="7364251" y="1914184"/>
                  <a:ext cx="169455" cy="3428997"/>
                </a:xfrm>
                <a:prstGeom prst="leftBrac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l"/>
                  <a:endParaRPr lang="en-US" sz="1200" smtClean="0">
                    <a:solidFill>
                      <a:srgbClr val="53565A"/>
                    </a:solidFill>
                    <a:latin typeface="Arial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866093" y="1975407"/>
                <a:ext cx="1327931" cy="34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eaLnBrk="0" fontAlgn="auto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 smtClean="0">
                    <a:solidFill>
                      <a:srgbClr val="002D72"/>
                    </a:solidFill>
                    <a:latin typeface="Arial"/>
                  </a:rPr>
                  <a:t>Deposits</a:t>
                </a:r>
                <a:endParaRPr lang="en-US" sz="1050" b="1" dirty="0">
                  <a:solidFill>
                    <a:srgbClr val="002D72"/>
                  </a:solidFill>
                  <a:latin typeface="Arial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44738" y="1485827"/>
            <a:ext cx="653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rgbClr val="002D72"/>
                </a:solidFill>
                <a:latin typeface="Arial"/>
              </a:rPr>
              <a:t>Level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4206" y="1475451"/>
            <a:ext cx="998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rgbClr val="002D72"/>
                </a:solidFill>
                <a:latin typeface="Arial"/>
              </a:rPr>
              <a:t>Hair Cut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6254" y="1488921"/>
            <a:ext cx="141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rgbClr val="002D72"/>
                </a:solidFill>
                <a:latin typeface="Arial"/>
              </a:rPr>
              <a:t>% Limit of HQLA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68386" y="1485827"/>
            <a:ext cx="793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rgbClr val="002D72"/>
                </a:solidFill>
                <a:latin typeface="Arial"/>
              </a:rPr>
              <a:t>Example</a:t>
            </a: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14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Regulatory Overview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2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33"/>
          <p:cNvSpPr/>
          <p:nvPr/>
        </p:nvSpPr>
        <p:spPr bwMode="auto">
          <a:xfrm>
            <a:off x="533400" y="2971800"/>
            <a:ext cx="8305800" cy="762000"/>
          </a:xfrm>
          <a:prstGeom prst="downArrow">
            <a:avLst>
              <a:gd name="adj1" fmla="val 82409"/>
              <a:gd name="adj2" fmla="val 43940"/>
            </a:avLst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bg1"/>
              </a:gs>
            </a:gsLst>
          </a:gradFill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793128"/>
              </p:ext>
            </p:extLst>
          </p:nvPr>
        </p:nvGraphicFramePr>
        <p:xfrm>
          <a:off x="601198" y="3172968"/>
          <a:ext cx="8558784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2" name="Title 5"/>
          <p:cNvSpPr>
            <a:spLocks noGrp="1"/>
          </p:cNvSpPr>
          <p:nvPr>
            <p:ph type="title"/>
          </p:nvPr>
        </p:nvSpPr>
        <p:spPr>
          <a:xfrm>
            <a:off x="130916" y="72425"/>
            <a:ext cx="8720908" cy="369332"/>
          </a:xfrm>
          <a:noFill/>
        </p:spPr>
        <p:txBody>
          <a:bodyPr/>
          <a:lstStyle/>
          <a:p>
            <a:r>
              <a:rPr lang="en-US" sz="2400" dirty="0" smtClean="0"/>
              <a:t>LCR </a:t>
            </a:r>
            <a:r>
              <a:rPr lang="en-US" sz="2400" dirty="0"/>
              <a:t>Value Composition By Account </a:t>
            </a:r>
            <a:r>
              <a:rPr lang="en-US" sz="2400" dirty="0" smtClean="0"/>
              <a:t>Type</a:t>
            </a:r>
            <a:endParaRPr lang="en-US" sz="2400" dirty="0"/>
          </a:p>
        </p:txBody>
      </p:sp>
      <p:cxnSp>
        <p:nvCxnSpPr>
          <p:cNvPr id="236548" name="Straight Connector 236547"/>
          <p:cNvCxnSpPr/>
          <p:nvPr/>
        </p:nvCxnSpPr>
        <p:spPr bwMode="auto">
          <a:xfrm>
            <a:off x="2049137" y="4059176"/>
            <a:ext cx="64008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890497" y="4059176"/>
            <a:ext cx="640080" cy="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74" name="TextBox 236573"/>
          <p:cNvSpPr txBox="1"/>
          <p:nvPr/>
        </p:nvSpPr>
        <p:spPr>
          <a:xfrm>
            <a:off x="281783" y="3725354"/>
            <a:ext cx="51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3565A"/>
                </a:solidFill>
                <a:ea typeface="+mj-ea"/>
              </a:rPr>
              <a:t>Excess Portion</a:t>
            </a:r>
          </a:p>
        </p:txBody>
      </p:sp>
      <p:sp>
        <p:nvSpPr>
          <p:cNvPr id="236575" name="Left Brace 236574"/>
          <p:cNvSpPr/>
          <p:nvPr/>
        </p:nvSpPr>
        <p:spPr bwMode="auto">
          <a:xfrm>
            <a:off x="728934" y="3702940"/>
            <a:ext cx="122905" cy="360968"/>
          </a:xfrm>
          <a:prstGeom prst="leftBrac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5845" y="4900499"/>
            <a:ext cx="66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3565A"/>
                </a:solidFill>
                <a:ea typeface="+mj-ea"/>
              </a:rPr>
              <a:t>Operating</a:t>
            </a:r>
            <a:r>
              <a:rPr lang="en-US" sz="700" dirty="0">
                <a:solidFill>
                  <a:srgbClr val="53565A"/>
                </a:solidFill>
                <a:ea typeface="+mj-ea"/>
              </a:rPr>
              <a:t> </a:t>
            </a:r>
            <a:r>
              <a:rPr lang="en-US" sz="800" dirty="0">
                <a:solidFill>
                  <a:srgbClr val="53565A"/>
                </a:solidFill>
                <a:ea typeface="+mj-ea"/>
              </a:rPr>
              <a:t>Portion</a:t>
            </a:r>
            <a:endParaRPr lang="en-US" sz="700" dirty="0">
              <a:solidFill>
                <a:srgbClr val="53565A"/>
              </a:solidFill>
              <a:ea typeface="+mj-ea"/>
            </a:endParaRPr>
          </a:p>
        </p:txBody>
      </p:sp>
      <p:sp>
        <p:nvSpPr>
          <p:cNvPr id="68" name="Left Brace 67"/>
          <p:cNvSpPr/>
          <p:nvPr/>
        </p:nvSpPr>
        <p:spPr bwMode="auto">
          <a:xfrm>
            <a:off x="728930" y="4069357"/>
            <a:ext cx="91440" cy="1855195"/>
          </a:xfrm>
          <a:prstGeom prst="leftBrac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8054" y="6410325"/>
            <a:ext cx="8863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800" dirty="0">
                <a:solidFill>
                  <a:srgbClr val="53565A"/>
                </a:solidFill>
              </a:rPr>
              <a:t>* Note: Fed considers broker sweeps as a separate category outside of operational and non-operational. Listed here as operational since the run-off factors are more aligned with operational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9687" y="5097473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75%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4566" y="5097473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75%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4087" y="5097473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75%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53539" y="5249873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60%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4682" y="3853911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60%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4682" y="3667344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40%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9687" y="4252566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ea typeface="+mj-ea"/>
              </a:rPr>
              <a:t>25%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74566" y="4252566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25%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53539" y="4427515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40%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1827" y="4935990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0%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52621" y="3796495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0%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4087" y="4252566"/>
            <a:ext cx="403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25%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0" y="4935990"/>
            <a:ext cx="494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ea typeface="+mj-ea"/>
              </a:rPr>
              <a:t>100%</a:t>
            </a:r>
          </a:p>
        </p:txBody>
      </p:sp>
      <p:sp>
        <p:nvSpPr>
          <p:cNvPr id="7" name="Pentagon 6"/>
          <p:cNvSpPr/>
          <p:nvPr/>
        </p:nvSpPr>
        <p:spPr bwMode="auto">
          <a:xfrm>
            <a:off x="807764" y="2133600"/>
            <a:ext cx="3840436" cy="1130570"/>
          </a:xfrm>
          <a:prstGeom prst="homePlat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buClr>
                <a:srgbClr val="FFFFFF">
                  <a:lumMod val="65000"/>
                </a:srgbClr>
              </a:buClr>
            </a:pPr>
            <a:r>
              <a:rPr lang="en-US" sz="1300" b="1" dirty="0">
                <a:solidFill>
                  <a:srgbClr val="FFFFFF"/>
                </a:solidFill>
              </a:rPr>
              <a:t>Key Consideration</a:t>
            </a:r>
          </a:p>
          <a:p>
            <a:pPr>
              <a:spcBef>
                <a:spcPts val="300"/>
              </a:spcBef>
              <a:buClr>
                <a:srgbClr val="FFFFFF">
                  <a:lumMod val="65000"/>
                </a:srgbClr>
              </a:buClr>
            </a:pPr>
            <a:r>
              <a:rPr lang="en-US" sz="1200" dirty="0">
                <a:solidFill>
                  <a:srgbClr val="FFFFFF"/>
                </a:solidFill>
              </a:rPr>
              <a:t>LCR value of transaction accounts is comprised of sub-components with different LCR values -   each account balance may consist of operating and excess components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00607" y="2133600"/>
            <a:ext cx="3788033" cy="113057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300"/>
              </a:spcBef>
              <a:buClr>
                <a:srgbClr val="FFFFFF">
                  <a:lumMod val="65000"/>
                </a:srgbClr>
              </a:buClr>
            </a:pPr>
            <a:r>
              <a:rPr lang="en-US" sz="1300" b="1" dirty="0">
                <a:solidFill>
                  <a:srgbClr val="FFFFFF"/>
                </a:solidFill>
              </a:rPr>
              <a:t>Institutional Deposits Methodology</a:t>
            </a:r>
          </a:p>
          <a:p>
            <a:pPr marL="228600" indent="-228600" defTabSz="1838325" fontAlgn="base">
              <a:spcBef>
                <a:spcPts val="300"/>
              </a:spcBef>
              <a:buClr>
                <a:srgbClr val="FFFFFF">
                  <a:lumMod val="65000"/>
                </a:srgb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Classify Accounts Based on LCR Criteria</a:t>
            </a:r>
          </a:p>
          <a:p>
            <a:pPr marL="228600" indent="-228600" defTabSz="1838325" fontAlgn="base">
              <a:spcBef>
                <a:spcPts val="300"/>
              </a:spcBef>
              <a:buClr>
                <a:srgbClr val="FFFFFF">
                  <a:lumMod val="75000"/>
                </a:srgb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Identify and Re-class Excess Operational Deposits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76006"/>
              </p:ext>
            </p:extLst>
          </p:nvPr>
        </p:nvGraphicFramePr>
        <p:xfrm>
          <a:off x="838200" y="685801"/>
          <a:ext cx="7736066" cy="1285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3994"/>
                <a:gridCol w="2872072"/>
              </a:tblGrid>
              <a:tr h="142875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Account Types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LCR Value of Deposit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Corp/Public</a:t>
                      </a:r>
                      <a:r>
                        <a:rPr lang="en-US" sz="11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Sector</a:t>
                      </a: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Operating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FI </a:t>
                      </a: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Corp/Public</a:t>
                      </a:r>
                      <a:r>
                        <a:rPr lang="en-US" sz="11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Sector</a:t>
                      </a: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Non-Operating &amp; Corp/PS Excess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FI </a:t>
                      </a: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Non-Operating &amp; FI Excess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Insured</a:t>
                      </a:r>
                      <a:r>
                        <a:rPr lang="en-US" sz="11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Unaffiliated Retail </a:t>
                      </a: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Broker Sweeps &amp; Escrow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TDs </a:t>
                      </a: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30days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3517" y="106681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DF2"/>
                </a:solidFill>
                <a:sym typeface="Wingdings"/>
              </a:rPr>
              <a:t></a:t>
            </a:r>
            <a:endParaRPr lang="en-US" sz="2400" dirty="0">
              <a:solidFill>
                <a:srgbClr val="00BDF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3517" y="236221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DF2"/>
                </a:solidFill>
                <a:sym typeface="Wingdings"/>
              </a:rPr>
              <a:t></a:t>
            </a:r>
            <a:endParaRPr lang="en-US" sz="2400" dirty="0">
              <a:solidFill>
                <a:srgbClr val="00BDF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517" y="442470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DF2"/>
                </a:solidFill>
                <a:sym typeface="Wingdings"/>
              </a:rPr>
              <a:t></a:t>
            </a:r>
            <a:endParaRPr lang="en-US" sz="2400" b="1" dirty="0">
              <a:solidFill>
                <a:srgbClr val="00BDF2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15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" name="Rectangle 11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Regulatory Overview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8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OCHead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 bwMode="gray">
          <a:xfrm>
            <a:off x="155448" y="57142"/>
            <a:ext cx="8496300" cy="3693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US" smtClean="0">
                <a:solidFill>
                  <a:srgbClr val="002D72"/>
                </a:solidFill>
                <a:latin typeface="Arial"/>
              </a:rPr>
              <a:t>Table of Contents</a:t>
            </a:r>
            <a:endParaRPr lang="en-US">
              <a:solidFill>
                <a:srgbClr val="002D72"/>
              </a:solidFill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73126161"/>
              </p:ext>
            </p:extLst>
          </p:nvPr>
        </p:nvGraphicFramePr>
        <p:xfrm>
          <a:off x="155448" y="762000"/>
          <a:ext cx="8448040" cy="11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6"/>
                <a:gridCol w="7315200"/>
                <a:gridCol w="667004"/>
              </a:tblGrid>
              <a:tr h="36830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00BDF2"/>
                          </a:solidFill>
                          <a:latin typeface="Arial"/>
                        </a:rPr>
                        <a:t>1.</a:t>
                      </a:r>
                      <a:endParaRPr lang="en-US" sz="1400" b="0">
                        <a:solidFill>
                          <a:srgbClr val="00BDF2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53565A"/>
                          </a:solidFill>
                          <a:latin typeface="Arial"/>
                        </a:rPr>
                        <a:t>Liquidity Products</a:t>
                      </a:r>
                      <a:endParaRPr lang="en-US" sz="1400" b="0">
                        <a:solidFill>
                          <a:srgbClr val="53565A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97999B"/>
                          </a:solidFill>
                          <a:latin typeface="Arial"/>
                        </a:rPr>
                        <a:t>1</a:t>
                      </a:r>
                      <a:endParaRPr lang="en-US" sz="1400" b="0">
                        <a:solidFill>
                          <a:srgbClr val="97999B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00BDF2"/>
                          </a:solidFill>
                          <a:latin typeface="Arial"/>
                        </a:rPr>
                        <a:t>2.</a:t>
                      </a:r>
                      <a:endParaRPr lang="en-US" sz="1400" b="0">
                        <a:solidFill>
                          <a:srgbClr val="00BDF2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53565A"/>
                          </a:solidFill>
                          <a:latin typeface="Arial"/>
                        </a:rPr>
                        <a:t>Regulatory Overview</a:t>
                      </a:r>
                      <a:endParaRPr lang="en-US" sz="1400" b="0">
                        <a:solidFill>
                          <a:srgbClr val="53565A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97999B"/>
                          </a:solidFill>
                          <a:latin typeface="Arial"/>
                        </a:rPr>
                        <a:t>11</a:t>
                      </a:r>
                      <a:endParaRPr lang="en-US" sz="1400" b="0">
                        <a:solidFill>
                          <a:srgbClr val="97999B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00BDF2"/>
                          </a:solidFill>
                          <a:latin typeface="Arial"/>
                        </a:rPr>
                        <a:t>3.</a:t>
                      </a:r>
                      <a:endParaRPr lang="en-US" sz="1400" b="0">
                        <a:solidFill>
                          <a:srgbClr val="00BDF2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smtClean="0">
                          <a:solidFill>
                            <a:srgbClr val="53565A"/>
                          </a:solidFill>
                          <a:latin typeface="Arial"/>
                        </a:rPr>
                        <a:t>Appendix</a:t>
                      </a:r>
                      <a:endParaRPr lang="en-US" sz="1400" b="0">
                        <a:solidFill>
                          <a:srgbClr val="53565A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Bef>
                          <a:spcPts val="50"/>
                        </a:spcBef>
                        <a:buNone/>
                      </a:pPr>
                      <a:r>
                        <a:rPr lang="en-US" sz="1400" b="0" dirty="0" smtClean="0">
                          <a:solidFill>
                            <a:srgbClr val="97999B"/>
                          </a:solidFill>
                          <a:latin typeface="Arial"/>
                        </a:rPr>
                        <a:t>20</a:t>
                      </a:r>
                      <a:endParaRPr lang="en-US" sz="1400" b="0" dirty="0">
                        <a:solidFill>
                          <a:srgbClr val="97999B"/>
                        </a:solidFill>
                        <a:latin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6313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5"/>
          <p:cNvSpPr>
            <a:spLocks noGrp="1"/>
          </p:cNvSpPr>
          <p:nvPr>
            <p:ph type="title"/>
          </p:nvPr>
        </p:nvSpPr>
        <p:spPr>
          <a:xfrm>
            <a:off x="152332" y="72581"/>
            <a:ext cx="8720908" cy="369332"/>
          </a:xfrm>
        </p:spPr>
        <p:txBody>
          <a:bodyPr/>
          <a:lstStyle/>
          <a:p>
            <a:r>
              <a:rPr lang="en-US" sz="2400" dirty="0" smtClean="0"/>
              <a:t>How to </a:t>
            </a:r>
            <a:r>
              <a:rPr lang="en-US" sz="2400" dirty="0"/>
              <a:t>T</a:t>
            </a:r>
            <a:r>
              <a:rPr lang="en-US" sz="2400" dirty="0" smtClean="0"/>
              <a:t>hink </a:t>
            </a:r>
            <a:r>
              <a:rPr lang="en-US" sz="2400" dirty="0"/>
              <a:t>A</a:t>
            </a:r>
            <a:r>
              <a:rPr lang="en-US" sz="2400" dirty="0" smtClean="0"/>
              <a:t>bout Operational Deposits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63260" y="1150294"/>
            <a:ext cx="8851392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55517" y="469075"/>
            <a:ext cx="87550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BDF2"/>
                </a:solidFill>
              </a:defRPr>
            </a:lvl1pPr>
          </a:lstStyle>
          <a:p>
            <a:pPr algn="l"/>
            <a:r>
              <a:rPr lang="en-US" dirty="0">
                <a:latin typeface="Arial"/>
              </a:rPr>
              <a:t>Deposits are deemed to be operational only if they are necessary to complete operational services. If a client can redirect funds without reducing operational services, that portion of the deposits must be re-classified as non-operational.</a:t>
            </a:r>
          </a:p>
        </p:txBody>
      </p:sp>
      <p:sp>
        <p:nvSpPr>
          <p:cNvPr id="11" name="Pentagon 10"/>
          <p:cNvSpPr/>
          <p:nvPr/>
        </p:nvSpPr>
        <p:spPr bwMode="auto">
          <a:xfrm>
            <a:off x="257175" y="1600200"/>
            <a:ext cx="3171825" cy="1188720"/>
          </a:xfrm>
          <a:prstGeom prst="homePlate">
            <a:avLst>
              <a:gd name="adj" fmla="val 27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rgbClr val="FFFFFF"/>
                </a:solidFill>
                <a:ea typeface="+mj-ea"/>
              </a:rPr>
              <a:t>Cash Management</a:t>
            </a:r>
          </a:p>
          <a:p>
            <a:pPr marL="173736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Remittances</a:t>
            </a:r>
          </a:p>
          <a:p>
            <a:pPr marL="173736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Payroll administration</a:t>
            </a:r>
          </a:p>
          <a:p>
            <a:pPr marL="173736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Collection and aggregation of funds</a:t>
            </a:r>
          </a:p>
          <a:p>
            <a:pPr marL="173736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Payment orders</a:t>
            </a:r>
            <a:endParaRPr lang="en-US" sz="1200" kern="0" dirty="0">
              <a:solidFill>
                <a:srgbClr val="FFFFFF"/>
              </a:solidFill>
            </a:endParaRPr>
          </a:p>
        </p:txBody>
      </p:sp>
      <p:sp>
        <p:nvSpPr>
          <p:cNvPr id="13" name="Pentagon 12"/>
          <p:cNvSpPr/>
          <p:nvPr/>
        </p:nvSpPr>
        <p:spPr bwMode="auto">
          <a:xfrm>
            <a:off x="257175" y="3230010"/>
            <a:ext cx="3171825" cy="1188720"/>
          </a:xfrm>
          <a:prstGeom prst="homePlate">
            <a:avLst>
              <a:gd name="adj" fmla="val 27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rgbClr val="FFFFFF"/>
                </a:solidFill>
                <a:ea typeface="+mj-ea"/>
              </a:rPr>
              <a:t>Clearing</a:t>
            </a:r>
          </a:p>
          <a:p>
            <a:pPr marL="171450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Daylight overdraft</a:t>
            </a:r>
          </a:p>
          <a:p>
            <a:pPr marL="171450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Intra-day and final settlement positions</a:t>
            </a:r>
          </a:p>
          <a:p>
            <a:pPr marL="171450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Customer subscriptions/redemptions</a:t>
            </a:r>
            <a:endParaRPr lang="en-US" sz="1200" kern="0" dirty="0">
              <a:solidFill>
                <a:srgbClr val="FFFFFF"/>
              </a:solidFill>
            </a:endParaRPr>
          </a:p>
        </p:txBody>
      </p:sp>
      <p:sp>
        <p:nvSpPr>
          <p:cNvPr id="16" name="Pentagon 15"/>
          <p:cNvSpPr/>
          <p:nvPr/>
        </p:nvSpPr>
        <p:spPr bwMode="auto">
          <a:xfrm>
            <a:off x="257175" y="4859821"/>
            <a:ext cx="3171825" cy="1188720"/>
          </a:xfrm>
          <a:prstGeom prst="homePlate">
            <a:avLst>
              <a:gd name="adj" fmla="val 27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rgbClr val="FFFFFF"/>
                </a:solidFill>
                <a:ea typeface="+mj-ea"/>
              </a:rPr>
              <a:t>Custody</a:t>
            </a:r>
          </a:p>
          <a:p>
            <a:pPr marL="171450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Settlement of securities transactions</a:t>
            </a:r>
          </a:p>
          <a:p>
            <a:pPr marL="171450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Cashflow related to safekeeping assets</a:t>
            </a:r>
          </a:p>
          <a:p>
            <a:pPr marL="171450" indent="-171450" algn="l">
              <a:buClr>
                <a:srgbClr val="FFFFFF"/>
              </a:buClr>
              <a:buFont typeface="Symbol" panose="05050102010706020507" pitchFamily="18" charset="2"/>
              <a:buChar char="·"/>
            </a:pPr>
            <a:r>
              <a:rPr lang="en-US" sz="1200" kern="0" dirty="0" smtClean="0">
                <a:solidFill>
                  <a:srgbClr val="FFFFFF"/>
                </a:solidFill>
              </a:rPr>
              <a:t>Escrow, stock transfer, taxes, etc.</a:t>
            </a:r>
            <a:endParaRPr lang="en-US" sz="1200" kern="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975" y="1219200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b="1" dirty="0" smtClean="0">
                <a:solidFill>
                  <a:srgbClr val="53565A"/>
                </a:solidFill>
                <a:latin typeface="Arial"/>
              </a:rPr>
              <a:t>Operational Services:</a:t>
            </a:r>
            <a:endParaRPr lang="en-US" b="1" dirty="0">
              <a:solidFill>
                <a:srgbClr val="53565A"/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50319"/>
              </p:ext>
            </p:extLst>
          </p:nvPr>
        </p:nvGraphicFramePr>
        <p:xfrm>
          <a:off x="3680750" y="1295400"/>
          <a:ext cx="5082250" cy="503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50"/>
                <a:gridCol w="3048000"/>
              </a:tblGrid>
              <a:tr h="4685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Attributes</a:t>
                      </a:r>
                      <a:endParaRPr lang="en-US" sz="1200" dirty="0"/>
                    </a:p>
                  </a:txBody>
                  <a:tcPr anchor="ctr">
                    <a:solidFill>
                      <a:srgbClr val="002D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Final U.S.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LCR Rule</a:t>
                      </a:r>
                      <a:endParaRPr lang="en-US" sz="1200" dirty="0"/>
                    </a:p>
                  </a:txBody>
                  <a:tcPr anchor="ctr">
                    <a:solidFill>
                      <a:srgbClr val="002D72"/>
                    </a:solidFill>
                  </a:tcPr>
                </a:tc>
              </a:tr>
              <a:tr h="5576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4474A"/>
                          </a:solidFill>
                        </a:rPr>
                        <a:t>Operational</a:t>
                      </a:r>
                      <a:r>
                        <a:rPr lang="en-US" sz="1200" b="1" baseline="0" dirty="0" smtClean="0">
                          <a:solidFill>
                            <a:srgbClr val="44474A"/>
                          </a:solidFill>
                        </a:rPr>
                        <a:t> Account Designation</a:t>
                      </a:r>
                      <a:endParaRPr lang="en-US" sz="1200" b="1" dirty="0" smtClean="0">
                        <a:solidFill>
                          <a:srgbClr val="44474A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2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dirty="0" smtClean="0">
                          <a:solidFill>
                            <a:srgbClr val="44474A"/>
                          </a:solidFill>
                        </a:rPr>
                        <a:t>Deposit</a:t>
                      </a: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 account linked to operational accounts</a:t>
                      </a:r>
                    </a:p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Held for primary purpose of obtaining operational services</a:t>
                      </a:r>
                      <a:endParaRPr lang="en-US" sz="1050" b="0" dirty="0" smtClean="0">
                        <a:solidFill>
                          <a:srgbClr val="44474A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1582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rgbClr val="44474A"/>
                          </a:solidFill>
                        </a:rPr>
                        <a:t>Termination of Service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2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Contractually required 30 day termination notice or</a:t>
                      </a:r>
                    </a:p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Significant cost to move to new provider or</a:t>
                      </a:r>
                    </a:p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Material termination costs</a:t>
                      </a:r>
                      <a:endParaRPr lang="en-US" sz="1050" b="0" dirty="0" smtClean="0">
                        <a:solidFill>
                          <a:srgbClr val="44474A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18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4474A"/>
                          </a:solidFill>
                        </a:rPr>
                        <a:t>Excess Operational </a:t>
                      </a:r>
                      <a:r>
                        <a:rPr lang="en-US" sz="1200" b="1" baseline="0" dirty="0" smtClean="0">
                          <a:solidFill>
                            <a:srgbClr val="44474A"/>
                          </a:solidFill>
                        </a:rPr>
                        <a:t>Deposits</a:t>
                      </a:r>
                      <a:endParaRPr lang="en-US" sz="1200" b="1" dirty="0" smtClean="0">
                        <a:solidFill>
                          <a:srgbClr val="44474A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2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dirty="0" smtClean="0">
                          <a:solidFill>
                            <a:srgbClr val="44474A"/>
                          </a:solidFill>
                        </a:rPr>
                        <a:t>Bank</a:t>
                      </a: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 must demonstrate methodology for calculating excess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7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44474A"/>
                          </a:solidFill>
                        </a:rPr>
                        <a:t>Economic Incentive to Maintain Excess Funds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2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dirty="0" smtClean="0">
                          <a:solidFill>
                            <a:srgbClr val="44474A"/>
                          </a:solidFill>
                        </a:rPr>
                        <a:t>Balances</a:t>
                      </a: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 necessary for operations can be competitively priced</a:t>
                      </a:r>
                    </a:p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Incentives related to operational services are acceptable</a:t>
                      </a:r>
                      <a:endParaRPr lang="en-US" sz="1050" b="0" dirty="0" smtClean="0">
                        <a:solidFill>
                          <a:srgbClr val="44474A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49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4474A"/>
                          </a:solidFill>
                        </a:rPr>
                        <a:t>Institutional Investor Treatment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2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dirty="0" smtClean="0">
                          <a:solidFill>
                            <a:srgbClr val="44474A"/>
                          </a:solidFill>
                        </a:rPr>
                        <a:t>Excludes deposits provided in connection with specific</a:t>
                      </a: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rgbClr val="44474A"/>
                          </a:solidFill>
                        </a:rPr>
                        <a:t>prime brokerage services</a:t>
                      </a:r>
                    </a:p>
                    <a:p>
                      <a:pPr marL="171450" indent="-171450" algn="l">
                        <a:buClr>
                          <a:schemeClr val="accent3"/>
                        </a:buClr>
                        <a:buFont typeface="Symbol" panose="05050102010706020507" pitchFamily="18" charset="2"/>
                        <a:buChar char="·"/>
                      </a:pPr>
                      <a:r>
                        <a:rPr lang="en-US" sz="1050" b="0" dirty="0" smtClean="0">
                          <a:solidFill>
                            <a:srgbClr val="44474A"/>
                          </a:solidFill>
                        </a:rPr>
                        <a:t>Deposits from non-regulated funds are not</a:t>
                      </a:r>
                      <a:r>
                        <a:rPr lang="en-US" sz="1050" b="0" baseline="0" dirty="0" smtClean="0">
                          <a:solidFill>
                            <a:srgbClr val="44474A"/>
                          </a:solidFill>
                        </a:rPr>
                        <a:t> eligible as operational</a:t>
                      </a:r>
                      <a:endParaRPr lang="en-US" sz="1050" b="0" dirty="0" smtClean="0">
                        <a:solidFill>
                          <a:srgbClr val="44474A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16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Regulatory Overview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6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94348"/>
              </p:ext>
            </p:extLst>
          </p:nvPr>
        </p:nvGraphicFramePr>
        <p:xfrm>
          <a:off x="1162050" y="1242732"/>
          <a:ext cx="17240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7" imgW="1723988" imgH="2381130" progId="Excel.Sheet.12">
                  <p:link updateAutomatic="1"/>
                </p:oleObj>
              </mc:Choice>
              <mc:Fallback>
                <p:oleObj name="Worksheet" r:id="rId7" imgW="1723988" imgH="238113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2050" y="1242732"/>
                        <a:ext cx="1724025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/>
          <p:cNvSpPr txBox="1">
            <a:spLocks/>
          </p:cNvSpPr>
          <p:nvPr/>
        </p:nvSpPr>
        <p:spPr>
          <a:xfrm>
            <a:off x="57332" y="72581"/>
            <a:ext cx="8720908" cy="36933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>
                <a:solidFill>
                  <a:srgbClr val="002D72"/>
                </a:solidFill>
              </a:rPr>
              <a:t>LCR Impact on Client Deposits &amp; Investments</a:t>
            </a:r>
            <a:endParaRPr lang="en-US" kern="0" dirty="0">
              <a:solidFill>
                <a:srgbClr val="002D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0297" y="559368"/>
            <a:ext cx="1554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3565A"/>
                </a:solidFill>
                <a:latin typeface="Arial"/>
              </a:rPr>
              <a:t>Corporate and FI</a:t>
            </a:r>
          </a:p>
          <a:p>
            <a:r>
              <a:rPr lang="en-US" sz="1100" b="1" dirty="0" smtClean="0">
                <a:solidFill>
                  <a:srgbClr val="53565A"/>
                </a:solidFill>
                <a:latin typeface="Arial"/>
              </a:rPr>
              <a:t>Operational Deposit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2914" y="559368"/>
            <a:ext cx="1554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3565A"/>
                </a:solidFill>
                <a:latin typeface="Arial"/>
              </a:rPr>
              <a:t>31+ Day Minimum Maturity Time Deposit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37412"/>
              </p:ext>
            </p:extLst>
          </p:nvPr>
        </p:nvGraphicFramePr>
        <p:xfrm>
          <a:off x="150141" y="1397657"/>
          <a:ext cx="8829973" cy="487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488"/>
                <a:gridCol w="1543897"/>
                <a:gridCol w="1543897"/>
                <a:gridCol w="1543897"/>
                <a:gridCol w="1543897"/>
                <a:gridCol w="1543897"/>
              </a:tblGrid>
              <a:tr h="2224743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LCR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Impact to Bank Capital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 / Ability to Lend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Other Considerations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Arial" panose="020B0604020202020204" pitchFamily="34" charset="0"/>
                        <a:buChar char="▼"/>
                        <a:tabLst/>
                        <a:defRPr/>
                      </a:pPr>
                      <a:r>
                        <a:rPr lang="en-US" sz="1000" baseline="0" dirty="0" smtClean="0"/>
                        <a:t>Least LCR accretive deposit type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Arial" panose="020B0604020202020204" pitchFamily="34" charset="0"/>
                        <a:buChar char="▼"/>
                        <a:tabLst/>
                        <a:defRPr/>
                      </a:pPr>
                      <a:r>
                        <a:rPr lang="en-US" sz="1000" baseline="0" dirty="0" smtClean="0"/>
                        <a:t>Minimum yield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anose="020B0604020202020204" pitchFamily="34" charset="0"/>
                        <a:buChar char="▼"/>
                        <a:tabLst/>
                        <a:defRPr/>
                      </a:pPr>
                      <a:r>
                        <a:rPr lang="en-US" sz="1000" baseline="0" dirty="0" smtClean="0"/>
                        <a:t>Will attract lower yields</a:t>
                      </a: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00843D"/>
                        </a:buClr>
                        <a:buFont typeface="Arial" panose="020B0604020202020204" pitchFamily="34" charset="0"/>
                        <a:buChar char="▲"/>
                      </a:pPr>
                      <a:r>
                        <a:rPr lang="en-US" sz="1000" dirty="0" smtClean="0"/>
                        <a:t>Allows for larger portion of deposit to support lending</a:t>
                      </a:r>
                      <a:r>
                        <a:rPr lang="en-US" sz="1000" baseline="0" dirty="0" smtClean="0"/>
                        <a:t> activity</a:t>
                      </a:r>
                    </a:p>
                    <a:p>
                      <a:pPr marL="171450" indent="-171450" algn="l">
                        <a:buClr>
                          <a:srgbClr val="00843D"/>
                        </a:buClr>
                        <a:buFont typeface="Arial" panose="020B0604020202020204" pitchFamily="34" charset="0"/>
                        <a:buChar char="▲"/>
                      </a:pPr>
                      <a:r>
                        <a:rPr lang="en-US" sz="1000" baseline="0" dirty="0" smtClean="0"/>
                        <a:t>Eligible for interest or earning credits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00843D"/>
                        </a:buClr>
                        <a:buFont typeface="Arial" panose="020B0604020202020204" pitchFamily="34" charset="0"/>
                        <a:buChar char="▲"/>
                      </a:pPr>
                      <a:r>
                        <a:rPr lang="en-US" sz="1000" dirty="0" smtClean="0"/>
                        <a:t>Allows for deposit to support lending</a:t>
                      </a:r>
                      <a:r>
                        <a:rPr lang="en-US" sz="1000" baseline="0" dirty="0" smtClean="0"/>
                        <a:t> activity</a:t>
                      </a:r>
                    </a:p>
                    <a:p>
                      <a:pPr marL="171450" indent="-171450" algn="l">
                        <a:buClr>
                          <a:srgbClr val="00843D"/>
                        </a:buClr>
                        <a:buFont typeface="Arial" panose="020B0604020202020204" pitchFamily="34" charset="0"/>
                        <a:buChar char="▲"/>
                      </a:pPr>
                      <a:r>
                        <a:rPr lang="en-US" sz="1000" baseline="0" dirty="0" smtClean="0"/>
                        <a:t>Eligible for higher yield</a:t>
                      </a: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00843D"/>
                        </a:buClr>
                        <a:buFont typeface="Arial" panose="020B0604020202020204" pitchFamily="34" charset="0"/>
                        <a:buChar char="▲"/>
                      </a:pPr>
                      <a:r>
                        <a:rPr lang="en-US" sz="1000" dirty="0" smtClean="0"/>
                        <a:t>Creates</a:t>
                      </a:r>
                      <a:r>
                        <a:rPr lang="en-US" sz="1000" baseline="0" dirty="0" smtClean="0"/>
                        <a:t> no assets on the bank balance sheet</a:t>
                      </a:r>
                    </a:p>
                    <a:p>
                      <a:pPr marL="171450" indent="-171450" algn="l">
                        <a:buClr>
                          <a:srgbClr val="00843D"/>
                        </a:buClr>
                        <a:buFont typeface="Arial" panose="020B0604020202020204" pitchFamily="34" charset="0"/>
                        <a:buChar char="▲"/>
                      </a:pPr>
                      <a:r>
                        <a:rPr lang="en-US" sz="1000" dirty="0" smtClean="0"/>
                        <a:t>No impact</a:t>
                      </a:r>
                      <a:r>
                        <a:rPr lang="en-US" sz="1000" baseline="0" dirty="0" smtClean="0"/>
                        <a:t> to bank capital</a:t>
                      </a:r>
                      <a:endParaRPr 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7515529" y="559368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3565A"/>
                </a:solidFill>
                <a:latin typeface="Arial"/>
              </a:rPr>
              <a:t>Money Market Funds or Off-Balance Sheet Investments</a:t>
            </a:r>
          </a:p>
        </p:txBody>
      </p:sp>
      <p:sp>
        <p:nvSpPr>
          <p:cNvPr id="79" name="Down Arrow 78"/>
          <p:cNvSpPr/>
          <p:nvPr/>
        </p:nvSpPr>
        <p:spPr bwMode="auto">
          <a:xfrm rot="10800000">
            <a:off x="7952486" y="4547592"/>
            <a:ext cx="625475" cy="533400"/>
          </a:xfrm>
          <a:prstGeom prst="downArrow">
            <a:avLst/>
          </a:prstGeom>
          <a:solidFill>
            <a:srgbClr val="00843D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0" name="Down Arrow 79"/>
          <p:cNvSpPr/>
          <p:nvPr/>
        </p:nvSpPr>
        <p:spPr bwMode="auto">
          <a:xfrm rot="10800000">
            <a:off x="7923911" y="3743379"/>
            <a:ext cx="625475" cy="533400"/>
          </a:xfrm>
          <a:prstGeom prst="downArrow">
            <a:avLst/>
          </a:prstGeom>
          <a:solidFill>
            <a:srgbClr val="00843D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8009993">
            <a:off x="3247152" y="4585814"/>
            <a:ext cx="625475" cy="533400"/>
          </a:xfrm>
          <a:prstGeom prst="downArrow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8009993">
            <a:off x="3271111" y="3757258"/>
            <a:ext cx="625475" cy="533400"/>
          </a:xfrm>
          <a:prstGeom prst="downArrow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97680" y="559368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3565A"/>
                </a:solidFill>
                <a:latin typeface="Arial"/>
              </a:rPr>
              <a:t>Corporate</a:t>
            </a:r>
          </a:p>
          <a:p>
            <a:r>
              <a:rPr lang="en-US" sz="1100" b="1" dirty="0" smtClean="0">
                <a:solidFill>
                  <a:srgbClr val="53565A"/>
                </a:solidFill>
                <a:latin typeface="Arial"/>
              </a:rPr>
              <a:t>Non-operational Deposit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5063" y="575280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3565A"/>
                </a:solidFill>
                <a:latin typeface="Arial"/>
              </a:rPr>
              <a:t>Financial Institution  Non-operational Deposit 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78607"/>
              </p:ext>
            </p:extLst>
          </p:nvPr>
        </p:nvGraphicFramePr>
        <p:xfrm>
          <a:off x="2708152" y="1197012"/>
          <a:ext cx="17240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9" imgW="1723988" imgH="2381130" progId="Excel.Sheet.12">
                  <p:link updateAutomatic="1"/>
                </p:oleObj>
              </mc:Choice>
              <mc:Fallback>
                <p:oleObj name="Worksheet" r:id="rId9" imgW="1723988" imgH="238113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8152" y="1197012"/>
                        <a:ext cx="1724025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29783"/>
              </p:ext>
            </p:extLst>
          </p:nvPr>
        </p:nvGraphicFramePr>
        <p:xfrm>
          <a:off x="4241555" y="1197012"/>
          <a:ext cx="17240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11" imgW="1723988" imgH="2381130" progId="Excel.Sheet.12">
                  <p:link updateAutomatic="1"/>
                </p:oleObj>
              </mc:Choice>
              <mc:Fallback>
                <p:oleObj name="Worksheet" r:id="rId11" imgW="1723988" imgH="238113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1555" y="1197012"/>
                        <a:ext cx="1724025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61865"/>
              </p:ext>
            </p:extLst>
          </p:nvPr>
        </p:nvGraphicFramePr>
        <p:xfrm>
          <a:off x="5774957" y="1197012"/>
          <a:ext cx="17240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13" imgW="1723988" imgH="2381130" progId="Excel.Sheet.12">
                  <p:link updateAutomatic="1"/>
                </p:oleObj>
              </mc:Choice>
              <mc:Fallback>
                <p:oleObj name="Worksheet" r:id="rId13" imgW="1723988" imgH="238113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74957" y="1197012"/>
                        <a:ext cx="1724025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670104"/>
              </p:ext>
            </p:extLst>
          </p:nvPr>
        </p:nvGraphicFramePr>
        <p:xfrm>
          <a:off x="7333760" y="1197012"/>
          <a:ext cx="1735137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15" imgW="1735836" imgH="2386617" progId="Excel.Sheet.12">
                  <p:link updateAutomatic="1"/>
                </p:oleObj>
              </mc:Choice>
              <mc:Fallback>
                <p:oleObj name="Worksheet" r:id="rId15" imgW="1735836" imgH="23866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33760" y="1197012"/>
                        <a:ext cx="1735137" cy="238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94571" y="2281401"/>
            <a:ext cx="5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100% HQLA</a:t>
            </a:r>
          </a:p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required</a:t>
            </a:r>
            <a:endParaRPr lang="en-US" sz="800" b="1" dirty="0">
              <a:solidFill>
                <a:srgbClr val="FFFFFF"/>
              </a:solidFill>
              <a:latin typeface="Arial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8007" y="1709901"/>
            <a:ext cx="5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40% HQLA</a:t>
            </a:r>
          </a:p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required</a:t>
            </a:r>
            <a:endParaRPr lang="en-US" sz="800" b="1" dirty="0">
              <a:solidFill>
                <a:srgbClr val="FFFFFF"/>
              </a:solidFill>
              <a:latin typeface="Arial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71532" y="1631334"/>
            <a:ext cx="5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25% HQLA</a:t>
            </a:r>
          </a:p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required</a:t>
            </a:r>
            <a:endParaRPr lang="en-US" sz="800" b="1" dirty="0">
              <a:solidFill>
                <a:srgbClr val="FFFFFF"/>
              </a:solidFill>
              <a:latin typeface="Arial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43412" y="2519719"/>
            <a:ext cx="5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  <a:latin typeface="Arial"/>
                <a:ea typeface="+mj-ea"/>
              </a:rPr>
              <a:t>6</a:t>
            </a:r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0%</a:t>
            </a:r>
          </a:p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Bank Lending</a:t>
            </a:r>
            <a:endParaRPr lang="en-US" sz="800" b="1" dirty="0">
              <a:solidFill>
                <a:srgbClr val="FFFFFF"/>
              </a:solidFill>
              <a:latin typeface="Arial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72302" y="2510194"/>
            <a:ext cx="5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75%</a:t>
            </a:r>
          </a:p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Bank Lending</a:t>
            </a:r>
            <a:endParaRPr lang="en-US" sz="800" b="1" dirty="0">
              <a:solidFill>
                <a:srgbClr val="FFFFFF"/>
              </a:solidFill>
              <a:latin typeface="Arial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17257" y="2288886"/>
            <a:ext cx="5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100%</a:t>
            </a:r>
          </a:p>
          <a:p>
            <a:r>
              <a:rPr lang="en-US" sz="800" b="1" dirty="0" smtClean="0">
                <a:solidFill>
                  <a:srgbClr val="FFFFFF"/>
                </a:solidFill>
                <a:latin typeface="Arial"/>
                <a:ea typeface="+mj-ea"/>
              </a:rPr>
              <a:t>Bank Lending</a:t>
            </a:r>
            <a:endParaRPr lang="en-US" sz="800" b="1" dirty="0">
              <a:solidFill>
                <a:srgbClr val="FFFFFF"/>
              </a:solidFill>
              <a:latin typeface="Arial"/>
              <a:ea typeface="+mj-ea"/>
            </a:endParaRPr>
          </a:p>
        </p:txBody>
      </p:sp>
      <p:sp>
        <p:nvSpPr>
          <p:cNvPr id="73" name="Down Arrow 72"/>
          <p:cNvSpPr/>
          <p:nvPr/>
        </p:nvSpPr>
        <p:spPr bwMode="auto">
          <a:xfrm rot="10800000">
            <a:off x="6368695" y="4555408"/>
            <a:ext cx="625475" cy="533400"/>
          </a:xfrm>
          <a:prstGeom prst="downArrow">
            <a:avLst/>
          </a:prstGeom>
          <a:solidFill>
            <a:srgbClr val="00843D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74" name="Down Arrow 73"/>
          <p:cNvSpPr/>
          <p:nvPr/>
        </p:nvSpPr>
        <p:spPr bwMode="auto">
          <a:xfrm rot="10800000">
            <a:off x="6390379" y="3743379"/>
            <a:ext cx="625475" cy="533400"/>
          </a:xfrm>
          <a:prstGeom prst="downArrow">
            <a:avLst/>
          </a:prstGeom>
          <a:solidFill>
            <a:srgbClr val="00843D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1" name="Down Arrow 80"/>
          <p:cNvSpPr/>
          <p:nvPr/>
        </p:nvSpPr>
        <p:spPr bwMode="auto">
          <a:xfrm rot="10800000">
            <a:off x="4784905" y="4563224"/>
            <a:ext cx="625475" cy="533400"/>
          </a:xfrm>
          <a:prstGeom prst="downArrow">
            <a:avLst/>
          </a:prstGeom>
          <a:solidFill>
            <a:srgbClr val="00843D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2" name="Down Arrow 81"/>
          <p:cNvSpPr/>
          <p:nvPr/>
        </p:nvSpPr>
        <p:spPr bwMode="auto">
          <a:xfrm rot="10800000">
            <a:off x="4803579" y="3743379"/>
            <a:ext cx="625475" cy="533400"/>
          </a:xfrm>
          <a:prstGeom prst="downArrow">
            <a:avLst/>
          </a:prstGeom>
          <a:solidFill>
            <a:srgbClr val="00843D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5" name="Down Arrow 84"/>
          <p:cNvSpPr/>
          <p:nvPr/>
        </p:nvSpPr>
        <p:spPr bwMode="auto">
          <a:xfrm>
            <a:off x="1709400" y="4624037"/>
            <a:ext cx="625475" cy="533400"/>
          </a:xfrm>
          <a:prstGeom prst="downArrow">
            <a:avLst/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6" name="Down Arrow 85"/>
          <p:cNvSpPr/>
          <p:nvPr/>
        </p:nvSpPr>
        <p:spPr bwMode="auto">
          <a:xfrm>
            <a:off x="1680825" y="3743379"/>
            <a:ext cx="625475" cy="533400"/>
          </a:xfrm>
          <a:prstGeom prst="downArrow">
            <a:avLst/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36648" y="2288886"/>
            <a:ext cx="5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53565A"/>
                </a:solidFill>
                <a:latin typeface="Arial"/>
                <a:ea typeface="+mj-ea"/>
              </a:rPr>
              <a:t>0%</a:t>
            </a:r>
          </a:p>
          <a:p>
            <a:r>
              <a:rPr lang="en-US" sz="800" b="1" dirty="0" smtClean="0">
                <a:solidFill>
                  <a:srgbClr val="53565A"/>
                </a:solidFill>
                <a:latin typeface="Arial"/>
                <a:ea typeface="+mj-ea"/>
              </a:rPr>
              <a:t>Bank Lending</a:t>
            </a:r>
            <a:endParaRPr lang="en-US" sz="800" b="1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17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Regulatory Overview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50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gray">
          <a:xfrm>
            <a:off x="141288" y="60325"/>
            <a:ext cx="8859837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400" kern="0" dirty="0" smtClean="0">
                <a:solidFill>
                  <a:srgbClr val="002D72"/>
                </a:solidFill>
                <a:latin typeface="Arial"/>
                <a:ea typeface="+mj-ea"/>
              </a:rPr>
              <a:t>NSFR Value by Deposit Type</a:t>
            </a:r>
            <a:endParaRPr lang="en-US" sz="2400" kern="0" dirty="0">
              <a:solidFill>
                <a:srgbClr val="002D72"/>
              </a:solidFill>
              <a:latin typeface="Arial"/>
              <a:ea typeface="+mj-ea"/>
            </a:endParaRP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139700" y="511177"/>
            <a:ext cx="8864600" cy="476250"/>
            <a:chOff x="88" y="322"/>
            <a:chExt cx="5584" cy="300"/>
          </a:xfrm>
        </p:grpSpPr>
        <p:sp>
          <p:nvSpPr>
            <p:cNvPr id="16" name="MessageBox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8" y="322"/>
              <a:ext cx="558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00BDF2"/>
                  </a:solidFill>
                  <a:latin typeface="Arial"/>
                </a:rPr>
                <a:t>The Net Stable Funding Ratio requires banks to maintain stable sources of funding relative to illiquid assets and off-balance-sheet contingent calls over a 1-year horizon.</a:t>
              </a:r>
              <a:endParaRPr lang="en-US" dirty="0">
                <a:solidFill>
                  <a:srgbClr val="00BDF2"/>
                </a:solidFill>
                <a:latin typeface="Arial"/>
              </a:endParaRPr>
            </a:p>
          </p:txBody>
        </p:sp>
        <p:sp>
          <p:nvSpPr>
            <p:cNvPr id="17" name="MessageLine"/>
            <p:cNvSpPr>
              <a:spLocks noChangeShapeType="1"/>
            </p:cNvSpPr>
            <p:nvPr/>
          </p:nvSpPr>
          <p:spPr bwMode="auto">
            <a:xfrm>
              <a:off x="88" y="622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>
                <a:solidFill>
                  <a:srgbClr val="53565A"/>
                </a:solidFill>
                <a:latin typeface="Arial"/>
              </a:endParaRPr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21172"/>
              </p:ext>
            </p:extLst>
          </p:nvPr>
        </p:nvGraphicFramePr>
        <p:xfrm>
          <a:off x="-79943" y="3005138"/>
          <a:ext cx="5173662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8" imgW="6553155" imgH="3667140" progId="Excel.Sheet.12">
                  <p:link updateAutomatic="1"/>
                </p:oleObj>
              </mc:Choice>
              <mc:Fallback>
                <p:oleObj name="Worksheet" r:id="rId8" imgW="6553155" imgH="366714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79943" y="3005138"/>
                        <a:ext cx="5173662" cy="289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65100" y="1179404"/>
            <a:ext cx="897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“Available stable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funding” is defined as the portion of capital and liabilities expected to be reliable over the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time horizon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considered by the NSFR, which extends to one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The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amount of such stable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funding required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of a specific institution is a function of the liquidity characteristics and residual maturities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of the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various assets held by that institution as well as those of its off-balance sheet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exposures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0185" y="2324845"/>
                <a:ext cx="4831557" cy="6036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𝐴𝑉𝐴𝐼𝐿𝐴𝐵𝐿𝐸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𝑎𝑚𝑜𝑢𝑛𝑡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𝑠𝑡𝑎𝑏𝑙𝑒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53565A"/>
                              </a:solidFill>
                              <a:latin typeface="Cambria Math"/>
                            </a:rPr>
                            <m:t>𝑓𝑢𝑛𝑑𝑖𝑛𝑔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𝑅𝐸𝑄𝑈𝐼𝑅𝐸𝐷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𝑎𝑚𝑜𝑢𝑛𝑡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𝑜𝑓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𝑠𝑡𝑎𝑏𝑙𝑒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srgbClr val="53565A"/>
                              </a:solidFill>
                              <a:latin typeface="Cambria Math"/>
                              <a:ea typeface="+mj-ea"/>
                            </a:rPr>
                            <m:t>𝑓𝑢𝑛𝑑𝑖𝑛𝑔</m:t>
                          </m:r>
                        </m:den>
                      </m:f>
                      <m:r>
                        <a:rPr lang="en-US" sz="1600" i="1" smtClean="0">
                          <a:solidFill>
                            <a:srgbClr val="53565A"/>
                          </a:solidFill>
                          <a:latin typeface="Cambria Math"/>
                          <a:ea typeface="Cambria Math"/>
                        </a:rPr>
                        <m:t>≥100%</m:t>
                      </m:r>
                    </m:oMath>
                  </m:oMathPara>
                </a14:m>
                <a:endParaRPr lang="en-US" sz="1600" dirty="0">
                  <a:solidFill>
                    <a:srgbClr val="53565A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5" y="2324845"/>
                <a:ext cx="4831557" cy="60369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5157738" y="2324845"/>
            <a:ext cx="365106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/>
                <a:ea typeface="+mj-ea"/>
              </a:rPr>
              <a:t>NSFR Timeline</a:t>
            </a:r>
            <a:endParaRPr lang="en-US" b="1" dirty="0">
              <a:solidFill>
                <a:srgbClr val="FFFFFF"/>
              </a:solidFill>
              <a:latin typeface="Arial"/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7739" y="2710839"/>
            <a:ext cx="3746375" cy="3108657"/>
            <a:chOff x="5291089" y="3082314"/>
            <a:chExt cx="3746375" cy="3108657"/>
          </a:xfrm>
        </p:grpSpPr>
        <p:sp>
          <p:nvSpPr>
            <p:cNvPr id="2" name="Round Single Corner Rectangle 1"/>
            <p:cNvSpPr/>
            <p:nvPr/>
          </p:nvSpPr>
          <p:spPr bwMode="auto">
            <a:xfrm>
              <a:off x="5291089" y="3082314"/>
              <a:ext cx="1005840" cy="337352"/>
            </a:xfrm>
            <a:prstGeom prst="round1Rect">
              <a:avLst/>
            </a:prstGeom>
            <a:solidFill>
              <a:schemeClr val="tx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Arial"/>
                  <a:ea typeface="+mj-ea"/>
                </a:rPr>
                <a:t>2009</a:t>
              </a:r>
            </a:p>
          </p:txBody>
        </p:sp>
        <p:sp>
          <p:nvSpPr>
            <p:cNvPr id="18" name="Round Single Corner Rectangle 17"/>
            <p:cNvSpPr/>
            <p:nvPr/>
          </p:nvSpPr>
          <p:spPr bwMode="auto">
            <a:xfrm>
              <a:off x="5291089" y="3526488"/>
              <a:ext cx="1005840" cy="337352"/>
            </a:xfrm>
            <a:prstGeom prst="round1Rect">
              <a:avLst/>
            </a:prstGeom>
            <a:solidFill>
              <a:schemeClr val="tx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Arial"/>
                  <a:ea typeface="+mj-ea"/>
                </a:rPr>
                <a:t>2010</a:t>
              </a:r>
            </a:p>
          </p:txBody>
        </p:sp>
        <p:sp>
          <p:nvSpPr>
            <p:cNvPr id="19" name="Round Single Corner Rectangle 18"/>
            <p:cNvSpPr/>
            <p:nvPr/>
          </p:nvSpPr>
          <p:spPr bwMode="auto">
            <a:xfrm>
              <a:off x="5397481" y="4290270"/>
              <a:ext cx="1005840" cy="337352"/>
            </a:xfrm>
            <a:prstGeom prst="round1Rect">
              <a:avLst/>
            </a:prstGeom>
            <a:solidFill>
              <a:schemeClr val="tx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Arial"/>
                  <a:ea typeface="+mj-ea"/>
                </a:rPr>
                <a:t>Jan 2014</a:t>
              </a:r>
            </a:p>
          </p:txBody>
        </p:sp>
        <p:sp>
          <p:nvSpPr>
            <p:cNvPr id="22" name="Round Single Corner Rectangle 21"/>
            <p:cNvSpPr/>
            <p:nvPr/>
          </p:nvSpPr>
          <p:spPr bwMode="auto">
            <a:xfrm>
              <a:off x="5397481" y="4778834"/>
              <a:ext cx="1005840" cy="337352"/>
            </a:xfrm>
            <a:prstGeom prst="round1Rect">
              <a:avLst/>
            </a:prstGeom>
            <a:solidFill>
              <a:schemeClr val="tx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Arial"/>
                  <a:ea typeface="+mj-ea"/>
                </a:rPr>
                <a:t>Oct 2014</a:t>
              </a:r>
            </a:p>
          </p:txBody>
        </p:sp>
        <p:sp>
          <p:nvSpPr>
            <p:cNvPr id="24" name="Round Single Corner Rectangle 23"/>
            <p:cNvSpPr/>
            <p:nvPr/>
          </p:nvSpPr>
          <p:spPr bwMode="auto">
            <a:xfrm>
              <a:off x="5291089" y="5853619"/>
              <a:ext cx="1005840" cy="337352"/>
            </a:xfrm>
            <a:prstGeom prst="round1Rect">
              <a:avLst/>
            </a:prstGeom>
            <a:solidFill>
              <a:schemeClr val="accent4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rgbClr val="002D72"/>
                  </a:solidFill>
                  <a:latin typeface="Arial"/>
                  <a:ea typeface="+mj-ea"/>
                </a:rPr>
                <a:t>Jan 2018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80111" y="3082314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53565A"/>
                  </a:solidFill>
                  <a:latin typeface="Arial"/>
                  <a:ea typeface="+mj-ea"/>
                </a:rPr>
                <a:t>NSFR first published</a:t>
              </a:r>
              <a:endParaRPr lang="en-US" sz="1200" b="1" dirty="0">
                <a:solidFill>
                  <a:srgbClr val="53565A"/>
                </a:solidFill>
                <a:latin typeface="Arial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80111" y="3526488"/>
              <a:ext cx="2157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53565A"/>
                  </a:solidFill>
                  <a:latin typeface="Arial"/>
                  <a:ea typeface="+mj-ea"/>
                </a:rPr>
                <a:t>NSFR Included in Basel III</a:t>
              </a:r>
              <a:endParaRPr lang="en-US" sz="1200" b="1" dirty="0">
                <a:solidFill>
                  <a:srgbClr val="53565A"/>
                </a:solidFill>
                <a:latin typeface="Arial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80111" y="4296675"/>
              <a:ext cx="2457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53565A"/>
                  </a:solidFill>
                  <a:latin typeface="Arial"/>
                  <a:ea typeface="+mj-ea"/>
                </a:rPr>
                <a:t>Draft Consultative document on NSFR published</a:t>
              </a:r>
              <a:endParaRPr lang="en-US" sz="1200" b="1" dirty="0">
                <a:solidFill>
                  <a:srgbClr val="53565A"/>
                </a:solidFill>
                <a:latin typeface="Arial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80111" y="4804234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53565A"/>
                  </a:solidFill>
                  <a:latin typeface="Arial"/>
                  <a:ea typeface="+mj-ea"/>
                </a:rPr>
                <a:t>Final Draft</a:t>
              </a:r>
              <a:r>
                <a:rPr lang="en-US" sz="1200" b="1" baseline="30000" dirty="0" smtClean="0">
                  <a:solidFill>
                    <a:srgbClr val="53565A"/>
                  </a:solidFill>
                  <a:latin typeface="Arial"/>
                  <a:ea typeface="+mj-ea"/>
                </a:rPr>
                <a:t>(1)</a:t>
              </a:r>
              <a:endParaRPr lang="en-US" sz="1200" b="1" baseline="30000" dirty="0">
                <a:solidFill>
                  <a:srgbClr val="53565A"/>
                </a:solidFill>
                <a:latin typeface="Arial"/>
                <a:ea typeface="+mj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0111" y="5913972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53565A"/>
                  </a:solidFill>
                  <a:latin typeface="Arial"/>
                  <a:ea typeface="+mj-ea"/>
                </a:rPr>
                <a:t>Implementation</a:t>
              </a:r>
              <a:endParaRPr lang="en-US" sz="1200" b="1" dirty="0">
                <a:solidFill>
                  <a:srgbClr val="53565A"/>
                </a:solidFill>
                <a:latin typeface="Arial"/>
                <a:ea typeface="+mj-ea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291089" y="3932817"/>
              <a:ext cx="3651065" cy="1305018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>
                  <a:solidFill>
                    <a:srgbClr val="53565A"/>
                  </a:solidFill>
                  <a:latin typeface="Arial"/>
                  <a:ea typeface="+mj-ea"/>
                </a:rPr>
                <a:t> </a:t>
              </a:r>
              <a:r>
                <a:rPr lang="en-US" b="1" dirty="0" smtClean="0">
                  <a:solidFill>
                    <a:srgbClr val="53565A"/>
                  </a:solidFill>
                  <a:latin typeface="Arial"/>
                  <a:ea typeface="+mj-ea"/>
                </a:rPr>
                <a:t>               </a:t>
              </a:r>
              <a:r>
                <a:rPr lang="en-US" b="1" u="sng" dirty="0" smtClean="0">
                  <a:solidFill>
                    <a:srgbClr val="53565A"/>
                  </a:solidFill>
                  <a:latin typeface="Arial"/>
                  <a:ea typeface="+mj-ea"/>
                </a:rPr>
                <a:t>Consultation Period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291089" y="5346700"/>
              <a:ext cx="3651065" cy="355600"/>
            </a:xfrm>
            <a:prstGeom prst="rect">
              <a:avLst/>
            </a:prstGeom>
            <a:solidFill>
              <a:schemeClr val="accent3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Arial"/>
                  <a:ea typeface="+mj-ea"/>
                </a:rPr>
                <a:t>Observation Period</a:t>
              </a:r>
            </a:p>
          </p:txBody>
        </p:sp>
      </p:grp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125412" y="6403557"/>
            <a:ext cx="46233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l" eaLnBrk="1" hangingPunct="1"/>
            <a:r>
              <a:rPr lang="en-US" sz="700" dirty="0" smtClean="0">
                <a:solidFill>
                  <a:srgbClr val="53565A"/>
                </a:solidFill>
              </a:rPr>
              <a:t>(1) US Regulators have not yet proposed the NSFR rule; The Basel NSFR document is final as of October 2014</a:t>
            </a:r>
          </a:p>
          <a:p>
            <a:pPr algn="l" eaLnBrk="1" hangingPunct="1"/>
            <a:endParaRPr lang="en-US" sz="700" dirty="0" smtClean="0">
              <a:solidFill>
                <a:srgbClr val="53565A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18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Regulatory Overview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552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76367"/>
              </p:ext>
            </p:extLst>
          </p:nvPr>
        </p:nvGraphicFramePr>
        <p:xfrm>
          <a:off x="141288" y="4331928"/>
          <a:ext cx="4278312" cy="215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859" name="Rectangle 59"/>
          <p:cNvSpPr>
            <a:spLocks noGrp="1" noChangeArrowheads="1"/>
          </p:cNvSpPr>
          <p:nvPr>
            <p:ph sz="half" idx="1"/>
          </p:nvPr>
        </p:nvSpPr>
        <p:spPr bwMode="auto">
          <a:xfrm>
            <a:off x="141288" y="1863726"/>
            <a:ext cx="2834640" cy="1260474"/>
          </a:xfr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lIns="91440" tIns="45720" rIns="91440" bIns="45720">
            <a:normAutofit/>
          </a:bodyPr>
          <a:lstStyle/>
          <a:p>
            <a:pPr marL="91440" indent="-91440">
              <a:spcBef>
                <a:spcPts val="300"/>
              </a:spcBef>
            </a:pPr>
            <a:r>
              <a:rPr lang="en-US" sz="1000" dirty="0" smtClean="0"/>
              <a:t>Applicable to </a:t>
            </a:r>
            <a:r>
              <a:rPr lang="en-US" sz="1000" b="1" dirty="0" smtClean="0"/>
              <a:t>prime and municipal institutional </a:t>
            </a:r>
            <a:r>
              <a:rPr lang="en-US" sz="1000" dirty="0" smtClean="0"/>
              <a:t>MMFs; Government and retail funds are exempt</a:t>
            </a:r>
          </a:p>
          <a:p>
            <a:pPr marL="91440" indent="-91440">
              <a:spcBef>
                <a:spcPts val="300"/>
              </a:spcBef>
            </a:pPr>
            <a:r>
              <a:rPr lang="en-US" sz="1000" dirty="0" smtClean="0"/>
              <a:t>FNAV to be reported at 4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decimal point</a:t>
            </a:r>
          </a:p>
          <a:p>
            <a:pPr marL="91440" indent="-91440">
              <a:spcBef>
                <a:spcPts val="300"/>
              </a:spcBef>
            </a:pPr>
            <a:r>
              <a:rPr lang="en-US" sz="1000" dirty="0" smtClean="0"/>
              <a:t>Treasury / IRS to allows special tax reporting and exemption from wash sales rule </a:t>
            </a:r>
          </a:p>
        </p:txBody>
      </p:sp>
      <p:sp>
        <p:nvSpPr>
          <p:cNvPr id="76860" name="Rectangle 60"/>
          <p:cNvSpPr>
            <a:spLocks noGrp="1" noChangeArrowheads="1"/>
          </p:cNvSpPr>
          <p:nvPr>
            <p:ph sz="half" idx="2"/>
          </p:nvPr>
        </p:nvSpPr>
        <p:spPr bwMode="auto">
          <a:xfrm>
            <a:off x="3154680" y="1863726"/>
            <a:ext cx="2834640" cy="1260474"/>
          </a:xfr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lIns="91440" tIns="45720" rIns="91440" bIns="45720">
            <a:normAutofit lnSpcReduction="10000"/>
          </a:bodyPr>
          <a:lstStyle/>
          <a:p>
            <a:pPr marL="91440" indent="-91440">
              <a:spcBef>
                <a:spcPts val="300"/>
              </a:spcBef>
            </a:pPr>
            <a:r>
              <a:rPr lang="en-US" sz="1000" dirty="0" smtClean="0"/>
              <a:t>Limit on redemption gate period : 10 business days </a:t>
            </a:r>
          </a:p>
          <a:p>
            <a:pPr marL="91440" indent="-91440">
              <a:spcBef>
                <a:spcPts val="300"/>
              </a:spcBef>
            </a:pPr>
            <a:r>
              <a:rPr lang="en-US" sz="1000" dirty="0" smtClean="0"/>
              <a:t>Limit on  redemption fees : 2%</a:t>
            </a:r>
          </a:p>
          <a:p>
            <a:pPr marL="91440" indent="-91440">
              <a:spcBef>
                <a:spcPts val="300"/>
              </a:spcBef>
            </a:pPr>
            <a:r>
              <a:rPr lang="en-US" sz="1000" dirty="0" smtClean="0"/>
              <a:t>Implementation completely at the discretion of fund manager / board</a:t>
            </a:r>
          </a:p>
          <a:p>
            <a:pPr marL="91440" indent="-91440">
              <a:spcBef>
                <a:spcPts val="300"/>
              </a:spcBef>
            </a:pPr>
            <a:r>
              <a:rPr lang="en-US" sz="1000" dirty="0" smtClean="0"/>
              <a:t>Implementation criteria condition –weekly liquid assets falls below 30%</a:t>
            </a:r>
            <a:r>
              <a:rPr lang="en-US" sz="1000" baseline="30000" dirty="0" smtClean="0"/>
              <a:t>(1)</a:t>
            </a:r>
            <a:endParaRPr lang="en-US" sz="1000" baseline="30000" dirty="0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gray">
          <a:xfrm>
            <a:off x="3065304" y="1128715"/>
            <a:ext cx="0" cy="3290887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gray">
          <a:xfrm>
            <a:off x="6082824" y="1128715"/>
            <a:ext cx="0" cy="3290887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gray">
          <a:xfrm>
            <a:off x="141295" y="60325"/>
            <a:ext cx="8859837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400" kern="0" dirty="0">
                <a:solidFill>
                  <a:srgbClr val="002D72"/>
                </a:solidFill>
                <a:latin typeface="Arial"/>
                <a:ea typeface="+mj-ea"/>
                <a:cs typeface="+mj-cs"/>
              </a:rPr>
              <a:t>SEC Money Market Funds Changes</a:t>
            </a: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139700" y="663577"/>
            <a:ext cx="8864600" cy="390525"/>
            <a:chOff x="88" y="418"/>
            <a:chExt cx="5584" cy="246"/>
          </a:xfrm>
        </p:grpSpPr>
        <p:sp>
          <p:nvSpPr>
            <p:cNvPr id="16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8" y="418"/>
              <a:ext cx="558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l"/>
              <a:r>
                <a:rPr lang="en-US" dirty="0">
                  <a:solidFill>
                    <a:srgbClr val="00BDF2"/>
                  </a:solidFill>
                  <a:latin typeface="Arial"/>
                </a:rPr>
                <a:t>The SEC voted </a:t>
              </a:r>
              <a:r>
                <a:rPr lang="en-US" dirty="0" smtClean="0">
                  <a:solidFill>
                    <a:srgbClr val="00BDF2"/>
                  </a:solidFill>
                  <a:latin typeface="Arial"/>
                </a:rPr>
                <a:t>in </a:t>
              </a:r>
              <a:r>
                <a:rPr lang="en-US" dirty="0">
                  <a:solidFill>
                    <a:srgbClr val="00BDF2"/>
                  </a:solidFill>
                  <a:latin typeface="Arial"/>
                </a:rPr>
                <a:t>favor of significant Money Market Fund reforms.</a:t>
              </a:r>
            </a:p>
          </p:txBody>
        </p:sp>
        <p:sp>
          <p:nvSpPr>
            <p:cNvPr id="17" name="MessageLine"/>
            <p:cNvSpPr>
              <a:spLocks noChangeShapeType="1"/>
            </p:cNvSpPr>
            <p:nvPr/>
          </p:nvSpPr>
          <p:spPr bwMode="auto">
            <a:xfrm>
              <a:off x="88" y="664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>
                <a:solidFill>
                  <a:srgbClr val="53565A"/>
                </a:solidFill>
                <a:latin typeface="Arial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141288" y="1104900"/>
            <a:ext cx="2830512" cy="36576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FFFF">
                    <a:lumMod val="95000"/>
                  </a:srgbClr>
                </a:solidFill>
                <a:latin typeface="Arial"/>
              </a:rPr>
              <a:t>1. Floating NAV (FNAV)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158808" y="1104900"/>
            <a:ext cx="2830512" cy="36576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FFFF">
                    <a:lumMod val="95000"/>
                  </a:srgbClr>
                </a:solidFill>
                <a:latin typeface="Arial"/>
              </a:rPr>
              <a:t>2. Redemption Gates &amp; Fees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176328" y="1104900"/>
            <a:ext cx="2830512" cy="36576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FFFF">
                    <a:lumMod val="95000"/>
                  </a:srgbClr>
                </a:solidFill>
                <a:latin typeface="Arial"/>
              </a:rPr>
              <a:t>3. Other Key Changes</a:t>
            </a:r>
          </a:p>
        </p:txBody>
      </p:sp>
      <p:sp>
        <p:nvSpPr>
          <p:cNvPr id="21" name="Rectangle 60"/>
          <p:cNvSpPr txBox="1">
            <a:spLocks noChangeArrowheads="1"/>
          </p:cNvSpPr>
          <p:nvPr/>
        </p:nvSpPr>
        <p:spPr bwMode="auto">
          <a:xfrm>
            <a:off x="6183312" y="1863726"/>
            <a:ext cx="2834640" cy="1260474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Government funds will have to hold 99.5% of their assets in govt. securities and equiv.</a:t>
            </a:r>
            <a:r>
              <a:rPr lang="en-US" sz="1000" kern="0" baseline="30000" dirty="0">
                <a:solidFill>
                  <a:srgbClr val="53565A"/>
                </a:solidFill>
                <a:latin typeface="Arial"/>
              </a:rPr>
              <a:t>(2)</a:t>
            </a:r>
          </a:p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Retail fund is defined as fund that accepts only natural persons as investors</a:t>
            </a:r>
          </a:p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Disclosure of Significant events on form N-CR,  enhanced stress testing, disclosure and portfolio diversification requirements</a:t>
            </a:r>
          </a:p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endParaRPr lang="en-US" sz="1000" kern="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2" name="Rectangle 60"/>
          <p:cNvSpPr txBox="1">
            <a:spLocks noChangeArrowheads="1"/>
          </p:cNvSpPr>
          <p:nvPr/>
        </p:nvSpPr>
        <p:spPr bwMode="auto">
          <a:xfrm>
            <a:off x="3154680" y="3362325"/>
            <a:ext cx="2834640" cy="880532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May require update to investment policy/guidelines</a:t>
            </a:r>
          </a:p>
        </p:txBody>
      </p:sp>
      <p:sp>
        <p:nvSpPr>
          <p:cNvPr id="23" name="Rectangle 59"/>
          <p:cNvSpPr txBox="1">
            <a:spLocks noChangeArrowheads="1"/>
          </p:cNvSpPr>
          <p:nvPr/>
        </p:nvSpPr>
        <p:spPr bwMode="auto">
          <a:xfrm>
            <a:off x="141288" y="3362325"/>
            <a:ext cx="2834640" cy="880532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Impact to be defined on accounting policy and investor reporting</a:t>
            </a:r>
          </a:p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May require update to investment policy / guidelines and cash positioning process</a:t>
            </a:r>
          </a:p>
        </p:txBody>
      </p:sp>
      <p:sp>
        <p:nvSpPr>
          <p:cNvPr id="24" name="Rectangle 60"/>
          <p:cNvSpPr txBox="1">
            <a:spLocks noChangeArrowheads="1"/>
          </p:cNvSpPr>
          <p:nvPr/>
        </p:nvSpPr>
        <p:spPr bwMode="auto">
          <a:xfrm>
            <a:off x="6183312" y="3362325"/>
            <a:ext cx="2834640" cy="880532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Yield considerations for government funds</a:t>
            </a:r>
          </a:p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000" kern="0" dirty="0">
                <a:solidFill>
                  <a:srgbClr val="53565A"/>
                </a:solidFill>
                <a:latin typeface="Arial"/>
              </a:rPr>
              <a:t>More disclosures means more in depth risk analysis opportunity</a:t>
            </a:r>
          </a:p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endParaRPr lang="en-US" sz="1000" kern="0" dirty="0">
              <a:solidFill>
                <a:srgbClr val="53565A"/>
              </a:solidFill>
              <a:latin typeface="Arial"/>
            </a:endParaRPr>
          </a:p>
          <a:p>
            <a:pPr marL="91440" indent="-91440" algn="l" defTabSz="1838325">
              <a:spcBef>
                <a:spcPts val="3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endParaRPr lang="en-US" sz="1000" kern="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41288" y="1524000"/>
            <a:ext cx="2830512" cy="3048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2D72"/>
                </a:solidFill>
                <a:latin typeface="Arial"/>
              </a:rPr>
              <a:t>Transition period: July 2016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158808" y="1524000"/>
            <a:ext cx="2830512" cy="3048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2D72"/>
                </a:solidFill>
                <a:latin typeface="Arial"/>
              </a:rPr>
              <a:t>Transition period : July 2016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176328" y="1524000"/>
            <a:ext cx="2830512" cy="3048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2D72"/>
                </a:solidFill>
                <a:latin typeface="Arial"/>
              </a:rPr>
              <a:t>Transition period : January 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91817" y="6671131"/>
            <a:ext cx="48235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i="1" dirty="0">
                <a:solidFill>
                  <a:srgbClr val="53565A"/>
                </a:solidFill>
                <a:latin typeface="Arial"/>
              </a:rPr>
              <a:t>This information is being provided for general awareness, and does not constitute legal or tax advice.</a:t>
            </a:r>
            <a:endParaRPr lang="en-US" sz="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rot="10800000">
            <a:off x="1063308" y="3131819"/>
            <a:ext cx="990600" cy="182880"/>
          </a:xfrm>
          <a:prstGeom prst="triangl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33" name="Isosceles Triangle 32"/>
          <p:cNvSpPr/>
          <p:nvPr/>
        </p:nvSpPr>
        <p:spPr bwMode="auto">
          <a:xfrm rot="10800000">
            <a:off x="4076701" y="3131819"/>
            <a:ext cx="990600" cy="182880"/>
          </a:xfrm>
          <a:prstGeom prst="triangl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 rot="10800000">
            <a:off x="7105333" y="3131819"/>
            <a:ext cx="990600" cy="182880"/>
          </a:xfrm>
          <a:prstGeom prst="triangl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6368915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Tx/>
              <a:buAutoNum type="arabicParenBoth"/>
            </a:pPr>
            <a:r>
              <a:rPr lang="en-US" sz="700" dirty="0">
                <a:solidFill>
                  <a:srgbClr val="53565A"/>
                </a:solidFill>
                <a:latin typeface="Arial"/>
              </a:rPr>
              <a:t>If weekly liquid assets fall below 10%, the fund is required to impose 1% fees, but fund managers have discretion to not impose the fees.</a:t>
            </a:r>
          </a:p>
          <a:p>
            <a:pPr marL="228600" indent="-228600" algn="l">
              <a:buFontTx/>
              <a:buAutoNum type="arabicParenBoth"/>
            </a:pPr>
            <a:r>
              <a:rPr lang="en-US" sz="700" dirty="0">
                <a:solidFill>
                  <a:srgbClr val="53565A"/>
                </a:solidFill>
                <a:latin typeface="Arial"/>
              </a:rPr>
              <a:t>Earlier allowed limit was 80%.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38652" y="4222899"/>
            <a:ext cx="2830512" cy="3048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rgbClr val="002D72"/>
                </a:solidFill>
                <a:latin typeface="Arial"/>
              </a:rPr>
              <a:t>Institutional Money Market Fund Assets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0909" y="4567549"/>
            <a:ext cx="432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2D72"/>
                </a:solidFill>
                <a:latin typeface="Arial"/>
              </a:rPr>
              <a:t>As a result of the new 2a-7 rules,</a:t>
            </a:r>
            <a:r>
              <a:rPr lang="en-US" sz="1200" b="1" dirty="0">
                <a:solidFill>
                  <a:srgbClr val="002D72"/>
                </a:solidFill>
                <a:latin typeface="Arial"/>
              </a:rPr>
              <a:t> $200-$400 Billion</a:t>
            </a:r>
            <a:r>
              <a:rPr lang="en-US" sz="1200" dirty="0">
                <a:solidFill>
                  <a:srgbClr val="002D72"/>
                </a:solidFill>
                <a:latin typeface="Arial"/>
              </a:rPr>
              <a:t> of the $930 Billion in Institutional Prime Funds is expected to </a:t>
            </a:r>
            <a:r>
              <a:rPr lang="en-US" sz="1200" b="1" dirty="0">
                <a:solidFill>
                  <a:srgbClr val="002D72"/>
                </a:solidFill>
                <a:latin typeface="Arial"/>
              </a:rPr>
              <a:t>leave</a:t>
            </a:r>
            <a:endParaRPr lang="en-US" sz="1200" dirty="0">
              <a:solidFill>
                <a:srgbClr val="002D72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0909" y="5179382"/>
            <a:ext cx="433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2D72"/>
                </a:solidFill>
                <a:latin typeface="Arial"/>
              </a:rPr>
              <a:t>Once the </a:t>
            </a:r>
            <a:r>
              <a:rPr lang="en-US" sz="1200" b="1" dirty="0">
                <a:solidFill>
                  <a:srgbClr val="002D72"/>
                </a:solidFill>
                <a:latin typeface="Arial"/>
              </a:rPr>
              <a:t>spread</a:t>
            </a:r>
            <a:r>
              <a:rPr lang="en-US" sz="1200" dirty="0">
                <a:solidFill>
                  <a:srgbClr val="002D72"/>
                </a:solidFill>
                <a:latin typeface="Arial"/>
              </a:rPr>
              <a:t> between Prime and Government Funds reaches </a:t>
            </a:r>
            <a:r>
              <a:rPr lang="en-US" sz="1200" b="1" dirty="0">
                <a:solidFill>
                  <a:srgbClr val="002D72"/>
                </a:solidFill>
                <a:latin typeface="Arial"/>
              </a:rPr>
              <a:t>25-40bps</a:t>
            </a:r>
            <a:r>
              <a:rPr lang="en-US" sz="1200" dirty="0">
                <a:solidFill>
                  <a:srgbClr val="002D72"/>
                </a:solidFill>
                <a:latin typeface="Arial"/>
              </a:rPr>
              <a:t>, the outflow is expected to stop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0903" y="5791214"/>
            <a:ext cx="4320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rgbClr val="002D72"/>
                </a:solidFill>
                <a:latin typeface="Arial"/>
              </a:rPr>
              <a:t>70%</a:t>
            </a:r>
            <a:r>
              <a:rPr lang="en-US" sz="1200" dirty="0">
                <a:solidFill>
                  <a:srgbClr val="002D72"/>
                </a:solidFill>
                <a:latin typeface="Arial"/>
              </a:rPr>
              <a:t> of respondents expect the </a:t>
            </a:r>
            <a:r>
              <a:rPr lang="en-US" sz="1200" b="1" dirty="0">
                <a:solidFill>
                  <a:srgbClr val="002D72"/>
                </a:solidFill>
                <a:latin typeface="Arial"/>
              </a:rPr>
              <a:t>Fed’s Overnight Reverse Repo</a:t>
            </a:r>
            <a:r>
              <a:rPr lang="en-US" sz="1200" dirty="0">
                <a:solidFill>
                  <a:srgbClr val="002D72"/>
                </a:solidFill>
                <a:latin typeface="Arial"/>
              </a:rPr>
              <a:t> program will </a:t>
            </a:r>
            <a:r>
              <a:rPr lang="en-US" sz="1200" b="1" dirty="0">
                <a:solidFill>
                  <a:srgbClr val="002D72"/>
                </a:solidFill>
                <a:latin typeface="Arial"/>
              </a:rPr>
              <a:t>expand</a:t>
            </a:r>
            <a:endParaRPr lang="en-US" sz="1200" baseline="30000" dirty="0">
              <a:solidFill>
                <a:srgbClr val="002D72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00600" y="4222899"/>
            <a:ext cx="4114800" cy="3048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rgbClr val="002D72"/>
                </a:solidFill>
                <a:latin typeface="Arial"/>
              </a:rPr>
              <a:t>2015 Citigroup Money Market Industry Survey</a:t>
            </a:r>
          </a:p>
        </p:txBody>
      </p:sp>
      <p:sp>
        <p:nvSpPr>
          <p:cNvPr id="10" name="Rectangle 9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19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Regulatory Overview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92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3"/>
          <p:cNvSpPr>
            <a:spLocks noGrp="1"/>
          </p:cNvSpPr>
          <p:nvPr>
            <p:ph type="ctrTitle"/>
          </p:nvPr>
        </p:nvSpPr>
        <p:spPr>
          <a:xfrm>
            <a:off x="141288" y="2631758"/>
            <a:ext cx="8861425" cy="492443"/>
          </a:xfrm>
          <a:ln w="12700"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 dirty="0"/>
              <a:t>3</a:t>
            </a:r>
            <a:r>
              <a:rPr lang="en-IE" altLang="en-US" dirty="0" smtClean="0"/>
              <a:t>. Appendix</a:t>
            </a:r>
            <a:r>
              <a:rPr lang="en-IE" altLang="en-US" dirty="0" smtClean="0"/>
              <a:t>	</a:t>
            </a:r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34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Regulatory Metrics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49179" y="967321"/>
            <a:ext cx="1612232" cy="874291"/>
          </a:xfrm>
          <a:prstGeom prst="roundRect">
            <a:avLst/>
          </a:prstGeom>
          <a:solidFill>
            <a:srgbClr val="00206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Liquidity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49179" y="1953914"/>
            <a:ext cx="1612232" cy="866271"/>
          </a:xfrm>
          <a:prstGeom prst="roundRect">
            <a:avLst/>
          </a:prstGeom>
          <a:solidFill>
            <a:srgbClr val="00206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Leverage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49179" y="3040764"/>
            <a:ext cx="1612232" cy="2650495"/>
          </a:xfrm>
          <a:prstGeom prst="roundRect">
            <a:avLst/>
          </a:prstGeom>
          <a:solidFill>
            <a:srgbClr val="00206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Risk Based Capital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141622" y="967320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LCR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41622" y="1480665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NSFR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141622" y="1953914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Leverage Ratio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141622" y="2426213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SLR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41622" y="3040765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Common Equity Tier 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141622" y="3522431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Tier 1 Capital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41622" y="4004097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Tier </a:t>
            </a:r>
            <a:r>
              <a:rPr lang="en-US" sz="1100" b="1" dirty="0" smtClean="0">
                <a:solidFill>
                  <a:schemeClr val="bg1"/>
                </a:solidFill>
              </a:rPr>
              <a:t>2 </a:t>
            </a:r>
            <a:r>
              <a:rPr lang="en-US" sz="1100" b="1" dirty="0">
                <a:solidFill>
                  <a:schemeClr val="bg1"/>
                </a:solidFill>
              </a:rPr>
              <a:t>Capital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41622" y="5344009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G-SIB Buffer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Capital</a:t>
            </a:r>
            <a:endParaRPr kumimoji="0" lang="en-US" sz="1100" b="1" i="0" u="none" strike="noStrike" cap="none" normalizeH="0" baseline="30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49179" y="1897764"/>
            <a:ext cx="852637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49178" y="2980606"/>
            <a:ext cx="838641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49924" y="457201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Definition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3999" y="457201"/>
            <a:ext cx="157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Requirements</a:t>
            </a:r>
            <a:endParaRPr lang="en-US" sz="1200" b="1" baseline="800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2380" y="4572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Driver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4788" y="3001602"/>
            <a:ext cx="191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/>
              <a:t>Common Equity Tier </a:t>
            </a:r>
            <a:r>
              <a:rPr lang="en-US" sz="1000" b="0" smtClean="0"/>
              <a:t>1</a:t>
            </a:r>
            <a:endParaRPr lang="en-US" sz="1000" b="0" dirty="0"/>
          </a:p>
          <a:p>
            <a:pPr algn="ctr"/>
            <a:r>
              <a:rPr lang="en-US" sz="1000" b="0" dirty="0" smtClean="0"/>
              <a:t>RWA</a:t>
            </a:r>
            <a:endParaRPr lang="en-US" sz="1000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939533" y="3194597"/>
            <a:ext cx="17373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ED8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4854788" y="3479259"/>
            <a:ext cx="191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Tier 1 Capital</a:t>
            </a:r>
          </a:p>
          <a:p>
            <a:pPr algn="ctr"/>
            <a:r>
              <a:rPr lang="en-US" sz="1000" b="0" dirty="0" smtClean="0"/>
              <a:t>RWA</a:t>
            </a:r>
            <a:endParaRPr lang="en-US" sz="1000" b="0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939533" y="3672254"/>
            <a:ext cx="17373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ED8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6025"/>
              </p:ext>
            </p:extLst>
          </p:nvPr>
        </p:nvGraphicFramePr>
        <p:xfrm>
          <a:off x="6829293" y="3468278"/>
          <a:ext cx="2070065" cy="29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65"/>
                <a:gridCol w="626800"/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6.0%</a:t>
                      </a:r>
                      <a:endParaRPr kumimoji="0" lang="en-US" sz="10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12.5%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8"/>
          <p:cNvSpPr txBox="1">
            <a:spLocks noChangeArrowheads="1"/>
          </p:cNvSpPr>
          <p:nvPr/>
        </p:nvSpPr>
        <p:spPr bwMode="auto">
          <a:xfrm>
            <a:off x="4848243" y="1954856"/>
            <a:ext cx="1913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 eaLnBrk="1" hangingPunct="1">
              <a:buClr>
                <a:srgbClr val="DC241F"/>
              </a:buClr>
            </a:pPr>
            <a:r>
              <a:rPr lang="en-US" altLang="en-US" sz="1000" b="0" dirty="0" smtClean="0">
                <a:latin typeface="+mn-lt"/>
                <a:ea typeface="+mn-ea"/>
              </a:rPr>
              <a:t>Tier 1 Capital </a:t>
            </a:r>
            <a:endParaRPr lang="en-US" altLang="en-US" sz="1000" b="0" dirty="0" smtClean="0">
              <a:solidFill>
                <a:srgbClr val="ED8B00"/>
              </a:solidFill>
              <a:latin typeface="+mn-lt"/>
              <a:ea typeface="+mn-ea"/>
            </a:endParaRPr>
          </a:p>
          <a:p>
            <a:pPr algn="ctr" eaLnBrk="1" hangingPunct="1">
              <a:buClr>
                <a:srgbClr val="DC241F"/>
              </a:buClr>
            </a:pPr>
            <a:r>
              <a:rPr lang="en-US" altLang="en-US" sz="1000" b="0" dirty="0" smtClean="0">
                <a:latin typeface="+mn-lt"/>
                <a:ea typeface="+mn-ea"/>
              </a:rPr>
              <a:t>Eligible Assets</a:t>
            </a:r>
            <a:endParaRPr lang="en-US" altLang="en-US" sz="1000" b="0" dirty="0">
              <a:latin typeface="+mn-lt"/>
              <a:ea typeface="+mn-ea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932988" y="2154911"/>
            <a:ext cx="17373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ED8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44573"/>
              </p:ext>
            </p:extLst>
          </p:nvPr>
        </p:nvGraphicFramePr>
        <p:xfrm>
          <a:off x="6822176" y="2001709"/>
          <a:ext cx="20924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74"/>
                <a:gridCol w="761257"/>
                <a:gridCol w="63369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4.0%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8.9%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18"/>
          <p:cNvSpPr txBox="1">
            <a:spLocks noChangeArrowheads="1"/>
          </p:cNvSpPr>
          <p:nvPr/>
        </p:nvSpPr>
        <p:spPr bwMode="auto">
          <a:xfrm>
            <a:off x="4848243" y="2411610"/>
            <a:ext cx="191354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ヒラギノ角ゴ Pro W3" pitchFamily="44" charset="-128"/>
              </a:defRPr>
            </a:lvl9pPr>
          </a:lstStyle>
          <a:p>
            <a:pPr algn="ctr" eaLnBrk="1" hangingPunct="1">
              <a:buClr>
                <a:srgbClr val="DC241F"/>
              </a:buClr>
            </a:pPr>
            <a:r>
              <a:rPr lang="en-US" altLang="en-US" sz="1000" b="0" dirty="0" smtClean="0">
                <a:latin typeface="+mn-lt"/>
                <a:ea typeface="+mn-ea"/>
              </a:rPr>
              <a:t>Tier 1 Capital </a:t>
            </a:r>
            <a:endParaRPr lang="en-US" altLang="en-US" sz="1000" b="0" dirty="0" smtClean="0">
              <a:solidFill>
                <a:srgbClr val="ED8B00"/>
              </a:solidFill>
              <a:latin typeface="+mn-lt"/>
              <a:ea typeface="+mn-ea"/>
            </a:endParaRPr>
          </a:p>
          <a:p>
            <a:pPr algn="ctr" eaLnBrk="1" hangingPunct="1">
              <a:buClr>
                <a:srgbClr val="DC241F"/>
              </a:buClr>
            </a:pPr>
            <a:r>
              <a:rPr lang="en-US" altLang="en-US" sz="1000" b="0" dirty="0" smtClean="0">
                <a:latin typeface="+mn-lt"/>
                <a:ea typeface="+mn-ea"/>
              </a:rPr>
              <a:t>Total Leverage Measure</a:t>
            </a:r>
          </a:p>
          <a:p>
            <a:pPr algn="ctr" eaLnBrk="1" hangingPunct="1">
              <a:buClr>
                <a:srgbClr val="DC241F"/>
              </a:buClr>
            </a:pPr>
            <a:r>
              <a:rPr lang="en-US" altLang="en-US" sz="1000" b="0" dirty="0" smtClean="0">
                <a:latin typeface="+mn-lt"/>
                <a:ea typeface="+mn-ea"/>
              </a:rPr>
              <a:t>(Assets &amp; Commitments)</a:t>
            </a:r>
            <a:endParaRPr lang="en-US" altLang="en-US" sz="1000" b="0" dirty="0">
              <a:latin typeface="+mn-lt"/>
              <a:ea typeface="+mn-ea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932988" y="2595623"/>
            <a:ext cx="17373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ED8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54045"/>
              </p:ext>
            </p:extLst>
          </p:nvPr>
        </p:nvGraphicFramePr>
        <p:xfrm>
          <a:off x="6822176" y="2401819"/>
          <a:ext cx="209242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74"/>
                <a:gridCol w="761257"/>
                <a:gridCol w="63369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3.0%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6.0%</a:t>
                      </a:r>
                    </a:p>
                    <a:p>
                      <a:pPr algn="ctr"/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(CBNA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6.3%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847491" y="914400"/>
            <a:ext cx="1903975" cy="400110"/>
            <a:chOff x="4887596" y="845437"/>
            <a:chExt cx="1903975" cy="400110"/>
          </a:xfrm>
        </p:grpSpPr>
        <p:sp>
          <p:nvSpPr>
            <p:cNvPr id="32" name="TextBox 18"/>
            <p:cNvSpPr txBox="1">
              <a:spLocks noChangeArrowheads="1"/>
            </p:cNvSpPr>
            <p:nvPr/>
          </p:nvSpPr>
          <p:spPr bwMode="auto">
            <a:xfrm>
              <a:off x="4887596" y="845437"/>
              <a:ext cx="1903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9pPr>
            </a:lstStyle>
            <a:p>
              <a:pPr algn="ctr" eaLnBrk="1" hangingPunct="1">
                <a:buClr>
                  <a:srgbClr val="DC241F"/>
                </a:buClr>
              </a:pPr>
              <a:r>
                <a:rPr lang="en-US" altLang="en-US" sz="1000" b="0" dirty="0" smtClean="0">
                  <a:latin typeface="+mn-lt"/>
                  <a:ea typeface="+mn-ea"/>
                </a:rPr>
                <a:t>HQLA </a:t>
              </a:r>
            </a:p>
            <a:p>
              <a:pPr algn="ctr" eaLnBrk="1" hangingPunct="1">
                <a:buClr>
                  <a:srgbClr val="DC241F"/>
                </a:buClr>
              </a:pPr>
              <a:r>
                <a:rPr lang="en-US" altLang="en-US" sz="1000" b="0" dirty="0" smtClean="0">
                  <a:latin typeface="+mn-lt"/>
                  <a:ea typeface="+mn-ea"/>
                </a:rPr>
                <a:t>30 Day Net Cash Outflow</a:t>
              </a:r>
              <a:endParaRPr lang="en-US" altLang="en-US" sz="1000" b="0" dirty="0">
                <a:latin typeface="+mn-lt"/>
                <a:ea typeface="+mn-ea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002030" y="1039062"/>
              <a:ext cx="1737360" cy="0"/>
            </a:xfrm>
            <a:prstGeom prst="line">
              <a:avLst/>
            </a:prstGeom>
            <a:solidFill>
              <a:schemeClr val="folHlink"/>
            </a:solidFill>
            <a:ln w="19050" cap="flat" cmpd="sng" algn="ctr">
              <a:solidFill>
                <a:srgbClr val="ED8B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47532"/>
              </p:ext>
            </p:extLst>
          </p:nvPr>
        </p:nvGraphicFramePr>
        <p:xfrm>
          <a:off x="6822585" y="1013189"/>
          <a:ext cx="20903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12"/>
                <a:gridCol w="633073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100%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108%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06378"/>
              </p:ext>
            </p:extLst>
          </p:nvPr>
        </p:nvGraphicFramePr>
        <p:xfrm>
          <a:off x="6822585" y="1474962"/>
          <a:ext cx="20903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12"/>
                <a:gridCol w="633073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100%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101%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Rounded Rectangle 35"/>
          <p:cNvSpPr/>
          <p:nvPr/>
        </p:nvSpPr>
        <p:spPr bwMode="auto">
          <a:xfrm>
            <a:off x="3565759" y="967320"/>
            <a:ext cx="1143000" cy="3609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30 Day</a:t>
            </a:r>
            <a:r>
              <a:rPr kumimoji="0" lang="en-US" sz="1100" b="1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 Reg. Stress Outflow</a:t>
            </a:r>
            <a:endParaRPr kumimoji="0" lang="en-US" sz="1100" b="1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565759" y="1953914"/>
            <a:ext cx="1143000" cy="3609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Assets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565759" y="2426213"/>
            <a:ext cx="1143000" cy="3609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Assets + Commitments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3565759" y="3080398"/>
            <a:ext cx="1143000" cy="21585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Risk Weighted Assets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565759" y="1480665"/>
            <a:ext cx="1140794" cy="3609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1 </a:t>
            </a:r>
            <a:r>
              <a:rPr kumimoji="0" lang="en-US" sz="1100" b="1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Yr</a:t>
            </a:r>
            <a:r>
              <a:rPr kumimoji="0" lang="en-US" sz="1100" b="1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 Reg. Stress Outflow</a:t>
            </a:r>
            <a:endParaRPr kumimoji="0" lang="en-US" sz="1100" b="1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847491" y="1413270"/>
            <a:ext cx="1913546" cy="400110"/>
            <a:chOff x="4918155" y="1344307"/>
            <a:chExt cx="1913546" cy="400110"/>
          </a:xfrm>
        </p:grpSpPr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4918155" y="1344307"/>
              <a:ext cx="19135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ヒラギノ角ゴ Pro W3" pitchFamily="44" charset="-128"/>
                </a:defRPr>
              </a:lvl9pPr>
            </a:lstStyle>
            <a:p>
              <a:pPr algn="ctr" eaLnBrk="1" hangingPunct="1">
                <a:buClr>
                  <a:srgbClr val="DC241F"/>
                </a:buClr>
              </a:pPr>
              <a:r>
                <a:rPr lang="en-US" altLang="en-US" sz="1000" b="0" dirty="0">
                  <a:latin typeface="+mn-lt"/>
                  <a:ea typeface="+mn-ea"/>
                </a:rPr>
                <a:t>Available Stable Funding </a:t>
              </a:r>
              <a:endParaRPr lang="en-US" altLang="en-US" sz="1000" b="0" dirty="0" smtClean="0">
                <a:solidFill>
                  <a:srgbClr val="ED8B00"/>
                </a:solidFill>
                <a:latin typeface="+mn-lt"/>
                <a:ea typeface="+mn-ea"/>
              </a:endParaRPr>
            </a:p>
            <a:p>
              <a:pPr algn="ctr" eaLnBrk="1" hangingPunct="1">
                <a:buClr>
                  <a:srgbClr val="DC241F"/>
                </a:buClr>
              </a:pPr>
              <a:r>
                <a:rPr lang="en-US" altLang="en-US" sz="1000" b="0" dirty="0">
                  <a:latin typeface="+mn-lt"/>
                  <a:ea typeface="+mn-ea"/>
                </a:rPr>
                <a:t>Required Stable Funding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5002900" y="1536341"/>
              <a:ext cx="1737360" cy="0"/>
            </a:xfrm>
            <a:prstGeom prst="line">
              <a:avLst/>
            </a:prstGeom>
            <a:solidFill>
              <a:schemeClr val="folHlink"/>
            </a:solidFill>
            <a:ln w="19050" cap="flat" cmpd="sng" algn="ctr">
              <a:solidFill>
                <a:srgbClr val="ED8B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6233"/>
              </p:ext>
            </p:extLst>
          </p:nvPr>
        </p:nvGraphicFramePr>
        <p:xfrm>
          <a:off x="6823046" y="748707"/>
          <a:ext cx="210664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14"/>
                <a:gridCol w="766431"/>
                <a:gridCol w="637997"/>
              </a:tblGrid>
              <a:tr h="16569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Basel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III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U.S.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bg1"/>
                          </a:solidFill>
                        </a:rPr>
                        <a:t>CBNA</a:t>
                      </a:r>
                      <a:endParaRPr lang="en-US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837920" y="3947485"/>
            <a:ext cx="191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Tier </a:t>
            </a:r>
            <a:r>
              <a:rPr lang="en-US" sz="1000" b="0" dirty="0" smtClean="0"/>
              <a:t>2 </a:t>
            </a:r>
            <a:r>
              <a:rPr lang="en-US" sz="1000" b="0" dirty="0"/>
              <a:t>Capital</a:t>
            </a:r>
          </a:p>
          <a:p>
            <a:pPr algn="ctr"/>
            <a:r>
              <a:rPr lang="en-US" sz="1000" b="0" dirty="0" smtClean="0"/>
              <a:t>RWA</a:t>
            </a:r>
            <a:endParaRPr lang="en-US" sz="1000" b="0" dirty="0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4922665" y="4140480"/>
            <a:ext cx="17373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ED8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55824"/>
              </p:ext>
            </p:extLst>
          </p:nvPr>
        </p:nvGraphicFramePr>
        <p:xfrm>
          <a:off x="6836913" y="3048385"/>
          <a:ext cx="2070065" cy="29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65"/>
                <a:gridCol w="626800"/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4.5%</a:t>
                      </a:r>
                      <a:endParaRPr kumimoji="0" lang="en-US" sz="10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12.5%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Rounded Rectangle 47"/>
          <p:cNvSpPr/>
          <p:nvPr/>
        </p:nvSpPr>
        <p:spPr bwMode="auto">
          <a:xfrm>
            <a:off x="3579993" y="5341873"/>
            <a:ext cx="3188341" cy="34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i="1" dirty="0" smtClean="0">
                <a:solidFill>
                  <a:schemeClr val="bg1">
                    <a:lumMod val="50000"/>
                  </a:schemeClr>
                </a:solidFill>
              </a:rPr>
              <a:t>Drivers include 1)interconnectedness, 2)substitutability, 3)complexity, 4)cross </a:t>
            </a:r>
            <a:r>
              <a:rPr lang="en-US" sz="800" b="1" i="1" dirty="0">
                <a:solidFill>
                  <a:schemeClr val="bg1">
                    <a:lumMod val="50000"/>
                  </a:schemeClr>
                </a:solidFill>
              </a:rPr>
              <a:t>jurisdictional </a:t>
            </a:r>
            <a:r>
              <a:rPr lang="en-US" sz="800" b="1" i="1" dirty="0" smtClean="0">
                <a:solidFill>
                  <a:schemeClr val="bg1">
                    <a:lumMod val="50000"/>
                  </a:schemeClr>
                </a:solidFill>
              </a:rPr>
              <a:t>activity &amp; 5)s</a:t>
            </a:r>
            <a:r>
              <a:rPr kumimoji="0" lang="en-US" sz="8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hort term wholesale funding </a:t>
            </a:r>
            <a:r>
              <a:rPr lang="en-US" sz="8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i="1" u="sng" dirty="0" smtClean="0">
                <a:solidFill>
                  <a:schemeClr val="bg1">
                    <a:lumMod val="50000"/>
                  </a:schemeClr>
                </a:solidFill>
              </a:rPr>
              <a:t>- including non-operating deposits</a:t>
            </a:r>
            <a:endParaRPr kumimoji="0" lang="en-US" sz="800" b="1" i="1" u="sng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90086"/>
              </p:ext>
            </p:extLst>
          </p:nvPr>
        </p:nvGraphicFramePr>
        <p:xfrm>
          <a:off x="6830770" y="3936254"/>
          <a:ext cx="2070065" cy="29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65"/>
                <a:gridCol w="626800"/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8.0%</a:t>
                      </a:r>
                      <a:endParaRPr kumimoji="0" lang="en-US" sz="10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13.4%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67050"/>
              </p:ext>
            </p:extLst>
          </p:nvPr>
        </p:nvGraphicFramePr>
        <p:xfrm>
          <a:off x="6846719" y="5371314"/>
          <a:ext cx="20924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74"/>
                <a:gridCol w="761257"/>
                <a:gridCol w="63369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1-2.5%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1%-4.5%</a:t>
                      </a:r>
                      <a:r>
                        <a:rPr lang="en-US" sz="900" b="0" baseline="300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sz="9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2%-4%</a:t>
                      </a:r>
                      <a:r>
                        <a:rPr lang="en-US" sz="800" b="0" baseline="300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sz="8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278153" y="464940"/>
            <a:ext cx="65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Act</a:t>
            </a:r>
            <a:endParaRPr lang="en-US" sz="1200" b="1" baseline="80000" dirty="0">
              <a:solidFill>
                <a:srgbClr val="00206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2141622" y="4437234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Capital </a:t>
            </a:r>
            <a:r>
              <a:rPr lang="en-US" sz="900" b="1" dirty="0" smtClean="0">
                <a:solidFill>
                  <a:schemeClr val="bg1"/>
                </a:solidFill>
              </a:rPr>
              <a:t>Conservation Buffer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141622" y="4877993"/>
            <a:ext cx="1299410" cy="360947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Countercyclical Buffer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95758"/>
              </p:ext>
            </p:extLst>
          </p:nvPr>
        </p:nvGraphicFramePr>
        <p:xfrm>
          <a:off x="6833304" y="4414516"/>
          <a:ext cx="2070065" cy="29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65"/>
                <a:gridCol w="626800"/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2.5%</a:t>
                      </a:r>
                      <a:endParaRPr kumimoji="0" lang="en-US" sz="10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N/A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64260"/>
              </p:ext>
            </p:extLst>
          </p:nvPr>
        </p:nvGraphicFramePr>
        <p:xfrm>
          <a:off x="6833304" y="4895000"/>
          <a:ext cx="2070065" cy="29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65"/>
                <a:gridCol w="626800"/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0-2.5% (if deployed)</a:t>
                      </a:r>
                      <a:endParaRPr kumimoji="0" lang="en-US" sz="10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 W3" pitchFamily="124" charset="-128"/>
                          <a:cs typeface="+mn-cs"/>
                        </a:rPr>
                        <a:t>N/A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 W3" pitchFamily="124" charset="-128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854788" y="4398071"/>
            <a:ext cx="191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Tier 1 Common Capital</a:t>
            </a:r>
          </a:p>
          <a:p>
            <a:pPr algn="ctr"/>
            <a:r>
              <a:rPr lang="en-US" sz="1000" b="0" dirty="0" smtClean="0"/>
              <a:t>RWA</a:t>
            </a:r>
            <a:endParaRPr lang="en-US" sz="1000" b="0" dirty="0"/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4939533" y="4591066"/>
            <a:ext cx="17373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ED8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4873832" y="4838830"/>
            <a:ext cx="191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Tier 1 Common Capital</a:t>
            </a:r>
          </a:p>
          <a:p>
            <a:pPr algn="ctr"/>
            <a:r>
              <a:rPr lang="en-US" sz="1000" b="0" dirty="0" smtClean="0"/>
              <a:t>RWA</a:t>
            </a:r>
            <a:endParaRPr lang="en-US" sz="1000" b="0" dirty="0"/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4958577" y="5031825"/>
            <a:ext cx="17373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ED8B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ounded Rectangle 59"/>
          <p:cNvSpPr/>
          <p:nvPr/>
        </p:nvSpPr>
        <p:spPr bwMode="auto">
          <a:xfrm>
            <a:off x="449179" y="5820057"/>
            <a:ext cx="1612232" cy="498111"/>
          </a:xfrm>
          <a:prstGeom prst="roundRect">
            <a:avLst/>
          </a:prstGeom>
          <a:solidFill>
            <a:srgbClr val="00206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Resolution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2141622" y="5820057"/>
            <a:ext cx="1299410" cy="498111"/>
          </a:xfrm>
          <a:prstGeom prst="roundRect">
            <a:avLst/>
          </a:prstGeom>
          <a:solidFill>
            <a:srgbClr val="4E729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TLAC</a:t>
            </a:r>
            <a:endParaRPr kumimoji="0" lang="en-US" sz="1100" b="1" i="0" u="none" strike="noStrike" cap="none" normalizeH="0" baseline="30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579993" y="5809226"/>
            <a:ext cx="3188341" cy="5089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i="1" dirty="0" smtClean="0">
                <a:solidFill>
                  <a:schemeClr val="bg1">
                    <a:lumMod val="50000"/>
                  </a:schemeClr>
                </a:solidFill>
              </a:rPr>
              <a:t>Incremental </a:t>
            </a:r>
            <a:r>
              <a:rPr lang="en-US" sz="800" b="1" i="1" dirty="0">
                <a:solidFill>
                  <a:schemeClr val="bg1">
                    <a:lumMod val="50000"/>
                  </a:schemeClr>
                </a:solidFill>
              </a:rPr>
              <a:t>capital (includes equity and </a:t>
            </a:r>
            <a:r>
              <a:rPr lang="en-US" sz="800" b="1" i="1" dirty="0" smtClean="0">
                <a:solidFill>
                  <a:schemeClr val="bg1">
                    <a:lumMod val="50000"/>
                  </a:schemeClr>
                </a:solidFill>
              </a:rPr>
              <a:t>debt) requirement against RWA where capital is unsecured, subordinated, with maturity &gt; 1 </a:t>
            </a:r>
            <a:r>
              <a:rPr lang="en-US" sz="800" b="1" i="1" dirty="0" err="1" smtClean="0">
                <a:solidFill>
                  <a:schemeClr val="bg1">
                    <a:lumMod val="50000"/>
                  </a:schemeClr>
                </a:solidFill>
              </a:rPr>
              <a:t>yr</a:t>
            </a:r>
            <a:r>
              <a:rPr lang="en-US" sz="800" b="1" i="1" dirty="0" smtClean="0">
                <a:solidFill>
                  <a:schemeClr val="bg1">
                    <a:lumMod val="50000"/>
                  </a:schemeClr>
                </a:solidFill>
              </a:rPr>
              <a:t>; debt needs to be at least 33%of TLAC</a:t>
            </a:r>
            <a:endParaRPr kumimoji="0" lang="en-US" sz="800" b="1" i="1" u="sng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02906"/>
              </p:ext>
            </p:extLst>
          </p:nvPr>
        </p:nvGraphicFramePr>
        <p:xfrm>
          <a:off x="6846719" y="5838667"/>
          <a:ext cx="20924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74"/>
                <a:gridCol w="761257"/>
                <a:gridCol w="63369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8%-12%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Connector 63"/>
          <p:cNvCxnSpPr/>
          <p:nvPr/>
        </p:nvCxnSpPr>
        <p:spPr bwMode="auto">
          <a:xfrm>
            <a:off x="497303" y="5753080"/>
            <a:ext cx="838641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34480" y="6673517"/>
            <a:ext cx="849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l">
              <a:buAutoNum type="arabicParenBoth"/>
            </a:pPr>
            <a:r>
              <a:rPr lang="en-US" sz="700" b="0" dirty="0" smtClean="0"/>
              <a:t>Basel III represents Financial Stability Board’s range of assignment buckets (Citi assigned 2%), U.S. represents Fed’s estimate for the industry and CBNA represents initial expected impact for Citi	</a:t>
            </a:r>
          </a:p>
        </p:txBody>
      </p:sp>
      <p:sp>
        <p:nvSpPr>
          <p:cNvPr id="68" name="Rectangle 67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20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69" name="Rectangle 68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Appendix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3"/>
          <p:cNvSpPr>
            <a:spLocks noGrp="1"/>
          </p:cNvSpPr>
          <p:nvPr>
            <p:ph type="ctrTitle"/>
          </p:nvPr>
        </p:nvSpPr>
        <p:spPr>
          <a:xfrm>
            <a:off x="141288" y="2631759"/>
            <a:ext cx="8861425" cy="492443"/>
          </a:xfrm>
          <a:ln w="12700"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 dirty="0"/>
              <a:t>1</a:t>
            </a:r>
            <a:r>
              <a:rPr lang="en-IE" altLang="en-US" dirty="0" smtClean="0"/>
              <a:t>. Liquidity Products</a:t>
            </a:r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0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146"/>
          <p:cNvSpPr>
            <a:spLocks noChangeShapeType="1"/>
          </p:cNvSpPr>
          <p:nvPr/>
        </p:nvSpPr>
        <p:spPr bwMode="gray">
          <a:xfrm>
            <a:off x="1427731" y="2615514"/>
            <a:ext cx="20069" cy="914400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 type="triangle" w="lg" len="lg"/>
            <a:tailEnd type="triangle" w="lg" len="lg"/>
          </a:ln>
        </p:spPr>
        <p:txBody>
          <a:bodyPr lIns="45720" rIns="45720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14" name="Group 33"/>
          <p:cNvGrpSpPr>
            <a:grpSpLocks/>
          </p:cNvGrpSpPr>
          <p:nvPr/>
        </p:nvGrpSpPr>
        <p:grpSpPr bwMode="auto">
          <a:xfrm>
            <a:off x="139715" y="493713"/>
            <a:ext cx="8864600" cy="496888"/>
            <a:chOff x="88" y="311"/>
            <a:chExt cx="5584" cy="313"/>
          </a:xfrm>
        </p:grpSpPr>
        <p:sp>
          <p:nvSpPr>
            <p:cNvPr id="13333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88" y="311"/>
              <a:ext cx="55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 eaLnBrk="0" hangingPunct="0"/>
              <a:r>
                <a:rPr lang="en-US" dirty="0">
                  <a:solidFill>
                    <a:srgbClr val="00BDF2"/>
                  </a:solidFill>
                  <a:latin typeface="Arial"/>
                </a:rPr>
                <a:t>Citi offers a range of options for managing cash, matched to requirements around risk, liquidity and yield, as well as operational needs.</a:t>
              </a:r>
            </a:p>
          </p:txBody>
        </p:sp>
        <p:sp>
          <p:nvSpPr>
            <p:cNvPr id="13334" name="MessageLine"/>
            <p:cNvSpPr>
              <a:spLocks noChangeShapeType="1"/>
            </p:cNvSpPr>
            <p:nvPr/>
          </p:nvSpPr>
          <p:spPr bwMode="gray">
            <a:xfrm>
              <a:off x="88" y="624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53565A"/>
                </a:solidFill>
                <a:latin typeface="Arial"/>
              </a:endParaRPr>
            </a:p>
          </p:txBody>
        </p:sp>
      </p:grpSp>
      <p:sp>
        <p:nvSpPr>
          <p:cNvPr id="13315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Cash Across the </a:t>
            </a:r>
            <a:r>
              <a:rPr lang="en-US" dirty="0" smtClean="0"/>
              <a:t>Liquidity Spectrum</a:t>
            </a: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gray">
          <a:xfrm>
            <a:off x="152401" y="6420118"/>
            <a:ext cx="8686800" cy="22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112713" indent="-112713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19063" indent="-119063" algn="l" eaLnBrk="1" hangingPunct="1">
              <a:spcAft>
                <a:spcPct val="10000"/>
              </a:spcAft>
              <a:buFontTx/>
              <a:buAutoNum type="arabicPeriod"/>
            </a:pPr>
            <a:r>
              <a:rPr lang="en-US" sz="700" dirty="0" smtClean="0">
                <a:solidFill>
                  <a:srgbClr val="53565A"/>
                </a:solidFill>
              </a:rPr>
              <a:t>Time Deposit yield varies significantly depending on the tenor of the investment</a:t>
            </a:r>
          </a:p>
          <a:p>
            <a:pPr marL="119063" indent="-119063" algn="l" eaLnBrk="1" hangingPunct="1">
              <a:spcAft>
                <a:spcPct val="10000"/>
              </a:spcAft>
              <a:buFontTx/>
              <a:buAutoNum type="arabicPeriod"/>
            </a:pPr>
            <a:r>
              <a:rPr lang="en-US" sz="700" dirty="0" smtClean="0">
                <a:solidFill>
                  <a:srgbClr val="53565A"/>
                </a:solidFill>
              </a:rPr>
              <a:t>Source</a:t>
            </a:r>
            <a:r>
              <a:rPr lang="en-US" sz="700" dirty="0">
                <a:solidFill>
                  <a:srgbClr val="53565A"/>
                </a:solidFill>
              </a:rPr>
              <a:t>: </a:t>
            </a:r>
            <a:r>
              <a:rPr lang="en-US" sz="700" dirty="0" smtClean="0">
                <a:solidFill>
                  <a:srgbClr val="53565A"/>
                </a:solidFill>
              </a:rPr>
              <a:t>2015 AFP Liquidity Survey, </a:t>
            </a:r>
            <a:r>
              <a:rPr lang="en-US" sz="700" dirty="0">
                <a:solidFill>
                  <a:srgbClr val="53565A"/>
                </a:solidFill>
              </a:rPr>
              <a:t>Companies with Annual Revenue Over $</a:t>
            </a:r>
            <a:r>
              <a:rPr lang="en-US" sz="700" dirty="0" smtClean="0">
                <a:solidFill>
                  <a:srgbClr val="53565A"/>
                </a:solidFill>
              </a:rPr>
              <a:t>1Bn </a:t>
            </a:r>
            <a:endParaRPr lang="en-US" sz="700" dirty="0">
              <a:solidFill>
                <a:srgbClr val="53565A"/>
              </a:solidFill>
            </a:endParaRPr>
          </a:p>
        </p:txBody>
      </p:sp>
      <p:sp>
        <p:nvSpPr>
          <p:cNvPr id="117" name="TextBox 34"/>
          <p:cNvSpPr txBox="1">
            <a:spLocks noChangeArrowheads="1"/>
          </p:cNvSpPr>
          <p:nvPr/>
        </p:nvSpPr>
        <p:spPr bwMode="auto">
          <a:xfrm>
            <a:off x="171025" y="3924687"/>
            <a:ext cx="8524242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TKaiti"/>
                <a:cs typeface="STKaiti"/>
              </a:defRPr>
            </a:lvl9pPr>
          </a:lstStyle>
          <a:p>
            <a:pPr marL="0" indent="0" algn="l">
              <a:lnSpc>
                <a:spcPct val="150000"/>
              </a:lnSpc>
              <a:spcBef>
                <a:spcPts val="600"/>
              </a:spcBef>
              <a:buClr>
                <a:srgbClr val="97999B"/>
              </a:buClr>
            </a:pPr>
            <a:r>
              <a:rPr lang="en-US" b="1" dirty="0" smtClean="0">
                <a:solidFill>
                  <a:srgbClr val="002D72"/>
                </a:solidFill>
              </a:rPr>
              <a:t>Deposit Solutions Summary </a:t>
            </a:r>
            <a:endParaRPr lang="en-US" dirty="0" smtClean="0">
              <a:solidFill>
                <a:srgbClr val="53565A"/>
              </a:solidFill>
            </a:endParaRPr>
          </a:p>
          <a:p>
            <a:pPr marL="169863" indent="-169863" algn="l">
              <a:lnSpc>
                <a:spcPct val="150000"/>
              </a:lnSpc>
              <a:spcBef>
                <a:spcPts val="6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100" dirty="0" smtClean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Bank Deposits remain the most popular choice of investments in the US, accounting for 56% of large corporate operating deposits</a:t>
            </a:r>
            <a:r>
              <a:rPr lang="en-US" sz="1100" baseline="30000" dirty="0" smtClean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2</a:t>
            </a:r>
            <a:r>
              <a:rPr lang="en-US" sz="1100" dirty="0" smtClean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 </a:t>
            </a:r>
          </a:p>
          <a:p>
            <a:pPr lvl="1" indent="-171450" algn="l">
              <a:lnSpc>
                <a:spcPct val="150000"/>
              </a:lnSpc>
              <a:spcBef>
                <a:spcPts val="600"/>
              </a:spcBef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100" dirty="0" smtClean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Earnings Credit Rate programs provide a high yield while maintaining daily liquidity</a:t>
            </a:r>
          </a:p>
          <a:p>
            <a:pPr lvl="1" indent="-171450" algn="l">
              <a:lnSpc>
                <a:spcPct val="150000"/>
              </a:lnSpc>
              <a:spcBef>
                <a:spcPts val="600"/>
              </a:spcBef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100" dirty="0" smtClean="0">
                <a:solidFill>
                  <a:srgbClr val="53565A"/>
                </a:solidFill>
                <a:ea typeface="ヒラギノ角ゴ Pro W3" pitchFamily="124" charset="-128"/>
              </a:rPr>
              <a:t>31+ Day Minimum Maturity Time Deposits offer improved yield in exchange for liquidity restrictions </a:t>
            </a:r>
            <a:endParaRPr lang="en-US" sz="1100" baseline="30000" dirty="0" smtClean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  <a:p>
            <a:pPr lvl="1" indent="-171450" algn="l">
              <a:lnSpc>
                <a:spcPct val="150000"/>
              </a:lnSpc>
              <a:spcBef>
                <a:spcPts val="600"/>
              </a:spcBef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100" dirty="0" smtClean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Sweep and IBDDA accounts are often paired with ECR using target balancing methods to fully offset fees and earn hard dollar interest for remaining balances </a:t>
            </a:r>
          </a:p>
          <a:p>
            <a:pPr marL="169863" indent="-169863" algn="l">
              <a:lnSpc>
                <a:spcPct val="150000"/>
              </a:lnSpc>
              <a:spcBef>
                <a:spcPts val="6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100" dirty="0" smtClean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MMF </a:t>
            </a:r>
            <a:r>
              <a:rPr lang="en-US" sz="1100" dirty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investments </a:t>
            </a:r>
            <a:r>
              <a:rPr lang="en-US" sz="1100" dirty="0" smtClean="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t>are available via Citi’s Online Investments portal at market rates</a:t>
            </a:r>
            <a:endParaRPr lang="en-GB" sz="1100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gray">
          <a:xfrm>
            <a:off x="141288" y="3869266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889002" y="1164559"/>
            <a:ext cx="0" cy="2377440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889002" y="3541999"/>
            <a:ext cx="7863840" cy="0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55"/>
          <p:cNvSpPr txBox="1">
            <a:spLocks noChangeArrowheads="1"/>
          </p:cNvSpPr>
          <p:nvPr/>
        </p:nvSpPr>
        <p:spPr bwMode="gray">
          <a:xfrm>
            <a:off x="220173" y="2184002"/>
            <a:ext cx="643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 b="1" dirty="0">
                <a:solidFill>
                  <a:srgbClr val="003082"/>
                </a:solidFill>
                <a:latin typeface="Arial"/>
              </a:rPr>
              <a:t>Deposit Yield</a:t>
            </a:r>
          </a:p>
        </p:txBody>
      </p:sp>
      <p:sp>
        <p:nvSpPr>
          <p:cNvPr id="42" name="Rectangle 156"/>
          <p:cNvSpPr>
            <a:spLocks noChangeArrowheads="1"/>
          </p:cNvSpPr>
          <p:nvPr/>
        </p:nvSpPr>
        <p:spPr bwMode="gray">
          <a:xfrm>
            <a:off x="1047844" y="1429502"/>
            <a:ext cx="152400" cy="148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angle 156"/>
          <p:cNvSpPr>
            <a:spLocks noChangeArrowheads="1"/>
          </p:cNvSpPr>
          <p:nvPr/>
        </p:nvSpPr>
        <p:spPr bwMode="gray">
          <a:xfrm>
            <a:off x="1047844" y="1638421"/>
            <a:ext cx="152400" cy="148500"/>
          </a:xfrm>
          <a:prstGeom prst="rect">
            <a:avLst/>
          </a:prstGeom>
          <a:solidFill>
            <a:srgbClr val="CCF2FC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800" dirty="0">
              <a:solidFill>
                <a:srgbClr val="53565A">
                  <a:lumMod val="50000"/>
                </a:srgbClr>
              </a:solidFill>
              <a:latin typeface="Arial"/>
            </a:endParaRPr>
          </a:p>
        </p:txBody>
      </p:sp>
      <p:sp>
        <p:nvSpPr>
          <p:cNvPr id="45" name="Rectangle 156"/>
          <p:cNvSpPr>
            <a:spLocks noChangeArrowheads="1"/>
          </p:cNvSpPr>
          <p:nvPr/>
        </p:nvSpPr>
        <p:spPr bwMode="gray">
          <a:xfrm>
            <a:off x="1047844" y="1847341"/>
            <a:ext cx="152400" cy="1485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endParaRPr lang="en-US" sz="800" dirty="0">
              <a:solidFill>
                <a:srgbClr val="53565A">
                  <a:lumMod val="50000"/>
                </a:srgbClr>
              </a:solidFill>
              <a:latin typeface="Arial"/>
            </a:endParaRP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gray">
          <a:xfrm>
            <a:off x="1226993" y="1444946"/>
            <a:ext cx="856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800" dirty="0">
                <a:solidFill>
                  <a:srgbClr val="53565A">
                    <a:lumMod val="50000"/>
                  </a:srgbClr>
                </a:solidFill>
                <a:latin typeface="Arial"/>
              </a:rPr>
              <a:t>Operating Account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gray">
          <a:xfrm>
            <a:off x="1227063" y="1647510"/>
            <a:ext cx="107882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altLang="en-US" dirty="0">
                <a:solidFill>
                  <a:srgbClr val="53565A">
                    <a:lumMod val="50000"/>
                  </a:srgbClr>
                </a:solidFill>
                <a:latin typeface="Arial"/>
              </a:rPr>
              <a:t>Non-Operating Account</a:t>
            </a: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gray">
          <a:xfrm>
            <a:off x="1227053" y="1858747"/>
            <a:ext cx="13673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altLang="en-US" dirty="0">
                <a:solidFill>
                  <a:srgbClr val="53565A">
                    <a:lumMod val="50000"/>
                  </a:srgbClr>
                </a:solidFill>
                <a:latin typeface="Arial"/>
              </a:rPr>
              <a:t>Off-balance Sheet Investment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83514" y="1325880"/>
            <a:ext cx="1683486" cy="73152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gray">
          <a:xfrm>
            <a:off x="1551999" y="1249832"/>
            <a:ext cx="546516" cy="1474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900" b="1" dirty="0">
                <a:solidFill>
                  <a:srgbClr val="53565A">
                    <a:lumMod val="50000"/>
                  </a:srgbClr>
                </a:solidFill>
                <a:latin typeface="Arial"/>
              </a:rPr>
              <a:t>Legend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955077" y="1014024"/>
            <a:ext cx="6731398" cy="2174450"/>
            <a:chOff x="1839666" y="1302445"/>
            <a:chExt cx="5931788" cy="1918522"/>
          </a:xfrm>
        </p:grpSpPr>
        <p:sp>
          <p:nvSpPr>
            <p:cNvPr id="59" name="Rectangle 151"/>
            <p:cNvSpPr>
              <a:spLocks noChangeArrowheads="1"/>
            </p:cNvSpPr>
            <p:nvPr/>
          </p:nvSpPr>
          <p:spPr bwMode="gray">
            <a:xfrm>
              <a:off x="2688281" y="2717261"/>
              <a:ext cx="731520" cy="42750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r>
                <a:rPr lang="en-GB" sz="800" dirty="0">
                  <a:solidFill>
                    <a:srgbClr val="53565A">
                      <a:lumMod val="50000"/>
                    </a:srgbClr>
                  </a:solidFill>
                  <a:latin typeface="Arial"/>
                </a:rPr>
                <a:t>Money Market Prime Funds</a:t>
              </a:r>
              <a:endParaRPr lang="en-US" sz="800" dirty="0">
                <a:solidFill>
                  <a:srgbClr val="53565A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60" name="Rectangle 155"/>
            <p:cNvSpPr>
              <a:spLocks noChangeArrowheads="1"/>
            </p:cNvSpPr>
            <p:nvPr/>
          </p:nvSpPr>
          <p:spPr bwMode="gray">
            <a:xfrm>
              <a:off x="1839666" y="2793463"/>
              <a:ext cx="731520" cy="42750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pPr>
                <a:lnSpc>
                  <a:spcPct val="90000"/>
                </a:lnSpc>
              </a:pPr>
              <a:r>
                <a:rPr lang="en-GB" sz="800" dirty="0">
                  <a:solidFill>
                    <a:srgbClr val="53565A">
                      <a:lumMod val="50000"/>
                    </a:srgbClr>
                  </a:solidFill>
                  <a:latin typeface="Arial"/>
                </a:rPr>
                <a:t>Money Market Government Funds</a:t>
              </a:r>
              <a:endParaRPr lang="en-US" sz="800" dirty="0">
                <a:solidFill>
                  <a:srgbClr val="53565A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61" name="Line 146"/>
            <p:cNvSpPr>
              <a:spLocks noChangeShapeType="1"/>
            </p:cNvSpPr>
            <p:nvPr/>
          </p:nvSpPr>
          <p:spPr bwMode="gray">
            <a:xfrm>
              <a:off x="6495731" y="1551435"/>
              <a:ext cx="17685" cy="11245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 type="triangle" w="lg" len="lg"/>
              <a:tailEnd type="triangle" w="lg" len="lg"/>
            </a:ln>
          </p:spPr>
          <p:txBody>
            <a:bodyPr lIns="45720" rIns="45720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Line 146"/>
            <p:cNvSpPr>
              <a:spLocks noChangeShapeType="1"/>
            </p:cNvSpPr>
            <p:nvPr/>
          </p:nvSpPr>
          <p:spPr bwMode="gray">
            <a:xfrm>
              <a:off x="4740778" y="1923478"/>
              <a:ext cx="17685" cy="11245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 type="triangle" w="lg" len="lg"/>
              <a:tailEnd type="triangle" w="lg" len="lg"/>
            </a:ln>
          </p:spPr>
          <p:txBody>
            <a:bodyPr lIns="45720" rIns="45720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153"/>
            <p:cNvSpPr>
              <a:spLocks noChangeArrowheads="1"/>
            </p:cNvSpPr>
            <p:nvPr/>
          </p:nvSpPr>
          <p:spPr bwMode="gray">
            <a:xfrm>
              <a:off x="4383860" y="2271987"/>
              <a:ext cx="731520" cy="4275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r>
                <a:rPr lang="en-GB" sz="800" dirty="0">
                  <a:solidFill>
                    <a:srgbClr val="000000"/>
                  </a:solidFill>
                  <a:latin typeface="Arial"/>
                </a:rPr>
                <a:t>Interest Bearing DDA</a:t>
              </a:r>
              <a:endParaRPr lang="en-US" sz="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Line 146"/>
            <p:cNvSpPr>
              <a:spLocks noChangeShapeType="1"/>
            </p:cNvSpPr>
            <p:nvPr/>
          </p:nvSpPr>
          <p:spPr bwMode="gray">
            <a:xfrm>
              <a:off x="5589389" y="1726719"/>
              <a:ext cx="17685" cy="11245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 type="triangle" w="lg" len="lg"/>
              <a:tailEnd type="triangle" w="lg" len="lg"/>
            </a:ln>
          </p:spPr>
          <p:txBody>
            <a:bodyPr lIns="45720" rIns="45720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153"/>
            <p:cNvSpPr>
              <a:spLocks noChangeArrowheads="1"/>
            </p:cNvSpPr>
            <p:nvPr/>
          </p:nvSpPr>
          <p:spPr bwMode="gray">
            <a:xfrm>
              <a:off x="5232471" y="2075228"/>
              <a:ext cx="731520" cy="4275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r>
                <a:rPr lang="en-GB" sz="800" dirty="0">
                  <a:solidFill>
                    <a:srgbClr val="000000"/>
                  </a:solidFill>
                  <a:latin typeface="Arial"/>
                </a:rPr>
                <a:t>Puerto Rico Sweep</a:t>
              </a:r>
              <a:endParaRPr lang="en-US" sz="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gray">
            <a:xfrm>
              <a:off x="7382545" y="1302445"/>
              <a:ext cx="17685" cy="11245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 type="triangle" w="lg" len="lg"/>
              <a:tailEnd type="triangle" w="lg" len="lg"/>
            </a:ln>
          </p:spPr>
          <p:txBody>
            <a:bodyPr lIns="45720" rIns="45720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Rectangle 156"/>
            <p:cNvSpPr>
              <a:spLocks noChangeArrowheads="1"/>
            </p:cNvSpPr>
            <p:nvPr/>
          </p:nvSpPr>
          <p:spPr bwMode="gray">
            <a:xfrm>
              <a:off x="7039934" y="1653920"/>
              <a:ext cx="731520" cy="421308"/>
            </a:xfrm>
            <a:prstGeom prst="rect">
              <a:avLst/>
            </a:prstGeom>
            <a:solidFill>
              <a:srgbClr val="CCF2FC"/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r>
                <a:rPr lang="en-GB" sz="800" dirty="0">
                  <a:solidFill>
                    <a:srgbClr val="000000"/>
                  </a:solidFill>
                  <a:latin typeface="Arial"/>
                </a:rPr>
                <a:t>31+ Day Minimum Maturity Time Deposit</a:t>
              </a:r>
              <a:endParaRPr lang="en-US" sz="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ctangle 153"/>
            <p:cNvSpPr>
              <a:spLocks noChangeArrowheads="1"/>
            </p:cNvSpPr>
            <p:nvPr/>
          </p:nvSpPr>
          <p:spPr bwMode="gray">
            <a:xfrm>
              <a:off x="6167291" y="1907216"/>
              <a:ext cx="731520" cy="4275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45720" rIns="45720" anchor="ctr"/>
            <a:lstStyle/>
            <a:p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ECR DDA Balances</a:t>
              </a:r>
            </a:p>
          </p:txBody>
        </p:sp>
      </p:grpSp>
      <p:sp>
        <p:nvSpPr>
          <p:cNvPr id="72" name="Rectangle 147"/>
          <p:cNvSpPr>
            <a:spLocks noChangeArrowheads="1"/>
          </p:cNvSpPr>
          <p:nvPr/>
        </p:nvSpPr>
        <p:spPr bwMode="gray">
          <a:xfrm>
            <a:off x="1015314" y="2845612"/>
            <a:ext cx="830130" cy="484532"/>
          </a:xfrm>
          <a:prstGeom prst="rect">
            <a:avLst/>
          </a:prstGeom>
          <a:solidFill>
            <a:srgbClr val="CCF2FC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r>
              <a:rPr lang="en-GB" sz="800" dirty="0">
                <a:solidFill>
                  <a:srgbClr val="53565A">
                    <a:lumMod val="50000"/>
                  </a:srgbClr>
                </a:solidFill>
                <a:latin typeface="Arial"/>
              </a:rPr>
              <a:t>MMDA Account</a:t>
            </a:r>
            <a:endParaRPr lang="en-US" sz="800" dirty="0">
              <a:solidFill>
                <a:srgbClr val="53565A">
                  <a:lumMod val="50000"/>
                </a:srgbClr>
              </a:solidFill>
              <a:latin typeface="Arial"/>
            </a:endParaRPr>
          </a:p>
        </p:txBody>
      </p:sp>
      <p:sp>
        <p:nvSpPr>
          <p:cNvPr id="74" name="Line 146"/>
          <p:cNvSpPr>
            <a:spLocks noChangeShapeType="1"/>
          </p:cNvSpPr>
          <p:nvPr/>
        </p:nvSpPr>
        <p:spPr bwMode="gray">
          <a:xfrm>
            <a:off x="4287593" y="1514025"/>
            <a:ext cx="0" cy="1851108"/>
          </a:xfrm>
          <a:prstGeom prst="line">
            <a:avLst/>
          </a:prstGeom>
          <a:noFill/>
          <a:ln w="25400">
            <a:solidFill>
              <a:srgbClr val="C0C0C0"/>
            </a:solidFill>
            <a:round/>
            <a:headEnd type="triangle" w="lg" len="lg"/>
            <a:tailEnd type="triangle" w="lg" len="lg"/>
          </a:ln>
        </p:spPr>
        <p:txBody>
          <a:bodyPr lIns="45720" rIns="45720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153"/>
          <p:cNvSpPr>
            <a:spLocks noChangeArrowheads="1"/>
          </p:cNvSpPr>
          <p:nvPr/>
        </p:nvSpPr>
        <p:spPr bwMode="gray">
          <a:xfrm>
            <a:off x="3872545" y="2411268"/>
            <a:ext cx="830130" cy="484532"/>
          </a:xfrm>
          <a:prstGeom prst="rect">
            <a:avLst/>
          </a:prstGeom>
          <a:solidFill>
            <a:srgbClr val="CCF2FC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r>
              <a:rPr lang="en-GB" sz="800" dirty="0">
                <a:solidFill>
                  <a:srgbClr val="53565A">
                    <a:lumMod val="50000"/>
                  </a:srgbClr>
                </a:solidFill>
                <a:latin typeface="Arial"/>
              </a:rPr>
              <a:t>Time Deposits</a:t>
            </a:r>
            <a:r>
              <a:rPr lang="en-GB" sz="800" baseline="30000" dirty="0">
                <a:solidFill>
                  <a:srgbClr val="53565A">
                    <a:lumMod val="50000"/>
                  </a:srgbClr>
                </a:solidFill>
                <a:latin typeface="Arial"/>
              </a:rPr>
              <a:t>1</a:t>
            </a:r>
            <a:endParaRPr lang="en-US" sz="800" baseline="30000" dirty="0">
              <a:solidFill>
                <a:srgbClr val="53565A">
                  <a:lumMod val="50000"/>
                </a:srgbClr>
              </a:solidFill>
              <a:latin typeface="Arial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gray">
          <a:xfrm>
            <a:off x="6830353" y="39968"/>
            <a:ext cx="228054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900" i="1" dirty="0">
                <a:solidFill>
                  <a:srgbClr val="97999B"/>
                </a:solidFill>
              </a:rPr>
              <a:t>Strictly Private and Confidential</a:t>
            </a: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1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0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Earnings Credit Rate (ECR) 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9707" y="342901"/>
            <a:ext cx="8861425" cy="862012"/>
            <a:chOff x="95" y="216"/>
            <a:chExt cx="6048" cy="543"/>
          </a:xfrm>
        </p:grpSpPr>
        <p:sp>
          <p:nvSpPr>
            <p:cNvPr id="3088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5" y="216"/>
              <a:ext cx="6048" cy="54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BDF2"/>
                </a:solidFill>
                <a:latin typeface="Arial"/>
                <a:ea typeface="ヒラギノ角ゴ Pro W3"/>
              </a:endParaRPr>
            </a:p>
            <a:p>
              <a:pPr algn="l"/>
              <a:r>
                <a:rPr lang="en-US" dirty="0">
                  <a:solidFill>
                    <a:srgbClr val="00BDF2"/>
                  </a:solidFill>
                </a:rPr>
                <a:t>Given the current low interest rate environment, </a:t>
              </a:r>
              <a:r>
                <a:rPr lang="en-US" dirty="0" smtClean="0">
                  <a:solidFill>
                    <a:srgbClr val="00BDF2"/>
                  </a:solidFill>
                </a:rPr>
                <a:t>clients can </a:t>
              </a:r>
              <a:r>
                <a:rPr lang="en-US" dirty="0">
                  <a:solidFill>
                    <a:srgbClr val="00BDF2"/>
                  </a:solidFill>
                </a:rPr>
                <a:t>enhance the return on its excess cash balances by utilizing Citi’s Earnings Credit Rate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00BDF2"/>
                  </a:solidFill>
                </a:rPr>
                <a:t>(ECR) program.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BDF2"/>
                </a:solidFill>
                <a:latin typeface="Arial"/>
                <a:ea typeface="ヒラギノ角ゴ Pro W3"/>
              </a:endParaRPr>
            </a:p>
          </p:txBody>
        </p:sp>
        <p:sp>
          <p:nvSpPr>
            <p:cNvPr id="3089" name="MessageLine"/>
            <p:cNvSpPr>
              <a:spLocks noChangeShapeType="1"/>
            </p:cNvSpPr>
            <p:nvPr/>
          </p:nvSpPr>
          <p:spPr bwMode="auto">
            <a:xfrm>
              <a:off x="95" y="664"/>
              <a:ext cx="6048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rgbClr val="53565A"/>
                </a:solidFill>
                <a:latin typeface="Arial"/>
                <a:ea typeface="ヒラギノ角ゴ Pro W3"/>
              </a:endParaRPr>
            </a:p>
          </p:txBody>
        </p:sp>
      </p:grpSp>
      <p:sp>
        <p:nvSpPr>
          <p:cNvPr id="24" name="Rectangle 50"/>
          <p:cNvSpPr>
            <a:spLocks noChangeArrowheads="1"/>
          </p:cNvSpPr>
          <p:nvPr/>
        </p:nvSpPr>
        <p:spPr bwMode="gray">
          <a:xfrm>
            <a:off x="3217862" y="1182691"/>
            <a:ext cx="27432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Attributes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ECR </a:t>
            </a: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is applied to 100% of </a:t>
            </a: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the positive monthly average balances </a:t>
            </a: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held in eligible </a:t>
            </a: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DDAs </a:t>
            </a:r>
            <a:endParaRPr lang="en-US" sz="1200" dirty="0">
              <a:solidFill>
                <a:srgbClr val="53565A"/>
              </a:solidFill>
              <a:latin typeface="Arial"/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Full </a:t>
            </a: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daily liquidity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Reduction of bank fees / expenses</a:t>
            </a:r>
            <a:endParaRPr lang="en-US" sz="1200" dirty="0">
              <a:solidFill>
                <a:srgbClr val="53565A"/>
              </a:solidFill>
              <a:latin typeface="Arial"/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Balances held on-shore in </a:t>
            </a: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U.S.</a:t>
            </a:r>
            <a:endParaRPr lang="en-US" sz="1200" dirty="0">
              <a:solidFill>
                <a:srgbClr val="53565A"/>
              </a:solidFill>
              <a:latin typeface="Arial"/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Visibility and control </a:t>
            </a: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of balances via </a:t>
            </a: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CitiDirect</a:t>
            </a:r>
          </a:p>
        </p:txBody>
      </p:sp>
      <p:sp>
        <p:nvSpPr>
          <p:cNvPr id="27" name="Line 59"/>
          <p:cNvSpPr>
            <a:spLocks noChangeShapeType="1"/>
          </p:cNvSpPr>
          <p:nvPr/>
        </p:nvSpPr>
        <p:spPr bwMode="auto">
          <a:xfrm>
            <a:off x="3048000" y="1182691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8" name="Line 60"/>
          <p:cNvSpPr>
            <a:spLocks noChangeShapeType="1"/>
          </p:cNvSpPr>
          <p:nvPr/>
        </p:nvSpPr>
        <p:spPr bwMode="auto">
          <a:xfrm>
            <a:off x="6096000" y="1182691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gray">
          <a:xfrm>
            <a:off x="141288" y="1182691"/>
            <a:ext cx="27432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Overview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An Earnings Credit Rate (ECR) is the rate used by banks to value balances that clients maintain in a non-interest-bearing, U.S. Demand Deposit Account (DDA)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This soft dollar credit value is then </a:t>
            </a:r>
            <a:r>
              <a:rPr lang="en-US" sz="12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used to offset a </a:t>
            </a:r>
            <a:r>
              <a:rPr lang="en-US" sz="1200" dirty="0">
                <a:solidFill>
                  <a:srgbClr val="53565A"/>
                </a:solidFill>
                <a:latin typeface="Arial"/>
                <a:ea typeface="ヒラギノ角ゴ Pro W3"/>
              </a:rPr>
              <a:t>client’s existing transaction fees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gray">
          <a:xfrm>
            <a:off x="6172200" y="1182691"/>
            <a:ext cx="27432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  <a:defRPr/>
            </a:pPr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ECR Program Credit Ratings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Short-Term Credit Ratings (Moody’s / S&amp;P / Fitch):  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A-1/ F1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Long-Term Credit Ratings: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A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AA-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U.S. Short-Term Sovereign Risk:</a:t>
            </a:r>
          </a:p>
          <a:p>
            <a:pPr marL="341313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A-1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F1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  <a:defRPr/>
            </a:pPr>
            <a:endParaRPr lang="en-US" sz="1200" kern="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gray">
          <a:xfrm>
            <a:off x="141288" y="3657600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gray">
          <a:xfrm>
            <a:off x="141288" y="3767667"/>
            <a:ext cx="40497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</a:pPr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NA Market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  <a:ea typeface="ヒラギノ角ゴ Pro W3"/>
              </a:rPr>
              <a:t>Commentary</a:t>
            </a:r>
            <a:endParaRPr lang="en-US" sz="1200" dirty="0" smtClean="0">
              <a:solidFill>
                <a:srgbClr val="53565A"/>
              </a:solidFill>
              <a:latin typeface="Arial"/>
              <a:ea typeface="ヒラギノ角ゴ Pro W3"/>
            </a:endParaRP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Earnings Credit Rate is the most popular bank deposit product in the United States</a:t>
            </a:r>
          </a:p>
          <a:p>
            <a:pPr marL="628650" lvl="2" indent="-171450" algn="l" defTabSz="1838325">
              <a:spcBef>
                <a:spcPts val="600"/>
              </a:spcBef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41% of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Corporates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agree that ECR is a major determinant for which bank to use when investing in bank deposits</a:t>
            </a:r>
            <a:r>
              <a:rPr lang="en-US" sz="1200" baseline="30000" dirty="0">
                <a:solidFill>
                  <a:srgbClr val="53565A"/>
                </a:solidFill>
                <a:ea typeface="ヒラギノ角ゴ Pro W3"/>
              </a:rPr>
              <a:t>1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628650" lvl="2" indent="-171450" algn="l" defTabSz="1838325">
              <a:spcBef>
                <a:spcPts val="600"/>
              </a:spcBef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21% of total Corporate balances in the U.S.</a:t>
            </a:r>
            <a:r>
              <a:rPr lang="en-US" sz="1200" baseline="30000" dirty="0">
                <a:solidFill>
                  <a:srgbClr val="53565A"/>
                </a:solidFill>
                <a:ea typeface="ヒラギノ角ゴ Pro W3"/>
              </a:rPr>
              <a:t>1</a:t>
            </a:r>
          </a:p>
          <a:p>
            <a:pPr marL="628650" lvl="2" indent="-171450" algn="l" defTabSz="1838325">
              <a:spcBef>
                <a:spcPts val="600"/>
              </a:spcBef>
              <a:buClr>
                <a:srgbClr val="97999B"/>
              </a:buClr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4,409 unique participating Corporate clients at Citi 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ECR return is not hard dollar interest, but dollar equivalent credits to be used to offset cash management fees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endParaRPr lang="en-US" sz="12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>
            <a:off x="4546504" y="3810006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gray">
          <a:xfrm>
            <a:off x="4789488" y="3767665"/>
            <a:ext cx="4049712" cy="21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b="1" u="sng" dirty="0" smtClean="0">
                <a:solidFill>
                  <a:srgbClr val="002D72"/>
                </a:solidFill>
                <a:latin typeface="Arial"/>
                <a:ea typeface="ヒラギノ角ゴ Pro W3"/>
              </a:rPr>
              <a:t>Deposit Solutions Spectrum</a:t>
            </a:r>
            <a:endParaRPr lang="en-US" b="1" u="sng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6994" y="6388983"/>
            <a:ext cx="73048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53565A"/>
                </a:solidFill>
                <a:latin typeface="Arial"/>
                <a:ea typeface="ヒラギノ角ゴ Pro W3"/>
              </a:rPr>
              <a:t>(1)  Percentage based </a:t>
            </a:r>
            <a:r>
              <a:rPr lang="en-US" sz="800" dirty="0">
                <a:solidFill>
                  <a:srgbClr val="53565A"/>
                </a:solidFill>
                <a:latin typeface="Arial"/>
                <a:ea typeface="ヒラギノ角ゴ Pro W3"/>
              </a:rPr>
              <a:t>on AFP Liquidity Surveys (for corporations with revenues larger than $1 Bn) and Treasury Strategies Deposit &amp; Sweep Studies</a:t>
            </a: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37" name="Line 59"/>
          <p:cNvSpPr>
            <a:spLocks noChangeShapeType="1"/>
          </p:cNvSpPr>
          <p:nvPr/>
        </p:nvSpPr>
        <p:spPr bwMode="auto">
          <a:xfrm>
            <a:off x="4546504" y="3810006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gray">
          <a:xfrm>
            <a:off x="4789488" y="3767665"/>
            <a:ext cx="4049712" cy="21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Deposit Solutions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  <a:ea typeface="ヒラギノ角ゴ Pro W3"/>
              </a:rPr>
              <a:t>Spectrum</a:t>
            </a:r>
            <a:endParaRPr lang="en-US" b="1" u="sng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grpSp>
        <p:nvGrpSpPr>
          <p:cNvPr id="39" name="Group 42"/>
          <p:cNvGrpSpPr/>
          <p:nvPr/>
        </p:nvGrpSpPr>
        <p:grpSpPr>
          <a:xfrm>
            <a:off x="4648200" y="3916692"/>
            <a:ext cx="4343400" cy="2130038"/>
            <a:chOff x="4648200" y="3916692"/>
            <a:chExt cx="4343400" cy="2130038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V="1">
              <a:off x="4988673" y="4132130"/>
              <a:ext cx="0" cy="1910928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988673" y="6043057"/>
              <a:ext cx="4002927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55"/>
            <p:cNvSpPr txBox="1">
              <a:spLocks noChangeArrowheads="1"/>
            </p:cNvSpPr>
            <p:nvPr/>
          </p:nvSpPr>
          <p:spPr bwMode="gray">
            <a:xfrm>
              <a:off x="4648200" y="4951532"/>
              <a:ext cx="32743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500" b="1" dirty="0">
                  <a:solidFill>
                    <a:srgbClr val="003082"/>
                  </a:solidFill>
                </a:rPr>
                <a:t>Deposit Yield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069204" y="3916692"/>
              <a:ext cx="3775127" cy="2130038"/>
              <a:chOff x="5243985" y="3987077"/>
              <a:chExt cx="3600109" cy="2057600"/>
            </a:xfrm>
          </p:grpSpPr>
          <p:sp>
            <p:nvSpPr>
              <p:cNvPr id="44" name="Line 146"/>
              <p:cNvSpPr>
                <a:spLocks noChangeShapeType="1"/>
              </p:cNvSpPr>
              <p:nvPr/>
            </p:nvSpPr>
            <p:spPr bwMode="gray">
              <a:xfrm>
                <a:off x="5423837" y="5249703"/>
                <a:ext cx="2" cy="79497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47"/>
              <p:cNvSpPr>
                <a:spLocks noChangeArrowheads="1"/>
              </p:cNvSpPr>
              <p:nvPr/>
            </p:nvSpPr>
            <p:spPr bwMode="gray">
              <a:xfrm>
                <a:off x="6180835" y="5371137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Prime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6" name="Rectangle 151"/>
              <p:cNvSpPr>
                <a:spLocks noChangeArrowheads="1"/>
              </p:cNvSpPr>
              <p:nvPr/>
            </p:nvSpPr>
            <p:spPr bwMode="gray">
              <a:xfrm>
                <a:off x="5707380" y="5442589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>
                  <a:lnSpc>
                    <a:spcPct val="90000"/>
                  </a:lnSpc>
                </a:pPr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Government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7" name="Rectangle 155"/>
              <p:cNvSpPr>
                <a:spLocks noChangeArrowheads="1"/>
              </p:cNvSpPr>
              <p:nvPr/>
            </p:nvSpPr>
            <p:spPr bwMode="gray">
              <a:xfrm>
                <a:off x="5243985" y="5535784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MMDA Account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8" name="Line 146"/>
              <p:cNvSpPr>
                <a:spLocks noChangeShapeType="1"/>
              </p:cNvSpPr>
              <p:nvPr/>
            </p:nvSpPr>
            <p:spPr bwMode="gray">
              <a:xfrm>
                <a:off x="8182682" y="41910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Line 146"/>
              <p:cNvSpPr>
                <a:spLocks noChangeShapeType="1"/>
              </p:cNvSpPr>
              <p:nvPr/>
            </p:nvSpPr>
            <p:spPr bwMode="gray">
              <a:xfrm>
                <a:off x="6824216" y="4624647"/>
                <a:ext cx="4502" cy="1277935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153"/>
              <p:cNvSpPr>
                <a:spLocks noChangeArrowheads="1"/>
              </p:cNvSpPr>
              <p:nvPr/>
            </p:nvSpPr>
            <p:spPr bwMode="gray">
              <a:xfrm>
                <a:off x="6638035" y="5278843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Time Deposits</a:t>
                </a:r>
                <a:r>
                  <a:rPr lang="en-GB" sz="500" baseline="30000" dirty="0">
                    <a:solidFill>
                      <a:srgbClr val="53565A">
                        <a:lumMod val="50000"/>
                      </a:srgbClr>
                    </a:solidFill>
                  </a:rPr>
                  <a:t>1</a:t>
                </a:r>
                <a:endParaRPr lang="en-US" sz="500" baseline="300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51" name="Line 146"/>
              <p:cNvSpPr>
                <a:spLocks noChangeShapeType="1"/>
              </p:cNvSpPr>
              <p:nvPr/>
            </p:nvSpPr>
            <p:spPr bwMode="gray">
              <a:xfrm>
                <a:off x="7268281" y="46482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153"/>
              <p:cNvSpPr>
                <a:spLocks noChangeArrowheads="1"/>
              </p:cNvSpPr>
              <p:nvPr/>
            </p:nvSpPr>
            <p:spPr bwMode="gray">
              <a:xfrm>
                <a:off x="7086600" y="4928323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000000"/>
                    </a:solidFill>
                  </a:rPr>
                  <a:t>Interest Bearing DDA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Line 146"/>
              <p:cNvSpPr>
                <a:spLocks noChangeShapeType="1"/>
              </p:cNvSpPr>
              <p:nvPr/>
            </p:nvSpPr>
            <p:spPr bwMode="gray">
              <a:xfrm>
                <a:off x="7725482" y="4417438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53"/>
              <p:cNvSpPr>
                <a:spLocks noChangeArrowheads="1"/>
              </p:cNvSpPr>
              <p:nvPr/>
            </p:nvSpPr>
            <p:spPr bwMode="gray">
              <a:xfrm>
                <a:off x="7543800" y="4697561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000000"/>
                    </a:solidFill>
                  </a:rPr>
                  <a:t>Puerto Rico Sweep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Line 146"/>
              <p:cNvSpPr>
                <a:spLocks noChangeShapeType="1"/>
              </p:cNvSpPr>
              <p:nvPr/>
            </p:nvSpPr>
            <p:spPr bwMode="gray">
              <a:xfrm>
                <a:off x="8648517" y="3987077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153"/>
              <p:cNvSpPr>
                <a:spLocks noChangeArrowheads="1"/>
              </p:cNvSpPr>
              <p:nvPr/>
            </p:nvSpPr>
            <p:spPr bwMode="gray">
              <a:xfrm>
                <a:off x="8011539" y="4470438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31+ Day Minimum Maturity TD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57" name="Rectangle 156"/>
              <p:cNvSpPr>
                <a:spLocks noChangeArrowheads="1"/>
              </p:cNvSpPr>
              <p:nvPr/>
            </p:nvSpPr>
            <p:spPr bwMode="gray">
              <a:xfrm>
                <a:off x="8471729" y="4286010"/>
                <a:ext cx="372365" cy="33863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000000"/>
                    </a:solidFill>
                  </a:rPr>
                  <a:t>ECR DDA Balances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2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21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Credit Rate (ECR) – Benefits to Clients</a:t>
            </a:r>
          </a:p>
        </p:txBody>
      </p:sp>
      <p:grpSp>
        <p:nvGrpSpPr>
          <p:cNvPr id="9269" name="Group 82"/>
          <p:cNvGrpSpPr>
            <a:grpSpLocks/>
          </p:cNvGrpSpPr>
          <p:nvPr/>
        </p:nvGrpSpPr>
        <p:grpSpPr bwMode="auto">
          <a:xfrm>
            <a:off x="139700" y="554052"/>
            <a:ext cx="8864600" cy="500063"/>
            <a:chOff x="88" y="349"/>
            <a:chExt cx="5584" cy="315"/>
          </a:xfrm>
        </p:grpSpPr>
        <p:sp>
          <p:nvSpPr>
            <p:cNvPr id="9275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8" y="349"/>
              <a:ext cx="55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BDF2"/>
                  </a:solidFill>
                  <a:latin typeface="Arial"/>
                </a:rPr>
                <a:t>Cash deposits held in an ECR program in </a:t>
              </a:r>
              <a:r>
                <a:rPr lang="en-US" dirty="0">
                  <a:solidFill>
                    <a:srgbClr val="00BDF2"/>
                  </a:solidFill>
                  <a:latin typeface="Arial"/>
                </a:rPr>
                <a:t>the U.S. </a:t>
              </a:r>
              <a:r>
                <a:rPr lang="en-US" dirty="0" smtClean="0">
                  <a:solidFill>
                    <a:srgbClr val="00BDF2"/>
                  </a:solidFill>
                  <a:latin typeface="Arial"/>
                </a:rPr>
                <a:t>can be used to offset a wide rage of banking fees to help lower expenses and earn an attractive implied yield.</a:t>
              </a:r>
              <a:endParaRPr lang="en-US" dirty="0">
                <a:solidFill>
                  <a:srgbClr val="00BDF2"/>
                </a:solidFill>
                <a:latin typeface="Arial"/>
              </a:endParaRPr>
            </a:p>
          </p:txBody>
        </p:sp>
        <p:sp>
          <p:nvSpPr>
            <p:cNvPr id="9276" name="MessageLine"/>
            <p:cNvSpPr>
              <a:spLocks noChangeShapeType="1"/>
            </p:cNvSpPr>
            <p:nvPr/>
          </p:nvSpPr>
          <p:spPr bwMode="auto">
            <a:xfrm>
              <a:off x="88" y="664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dirty="0">
                <a:solidFill>
                  <a:srgbClr val="53565A"/>
                </a:solidFill>
                <a:latin typeface="Arial"/>
                <a:ea typeface="ヒラギノ角ゴ Pro W3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755245" y="4271446"/>
            <a:ext cx="628650" cy="164167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53565A"/>
                </a:solidFill>
                <a:ea typeface="+mj-ea"/>
              </a:rPr>
              <a:t>$41.7M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842" y="5913120"/>
            <a:ext cx="320040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1458187" y="4267200"/>
            <a:ext cx="36576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/>
          <p:cNvSpPr/>
          <p:nvPr/>
        </p:nvSpPr>
        <p:spPr bwMode="auto">
          <a:xfrm>
            <a:off x="1898245" y="4271460"/>
            <a:ext cx="628650" cy="864433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FFFFFF"/>
                </a:solidFill>
                <a:ea typeface="+mj-ea"/>
              </a:rPr>
              <a:t>$26M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041245" y="5135892"/>
            <a:ext cx="628650" cy="777241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53565A"/>
                </a:solidFill>
                <a:ea typeface="+mj-ea"/>
              </a:rPr>
              <a:t>$15.7M</a:t>
            </a:r>
            <a:endParaRPr lang="en-US" sz="1100" dirty="0">
              <a:solidFill>
                <a:srgbClr val="53565A"/>
              </a:solidFill>
              <a:ea typeface="+mj-ea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2601187" y="5135880"/>
            <a:ext cx="36576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608378" y="5941219"/>
            <a:ext cx="9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Monthly Cash Fees</a:t>
            </a:r>
            <a:endParaRPr lang="en-US" sz="900" baseline="30000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5175" y="5941219"/>
            <a:ext cx="10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Credit Applied </a:t>
            </a:r>
            <a:r>
              <a:rPr lang="en-US" sz="900" dirty="0">
                <a:solidFill>
                  <a:srgbClr val="53565A"/>
                </a:solidFill>
                <a:latin typeface="Arial"/>
                <a:ea typeface="+mj-ea"/>
              </a:rPr>
              <a:t>A</a:t>
            </a: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gainst </a:t>
            </a:r>
            <a:r>
              <a:rPr lang="en-US" sz="900" dirty="0">
                <a:solidFill>
                  <a:srgbClr val="53565A"/>
                </a:solidFill>
                <a:latin typeface="Arial"/>
                <a:ea typeface="+mj-ea"/>
              </a:rPr>
              <a:t>F</a:t>
            </a: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ees</a:t>
            </a:r>
            <a:endParaRPr lang="en-US" sz="900" baseline="30000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4933" y="5941219"/>
            <a:ext cx="10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Remaining Fees to be Paid</a:t>
            </a:r>
            <a:endParaRPr lang="en-US" sz="900" baseline="30000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174845" y="4271446"/>
            <a:ext cx="628650" cy="164167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53565A"/>
                </a:solidFill>
                <a:ea typeface="+mj-ea"/>
              </a:rPr>
              <a:t>$41.7M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022442" y="5913120"/>
            <a:ext cx="320040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5877787" y="4267200"/>
            <a:ext cx="36576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/>
          <p:cNvSpPr/>
          <p:nvPr/>
        </p:nvSpPr>
        <p:spPr bwMode="auto">
          <a:xfrm>
            <a:off x="6317845" y="4271460"/>
            <a:ext cx="628650" cy="1641673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solidFill>
                  <a:srgbClr val="FFFFFF"/>
                </a:solidFill>
                <a:ea typeface="+mj-ea"/>
              </a:rPr>
              <a:t>$41.7M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27978" y="5941219"/>
            <a:ext cx="9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Monthly Cash Fees</a:t>
            </a:r>
            <a:endParaRPr lang="en-US" sz="900" baseline="30000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4775" y="5941219"/>
            <a:ext cx="10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Credit Applied </a:t>
            </a:r>
            <a:r>
              <a:rPr lang="en-US" sz="900" dirty="0">
                <a:solidFill>
                  <a:srgbClr val="53565A"/>
                </a:solidFill>
                <a:latin typeface="Arial"/>
                <a:ea typeface="+mj-ea"/>
              </a:rPr>
              <a:t>A</a:t>
            </a: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gainst </a:t>
            </a:r>
            <a:r>
              <a:rPr lang="en-US" sz="900" dirty="0">
                <a:solidFill>
                  <a:srgbClr val="53565A"/>
                </a:solidFill>
                <a:latin typeface="Arial"/>
                <a:ea typeface="+mj-ea"/>
              </a:rPr>
              <a:t>F</a:t>
            </a: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ees</a:t>
            </a:r>
            <a:endParaRPr lang="en-US" sz="900" baseline="30000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4533" y="5941219"/>
            <a:ext cx="10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53565A"/>
                </a:solidFill>
                <a:latin typeface="Arial"/>
                <a:ea typeface="+mj-ea"/>
              </a:rPr>
              <a:t>Remaining Fees to be Paid</a:t>
            </a:r>
            <a:endParaRPr lang="en-US" sz="900" baseline="30000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3702" y="5577838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53565A"/>
                </a:solidFill>
                <a:latin typeface="Arial"/>
                <a:ea typeface="+mj-ea"/>
              </a:rPr>
              <a:t>$0</a:t>
            </a:r>
            <a:endParaRPr lang="en-US" sz="1100" dirty="0">
              <a:solidFill>
                <a:srgbClr val="53565A"/>
              </a:solidFill>
              <a:latin typeface="Arial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24400" y="3962408"/>
            <a:ext cx="404971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rgbClr val="53565A"/>
                </a:solidFill>
                <a:latin typeface="Arial"/>
                <a:ea typeface="+mj-ea"/>
              </a:rPr>
              <a:t>($200MM deposit * client rate 0.25% = $41,667 in monthly credits)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1288" y="3962408"/>
            <a:ext cx="420211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solidFill>
                  <a:srgbClr val="53565A"/>
                </a:solidFill>
                <a:latin typeface="Arial"/>
                <a:ea typeface="+mj-ea"/>
              </a:rPr>
              <a:t>($125MM deposit * </a:t>
            </a:r>
            <a:r>
              <a:rPr lang="en-US" sz="1000" b="1" dirty="0">
                <a:solidFill>
                  <a:srgbClr val="53565A"/>
                </a:solidFill>
                <a:latin typeface="Arial"/>
                <a:ea typeface="+mj-ea"/>
              </a:rPr>
              <a:t>c</a:t>
            </a:r>
            <a:r>
              <a:rPr lang="en-US" sz="1000" b="1" dirty="0" smtClean="0">
                <a:solidFill>
                  <a:srgbClr val="53565A"/>
                </a:solidFill>
                <a:latin typeface="Arial"/>
                <a:ea typeface="+mj-ea"/>
              </a:rPr>
              <a:t>lient rate 0.25% = $26,042 in monthly credits)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994" y="6388983"/>
            <a:ext cx="73048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53565A"/>
                </a:solidFill>
                <a:latin typeface="Arial"/>
              </a:rPr>
              <a:t>(1)  Percentage based </a:t>
            </a:r>
            <a:r>
              <a:rPr lang="en-US" sz="800" dirty="0">
                <a:solidFill>
                  <a:srgbClr val="53565A"/>
                </a:solidFill>
                <a:latin typeface="Arial"/>
              </a:rPr>
              <a:t>on AFP Liquidity Surveys (for corporations with revenues larger than $1 Bn) and Treasury Strategies Deposit &amp; Sweep Studies</a:t>
            </a: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288" y="3581406"/>
            <a:ext cx="3214278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Example - Partial </a:t>
            </a:r>
            <a:r>
              <a:rPr lang="en-US" b="1" u="sng" dirty="0">
                <a:solidFill>
                  <a:srgbClr val="002D72"/>
                </a:solidFill>
                <a:latin typeface="Arial"/>
              </a:rPr>
              <a:t>Fee Offset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399" y="3581406"/>
            <a:ext cx="252013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Example - Fees </a:t>
            </a:r>
            <a:r>
              <a:rPr lang="en-US" b="1" u="sng" dirty="0">
                <a:solidFill>
                  <a:srgbClr val="002D72"/>
                </a:solidFill>
                <a:latin typeface="Arial"/>
              </a:rPr>
              <a:t>Fully Offset</a:t>
            </a: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gray">
          <a:xfrm>
            <a:off x="4724400" y="1182688"/>
            <a:ext cx="4049712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Different Types of Fee Offsets</a:t>
            </a:r>
            <a:endParaRPr lang="en-US" sz="1200" dirty="0" smtClean="0">
              <a:solidFill>
                <a:srgbClr val="53565A"/>
              </a:solidFill>
              <a:latin typeface="Arial"/>
            </a:endParaRP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US Cash Management fees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WE Cash Management fees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Trade SBLC fees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>
                <a:solidFill>
                  <a:srgbClr val="53565A"/>
                </a:solidFill>
                <a:latin typeface="Arial"/>
              </a:rPr>
              <a:t>US Custody Fees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Agency &amp; Trust Commercial Paper Fees 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gray">
          <a:xfrm>
            <a:off x="141288" y="3505200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4546504" y="3657599"/>
            <a:ext cx="0" cy="265176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49" name="Line 59"/>
          <p:cNvSpPr>
            <a:spLocks noChangeShapeType="1"/>
          </p:cNvSpPr>
          <p:nvPr/>
        </p:nvSpPr>
        <p:spPr bwMode="auto">
          <a:xfrm>
            <a:off x="4546504" y="1182687"/>
            <a:ext cx="0" cy="219456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gray">
          <a:xfrm>
            <a:off x="141288" y="1182688"/>
            <a:ext cx="4049712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Benefits </a:t>
            </a:r>
            <a:r>
              <a:rPr lang="en-US" b="1" u="sng" dirty="0">
                <a:solidFill>
                  <a:srgbClr val="002D72"/>
                </a:solidFill>
                <a:latin typeface="Arial"/>
              </a:rPr>
              <a:t>of ECR to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Clients</a:t>
            </a:r>
            <a:endParaRPr lang="en-US" sz="1200" dirty="0" smtClean="0">
              <a:solidFill>
                <a:srgbClr val="53565A"/>
              </a:solidFill>
              <a:latin typeface="Arial"/>
            </a:endParaRP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Offers the best implied yield of any Citi bank deposit product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Allows clients to meet expense reduction goals by offsetting some or all of their bank fees 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Improves client EBIT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Deposits left in the US can offset fees in US and WE </a:t>
            </a:r>
            <a:endParaRPr lang="en-US" sz="12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3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3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3"/>
          <p:cNvSpPr>
            <a:spLocks noGrp="1" noChangeArrowheads="1"/>
          </p:cNvSpPr>
          <p:nvPr>
            <p:ph type="title"/>
          </p:nvPr>
        </p:nvSpPr>
        <p:spPr>
          <a:xfrm>
            <a:off x="141288" y="68818"/>
            <a:ext cx="8859837" cy="369332"/>
          </a:xfrm>
        </p:spPr>
        <p:txBody>
          <a:bodyPr anchor="b"/>
          <a:lstStyle/>
          <a:p>
            <a:r>
              <a:rPr lang="en-US" dirty="0" smtClean="0"/>
              <a:t>31</a:t>
            </a:r>
            <a:r>
              <a:rPr lang="en-US" dirty="0"/>
              <a:t>+ Day Minimum Maturity </a:t>
            </a:r>
            <a:r>
              <a:rPr lang="en-US" dirty="0" smtClean="0"/>
              <a:t>Time Deposits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9700" y="661989"/>
            <a:ext cx="8861425" cy="392113"/>
            <a:chOff x="95" y="417"/>
            <a:chExt cx="6048" cy="247"/>
          </a:xfrm>
        </p:grpSpPr>
        <p:sp>
          <p:nvSpPr>
            <p:cNvPr id="3088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5" y="417"/>
              <a:ext cx="6048" cy="13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lvl="0" algn="l"/>
              <a:r>
                <a:rPr lang="en-US" dirty="0">
                  <a:solidFill>
                    <a:srgbClr val="00BDF2"/>
                  </a:solidFill>
                  <a:ea typeface="ヒラギノ角ゴ Pro W3"/>
                </a:rPr>
                <a:t>31+ Day Minimum Maturity </a:t>
              </a:r>
              <a:r>
                <a:rPr lang="en-US" dirty="0" smtClean="0">
                  <a:solidFill>
                    <a:srgbClr val="00BDF2"/>
                  </a:solidFill>
                  <a:ea typeface="ヒラギノ角ゴ Pro W3"/>
                </a:rPr>
                <a:t>TD offer clients an enhanced return on their medium-term cash.</a:t>
              </a:r>
              <a:endParaRPr lang="en-US" sz="1200" dirty="0">
                <a:solidFill>
                  <a:srgbClr val="00BDF2"/>
                </a:solidFill>
                <a:ea typeface="ヒラギノ角ゴ Pro W3"/>
              </a:endParaRPr>
            </a:p>
          </p:txBody>
        </p:sp>
        <p:sp>
          <p:nvSpPr>
            <p:cNvPr id="3089" name="MessageLine"/>
            <p:cNvSpPr>
              <a:spLocks noChangeShapeType="1"/>
            </p:cNvSpPr>
            <p:nvPr/>
          </p:nvSpPr>
          <p:spPr bwMode="auto">
            <a:xfrm>
              <a:off x="95" y="664"/>
              <a:ext cx="6048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rgbClr val="53565A"/>
                </a:solidFill>
                <a:latin typeface="Arial"/>
              </a:endParaRPr>
            </a:p>
          </p:txBody>
        </p:sp>
      </p:grpSp>
      <p:sp>
        <p:nvSpPr>
          <p:cNvPr id="63" name="Line 24"/>
          <p:cNvSpPr>
            <a:spLocks noChangeShapeType="1"/>
          </p:cNvSpPr>
          <p:nvPr/>
        </p:nvSpPr>
        <p:spPr bwMode="gray">
          <a:xfrm>
            <a:off x="141288" y="3683001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gray">
          <a:xfrm>
            <a:off x="3217863" y="1219200"/>
            <a:ext cx="272573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Attributes</a:t>
            </a:r>
          </a:p>
          <a:p>
            <a:pPr marL="173736" lvl="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>
                <a:solidFill>
                  <a:srgbClr val="53565A"/>
                </a:solidFill>
                <a:ea typeface="ヒラギノ角ゴ Pro W3"/>
              </a:rPr>
              <a:t>Booked with Citibank N.A., New York Branch</a:t>
            </a:r>
          </a:p>
          <a:p>
            <a:pPr marL="173736" lvl="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FDIC insurance eligible up to $250,000 per depositor</a:t>
            </a:r>
          </a:p>
          <a:p>
            <a:pPr marL="173736" lvl="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>
                <a:solidFill>
                  <a:srgbClr val="53565A"/>
                </a:solidFill>
                <a:ea typeface="ヒラギノ角ゴ Pro W3"/>
              </a:rPr>
              <a:t>Available in USD </a:t>
            </a:r>
            <a:r>
              <a:rPr lang="en-GB" sz="1200" dirty="0" smtClean="0">
                <a:solidFill>
                  <a:srgbClr val="53565A"/>
                </a:solidFill>
                <a:ea typeface="ヒラギノ角ゴ Pro W3"/>
              </a:rPr>
              <a:t>only in NY, EUR/USD/GBP in London, &amp; AUD in Sydney</a:t>
            </a:r>
            <a:endParaRPr lang="en-GB" sz="1200" dirty="0">
              <a:solidFill>
                <a:srgbClr val="53565A"/>
              </a:solidFill>
              <a:ea typeface="ヒラギノ角ゴ Pro W3"/>
            </a:endParaRPr>
          </a:p>
          <a:p>
            <a:pPr marL="173736" lvl="0" indent="-171450" algn="l" defTabSz="1838325">
              <a:spcBef>
                <a:spcPct val="75000"/>
              </a:spcBef>
              <a:buClr>
                <a:srgbClr val="97999B"/>
              </a:buClr>
              <a:buSzPct val="100000"/>
              <a:buFont typeface="Symbol"/>
              <a:buChar char="·"/>
              <a:defRPr/>
            </a:pPr>
            <a:r>
              <a:rPr lang="en-GB" sz="1200" dirty="0">
                <a:solidFill>
                  <a:srgbClr val="53565A"/>
                </a:solidFill>
                <a:ea typeface="ヒラギノ角ゴ Pro W3"/>
              </a:rPr>
              <a:t>Monthly account reporting and trade confirmation reporting is available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endParaRPr lang="en-GB" sz="1200" dirty="0" smtClean="0">
              <a:solidFill>
                <a:srgbClr val="53565A"/>
              </a:solidFill>
              <a:latin typeface="Arial"/>
            </a:endParaRPr>
          </a:p>
          <a:p>
            <a:pPr marL="34290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Pct val="100000"/>
              <a:buFont typeface="Symbol"/>
              <a:buChar char="·"/>
              <a:defRPr/>
            </a:pPr>
            <a:endParaRPr lang="en-US" sz="1200" dirty="0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gray">
          <a:xfrm>
            <a:off x="152400" y="1219200"/>
            <a:ext cx="27543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Overview</a:t>
            </a:r>
            <a:endParaRPr lang="en-US" u="sng" dirty="0" smtClean="0">
              <a:solidFill>
                <a:srgbClr val="53565A"/>
              </a:solidFill>
              <a:latin typeface="Arial"/>
            </a:endParaRP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Deposit with a fixed notice period (31, 45, 60, or 90 day) before funds can be withdrawn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GB" sz="1200" dirty="0">
                <a:solidFill>
                  <a:srgbClr val="53565A"/>
                </a:solidFill>
                <a:ea typeface="ヒラギノ角ゴ Pro W3"/>
              </a:rPr>
              <a:t>Offers enhanced yield over similar tenor time deposits, without the need to rollover monthly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GB" sz="1200" dirty="0">
                <a:solidFill>
                  <a:srgbClr val="53565A"/>
                </a:solidFill>
                <a:ea typeface="ヒラギノ角ゴ Pro W3"/>
              </a:rPr>
              <a:t>Ability to use a Citi or non-Citi funding and settlement account 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endParaRPr lang="en-US" sz="12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3048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68" name="Line 60"/>
          <p:cNvSpPr>
            <a:spLocks noChangeShapeType="1"/>
          </p:cNvSpPr>
          <p:nvPr/>
        </p:nvSpPr>
        <p:spPr bwMode="auto">
          <a:xfrm>
            <a:off x="6096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gray">
          <a:xfrm>
            <a:off x="6248400" y="3733800"/>
            <a:ext cx="26670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defRPr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Requirements</a:t>
            </a:r>
          </a:p>
          <a:p>
            <a:pPr marL="171450" indent="-171450" algn="l" defTabSz="1838325" fontAlgn="base">
              <a:spcBef>
                <a:spcPct val="75000"/>
              </a:spcBef>
              <a:spcAft>
                <a:spcPct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</a:rPr>
              <a:t>Minimum investment of $25 million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</a:rPr>
              <a:t>Must execute Liquidity Management Services Desk Agreement and 31+ Day Minimum Maturity </a:t>
            </a:r>
            <a:r>
              <a:rPr lang="en-US" sz="1200" dirty="0" smtClean="0">
                <a:solidFill>
                  <a:srgbClr val="53565A"/>
                </a:solidFill>
              </a:rPr>
              <a:t>TD Appendix</a:t>
            </a:r>
          </a:p>
          <a:p>
            <a:pPr marL="171450" indent="-171450" algn="l" defTabSz="1838325" fontAlgn="base">
              <a:spcBef>
                <a:spcPct val="75000"/>
              </a:spcBef>
              <a:spcAft>
                <a:spcPct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</a:rPr>
              <a:t>Investors </a:t>
            </a:r>
            <a:r>
              <a:rPr lang="en-US" sz="1200" dirty="0">
                <a:solidFill>
                  <a:srgbClr val="53565A"/>
                </a:solidFill>
              </a:rPr>
              <a:t>must contact the Liquidity Management Service Desk by 3:30 p.m.</a:t>
            </a:r>
          </a:p>
          <a:p>
            <a:pPr marL="171450" indent="-171450" algn="l" defTabSz="1838325" fontAlgn="base">
              <a:spcBef>
                <a:spcPct val="75000"/>
              </a:spcBef>
              <a:spcAft>
                <a:spcPct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</a:rPr>
              <a:t>Non-breakable notice period required prior to withdrawal of funds</a:t>
            </a:r>
          </a:p>
        </p:txBody>
      </p:sp>
      <p:sp>
        <p:nvSpPr>
          <p:cNvPr id="61" name="Rectangle 50"/>
          <p:cNvSpPr>
            <a:spLocks noChangeArrowheads="1"/>
          </p:cNvSpPr>
          <p:nvPr/>
        </p:nvSpPr>
        <p:spPr bwMode="gray">
          <a:xfrm>
            <a:off x="163513" y="3733800"/>
            <a:ext cx="28082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defRPr/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Rates and Pricing</a:t>
            </a:r>
          </a:p>
          <a:p>
            <a:pPr marL="171450" indent="-171450" algn="l" defTabSz="1838325" fontAlgn="base">
              <a:spcBef>
                <a:spcPts val="400"/>
              </a:spcBef>
              <a:spcAft>
                <a:spcPct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</a:rPr>
              <a:t>Rate is fixed at the time of funding and subject </a:t>
            </a:r>
            <a:r>
              <a:rPr lang="en-US" sz="1200" dirty="0" smtClean="0">
                <a:solidFill>
                  <a:srgbClr val="53565A"/>
                </a:solidFill>
              </a:rPr>
              <a:t> to </a:t>
            </a:r>
            <a:r>
              <a:rPr lang="en-US" sz="1200" dirty="0">
                <a:solidFill>
                  <a:srgbClr val="53565A"/>
                </a:solidFill>
              </a:rPr>
              <a:t>change with advanced notice</a:t>
            </a:r>
          </a:p>
          <a:p>
            <a:pPr marL="171450" indent="-171450" algn="l" defTabSz="1838325">
              <a:spcBef>
                <a:spcPts val="4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</a:rPr>
              <a:t>Once funds are called, a new rate will apply based on prevailing market rates, with a floor rate as stipulated in the 31+ Day Minimum Maturity </a:t>
            </a:r>
            <a:r>
              <a:rPr lang="en-US" sz="1200" dirty="0" smtClean="0">
                <a:solidFill>
                  <a:srgbClr val="53565A"/>
                </a:solidFill>
              </a:rPr>
              <a:t>TD Agreement</a:t>
            </a:r>
            <a:endParaRPr lang="en-US" sz="1200" dirty="0">
              <a:solidFill>
                <a:srgbClr val="53565A"/>
              </a:solidFill>
            </a:endParaRPr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gray">
          <a:xfrm>
            <a:off x="3200400" y="3733800"/>
            <a:ext cx="27559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  <a:defRPr/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Interest Posting</a:t>
            </a:r>
          </a:p>
          <a:p>
            <a:pPr marL="171450" indent="-171450" algn="l" defTabSz="1838325" fontAlgn="base">
              <a:spcBef>
                <a:spcPct val="75000"/>
              </a:spcBef>
              <a:spcAft>
                <a:spcPct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>
                <a:solidFill>
                  <a:srgbClr val="53565A"/>
                </a:solidFill>
              </a:rPr>
              <a:t>Interest is calculated by the actual rate divided by 360 days and is paid daily</a:t>
            </a:r>
          </a:p>
          <a:p>
            <a:pPr marL="17145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</a:rPr>
              <a:t>Two payment options:  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b="1" dirty="0" smtClean="0">
                <a:solidFill>
                  <a:srgbClr val="53565A"/>
                </a:solidFill>
              </a:rPr>
              <a:t>Recapitalization: </a:t>
            </a:r>
            <a:r>
              <a:rPr lang="en-US" sz="1200" dirty="0">
                <a:solidFill>
                  <a:srgbClr val="53565A"/>
                </a:solidFill>
              </a:rPr>
              <a:t>interest is paid daily to the 31+ Day Minimum Maturity </a:t>
            </a:r>
            <a:r>
              <a:rPr lang="en-US" sz="1200" dirty="0" smtClean="0">
                <a:solidFill>
                  <a:srgbClr val="53565A"/>
                </a:solidFill>
              </a:rPr>
              <a:t>TD Account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b="1" dirty="0" smtClean="0">
                <a:solidFill>
                  <a:srgbClr val="53565A"/>
                </a:solidFill>
              </a:rPr>
              <a:t>Paid</a:t>
            </a:r>
            <a:r>
              <a:rPr lang="en-US" sz="1200" b="1" dirty="0">
                <a:solidFill>
                  <a:srgbClr val="53565A"/>
                </a:solidFill>
              </a:rPr>
              <a:t>: </a:t>
            </a:r>
            <a:r>
              <a:rPr lang="en-US" sz="1200" dirty="0">
                <a:solidFill>
                  <a:srgbClr val="53565A"/>
                </a:solidFill>
              </a:rPr>
              <a:t>interest is paid daily to a secondary Citi or third-party non-Citi account</a:t>
            </a:r>
          </a:p>
        </p:txBody>
      </p:sp>
      <p:sp>
        <p:nvSpPr>
          <p:cNvPr id="72" name="Line 59"/>
          <p:cNvSpPr>
            <a:spLocks noChangeShapeType="1"/>
          </p:cNvSpPr>
          <p:nvPr/>
        </p:nvSpPr>
        <p:spPr bwMode="auto">
          <a:xfrm>
            <a:off x="3048000" y="38100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73" name="Line 60"/>
          <p:cNvSpPr>
            <a:spLocks noChangeShapeType="1"/>
          </p:cNvSpPr>
          <p:nvPr/>
        </p:nvSpPr>
        <p:spPr bwMode="auto">
          <a:xfrm>
            <a:off x="6096000" y="38100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gray">
          <a:xfrm>
            <a:off x="6278562" y="1219200"/>
            <a:ext cx="2636838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  <a:defRPr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Citibank N.A. Ratings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Short-Term Credit Ratings (Moody’s / S&amp;P / Fitch):  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A-1/ F1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Long-Term Credit Ratings: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A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AA-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U.S. Short-Term Sovereign Risk:</a:t>
            </a:r>
          </a:p>
          <a:p>
            <a:pPr marL="341313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A-1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F1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  <a:defRPr/>
            </a:pPr>
            <a:endParaRPr lang="en-US" sz="1200" kern="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4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37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Maturity Time Deposit – </a:t>
            </a:r>
            <a:r>
              <a:rPr lang="en-US" dirty="0"/>
              <a:t>Benefits to Client</a:t>
            </a:r>
            <a:endParaRPr lang="en-US" dirty="0" smtClean="0"/>
          </a:p>
        </p:txBody>
      </p:sp>
      <p:grpSp>
        <p:nvGrpSpPr>
          <p:cNvPr id="9269" name="Group 82"/>
          <p:cNvGrpSpPr>
            <a:grpSpLocks/>
          </p:cNvGrpSpPr>
          <p:nvPr/>
        </p:nvGrpSpPr>
        <p:grpSpPr bwMode="auto">
          <a:xfrm>
            <a:off x="139703" y="538169"/>
            <a:ext cx="8864600" cy="354013"/>
            <a:chOff x="88" y="417"/>
            <a:chExt cx="5584" cy="223"/>
          </a:xfrm>
        </p:grpSpPr>
        <p:sp>
          <p:nvSpPr>
            <p:cNvPr id="9275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8" y="417"/>
              <a:ext cx="55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 eaLnBrk="0" hangingPunct="0"/>
              <a:r>
                <a:rPr lang="en-US" sz="1400" dirty="0">
                  <a:solidFill>
                    <a:srgbClr val="00BDF2"/>
                  </a:solidFill>
                </a:rPr>
                <a:t>Citi </a:t>
              </a:r>
              <a:r>
                <a:rPr lang="en-US" sz="1400" dirty="0" smtClean="0">
                  <a:solidFill>
                    <a:srgbClr val="00BDF2"/>
                  </a:solidFill>
                </a:rPr>
                <a:t>MMTDs offer </a:t>
              </a:r>
              <a:r>
                <a:rPr lang="en-US" sz="1400" dirty="0">
                  <a:solidFill>
                    <a:srgbClr val="00BDF2"/>
                  </a:solidFill>
                </a:rPr>
                <a:t>enhanced yields on clients medium-term cash </a:t>
              </a:r>
              <a:r>
                <a:rPr lang="en-US" sz="1400" dirty="0" smtClean="0">
                  <a:solidFill>
                    <a:srgbClr val="00BDF2"/>
                  </a:solidFill>
                </a:rPr>
                <a:t>where the client </a:t>
              </a:r>
              <a:r>
                <a:rPr lang="en-US" sz="1400" dirty="0">
                  <a:solidFill>
                    <a:srgbClr val="00BDF2"/>
                  </a:solidFill>
                </a:rPr>
                <a:t>does not require daily </a:t>
              </a:r>
              <a:r>
                <a:rPr lang="en-US" sz="1400" dirty="0" smtClean="0">
                  <a:solidFill>
                    <a:srgbClr val="00BDF2"/>
                  </a:solidFill>
                </a:rPr>
                <a:t>liquidity.</a:t>
              </a:r>
              <a:endParaRPr lang="en-US" sz="1400" dirty="0">
                <a:solidFill>
                  <a:srgbClr val="00BDF2"/>
                </a:solidFill>
              </a:endParaRPr>
            </a:p>
          </p:txBody>
        </p:sp>
        <p:sp>
          <p:nvSpPr>
            <p:cNvPr id="9276" name="MessageLine"/>
            <p:cNvSpPr>
              <a:spLocks noChangeShapeType="1"/>
            </p:cNvSpPr>
            <p:nvPr/>
          </p:nvSpPr>
          <p:spPr bwMode="auto">
            <a:xfrm>
              <a:off x="88" y="640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53565A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07965" y="3514724"/>
            <a:ext cx="851693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b="1" dirty="0">
                <a:solidFill>
                  <a:srgbClr val="53565A"/>
                </a:solidFill>
                <a:ea typeface="+mj-ea"/>
              </a:rPr>
              <a:t>$200MM deposit for 160 days with a notice account rate of .30% and a called rate of .20% or the 60 day TD rate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38" y="3238506"/>
            <a:ext cx="3214278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 defTabSz="1838325">
              <a:spcBef>
                <a:spcPct val="75000"/>
              </a:spcBef>
              <a:buClr>
                <a:srgbClr val="97999B"/>
              </a:buClr>
            </a:pPr>
            <a:r>
              <a:rPr lang="en-US" sz="1400" b="1" u="sng" dirty="0">
                <a:solidFill>
                  <a:srgbClr val="002D72"/>
                </a:solidFill>
              </a:rPr>
              <a:t>Example – 60 Day </a:t>
            </a:r>
            <a:r>
              <a:rPr lang="en-US" sz="1400" b="1" u="sng" dirty="0" smtClean="0">
                <a:solidFill>
                  <a:srgbClr val="002D72"/>
                </a:solidFill>
              </a:rPr>
              <a:t>MMTD</a:t>
            </a:r>
            <a:endParaRPr lang="en-US" sz="1400" b="1" u="sng" dirty="0">
              <a:solidFill>
                <a:srgbClr val="002D72"/>
              </a:solidFill>
            </a:endParaRP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gray">
          <a:xfrm>
            <a:off x="4800600" y="1039813"/>
            <a:ext cx="4049712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2D72"/>
                </a:solidFill>
              </a:rPr>
              <a:t>Different product options</a:t>
            </a:r>
            <a:endParaRPr lang="en-US" dirty="0">
              <a:solidFill>
                <a:srgbClr val="53565A"/>
              </a:solidFill>
            </a:endParaRPr>
          </a:p>
          <a:p>
            <a:pPr marL="171450" indent="-171450" algn="l" defTabSz="1838325" fontAlgn="base">
              <a:spcBef>
                <a:spcPts val="3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dirty="0" smtClean="0">
                <a:solidFill>
                  <a:srgbClr val="53565A"/>
                </a:solidFill>
              </a:rPr>
              <a:t>Tenors of </a:t>
            </a:r>
            <a:r>
              <a:rPr lang="en-US" dirty="0">
                <a:solidFill>
                  <a:srgbClr val="53565A"/>
                </a:solidFill>
              </a:rPr>
              <a:t>31, 45, 60 and 90 days available</a:t>
            </a:r>
          </a:p>
          <a:p>
            <a:pPr marL="171450" indent="-171450" algn="l" defTabSz="1838325" fontAlgn="base">
              <a:spcBef>
                <a:spcPts val="3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dirty="0">
                <a:solidFill>
                  <a:srgbClr val="53565A"/>
                </a:solidFill>
              </a:rPr>
              <a:t>Clients can utilize a Citi or non-Citi based account for both funding and settlement</a:t>
            </a:r>
          </a:p>
          <a:p>
            <a:pPr marL="171450" indent="-171450" algn="l" defTabSz="1838325" fontAlgn="base">
              <a:spcBef>
                <a:spcPts val="3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dirty="0">
                <a:solidFill>
                  <a:srgbClr val="53565A"/>
                </a:solidFill>
              </a:rPr>
              <a:t>Interest can be </a:t>
            </a:r>
            <a:r>
              <a:rPr lang="en-US" dirty="0" smtClean="0">
                <a:solidFill>
                  <a:srgbClr val="53565A"/>
                </a:solidFill>
              </a:rPr>
              <a:t>reinvested </a:t>
            </a:r>
            <a:r>
              <a:rPr lang="en-US" dirty="0">
                <a:solidFill>
                  <a:srgbClr val="53565A"/>
                </a:solidFill>
              </a:rPr>
              <a:t>or paid out to a secondary Citi or non-Citi account on </a:t>
            </a:r>
            <a:r>
              <a:rPr lang="en-US" dirty="0" smtClean="0">
                <a:solidFill>
                  <a:srgbClr val="53565A"/>
                </a:solidFill>
              </a:rPr>
              <a:t>each business day</a:t>
            </a:r>
            <a:endParaRPr lang="en-US" dirty="0">
              <a:solidFill>
                <a:srgbClr val="53565A"/>
              </a:solidFill>
            </a:endParaRPr>
          </a:p>
          <a:p>
            <a:pPr marL="171450" indent="-171450" algn="l" defTabSz="1838325" fontAlgn="base">
              <a:spcBef>
                <a:spcPts val="3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GB" dirty="0">
                <a:solidFill>
                  <a:srgbClr val="53565A"/>
                </a:solidFill>
              </a:rPr>
              <a:t>Monthly account </a:t>
            </a:r>
            <a:r>
              <a:rPr lang="en-GB" dirty="0" smtClean="0">
                <a:solidFill>
                  <a:srgbClr val="53565A"/>
                </a:solidFill>
              </a:rPr>
              <a:t>statements </a:t>
            </a:r>
            <a:r>
              <a:rPr lang="en-GB" dirty="0">
                <a:solidFill>
                  <a:srgbClr val="53565A"/>
                </a:solidFill>
              </a:rPr>
              <a:t>and trade </a:t>
            </a:r>
            <a:r>
              <a:rPr lang="en-GB" dirty="0" smtClean="0">
                <a:solidFill>
                  <a:srgbClr val="53565A"/>
                </a:solidFill>
              </a:rPr>
              <a:t>confirmation are </a:t>
            </a:r>
            <a:r>
              <a:rPr lang="en-GB" dirty="0">
                <a:solidFill>
                  <a:srgbClr val="53565A"/>
                </a:solidFill>
              </a:rPr>
              <a:t>available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gray">
          <a:xfrm>
            <a:off x="141288" y="3200400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53565A"/>
              </a:solidFill>
            </a:endParaRPr>
          </a:p>
        </p:txBody>
      </p:sp>
      <p:sp>
        <p:nvSpPr>
          <p:cNvPr id="49" name="Line 59"/>
          <p:cNvSpPr>
            <a:spLocks noChangeShapeType="1"/>
          </p:cNvSpPr>
          <p:nvPr/>
        </p:nvSpPr>
        <p:spPr bwMode="auto">
          <a:xfrm>
            <a:off x="4572000" y="1182690"/>
            <a:ext cx="0" cy="184626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3565A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gray">
          <a:xfrm>
            <a:off x="3587262" y="6673850"/>
            <a:ext cx="20574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97999B"/>
                </a:solidFill>
                <a:latin typeface="Arial"/>
                <a:ea typeface="ヒラギノ角ゴ Pro W3"/>
              </a:rPr>
              <a:t>For Internal Use Only</a:t>
            </a:r>
            <a:endParaRPr lang="en-US" sz="1200" dirty="0">
              <a:solidFill>
                <a:srgbClr val="97999B"/>
              </a:solidFill>
              <a:latin typeface="Arial"/>
              <a:ea typeface="ヒラギノ角ゴ Pro W3"/>
            </a:endParaRP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gray">
          <a:xfrm>
            <a:off x="169863" y="1039813"/>
            <a:ext cx="4049712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002D72"/>
                </a:solidFill>
              </a:rPr>
              <a:t>Benefits of </a:t>
            </a:r>
            <a:r>
              <a:rPr lang="en-US" sz="1400" b="1" u="sng" dirty="0" smtClean="0">
                <a:solidFill>
                  <a:srgbClr val="002D72"/>
                </a:solidFill>
              </a:rPr>
              <a:t>MMTDs to </a:t>
            </a:r>
            <a:r>
              <a:rPr lang="en-US" sz="1400" b="1" u="sng" dirty="0">
                <a:solidFill>
                  <a:srgbClr val="002D72"/>
                </a:solidFill>
              </a:rPr>
              <a:t>Clients</a:t>
            </a:r>
            <a:endParaRPr lang="en-US" sz="1200" dirty="0">
              <a:solidFill>
                <a:srgbClr val="53565A"/>
              </a:solidFill>
            </a:endParaRPr>
          </a:p>
          <a:p>
            <a:pPr marL="171450" indent="-171450" algn="l" defTabSz="1838325" fontAlgn="base">
              <a:spcBef>
                <a:spcPts val="3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dirty="0" smtClean="0">
                <a:solidFill>
                  <a:srgbClr val="53565A"/>
                </a:solidFill>
              </a:rPr>
              <a:t>Allows </a:t>
            </a:r>
            <a:r>
              <a:rPr lang="en-US" dirty="0">
                <a:solidFill>
                  <a:srgbClr val="53565A"/>
                </a:solidFill>
              </a:rPr>
              <a:t>clients to earn an enhanced yield on medium-term funding that is not needed for operational cash</a:t>
            </a:r>
          </a:p>
          <a:p>
            <a:pPr marL="171450" indent="-171450" algn="l" defTabSz="1838325">
              <a:spcBef>
                <a:spcPts val="300"/>
              </a:spcBef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dirty="0">
                <a:solidFill>
                  <a:srgbClr val="53565A"/>
                </a:solidFill>
              </a:rPr>
              <a:t>Deposits </a:t>
            </a:r>
            <a:r>
              <a:rPr lang="en-US" dirty="0" smtClean="0">
                <a:solidFill>
                  <a:srgbClr val="53565A"/>
                </a:solidFill>
              </a:rPr>
              <a:t>are </a:t>
            </a:r>
            <a:r>
              <a:rPr lang="en-GB" dirty="0" smtClean="0">
                <a:solidFill>
                  <a:srgbClr val="53565A"/>
                </a:solidFill>
              </a:rPr>
              <a:t>booked </a:t>
            </a:r>
            <a:r>
              <a:rPr lang="en-GB" dirty="0">
                <a:solidFill>
                  <a:srgbClr val="53565A"/>
                </a:solidFill>
              </a:rPr>
              <a:t>with Citibank N.A., New York Branch </a:t>
            </a:r>
          </a:p>
          <a:p>
            <a:pPr marL="171450" indent="-171450" algn="l" defTabSz="1838325" fontAlgn="base">
              <a:spcBef>
                <a:spcPts val="3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dirty="0" smtClean="0">
                <a:solidFill>
                  <a:srgbClr val="53565A"/>
                </a:solidFill>
              </a:rPr>
              <a:t>Improves </a:t>
            </a:r>
            <a:r>
              <a:rPr lang="en-US" dirty="0">
                <a:solidFill>
                  <a:srgbClr val="53565A"/>
                </a:solidFill>
              </a:rPr>
              <a:t>client </a:t>
            </a:r>
            <a:r>
              <a:rPr lang="en-US" dirty="0" smtClean="0">
                <a:solidFill>
                  <a:srgbClr val="53565A"/>
                </a:solidFill>
              </a:rPr>
              <a:t>EBIT</a:t>
            </a:r>
          </a:p>
          <a:p>
            <a:pPr marL="171450" indent="-171450" algn="l" defTabSz="1838325" fontAlgn="base">
              <a:spcBef>
                <a:spcPts val="3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/>
              <a:buChar char="·"/>
            </a:pPr>
            <a:r>
              <a:rPr lang="en-US" dirty="0" smtClean="0">
                <a:solidFill>
                  <a:srgbClr val="53565A"/>
                </a:solidFill>
              </a:rPr>
              <a:t>Eligible for $250,000 FDIC insurance</a:t>
            </a: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32" y="4437250"/>
            <a:ext cx="59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3565A"/>
                </a:solidFill>
              </a:rPr>
              <a:t>-or-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993991" y="4346191"/>
            <a:ext cx="1292224" cy="459104"/>
          </a:xfrm>
          <a:prstGeom prst="roundRect">
            <a:avLst/>
          </a:prstGeom>
          <a:solidFill>
            <a:srgbClr val="607CA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FFFFFF"/>
                </a:solidFill>
              </a:rPr>
              <a:t>E</a:t>
            </a:r>
            <a:r>
              <a:rPr lang="en-US" sz="1300" dirty="0" smtClean="0">
                <a:solidFill>
                  <a:srgbClr val="FFFFFF"/>
                </a:solidFill>
              </a:rPr>
              <a:t>MTD</a:t>
            </a: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22252" y="3885842"/>
            <a:ext cx="1292225" cy="401539"/>
          </a:xfrm>
          <a:prstGeom prst="roundRect">
            <a:avLst/>
          </a:prstGeom>
          <a:solidFill>
            <a:srgbClr val="002D7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FFFFFF"/>
                </a:solidFill>
              </a:rPr>
              <a:t>Citi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526" y="5362167"/>
            <a:ext cx="155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3565A"/>
                </a:solidFill>
              </a:rPr>
              <a:t>Funding can originate from a Citi or non-Citi based account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06581" y="5362163"/>
            <a:ext cx="155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3565A"/>
                </a:solidFill>
              </a:rPr>
              <a:t>Funds can settle to a Citi or non-Citi based Account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23164" y="5362167"/>
            <a:ext cx="161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3565A"/>
                </a:solidFill>
              </a:rPr>
              <a:t>Funding remain in the E</a:t>
            </a:r>
            <a:r>
              <a:rPr lang="en-US" sz="1200" dirty="0" smtClean="0">
                <a:solidFill>
                  <a:srgbClr val="53565A"/>
                </a:solidFill>
              </a:rPr>
              <a:t>MTD until </a:t>
            </a:r>
            <a:r>
              <a:rPr lang="en-US" sz="1200" dirty="0">
                <a:solidFill>
                  <a:srgbClr val="53565A"/>
                </a:solidFill>
              </a:rPr>
              <a:t>the client gives notice of withdrawal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13649" y="5362167"/>
            <a:ext cx="155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3565A"/>
                </a:solidFill>
              </a:rPr>
              <a:t>Client contacts NA LMS Desk to call all or a portion of the funds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71815" y="5362166"/>
            <a:ext cx="155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3565A"/>
                </a:solidFill>
              </a:rPr>
              <a:t>Called funds are placed in </a:t>
            </a:r>
            <a:r>
              <a:rPr lang="en-US" sz="1200" dirty="0" smtClean="0">
                <a:solidFill>
                  <a:srgbClr val="53565A"/>
                </a:solidFill>
              </a:rPr>
              <a:t>60 day FMTD </a:t>
            </a:r>
            <a:r>
              <a:rPr lang="en-US" sz="1200" i="1" dirty="0" smtClean="0">
                <a:solidFill>
                  <a:srgbClr val="53565A"/>
                </a:solidFill>
              </a:rPr>
              <a:t>(in this example)</a:t>
            </a:r>
            <a:endParaRPr lang="en-US" sz="1200" i="1" dirty="0">
              <a:solidFill>
                <a:srgbClr val="53565A"/>
              </a:solidFill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222249" y="4823472"/>
            <a:ext cx="1292226" cy="401539"/>
          </a:xfrm>
          <a:prstGeom prst="roundRect">
            <a:avLst/>
          </a:prstGeom>
          <a:solidFill>
            <a:srgbClr val="002D7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FFFFFF"/>
                </a:solidFill>
              </a:rPr>
              <a:t>Non-Citi Account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3744913" y="4346191"/>
            <a:ext cx="1292224" cy="459104"/>
          </a:xfrm>
          <a:prstGeom prst="roundRect">
            <a:avLst/>
          </a:prstGeom>
          <a:solidFill>
            <a:srgbClr val="607CA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FFFFFF"/>
                </a:solidFill>
              </a:rPr>
              <a:t>Move to Fixed</a:t>
            </a: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5503079" y="4355716"/>
            <a:ext cx="1292224" cy="459104"/>
          </a:xfrm>
          <a:prstGeom prst="roundRect">
            <a:avLst/>
          </a:prstGeom>
          <a:solidFill>
            <a:srgbClr val="607CA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FFFFFF"/>
                </a:solidFill>
              </a:rPr>
              <a:t>FMTD</a:t>
            </a: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7337848" y="3885842"/>
            <a:ext cx="1292225" cy="401539"/>
          </a:xfrm>
          <a:prstGeom prst="roundRect">
            <a:avLst/>
          </a:prstGeom>
          <a:solidFill>
            <a:srgbClr val="002D7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FFFFFF"/>
                </a:solidFill>
              </a:rPr>
              <a:t>Citi Account</a:t>
            </a:r>
          </a:p>
        </p:txBody>
      </p:sp>
      <p:sp>
        <p:nvSpPr>
          <p:cNvPr id="99" name="Rounded Rectangle 98"/>
          <p:cNvSpPr/>
          <p:nvPr/>
        </p:nvSpPr>
        <p:spPr bwMode="auto">
          <a:xfrm>
            <a:off x="7337844" y="4823472"/>
            <a:ext cx="1292226" cy="401539"/>
          </a:xfrm>
          <a:prstGeom prst="roundRect">
            <a:avLst/>
          </a:prstGeom>
          <a:solidFill>
            <a:srgbClr val="002D7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FFFFFF"/>
                </a:solidFill>
              </a:rPr>
              <a:t>Non-Citi Account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85667" y="4437250"/>
            <a:ext cx="59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3565A"/>
                </a:solidFill>
              </a:rPr>
              <a:t>-or-</a:t>
            </a:r>
          </a:p>
        </p:txBody>
      </p:sp>
      <p:cxnSp>
        <p:nvCxnSpPr>
          <p:cNvPr id="9231" name="Straight Arrow Connector 9230"/>
          <p:cNvCxnSpPr>
            <a:stCxn id="6" idx="3"/>
            <a:endCxn id="96" idx="1"/>
          </p:cNvCxnSpPr>
          <p:nvPr/>
        </p:nvCxnSpPr>
        <p:spPr bwMode="auto">
          <a:xfrm>
            <a:off x="3286215" y="4575743"/>
            <a:ext cx="458698" cy="0"/>
          </a:xfrm>
          <a:prstGeom prst="straightConnector1">
            <a:avLst/>
          </a:prstGeom>
          <a:solidFill>
            <a:schemeClr val="folHlink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Straight Arrow Connector 9232"/>
          <p:cNvCxnSpPr>
            <a:stCxn id="96" idx="3"/>
            <a:endCxn id="97" idx="1"/>
          </p:cNvCxnSpPr>
          <p:nvPr/>
        </p:nvCxnSpPr>
        <p:spPr bwMode="auto">
          <a:xfrm>
            <a:off x="5037137" y="4575749"/>
            <a:ext cx="465942" cy="9525"/>
          </a:xfrm>
          <a:prstGeom prst="straightConnector1">
            <a:avLst/>
          </a:prstGeom>
          <a:solidFill>
            <a:schemeClr val="folHlink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Straight Arrow Connector 9234"/>
          <p:cNvCxnSpPr>
            <a:endCxn id="98" idx="1"/>
          </p:cNvCxnSpPr>
          <p:nvPr/>
        </p:nvCxnSpPr>
        <p:spPr bwMode="auto">
          <a:xfrm flipV="1">
            <a:off x="6825459" y="4086614"/>
            <a:ext cx="512389" cy="350633"/>
          </a:xfrm>
          <a:prstGeom prst="straightConnector1">
            <a:avLst/>
          </a:prstGeom>
          <a:solidFill>
            <a:schemeClr val="folHlink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7" name="Straight Arrow Connector 9236"/>
          <p:cNvCxnSpPr/>
          <p:nvPr/>
        </p:nvCxnSpPr>
        <p:spPr bwMode="auto">
          <a:xfrm>
            <a:off x="6825456" y="4714249"/>
            <a:ext cx="512388" cy="262369"/>
          </a:xfrm>
          <a:prstGeom prst="straightConnector1">
            <a:avLst/>
          </a:prstGeom>
          <a:solidFill>
            <a:schemeClr val="folHlink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9" name="Straight Arrow Connector 9238"/>
          <p:cNvCxnSpPr>
            <a:stCxn id="15" idx="3"/>
          </p:cNvCxnSpPr>
          <p:nvPr/>
        </p:nvCxnSpPr>
        <p:spPr bwMode="auto">
          <a:xfrm>
            <a:off x="1514474" y="4086614"/>
            <a:ext cx="431892" cy="350633"/>
          </a:xfrm>
          <a:prstGeom prst="straightConnector1">
            <a:avLst/>
          </a:prstGeom>
          <a:solidFill>
            <a:schemeClr val="folHlink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Straight Arrow Connector 9240"/>
          <p:cNvCxnSpPr>
            <a:stCxn id="79" idx="3"/>
          </p:cNvCxnSpPr>
          <p:nvPr/>
        </p:nvCxnSpPr>
        <p:spPr bwMode="auto">
          <a:xfrm flipV="1">
            <a:off x="1514478" y="4714244"/>
            <a:ext cx="431891" cy="309992"/>
          </a:xfrm>
          <a:prstGeom prst="straightConnector1">
            <a:avLst/>
          </a:prstGeom>
          <a:solidFill>
            <a:schemeClr val="folHlink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71" name="TextBox 9270"/>
          <p:cNvSpPr txBox="1"/>
          <p:nvPr/>
        </p:nvSpPr>
        <p:spPr>
          <a:xfrm>
            <a:off x="2031714" y="3954153"/>
            <a:ext cx="121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3565A"/>
                </a:solidFill>
              </a:rPr>
              <a:t>Day 1-100</a:t>
            </a:r>
          </a:p>
        </p:txBody>
      </p:sp>
      <p:sp>
        <p:nvSpPr>
          <p:cNvPr id="9272" name="TextBox 9271"/>
          <p:cNvSpPr txBox="1"/>
          <p:nvPr/>
        </p:nvSpPr>
        <p:spPr>
          <a:xfrm>
            <a:off x="3946358" y="3932723"/>
            <a:ext cx="100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3565A"/>
                </a:solidFill>
              </a:rPr>
              <a:t>Day 100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540802" y="3954153"/>
            <a:ext cx="121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3565A"/>
                </a:solidFill>
              </a:rPr>
              <a:t>Day 101-160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35910" y="4820748"/>
            <a:ext cx="608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3565A"/>
                </a:solidFill>
              </a:rPr>
              <a:t>.30%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503079" y="4820754"/>
            <a:ext cx="1292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3565A"/>
                </a:solidFill>
              </a:rPr>
              <a:t>60 Day Libor -3Bps</a:t>
            </a:r>
            <a:endParaRPr lang="en-US" sz="1100" dirty="0">
              <a:solidFill>
                <a:srgbClr val="53565A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5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7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Puerto Rico Sweep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9700" y="557213"/>
            <a:ext cx="8861425" cy="496887"/>
            <a:chOff x="95" y="351"/>
            <a:chExt cx="6048" cy="313"/>
          </a:xfrm>
        </p:grpSpPr>
        <p:sp>
          <p:nvSpPr>
            <p:cNvPr id="3088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5" y="351"/>
              <a:ext cx="6048" cy="2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BDF2"/>
                  </a:solidFill>
                  <a:latin typeface="Arial"/>
                </a:rPr>
                <a:t>Citi’s Puerto Rico Sweep product will reward clients with attractive rates while offering daily liquidity. Balances are swept end-of-day and returned to the account the next morning.  </a:t>
              </a:r>
              <a:endParaRPr lang="en-US" dirty="0">
                <a:solidFill>
                  <a:srgbClr val="00BDF2"/>
                </a:solidFill>
                <a:latin typeface="Arial"/>
              </a:endParaRPr>
            </a:p>
          </p:txBody>
        </p:sp>
        <p:sp>
          <p:nvSpPr>
            <p:cNvPr id="3089" name="MessageLine"/>
            <p:cNvSpPr>
              <a:spLocks noChangeShapeType="1"/>
            </p:cNvSpPr>
            <p:nvPr/>
          </p:nvSpPr>
          <p:spPr bwMode="auto">
            <a:xfrm>
              <a:off x="95" y="664"/>
              <a:ext cx="6048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rgbClr val="53565A"/>
                </a:solidFill>
                <a:latin typeface="Arial"/>
              </a:endParaRPr>
            </a:p>
          </p:txBody>
        </p:sp>
      </p:grpSp>
      <p:sp>
        <p:nvSpPr>
          <p:cNvPr id="24" name="Rectangle 50"/>
          <p:cNvSpPr>
            <a:spLocks noChangeArrowheads="1"/>
          </p:cNvSpPr>
          <p:nvPr/>
        </p:nvSpPr>
        <p:spPr bwMode="gray">
          <a:xfrm>
            <a:off x="3217862" y="1219200"/>
            <a:ext cx="27432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Attributes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End-of-day investment based on preset parameters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Return of principal the next business day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Earnings at competitive rates with the ability to tier rates based on balance profile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Interest can be posted to the sweep or alternate account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endParaRPr lang="en-US" sz="12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6" name="Rectangle 50"/>
          <p:cNvSpPr>
            <a:spLocks noChangeArrowheads="1"/>
          </p:cNvSpPr>
          <p:nvPr/>
        </p:nvSpPr>
        <p:spPr bwMode="gray">
          <a:xfrm>
            <a:off x="141288" y="1219200"/>
            <a:ext cx="27432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Overview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Automatically sweep entire end-of-day positive cash balance into an overnight, interest-bearing time deposit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Provides solution for late day or unpredictable funds as well as those managing investments for remote time zones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endParaRPr lang="en-US" sz="1200" dirty="0" smtClean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gray">
          <a:xfrm>
            <a:off x="141288" y="3699932"/>
            <a:ext cx="8850312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3048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>
            <a:off x="6096000" y="12192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gray">
          <a:xfrm>
            <a:off x="141288" y="3767665"/>
            <a:ext cx="4049712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</a:pPr>
            <a:r>
              <a:rPr lang="en-US" b="1" u="sng" dirty="0">
                <a:solidFill>
                  <a:srgbClr val="002D72"/>
                </a:solidFill>
                <a:latin typeface="Arial"/>
              </a:rPr>
              <a:t>NA Market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Commentary</a:t>
            </a:r>
            <a:endParaRPr lang="en-US" sz="1200" dirty="0" smtClean="0">
              <a:solidFill>
                <a:srgbClr val="53565A"/>
              </a:solidFill>
              <a:latin typeface="Arial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Many of our legacy interest bearing clients were setup on Sweeps as IBDDA was not available</a:t>
            </a: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Sweeps </a:t>
            </a:r>
            <a:r>
              <a:rPr lang="en-US" sz="1200" dirty="0">
                <a:solidFill>
                  <a:srgbClr val="53565A"/>
                </a:solidFill>
                <a:latin typeface="Arial"/>
              </a:rPr>
              <a:t>remain popular when paired with ECR through a target balance on accounts to sweep excess funds out of the NIB structure so interest can be earned </a:t>
            </a:r>
            <a:r>
              <a:rPr lang="en-US" sz="1200" dirty="0" smtClean="0">
                <a:solidFill>
                  <a:srgbClr val="53565A"/>
                </a:solidFill>
                <a:latin typeface="Arial"/>
              </a:rPr>
              <a:t>overnight</a:t>
            </a:r>
          </a:p>
          <a:p>
            <a:pPr marL="171450" lvl="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200" dirty="0" smtClean="0">
                <a:solidFill>
                  <a:srgbClr val="53565A"/>
                </a:solidFill>
              </a:rPr>
              <a:t>Puerto Rico Sweeps are often priced a few bps more than IBDDAs as the bank does not have reserve requirements for funds in Puerto Rico</a:t>
            </a:r>
            <a:endParaRPr lang="en-US" sz="1200" dirty="0">
              <a:solidFill>
                <a:srgbClr val="53565A"/>
              </a:solidFill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</a:pPr>
            <a:endParaRPr lang="en-US" sz="12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" name="Line 59"/>
          <p:cNvSpPr>
            <a:spLocks noChangeShapeType="1"/>
          </p:cNvSpPr>
          <p:nvPr/>
        </p:nvSpPr>
        <p:spPr bwMode="auto">
          <a:xfrm>
            <a:off x="4546504" y="3810000"/>
            <a:ext cx="0" cy="239871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gray">
          <a:xfrm>
            <a:off x="4789488" y="3767665"/>
            <a:ext cx="4049712" cy="21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b="1" u="sng" dirty="0">
                <a:solidFill>
                  <a:srgbClr val="002D72"/>
                </a:solidFill>
                <a:latin typeface="Arial"/>
                <a:ea typeface="ヒラギノ角ゴ Pro W3"/>
              </a:rPr>
              <a:t>Deposit Solutions </a:t>
            </a:r>
            <a:r>
              <a:rPr lang="en-US" b="1" u="sng" dirty="0" smtClean="0">
                <a:solidFill>
                  <a:srgbClr val="002D72"/>
                </a:solidFill>
                <a:latin typeface="Arial"/>
                <a:ea typeface="ヒラギノ角ゴ Pro W3"/>
              </a:rPr>
              <a:t>Spectrum</a:t>
            </a:r>
            <a:endParaRPr lang="en-US" b="1" u="sng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grpSp>
        <p:nvGrpSpPr>
          <p:cNvPr id="36" name="Group 42"/>
          <p:cNvGrpSpPr/>
          <p:nvPr/>
        </p:nvGrpSpPr>
        <p:grpSpPr>
          <a:xfrm>
            <a:off x="4648200" y="3916692"/>
            <a:ext cx="4343400" cy="2130038"/>
            <a:chOff x="4648200" y="3916692"/>
            <a:chExt cx="4343400" cy="2130038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988673" y="4132130"/>
              <a:ext cx="0" cy="1910928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4988673" y="6043057"/>
              <a:ext cx="4002927" cy="0"/>
            </a:xfrm>
            <a:prstGeom prst="straightConnector1">
              <a:avLst/>
            </a:prstGeom>
            <a:solidFill>
              <a:schemeClr val="folHlink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55"/>
            <p:cNvSpPr txBox="1">
              <a:spLocks noChangeArrowheads="1"/>
            </p:cNvSpPr>
            <p:nvPr/>
          </p:nvSpPr>
          <p:spPr bwMode="gray">
            <a:xfrm>
              <a:off x="4648200" y="4951532"/>
              <a:ext cx="32743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00" b="1" dirty="0">
                  <a:solidFill>
                    <a:srgbClr val="003082"/>
                  </a:solidFill>
                </a:rPr>
                <a:t>Deposit Yield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069204" y="3916692"/>
              <a:ext cx="3775127" cy="2130038"/>
              <a:chOff x="5243985" y="3987077"/>
              <a:chExt cx="3600109" cy="2057600"/>
            </a:xfrm>
          </p:grpSpPr>
          <p:sp>
            <p:nvSpPr>
              <p:cNvPr id="41" name="Line 146"/>
              <p:cNvSpPr>
                <a:spLocks noChangeShapeType="1"/>
              </p:cNvSpPr>
              <p:nvPr/>
            </p:nvSpPr>
            <p:spPr bwMode="gray">
              <a:xfrm>
                <a:off x="5423837" y="5249703"/>
                <a:ext cx="2" cy="79497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147"/>
              <p:cNvSpPr>
                <a:spLocks noChangeArrowheads="1"/>
              </p:cNvSpPr>
              <p:nvPr/>
            </p:nvSpPr>
            <p:spPr bwMode="gray">
              <a:xfrm>
                <a:off x="6180835" y="5371137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Prime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3" name="Rectangle 151"/>
              <p:cNvSpPr>
                <a:spLocks noChangeArrowheads="1"/>
              </p:cNvSpPr>
              <p:nvPr/>
            </p:nvSpPr>
            <p:spPr bwMode="gray">
              <a:xfrm>
                <a:off x="5707380" y="5442589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>
                  <a:lnSpc>
                    <a:spcPct val="90000"/>
                  </a:lnSpc>
                </a:pPr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Money Market Government Funds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4" name="Rectangle 155"/>
              <p:cNvSpPr>
                <a:spLocks noChangeArrowheads="1"/>
              </p:cNvSpPr>
              <p:nvPr/>
            </p:nvSpPr>
            <p:spPr bwMode="gray">
              <a:xfrm>
                <a:off x="5243985" y="5535784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MMDA Account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5" name="Line 146"/>
              <p:cNvSpPr>
                <a:spLocks noChangeShapeType="1"/>
              </p:cNvSpPr>
              <p:nvPr/>
            </p:nvSpPr>
            <p:spPr bwMode="gray">
              <a:xfrm>
                <a:off x="8182682" y="41910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46"/>
              <p:cNvSpPr>
                <a:spLocks noChangeShapeType="1"/>
              </p:cNvSpPr>
              <p:nvPr/>
            </p:nvSpPr>
            <p:spPr bwMode="gray">
              <a:xfrm>
                <a:off x="6824216" y="4624647"/>
                <a:ext cx="4502" cy="1277935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153"/>
              <p:cNvSpPr>
                <a:spLocks noChangeArrowheads="1"/>
              </p:cNvSpPr>
              <p:nvPr/>
            </p:nvSpPr>
            <p:spPr bwMode="gray">
              <a:xfrm>
                <a:off x="6638035" y="5278843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/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Time Deposits</a:t>
                </a:r>
                <a:r>
                  <a:rPr lang="en-GB" sz="500" baseline="30000" dirty="0">
                    <a:solidFill>
                      <a:srgbClr val="53565A">
                        <a:lumMod val="50000"/>
                      </a:srgbClr>
                    </a:solidFill>
                  </a:rPr>
                  <a:t>1</a:t>
                </a:r>
                <a:endParaRPr lang="en-US" sz="500" baseline="300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48" name="Line 146"/>
              <p:cNvSpPr>
                <a:spLocks noChangeShapeType="1"/>
              </p:cNvSpPr>
              <p:nvPr/>
            </p:nvSpPr>
            <p:spPr bwMode="gray">
              <a:xfrm>
                <a:off x="7268281" y="4648200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153"/>
              <p:cNvSpPr>
                <a:spLocks noChangeArrowheads="1"/>
              </p:cNvSpPr>
              <p:nvPr/>
            </p:nvSpPr>
            <p:spPr bwMode="gray">
              <a:xfrm>
                <a:off x="7086600" y="4928323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Interest Bearing DDA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Line 146"/>
              <p:cNvSpPr>
                <a:spLocks noChangeShapeType="1"/>
              </p:cNvSpPr>
              <p:nvPr/>
            </p:nvSpPr>
            <p:spPr bwMode="gray">
              <a:xfrm>
                <a:off x="7725482" y="4417438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153"/>
              <p:cNvSpPr>
                <a:spLocks noChangeArrowheads="1"/>
              </p:cNvSpPr>
              <p:nvPr/>
            </p:nvSpPr>
            <p:spPr bwMode="gray">
              <a:xfrm>
                <a:off x="7543800" y="4697561"/>
                <a:ext cx="372365" cy="34361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Puerto Rico Sweep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46"/>
              <p:cNvSpPr>
                <a:spLocks noChangeShapeType="1"/>
              </p:cNvSpPr>
              <p:nvPr/>
            </p:nvSpPr>
            <p:spPr bwMode="gray">
              <a:xfrm>
                <a:off x="8648517" y="3987077"/>
                <a:ext cx="9002" cy="90386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53"/>
              <p:cNvSpPr>
                <a:spLocks noChangeArrowheads="1"/>
              </p:cNvSpPr>
              <p:nvPr/>
            </p:nvSpPr>
            <p:spPr bwMode="gray">
              <a:xfrm>
                <a:off x="8011539" y="4470438"/>
                <a:ext cx="372365" cy="34361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r>
                  <a:rPr lang="en-GB" sz="500" dirty="0">
                    <a:solidFill>
                      <a:srgbClr val="53565A">
                        <a:lumMod val="50000"/>
                      </a:srgbClr>
                    </a:solidFill>
                  </a:rPr>
                  <a:t>31+ Day Minimum Maturity TD</a:t>
                </a:r>
                <a:endParaRPr lang="en-US" sz="500" dirty="0">
                  <a:solidFill>
                    <a:srgbClr val="53565A">
                      <a:lumMod val="50000"/>
                    </a:srgbClr>
                  </a:solidFill>
                </a:endParaRPr>
              </a:p>
            </p:txBody>
          </p:sp>
          <p:sp>
            <p:nvSpPr>
              <p:cNvPr id="55" name="Rectangle 156"/>
              <p:cNvSpPr>
                <a:spLocks noChangeArrowheads="1"/>
              </p:cNvSpPr>
              <p:nvPr/>
            </p:nvSpPr>
            <p:spPr bwMode="gray">
              <a:xfrm>
                <a:off x="8471729" y="4286010"/>
                <a:ext cx="372365" cy="33863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45720" rIns="4572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500" dirty="0">
                    <a:solidFill>
                      <a:srgbClr val="000000"/>
                    </a:solidFill>
                  </a:rPr>
                  <a:t>ECR DDA Balances</a:t>
                </a: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ctangle 50"/>
          <p:cNvSpPr>
            <a:spLocks noChangeArrowheads="1"/>
          </p:cNvSpPr>
          <p:nvPr/>
        </p:nvSpPr>
        <p:spPr bwMode="gray">
          <a:xfrm>
            <a:off x="6278562" y="1219200"/>
            <a:ext cx="2636838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None/>
              <a:defRPr/>
            </a:pPr>
            <a:r>
              <a:rPr lang="en-US" b="1" u="sng" dirty="0" smtClean="0">
                <a:solidFill>
                  <a:srgbClr val="002D72"/>
                </a:solidFill>
                <a:latin typeface="Arial"/>
              </a:rPr>
              <a:t>Citibank N.A. Ratings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Short-Term Credit Ratings (Moody’s / S&amp;P / Fitch):  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A-1/ F1</a:t>
            </a: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Long-Term Credit Ratings:</a:t>
            </a:r>
          </a:p>
          <a:p>
            <a:pPr marL="342900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A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AA-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lvl="0" indent="-171450" algn="l" defTabSz="1838325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U.S. Short-Term Sovereign Risk:</a:t>
            </a:r>
          </a:p>
          <a:p>
            <a:pPr marL="341313" lvl="1" indent="-171450" algn="l" defTabSz="1838325">
              <a:spcBef>
                <a:spcPct val="25000"/>
              </a:spcBef>
              <a:buClr>
                <a:srgbClr val="97999B"/>
              </a:buClr>
              <a:buSzPct val="100000"/>
              <a:buFont typeface="Arial"/>
              <a:buChar char="–"/>
              <a:defRPr/>
            </a:pP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P-1 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A-1 </a:t>
            </a:r>
            <a:r>
              <a:rPr lang="en-US" sz="1200" dirty="0">
                <a:solidFill>
                  <a:srgbClr val="53565A"/>
                </a:solidFill>
                <a:ea typeface="ヒラギノ角ゴ Pro W3"/>
              </a:rPr>
              <a:t>/ </a:t>
            </a:r>
            <a:r>
              <a:rPr lang="en-US" sz="1200" dirty="0" smtClean="0">
                <a:solidFill>
                  <a:srgbClr val="53565A"/>
                </a:solidFill>
                <a:ea typeface="ヒラギノ角ゴ Pro W3"/>
              </a:rPr>
              <a:t>F1</a:t>
            </a:r>
            <a:endParaRPr lang="en-US" sz="1200" dirty="0">
              <a:solidFill>
                <a:srgbClr val="53565A"/>
              </a:solidFill>
              <a:ea typeface="ヒラギノ角ゴ Pro W3"/>
            </a:endParaRPr>
          </a:p>
          <a:p>
            <a:pPr marL="171450" indent="-171450" algn="l" defTabSz="1838325" fontAlgn="auto"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Font typeface="Symbol" pitchFamily="18" charset="2"/>
              <a:buChar char="·"/>
              <a:defRPr/>
            </a:pPr>
            <a:endParaRPr lang="en-US" sz="1200" kern="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 bwMode="auto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6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 bwMode="auto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US" sz="800" i="0" u="none" strike="noStrike" cap="none" normalizeH="0" baseline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ヒラギノ角ゴ Pro W3" pitchFamily="124" charset="-128"/>
              </a:rPr>
              <a:t>Liquidity Products</a:t>
            </a:r>
            <a:endParaRPr kumimoji="0" lang="en-US" sz="800" i="0" u="none" strike="noStrike" cap="none" normalizeH="0" baseline="0" smtClean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522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OC"/>
  <p:tag name="LAYOUT" val="ppLayoutTitleOnl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OCHead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woObject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OCTab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Blan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Blan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woObject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woObject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heme/theme1.xml><?xml version="1.0" encoding="utf-8"?>
<a:theme xmlns:a="http://schemas.openxmlformats.org/drawingml/2006/main" name="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ICG_Pres_TTS (Letter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.xml><?xml version="1.0" encoding="utf-8"?>
<a:theme xmlns:a="http://schemas.openxmlformats.org/drawingml/2006/main" name="1_ICG_Pres_TT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20381</TotalTime>
  <Words>5226</Words>
  <Application>Microsoft Office PowerPoint</Application>
  <PresentationFormat>Letter Paper (8.5x11 in)</PresentationFormat>
  <Paragraphs>774</Paragraphs>
  <Slides>25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ICG_Pres (A4)</vt:lpstr>
      <vt:lpstr>ICG_Pres_TTS (Letter)</vt:lpstr>
      <vt:lpstr>1_ICG_Pres_TTS(Letter)</vt:lpstr>
      <vt:lpstr>\\rutvnasgts0001\ebus_share\NA LMSC\Liquidity\Business Reviews &amp; Strategy\LCR Charts 2.22 Marcus Evans conference.xlsx!Sheet1![LCR Charts 2.22 Marcus Evans conference.xlsx]Sheet1Chart 1</vt:lpstr>
      <vt:lpstr>\\rutvnasgts0001\ebus_share\NA LMSC\Liquidity\Business Reviews &amp; Strategy\LCR Charts 2.22 Marcus Evans conference.xlsx!Sheet1![LCR Charts 2.22 Marcus Evans conference.xlsx]Sheet1Chart 2</vt:lpstr>
      <vt:lpstr>\\rutvnasgts0001\ebus_share\NA LMSC\Liquidity\Business Reviews &amp; Strategy\LCR Charts 2.22 Marcus Evans conference.xlsx!Sheet1![LCR Charts 2.22 Marcus Evans conference.xlsx]Sheet1Chart 3</vt:lpstr>
      <vt:lpstr>\\rutvnasgts0001\ebus_share\NA LMSC\Liquidity\Business Reviews &amp; Strategy\LCR Charts 2.22 Marcus Evans conference.xlsx!Sheet1![LCR Charts 2.22 Marcus Evans conference.xlsx]Sheet1Chart 4</vt:lpstr>
      <vt:lpstr>\\rutvnasgts0001\ebus_share\NA LMSC\Liquidity\Business Reviews &amp; Strategy\LCR Charts 2.22 Marcus Evans conference.xlsx!Sheet1![LCR Charts 2.22 Marcus Evans conference.xlsx]Sheet1 Chart 5</vt:lpstr>
      <vt:lpstr>\\rutvnasgts0001\ebus_share\NA LMSC\Liquidity\Business Reviews &amp; Strategy\NSFR Slide 2.16.16.xlsx!Sheet1![NSFR Slide 2.16.16.xlsx]Sheet1 Chart 2</vt:lpstr>
      <vt:lpstr>LMS Regulatory Overview &amp; Interest Bearing Products  </vt:lpstr>
      <vt:lpstr>Table of Contents</vt:lpstr>
      <vt:lpstr>1. Liquidity Products</vt:lpstr>
      <vt:lpstr>Deploying Cash Across the Liquidity Spectrum</vt:lpstr>
      <vt:lpstr>Earnings Credit Rate (ECR) </vt:lpstr>
      <vt:lpstr>Earnings Credit Rate (ECR) – Benefits to Clients</vt:lpstr>
      <vt:lpstr>31+ Day Minimum Maturity Time Deposits</vt:lpstr>
      <vt:lpstr>Minimum Maturity Time Deposit – Benefits to Client</vt:lpstr>
      <vt:lpstr>Puerto Rico Sweep</vt:lpstr>
      <vt:lpstr>Interest Bearing Direct Deposit Account (IBDDA)</vt:lpstr>
      <vt:lpstr>Other Offerings</vt:lpstr>
      <vt:lpstr>Money Market Funds (MMFs)</vt:lpstr>
      <vt:lpstr>Brokered Sweep Program</vt:lpstr>
      <vt:lpstr>2. Regulatory Overview </vt:lpstr>
      <vt:lpstr>Global Events Impacting Liquidity Management</vt:lpstr>
      <vt:lpstr>Regulatory Environment Reshaping Bank Balance Sheets</vt:lpstr>
      <vt:lpstr>Basel III Overview</vt:lpstr>
      <vt:lpstr>Liquidity Coverage Ratio (LCR)</vt:lpstr>
      <vt:lpstr>LCR Value Composition By Account Type</vt:lpstr>
      <vt:lpstr>How to Think About Operational Deposits</vt:lpstr>
      <vt:lpstr>PowerPoint Presentation</vt:lpstr>
      <vt:lpstr>PowerPoint Presentation</vt:lpstr>
      <vt:lpstr>PowerPoint Presentation</vt:lpstr>
      <vt:lpstr>3. Appendix </vt:lpstr>
      <vt:lpstr>Key Regulatory Metrics</vt:lpstr>
    </vt:vector>
  </TitlesOfParts>
  <Company>Lippincott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Silva, Victor [ICG-CTS]</dc:creator>
  <cp:lastModifiedBy>Swiggett, Ashley [ICG-TTS]</cp:lastModifiedBy>
  <cp:revision>1750</cp:revision>
  <cp:lastPrinted>2016-07-18T18:15:36Z</cp:lastPrinted>
  <dcterms:created xsi:type="dcterms:W3CDTF">2007-05-25T22:38:05Z</dcterms:created>
  <dcterms:modified xsi:type="dcterms:W3CDTF">2016-07-18T18:15:40Z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https://collaborate.citi.net</vt:lpwstr>
  </property>
  <property fmtid="{D5CDD505-2E9C-101B-9397-08002B2CF9AE}" pid="3" name="Offisync_UpdateToken">
    <vt:lpwstr>10</vt:lpwstr>
  </property>
  <property fmtid="{D5CDD505-2E9C-101B-9397-08002B2CF9AE}" pid="4" name="Jive_LatestUserAccountName">
    <vt:lpwstr>am70345</vt:lpwstr>
  </property>
  <property fmtid="{D5CDD505-2E9C-101B-9397-08002B2CF9AE}" pid="5" name="Offisync_ServerID">
    <vt:lpwstr>00b1d6dc-ee2a-4d3b-9525-c4bf36ddb271</vt:lpwstr>
  </property>
  <property fmtid="{D5CDD505-2E9C-101B-9397-08002B2CF9AE}" pid="6" name="Jive_VersionGuid">
    <vt:lpwstr>bfc787ad-cc24-4d28-b55e-d6b70489a702</vt:lpwstr>
  </property>
  <property fmtid="{D5CDD505-2E9C-101B-9397-08002B2CF9AE}" pid="7" name="Offisync_UniqueId">
    <vt:lpwstr>42843</vt:lpwstr>
  </property>
  <property fmtid="{D5CDD505-2E9C-101B-9397-08002B2CF9AE}" pid="8" name="TOCOpt">
    <vt:lpwstr>1</vt:lpwstr>
  </property>
  <property fmtid="{D5CDD505-2E9C-101B-9397-08002B2CF9AE}" pid="9" name="PNSOpt">
    <vt:lpwstr>1s</vt:lpwstr>
  </property>
  <property fmtid="{D5CDD505-2E9C-101B-9397-08002B2CF9AE}" pid="10" name="Jive_ModifiedButNotPublished">
    <vt:lpwstr>True</vt:lpwstr>
  </property>
  <property fmtid="{D5CDD505-2E9C-101B-9397-08002B2CF9AE}" pid="11" name="Pitchbook Compatible">
    <vt:lpwstr>Yes</vt:lpwstr>
  </property>
</Properties>
</file>