
<file path=[Content_Types].xml><?xml version="1.0" encoding="utf-8"?>
<Types xmlns="http://schemas.openxmlformats.org/package/2006/content-types">
  <Default Extension="tmp"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7.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7" r:id="rId4"/>
    <p:sldMasterId id="2147483724" r:id="rId5"/>
    <p:sldMasterId id="2147483737" r:id="rId6"/>
    <p:sldMasterId id="2147483742" r:id="rId7"/>
    <p:sldMasterId id="2147483753" r:id="rId8"/>
  </p:sldMasterIdLst>
  <p:notesMasterIdLst>
    <p:notesMasterId r:id="rId26"/>
  </p:notesMasterIdLst>
  <p:handoutMasterIdLst>
    <p:handoutMasterId r:id="rId27"/>
  </p:handoutMasterIdLst>
  <p:sldIdLst>
    <p:sldId id="258" r:id="rId9"/>
    <p:sldId id="283" r:id="rId10"/>
    <p:sldId id="272" r:id="rId11"/>
    <p:sldId id="262" r:id="rId12"/>
    <p:sldId id="261" r:id="rId13"/>
    <p:sldId id="274" r:id="rId14"/>
    <p:sldId id="286" r:id="rId15"/>
    <p:sldId id="287" r:id="rId16"/>
    <p:sldId id="289" r:id="rId17"/>
    <p:sldId id="288" r:id="rId18"/>
    <p:sldId id="263" r:id="rId19"/>
    <p:sldId id="290" r:id="rId20"/>
    <p:sldId id="285" r:id="rId21"/>
    <p:sldId id="295" r:id="rId22"/>
    <p:sldId id="276" r:id="rId23"/>
    <p:sldId id="291" r:id="rId24"/>
    <p:sldId id="273" r:id="rId25"/>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DF2"/>
    <a:srgbClr val="99ABC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4" autoAdjust="0"/>
  </p:normalViewPr>
  <p:slideViewPr>
    <p:cSldViewPr>
      <p:cViewPr varScale="1">
        <p:scale>
          <a:sx n="91" d="100"/>
          <a:sy n="91" d="100"/>
        </p:scale>
        <p:origin x="-88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rutvnasgts0001\ebus_share\NA%20LMSC\Liquidity\Bloomberg\Caterpillar%20Comparis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rutvnasgts0001\ebus_share\NA%20LMSC\Liquidity\Bloomberg\Caterpillar%20Compari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Sheet1!$A$68</c:f>
              <c:strCache>
                <c:ptCount val="1"/>
                <c:pt idx="0">
                  <c:v>Slow Rate Growth</c:v>
                </c:pt>
              </c:strCache>
            </c:strRef>
          </c:tx>
          <c:marker>
            <c:symbol val="none"/>
          </c:marker>
          <c:cat>
            <c:numRef>
              <c:f>Sheet1!$B$67:$Y$67</c:f>
              <c:numCache>
                <c:formatCode>mmm\-yy</c:formatCode>
                <c:ptCount val="24"/>
                <c:pt idx="0">
                  <c:v>42035</c:v>
                </c:pt>
                <c:pt idx="1">
                  <c:v>42063</c:v>
                </c:pt>
                <c:pt idx="2">
                  <c:v>42094</c:v>
                </c:pt>
                <c:pt idx="3">
                  <c:v>42124</c:v>
                </c:pt>
                <c:pt idx="4">
                  <c:v>42155</c:v>
                </c:pt>
                <c:pt idx="5">
                  <c:v>42185</c:v>
                </c:pt>
                <c:pt idx="6">
                  <c:v>42216</c:v>
                </c:pt>
                <c:pt idx="7">
                  <c:v>42247</c:v>
                </c:pt>
                <c:pt idx="8">
                  <c:v>42277</c:v>
                </c:pt>
                <c:pt idx="9">
                  <c:v>42308</c:v>
                </c:pt>
                <c:pt idx="10">
                  <c:v>42338</c:v>
                </c:pt>
                <c:pt idx="11">
                  <c:v>42369</c:v>
                </c:pt>
                <c:pt idx="12">
                  <c:v>42400</c:v>
                </c:pt>
                <c:pt idx="13">
                  <c:v>42429</c:v>
                </c:pt>
                <c:pt idx="14">
                  <c:v>42460</c:v>
                </c:pt>
                <c:pt idx="15">
                  <c:v>42490</c:v>
                </c:pt>
                <c:pt idx="16">
                  <c:v>42521</c:v>
                </c:pt>
                <c:pt idx="17">
                  <c:v>42551</c:v>
                </c:pt>
                <c:pt idx="18">
                  <c:v>42582</c:v>
                </c:pt>
                <c:pt idx="19">
                  <c:v>42613</c:v>
                </c:pt>
                <c:pt idx="20">
                  <c:v>42643</c:v>
                </c:pt>
                <c:pt idx="21">
                  <c:v>42674</c:v>
                </c:pt>
                <c:pt idx="22">
                  <c:v>42704</c:v>
                </c:pt>
                <c:pt idx="23">
                  <c:v>42735</c:v>
                </c:pt>
              </c:numCache>
            </c:numRef>
          </c:cat>
          <c:val>
            <c:numRef>
              <c:f>Sheet1!$B$68:$Y$68</c:f>
              <c:numCache>
                <c:formatCode>0.00%</c:formatCode>
                <c:ptCount val="24"/>
                <c:pt idx="0">
                  <c:v>1.35E-2</c:v>
                </c:pt>
                <c:pt idx="1">
                  <c:v>1.355E-2</c:v>
                </c:pt>
                <c:pt idx="2">
                  <c:v>1.3599999999999999E-2</c:v>
                </c:pt>
                <c:pt idx="3">
                  <c:v>1.3649999999999999E-2</c:v>
                </c:pt>
                <c:pt idx="4">
                  <c:v>1.3699999999999999E-2</c:v>
                </c:pt>
                <c:pt idx="5">
                  <c:v>1.3749999999999998E-2</c:v>
                </c:pt>
                <c:pt idx="6">
                  <c:v>1.3799999999999998E-2</c:v>
                </c:pt>
                <c:pt idx="7">
                  <c:v>1.3849999999999998E-2</c:v>
                </c:pt>
                <c:pt idx="8">
                  <c:v>1.3899999999999997E-2</c:v>
                </c:pt>
                <c:pt idx="9">
                  <c:v>1.3949999999999997E-2</c:v>
                </c:pt>
                <c:pt idx="10">
                  <c:v>1.3999999999999997E-2</c:v>
                </c:pt>
                <c:pt idx="11">
                  <c:v>1.4049999999999997E-2</c:v>
                </c:pt>
                <c:pt idx="12">
                  <c:v>1.4099999999999996E-2</c:v>
                </c:pt>
                <c:pt idx="13">
                  <c:v>1.4149999999999996E-2</c:v>
                </c:pt>
                <c:pt idx="14">
                  <c:v>1.4199999999999996E-2</c:v>
                </c:pt>
                <c:pt idx="15">
                  <c:v>1.4249999999999995E-2</c:v>
                </c:pt>
                <c:pt idx="16">
                  <c:v>1.4299999999999995E-2</c:v>
                </c:pt>
                <c:pt idx="17">
                  <c:v>1.4349999999999995E-2</c:v>
                </c:pt>
                <c:pt idx="18">
                  <c:v>1.4399999999999994E-2</c:v>
                </c:pt>
                <c:pt idx="19">
                  <c:v>1.4449999999999994E-2</c:v>
                </c:pt>
                <c:pt idx="20">
                  <c:v>1.4499999999999994E-2</c:v>
                </c:pt>
                <c:pt idx="21">
                  <c:v>1.4549999999999993E-2</c:v>
                </c:pt>
                <c:pt idx="22">
                  <c:v>1.4599999999999993E-2</c:v>
                </c:pt>
                <c:pt idx="23">
                  <c:v>1.4649999999999993E-2</c:v>
                </c:pt>
              </c:numCache>
            </c:numRef>
          </c:val>
          <c:smooth val="0"/>
        </c:ser>
        <c:ser>
          <c:idx val="1"/>
          <c:order val="1"/>
          <c:tx>
            <c:strRef>
              <c:f>Sheet1!$A$69</c:f>
              <c:strCache>
                <c:ptCount val="1"/>
                <c:pt idx="0">
                  <c:v>Caterpillar</c:v>
                </c:pt>
              </c:strCache>
            </c:strRef>
          </c:tx>
          <c:marker>
            <c:symbol val="none"/>
          </c:marker>
          <c:cat>
            <c:numRef>
              <c:f>Sheet1!$B$67:$Y$67</c:f>
              <c:numCache>
                <c:formatCode>mmm\-yy</c:formatCode>
                <c:ptCount val="24"/>
                <c:pt idx="0">
                  <c:v>42035</c:v>
                </c:pt>
                <c:pt idx="1">
                  <c:v>42063</c:v>
                </c:pt>
                <c:pt idx="2">
                  <c:v>42094</c:v>
                </c:pt>
                <c:pt idx="3">
                  <c:v>42124</c:v>
                </c:pt>
                <c:pt idx="4">
                  <c:v>42155</c:v>
                </c:pt>
                <c:pt idx="5">
                  <c:v>42185</c:v>
                </c:pt>
                <c:pt idx="6">
                  <c:v>42216</c:v>
                </c:pt>
                <c:pt idx="7">
                  <c:v>42247</c:v>
                </c:pt>
                <c:pt idx="8">
                  <c:v>42277</c:v>
                </c:pt>
                <c:pt idx="9">
                  <c:v>42308</c:v>
                </c:pt>
                <c:pt idx="10">
                  <c:v>42338</c:v>
                </c:pt>
                <c:pt idx="11">
                  <c:v>42369</c:v>
                </c:pt>
                <c:pt idx="12">
                  <c:v>42400</c:v>
                </c:pt>
                <c:pt idx="13">
                  <c:v>42429</c:v>
                </c:pt>
                <c:pt idx="14">
                  <c:v>42460</c:v>
                </c:pt>
                <c:pt idx="15">
                  <c:v>42490</c:v>
                </c:pt>
                <c:pt idx="16">
                  <c:v>42521</c:v>
                </c:pt>
                <c:pt idx="17">
                  <c:v>42551</c:v>
                </c:pt>
                <c:pt idx="18">
                  <c:v>42582</c:v>
                </c:pt>
                <c:pt idx="19">
                  <c:v>42613</c:v>
                </c:pt>
                <c:pt idx="20">
                  <c:v>42643</c:v>
                </c:pt>
                <c:pt idx="21">
                  <c:v>42674</c:v>
                </c:pt>
                <c:pt idx="22">
                  <c:v>42704</c:v>
                </c:pt>
                <c:pt idx="23">
                  <c:v>42735</c:v>
                </c:pt>
              </c:numCache>
            </c:numRef>
          </c:cat>
          <c:val>
            <c:numRef>
              <c:f>Sheet1!$B$69:$Y$69</c:f>
              <c:numCache>
                <c:formatCode>0.00%</c:formatCode>
                <c:ptCount val="24"/>
                <c:pt idx="0">
                  <c:v>9.2671685895913021E-3</c:v>
                </c:pt>
                <c:pt idx="1">
                  <c:v>9.4559172567463962E-3</c:v>
                </c:pt>
                <c:pt idx="2">
                  <c:v>9.6501881031728805E-3</c:v>
                </c:pt>
                <c:pt idx="3">
                  <c:v>9.8525229029321378E-3</c:v>
                </c:pt>
                <c:pt idx="4">
                  <c:v>1.0036194526068834E-2</c:v>
                </c:pt>
                <c:pt idx="5">
                  <c:v>1.0225732424534428E-2</c:v>
                </c:pt>
                <c:pt idx="6">
                  <c:v>1.0422989785428093E-2</c:v>
                </c:pt>
                <c:pt idx="7">
                  <c:v>1.0601601283566983E-2</c:v>
                </c:pt>
                <c:pt idx="8">
                  <c:v>1.0785510323481155E-2</c:v>
                </c:pt>
                <c:pt idx="9">
                  <c:v>1.0976869898003786E-2</c:v>
                </c:pt>
                <c:pt idx="10">
                  <c:v>1.1149935021572797E-2</c:v>
                </c:pt>
                <c:pt idx="11">
                  <c:v>1.1328269342118251E-2</c:v>
                </c:pt>
                <c:pt idx="12">
                  <c:v>1.151340602910584E-2</c:v>
                </c:pt>
                <c:pt idx="13">
                  <c:v>1.1680861145655096E-2</c:v>
                </c:pt>
                <c:pt idx="14">
                  <c:v>1.1851633780889348E-2</c:v>
                </c:pt>
                <c:pt idx="15">
                  <c:v>1.2026519147661141E-2</c:v>
                </c:pt>
                <c:pt idx="16">
                  <c:v>1.2181318452065396E-2</c:v>
                </c:pt>
                <c:pt idx="17">
                  <c:v>1.2340269314098842E-2</c:v>
                </c:pt>
                <c:pt idx="18">
                  <c:v>1.2502416821827489E-2</c:v>
                </c:pt>
                <c:pt idx="19">
                  <c:v>1.2645527890598971E-2</c:v>
                </c:pt>
                <c:pt idx="20">
                  <c:v>1.2791847059665132E-2</c:v>
                </c:pt>
                <c:pt idx="21">
                  <c:v>1.2940361172288327E-2</c:v>
                </c:pt>
                <c:pt idx="22">
                  <c:v>1.3071354375334744E-2</c:v>
                </c:pt>
                <c:pt idx="23">
                  <c:v>1.3205014529397411E-2</c:v>
                </c:pt>
              </c:numCache>
            </c:numRef>
          </c:val>
          <c:smooth val="0"/>
        </c:ser>
        <c:dLbls>
          <c:showLegendKey val="0"/>
          <c:showVal val="0"/>
          <c:showCatName val="0"/>
          <c:showSerName val="0"/>
          <c:showPercent val="0"/>
          <c:showBubbleSize val="0"/>
        </c:dLbls>
        <c:marker val="1"/>
        <c:smooth val="0"/>
        <c:axId val="183681408"/>
        <c:axId val="183682944"/>
      </c:lineChart>
      <c:dateAx>
        <c:axId val="183681408"/>
        <c:scaling>
          <c:orientation val="minMax"/>
        </c:scaling>
        <c:delete val="0"/>
        <c:axPos val="b"/>
        <c:numFmt formatCode="mmm\-yy" sourceLinked="1"/>
        <c:majorTickMark val="out"/>
        <c:minorTickMark val="none"/>
        <c:tickLblPos val="nextTo"/>
        <c:crossAx val="183682944"/>
        <c:crosses val="autoZero"/>
        <c:auto val="1"/>
        <c:lblOffset val="100"/>
        <c:baseTimeUnit val="months"/>
      </c:dateAx>
      <c:valAx>
        <c:axId val="183682944"/>
        <c:scaling>
          <c:orientation val="minMax"/>
          <c:max val="1.5000000000000003E-2"/>
          <c:min val="7.5000000000000023E-3"/>
        </c:scaling>
        <c:delete val="0"/>
        <c:axPos val="l"/>
        <c:numFmt formatCode="0.00%" sourceLinked="1"/>
        <c:majorTickMark val="out"/>
        <c:minorTickMark val="none"/>
        <c:tickLblPos val="nextTo"/>
        <c:crossAx val="183681408"/>
        <c:crosses val="autoZero"/>
        <c:crossBetween val="between"/>
      </c:valAx>
    </c:plotArea>
    <c:legend>
      <c:legendPos val="b"/>
      <c:layout>
        <c:manualLayout>
          <c:xMode val="edge"/>
          <c:yMode val="edge"/>
          <c:x val="0.34786448501427691"/>
          <c:y val="0.8739666117353917"/>
          <c:w val="0.30427102997144623"/>
          <c:h val="8.2512283384456986E-2"/>
        </c:manualLayout>
      </c:layout>
      <c:overlay val="0"/>
    </c:legend>
    <c:plotVisOnly val="1"/>
    <c:dispBlanksAs val="gap"/>
    <c:showDLblsOverMax val="0"/>
  </c:chart>
  <c:spPr>
    <a:no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Sheet1!$A$35</c:f>
              <c:strCache>
                <c:ptCount val="1"/>
                <c:pt idx="0">
                  <c:v>Fast Rate Growth</c:v>
                </c:pt>
              </c:strCache>
            </c:strRef>
          </c:tx>
          <c:marker>
            <c:symbol val="none"/>
          </c:marker>
          <c:cat>
            <c:numRef>
              <c:f>Sheet1!$B$34:$Y$34</c:f>
              <c:numCache>
                <c:formatCode>mmm\-yy</c:formatCode>
                <c:ptCount val="24"/>
                <c:pt idx="0">
                  <c:v>42035</c:v>
                </c:pt>
                <c:pt idx="1">
                  <c:v>42063</c:v>
                </c:pt>
                <c:pt idx="2">
                  <c:v>42094</c:v>
                </c:pt>
                <c:pt idx="3">
                  <c:v>42124</c:v>
                </c:pt>
                <c:pt idx="4">
                  <c:v>42155</c:v>
                </c:pt>
                <c:pt idx="5">
                  <c:v>42185</c:v>
                </c:pt>
                <c:pt idx="6">
                  <c:v>42216</c:v>
                </c:pt>
                <c:pt idx="7">
                  <c:v>42247</c:v>
                </c:pt>
                <c:pt idx="8">
                  <c:v>42277</c:v>
                </c:pt>
                <c:pt idx="9">
                  <c:v>42308</c:v>
                </c:pt>
                <c:pt idx="10">
                  <c:v>42338</c:v>
                </c:pt>
                <c:pt idx="11">
                  <c:v>42369</c:v>
                </c:pt>
                <c:pt idx="12">
                  <c:v>42400</c:v>
                </c:pt>
                <c:pt idx="13">
                  <c:v>42429</c:v>
                </c:pt>
                <c:pt idx="14">
                  <c:v>42460</c:v>
                </c:pt>
                <c:pt idx="15">
                  <c:v>42490</c:v>
                </c:pt>
                <c:pt idx="16">
                  <c:v>42521</c:v>
                </c:pt>
                <c:pt idx="17">
                  <c:v>42551</c:v>
                </c:pt>
                <c:pt idx="18">
                  <c:v>42582</c:v>
                </c:pt>
                <c:pt idx="19">
                  <c:v>42613</c:v>
                </c:pt>
                <c:pt idx="20">
                  <c:v>42643</c:v>
                </c:pt>
                <c:pt idx="21">
                  <c:v>42674</c:v>
                </c:pt>
                <c:pt idx="22">
                  <c:v>42704</c:v>
                </c:pt>
                <c:pt idx="23">
                  <c:v>42735</c:v>
                </c:pt>
              </c:numCache>
            </c:numRef>
          </c:cat>
          <c:val>
            <c:numRef>
              <c:f>Sheet1!$B$35:$Y$35</c:f>
              <c:numCache>
                <c:formatCode>0.00%</c:formatCode>
                <c:ptCount val="24"/>
                <c:pt idx="0">
                  <c:v>1.35E-2</c:v>
                </c:pt>
                <c:pt idx="1">
                  <c:v>1.3721000000000001E-2</c:v>
                </c:pt>
                <c:pt idx="2">
                  <c:v>1.3821E-2</c:v>
                </c:pt>
                <c:pt idx="3">
                  <c:v>1.3971000000000001E-2</c:v>
                </c:pt>
                <c:pt idx="4">
                  <c:v>1.4171000000000001E-2</c:v>
                </c:pt>
                <c:pt idx="5">
                  <c:v>1.4421000000000002E-2</c:v>
                </c:pt>
                <c:pt idx="6">
                  <c:v>1.4721000000000001E-2</c:v>
                </c:pt>
                <c:pt idx="7">
                  <c:v>1.5071000000000001E-2</c:v>
                </c:pt>
                <c:pt idx="8">
                  <c:v>1.5471E-2</c:v>
                </c:pt>
                <c:pt idx="9">
                  <c:v>1.5921000000000001E-2</c:v>
                </c:pt>
                <c:pt idx="10">
                  <c:v>1.6421000000000002E-2</c:v>
                </c:pt>
                <c:pt idx="11">
                  <c:v>1.6971E-2</c:v>
                </c:pt>
                <c:pt idx="12">
                  <c:v>1.7571E-2</c:v>
                </c:pt>
                <c:pt idx="13">
                  <c:v>1.8221000000000001E-2</c:v>
                </c:pt>
                <c:pt idx="14">
                  <c:v>1.8921E-2</c:v>
                </c:pt>
                <c:pt idx="15">
                  <c:v>1.9671000000000001E-2</c:v>
                </c:pt>
                <c:pt idx="16">
                  <c:v>2.0471E-2</c:v>
                </c:pt>
                <c:pt idx="17">
                  <c:v>2.1321E-2</c:v>
                </c:pt>
                <c:pt idx="18">
                  <c:v>2.2221000000000001E-2</c:v>
                </c:pt>
                <c:pt idx="19">
                  <c:v>2.3171000000000001E-2</c:v>
                </c:pt>
                <c:pt idx="20">
                  <c:v>2.4171000000000002E-2</c:v>
                </c:pt>
                <c:pt idx="21">
                  <c:v>2.5221E-2</c:v>
                </c:pt>
                <c:pt idx="22">
                  <c:v>2.6321000000000001E-2</c:v>
                </c:pt>
                <c:pt idx="23">
                  <c:v>2.7471000000000002E-2</c:v>
                </c:pt>
              </c:numCache>
            </c:numRef>
          </c:val>
          <c:smooth val="0"/>
        </c:ser>
        <c:ser>
          <c:idx val="1"/>
          <c:order val="1"/>
          <c:tx>
            <c:strRef>
              <c:f>Sheet1!$A$36</c:f>
              <c:strCache>
                <c:ptCount val="1"/>
                <c:pt idx="0">
                  <c:v>Caterpillar</c:v>
                </c:pt>
              </c:strCache>
            </c:strRef>
          </c:tx>
          <c:marker>
            <c:symbol val="none"/>
          </c:marker>
          <c:cat>
            <c:numRef>
              <c:f>Sheet1!$B$34:$Y$34</c:f>
              <c:numCache>
                <c:formatCode>mmm\-yy</c:formatCode>
                <c:ptCount val="24"/>
                <c:pt idx="0">
                  <c:v>42035</c:v>
                </c:pt>
                <c:pt idx="1">
                  <c:v>42063</c:v>
                </c:pt>
                <c:pt idx="2">
                  <c:v>42094</c:v>
                </c:pt>
                <c:pt idx="3">
                  <c:v>42124</c:v>
                </c:pt>
                <c:pt idx="4">
                  <c:v>42155</c:v>
                </c:pt>
                <c:pt idx="5">
                  <c:v>42185</c:v>
                </c:pt>
                <c:pt idx="6">
                  <c:v>42216</c:v>
                </c:pt>
                <c:pt idx="7">
                  <c:v>42247</c:v>
                </c:pt>
                <c:pt idx="8">
                  <c:v>42277</c:v>
                </c:pt>
                <c:pt idx="9">
                  <c:v>42308</c:v>
                </c:pt>
                <c:pt idx="10">
                  <c:v>42338</c:v>
                </c:pt>
                <c:pt idx="11">
                  <c:v>42369</c:v>
                </c:pt>
                <c:pt idx="12">
                  <c:v>42400</c:v>
                </c:pt>
                <c:pt idx="13">
                  <c:v>42429</c:v>
                </c:pt>
                <c:pt idx="14">
                  <c:v>42460</c:v>
                </c:pt>
                <c:pt idx="15">
                  <c:v>42490</c:v>
                </c:pt>
                <c:pt idx="16">
                  <c:v>42521</c:v>
                </c:pt>
                <c:pt idx="17">
                  <c:v>42551</c:v>
                </c:pt>
                <c:pt idx="18">
                  <c:v>42582</c:v>
                </c:pt>
                <c:pt idx="19">
                  <c:v>42613</c:v>
                </c:pt>
                <c:pt idx="20">
                  <c:v>42643</c:v>
                </c:pt>
                <c:pt idx="21">
                  <c:v>42674</c:v>
                </c:pt>
                <c:pt idx="22">
                  <c:v>42704</c:v>
                </c:pt>
                <c:pt idx="23">
                  <c:v>42735</c:v>
                </c:pt>
              </c:numCache>
            </c:numRef>
          </c:cat>
          <c:val>
            <c:numRef>
              <c:f>Sheet1!$B$36:$Y$36</c:f>
              <c:numCache>
                <c:formatCode>0.00%</c:formatCode>
                <c:ptCount val="24"/>
                <c:pt idx="0">
                  <c:v>9.2671685895913021E-3</c:v>
                </c:pt>
                <c:pt idx="1">
                  <c:v>9.4586589992122373E-3</c:v>
                </c:pt>
                <c:pt idx="2">
                  <c:v>9.6565942519204473E-3</c:v>
                </c:pt>
                <c:pt idx="3">
                  <c:v>9.864509763291297E-3</c:v>
                </c:pt>
                <c:pt idx="4">
                  <c:v>1.0055733203395312E-2</c:v>
                </c:pt>
                <c:pt idx="5">
                  <c:v>1.0256396968897276E-2</c:v>
                </c:pt>
                <c:pt idx="6">
                  <c:v>1.0469666278059713E-2</c:v>
                </c:pt>
                <c:pt idx="7">
                  <c:v>1.0667854779419613E-2</c:v>
                </c:pt>
                <c:pt idx="8">
                  <c:v>1.0877812607879445E-2</c:v>
                </c:pt>
                <c:pt idx="9">
                  <c:v>1.1103438794820919E-2</c:v>
                </c:pt>
                <c:pt idx="10">
                  <c:v>1.1315321219616847E-2</c:v>
                </c:pt>
                <c:pt idx="11">
                  <c:v>1.154208871097189E-2</c:v>
                </c:pt>
                <c:pt idx="12">
                  <c:v>1.1787570102021278E-2</c:v>
                </c:pt>
                <c:pt idx="13">
                  <c:v>1.2020297929555572E-2</c:v>
                </c:pt>
                <c:pt idx="14">
                  <c:v>1.2269349578617991E-2</c:v>
                </c:pt>
                <c:pt idx="15">
                  <c:v>1.2538481168587422E-2</c:v>
                </c:pt>
                <c:pt idx="16">
                  <c:v>1.2792223705487051E-2</c:v>
                </c:pt>
                <c:pt idx="17">
                  <c:v>1.3066760885121884E-2</c:v>
                </c:pt>
                <c:pt idx="18">
                  <c:v>1.3364879562676905E-2</c:v>
                </c:pt>
                <c:pt idx="19">
                  <c:v>1.3647819497206311E-2</c:v>
                </c:pt>
                <c:pt idx="20">
                  <c:v>1.3954493748401724E-2</c:v>
                </c:pt>
                <c:pt idx="21">
                  <c:v>1.4288527404972903E-2</c:v>
                </c:pt>
                <c:pt idx="22">
                  <c:v>1.4607450218792012E-2</c:v>
                </c:pt>
                <c:pt idx="23">
                  <c:v>1.4953695680266435E-2</c:v>
                </c:pt>
              </c:numCache>
            </c:numRef>
          </c:val>
          <c:smooth val="0"/>
        </c:ser>
        <c:dLbls>
          <c:showLegendKey val="0"/>
          <c:showVal val="0"/>
          <c:showCatName val="0"/>
          <c:showSerName val="0"/>
          <c:showPercent val="0"/>
          <c:showBubbleSize val="0"/>
        </c:dLbls>
        <c:marker val="1"/>
        <c:smooth val="0"/>
        <c:axId val="189548800"/>
        <c:axId val="189554688"/>
      </c:lineChart>
      <c:dateAx>
        <c:axId val="189548800"/>
        <c:scaling>
          <c:orientation val="minMax"/>
        </c:scaling>
        <c:delete val="0"/>
        <c:axPos val="b"/>
        <c:numFmt formatCode="mmm\-yy" sourceLinked="1"/>
        <c:majorTickMark val="out"/>
        <c:minorTickMark val="none"/>
        <c:tickLblPos val="nextTo"/>
        <c:crossAx val="189554688"/>
        <c:crosses val="autoZero"/>
        <c:auto val="1"/>
        <c:lblOffset val="100"/>
        <c:baseTimeUnit val="months"/>
      </c:dateAx>
      <c:valAx>
        <c:axId val="189554688"/>
        <c:scaling>
          <c:orientation val="minMax"/>
          <c:max val="3.0000000000000006E-2"/>
          <c:min val="7.5000000000000023E-3"/>
        </c:scaling>
        <c:delete val="0"/>
        <c:axPos val="l"/>
        <c:numFmt formatCode="0.00%" sourceLinked="1"/>
        <c:majorTickMark val="out"/>
        <c:minorTickMark val="none"/>
        <c:tickLblPos val="nextTo"/>
        <c:crossAx val="189548800"/>
        <c:crosses val="autoZero"/>
        <c:crossBetween val="between"/>
      </c:valAx>
    </c:plotArea>
    <c:legend>
      <c:legendPos val="b"/>
      <c:layout>
        <c:manualLayout>
          <c:xMode val="edge"/>
          <c:yMode val="edge"/>
          <c:x val="0.34931029405675007"/>
          <c:y val="0.87815780004746558"/>
          <c:w val="0.30137941188649991"/>
          <c:h val="8.2951056874468881E-2"/>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38475" cy="461963"/>
          </a:xfrm>
          <a:prstGeom prst="rect">
            <a:avLst/>
          </a:prstGeom>
        </p:spPr>
        <p:txBody>
          <a:bodyPr vert="horz" lIns="91772" tIns="45886" rIns="91772" bIns="45886" rtlCol="0"/>
          <a:lstStyle>
            <a:lvl1pPr algn="l">
              <a:defRPr sz="1200"/>
            </a:lvl1pPr>
          </a:lstStyle>
          <a:p>
            <a:endParaRPr lang="en-US"/>
          </a:p>
        </p:txBody>
      </p:sp>
      <p:sp>
        <p:nvSpPr>
          <p:cNvPr id="3" name="Date Placeholder 2"/>
          <p:cNvSpPr>
            <a:spLocks noGrp="1"/>
          </p:cNvSpPr>
          <p:nvPr>
            <p:ph type="dt" sz="quarter" idx="1"/>
          </p:nvPr>
        </p:nvSpPr>
        <p:spPr>
          <a:xfrm>
            <a:off x="3970339" y="2"/>
            <a:ext cx="3038475" cy="461963"/>
          </a:xfrm>
          <a:prstGeom prst="rect">
            <a:avLst/>
          </a:prstGeom>
        </p:spPr>
        <p:txBody>
          <a:bodyPr vert="horz" lIns="91772" tIns="45886" rIns="91772" bIns="45886" rtlCol="0"/>
          <a:lstStyle>
            <a:lvl1pPr algn="r">
              <a:defRPr sz="1200"/>
            </a:lvl1pPr>
          </a:lstStyle>
          <a:p>
            <a:fld id="{840271B9-0D7D-4E8E-908A-B69DD63CC1EC}" type="datetimeFigureOut">
              <a:rPr lang="en-US" smtClean="0"/>
              <a:t>12/19/2016</a:t>
            </a:fld>
            <a:endParaRPr lang="en-US"/>
          </a:p>
        </p:txBody>
      </p:sp>
      <p:sp>
        <p:nvSpPr>
          <p:cNvPr id="4" name="Footer Placeholder 3"/>
          <p:cNvSpPr>
            <a:spLocks noGrp="1"/>
          </p:cNvSpPr>
          <p:nvPr>
            <p:ph type="ftr" sz="quarter" idx="2"/>
          </p:nvPr>
        </p:nvSpPr>
        <p:spPr>
          <a:xfrm>
            <a:off x="1" y="8772529"/>
            <a:ext cx="3038475" cy="461963"/>
          </a:xfrm>
          <a:prstGeom prst="rect">
            <a:avLst/>
          </a:prstGeom>
        </p:spPr>
        <p:txBody>
          <a:bodyPr vert="horz" lIns="91772" tIns="45886" rIns="91772" bIns="45886" rtlCol="0" anchor="b"/>
          <a:lstStyle>
            <a:lvl1pPr algn="l">
              <a:defRPr sz="1200"/>
            </a:lvl1pPr>
          </a:lstStyle>
          <a:p>
            <a:endParaRPr lang="en-US"/>
          </a:p>
        </p:txBody>
      </p:sp>
      <p:sp>
        <p:nvSpPr>
          <p:cNvPr id="5" name="Slide Number Placeholder 4"/>
          <p:cNvSpPr>
            <a:spLocks noGrp="1"/>
          </p:cNvSpPr>
          <p:nvPr>
            <p:ph type="sldNum" sz="quarter" idx="3"/>
          </p:nvPr>
        </p:nvSpPr>
        <p:spPr>
          <a:xfrm>
            <a:off x="3970339" y="8772529"/>
            <a:ext cx="3038475" cy="461963"/>
          </a:xfrm>
          <a:prstGeom prst="rect">
            <a:avLst/>
          </a:prstGeom>
        </p:spPr>
        <p:txBody>
          <a:bodyPr vert="horz" lIns="91772" tIns="45886" rIns="91772" bIns="45886" rtlCol="0" anchor="b"/>
          <a:lstStyle>
            <a:lvl1pPr algn="r">
              <a:defRPr sz="1200"/>
            </a:lvl1pPr>
          </a:lstStyle>
          <a:p>
            <a:fld id="{8649A42D-4CB5-45ED-AEEE-726C86E9FFC2}" type="slidenum">
              <a:rPr lang="en-US" smtClean="0"/>
              <a:t>‹#›</a:t>
            </a:fld>
            <a:endParaRPr lang="en-US"/>
          </a:p>
        </p:txBody>
      </p:sp>
    </p:spTree>
    <p:extLst>
      <p:ext uri="{BB962C8B-B14F-4D97-AF65-F5344CB8AC3E}">
        <p14:creationId xmlns:p14="http://schemas.microsoft.com/office/powerpoint/2010/main" val="1279838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3167" tIns="46584" rIns="93167" bIns="46584" rtlCol="0"/>
          <a:lstStyle>
            <a:lvl1pPr algn="r">
              <a:defRPr sz="1200"/>
            </a:lvl1pPr>
          </a:lstStyle>
          <a:p>
            <a:fld id="{1D0385F8-74F3-40B8-B416-2471B012C1B4}" type="datetimeFigureOut">
              <a:rPr lang="en-US" smtClean="0"/>
              <a:t>12/19/2016</a:t>
            </a:fld>
            <a:endParaRPr lang="en-US"/>
          </a:p>
        </p:txBody>
      </p:sp>
      <p:sp>
        <p:nvSpPr>
          <p:cNvPr id="4" name="Slide Image Placeholder 3"/>
          <p:cNvSpPr>
            <a:spLocks noGrp="1" noRot="1" noChangeAspect="1"/>
          </p:cNvSpPr>
          <p:nvPr>
            <p:ph type="sldImg" idx="2"/>
          </p:nvPr>
        </p:nvSpPr>
        <p:spPr>
          <a:xfrm>
            <a:off x="1195388" y="693738"/>
            <a:ext cx="4619625" cy="3463925"/>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387137"/>
            <a:ext cx="5608320" cy="4156234"/>
          </a:xfrm>
          <a:prstGeom prst="rect">
            <a:avLst/>
          </a:prstGeom>
        </p:spPr>
        <p:txBody>
          <a:bodyPr vert="horz" lIns="93167" tIns="46584" rIns="93167" bIns="4658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3167" tIns="46584" rIns="93167" bIns="46584" rtlCol="0" anchor="b"/>
          <a:lstStyle>
            <a:lvl1pPr algn="r">
              <a:defRPr sz="1200"/>
            </a:lvl1pPr>
          </a:lstStyle>
          <a:p>
            <a:fld id="{26BF6968-940B-426A-A906-804D7263E673}" type="slidenum">
              <a:rPr lang="en-US" smtClean="0"/>
              <a:t>‹#›</a:t>
            </a:fld>
            <a:endParaRPr lang="en-US"/>
          </a:p>
        </p:txBody>
      </p:sp>
    </p:spTree>
    <p:extLst>
      <p:ext uri="{BB962C8B-B14F-4D97-AF65-F5344CB8AC3E}">
        <p14:creationId xmlns:p14="http://schemas.microsoft.com/office/powerpoint/2010/main" val="26724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3738"/>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F6968-940B-426A-A906-804D7263E673}" type="slidenum">
              <a:rPr lang="en-US" smtClean="0"/>
              <a:t>7</a:t>
            </a:fld>
            <a:endParaRPr lang="en-US"/>
          </a:p>
        </p:txBody>
      </p:sp>
    </p:spTree>
    <p:extLst>
      <p:ext uri="{BB962C8B-B14F-4D97-AF65-F5344CB8AC3E}">
        <p14:creationId xmlns:p14="http://schemas.microsoft.com/office/powerpoint/2010/main" val="202314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4913" y="695325"/>
            <a:ext cx="4619625" cy="34655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AF48A77-D094-4FA5-A4C1-A42AF6E2815C}" type="slidenum">
              <a:rPr lang="en-US" smtClean="0">
                <a:solidFill>
                  <a:prstClr val="black"/>
                </a:solidFill>
              </a:rPr>
              <a:pPr>
                <a:defRPr/>
              </a:pPr>
              <a:t>10</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3738"/>
            <a:ext cx="4619625"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43296-5B9A-49C8-98A7-72375727D80B}" type="slidenum">
              <a:rPr lang="en-US" smtClean="0"/>
              <a:t>14</a:t>
            </a:fld>
            <a:endParaRPr lang="en-US" dirty="0"/>
          </a:p>
        </p:txBody>
      </p:sp>
    </p:spTree>
    <p:extLst>
      <p:ext uri="{BB962C8B-B14F-4D97-AF65-F5344CB8AC3E}">
        <p14:creationId xmlns:p14="http://schemas.microsoft.com/office/powerpoint/2010/main" val="4213858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979" y="6569075"/>
            <a:ext cx="4381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0677" y="3429000"/>
            <a:ext cx="8862646"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83"/>
          <p:cNvSpPr>
            <a:spLocks noGrp="1" noChangeArrowheads="1"/>
          </p:cNvSpPr>
          <p:nvPr>
            <p:ph type="ctrTitle"/>
          </p:nvPr>
        </p:nvSpPr>
        <p:spPr>
          <a:xfrm>
            <a:off x="140677" y="2631764"/>
            <a:ext cx="8862646"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76183756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828817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3991" y="60326"/>
            <a:ext cx="369332" cy="6111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0677" y="60326"/>
            <a:ext cx="6506308" cy="611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2687601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0" name="Rectangle 84"/>
          <p:cNvSpPr>
            <a:spLocks noGrp="1" noChangeArrowheads="1"/>
          </p:cNvSpPr>
          <p:nvPr>
            <p:ph type="subTitle" idx="1"/>
          </p:nvPr>
        </p:nvSpPr>
        <p:spPr>
          <a:xfrm>
            <a:off x="140677" y="3429000"/>
            <a:ext cx="8862646" cy="990600"/>
          </a:xfrm>
        </p:spPr>
        <p:txBody>
          <a:bodyPr/>
          <a:lstStyle>
            <a:lvl1pPr marL="0" indent="0">
              <a:buFont typeface="Symbol" pitchFamily="18" charset="2"/>
              <a:buNone/>
              <a:defRPr sz="2000">
                <a:solidFill>
                  <a:schemeClr val="hlink"/>
                </a:solidFill>
              </a:defRPr>
            </a:lvl1pPr>
          </a:lstStyle>
          <a:p>
            <a:pPr lvl="0"/>
            <a:r>
              <a:rPr lang="en-US" altLang="en-US" noProof="0" smtClean="0"/>
              <a:t>Click to edit Master subtitle style</a:t>
            </a:r>
          </a:p>
        </p:txBody>
      </p:sp>
      <p:sp>
        <p:nvSpPr>
          <p:cNvPr id="37893" name="Rectangle 83"/>
          <p:cNvSpPr>
            <a:spLocks noGrp="1" noChangeArrowheads="1"/>
          </p:cNvSpPr>
          <p:nvPr>
            <p:ph type="ctrTitle"/>
          </p:nvPr>
        </p:nvSpPr>
        <p:spPr>
          <a:xfrm>
            <a:off x="140677" y="2631764"/>
            <a:ext cx="8862646"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altLang="en-US" noProof="0" smtClean="0"/>
              <a:t>Click to edit Master title style</a:t>
            </a:r>
          </a:p>
        </p:txBody>
      </p:sp>
      <p:pic>
        <p:nvPicPr>
          <p:cNvPr id="3789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979" y="6569075"/>
            <a:ext cx="438150" cy="27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3956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8832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62891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0680" y="1295400"/>
            <a:ext cx="436098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9" y="1295400"/>
            <a:ext cx="436098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8266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933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3"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3"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2941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2140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902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9"/>
            <a:ext cx="3008435" cy="61555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9" y="273052"/>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384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50514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5059567"/>
            <a:ext cx="5486400" cy="30777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17390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8906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3991" y="60326"/>
            <a:ext cx="369332" cy="6111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0677" y="60326"/>
            <a:ext cx="6506308" cy="611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298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979" y="6569075"/>
            <a:ext cx="4381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0677" y="3429000"/>
            <a:ext cx="8862646"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83"/>
          <p:cNvSpPr>
            <a:spLocks noGrp="1" noChangeArrowheads="1"/>
          </p:cNvSpPr>
          <p:nvPr>
            <p:ph type="ctrTitle"/>
          </p:nvPr>
        </p:nvSpPr>
        <p:spPr>
          <a:xfrm>
            <a:off x="140677" y="2631764"/>
            <a:ext cx="8862646"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560400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7163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4438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0680" y="1295400"/>
            <a:ext cx="436098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9" y="1295400"/>
            <a:ext cx="436098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3945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933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3"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3"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4641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54620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39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403685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9"/>
            <a:ext cx="3008435" cy="61555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9" y="273052"/>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13686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5059567"/>
            <a:ext cx="5486400" cy="30777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00902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53638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3991" y="60326"/>
            <a:ext cx="369332" cy="6111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0677" y="60326"/>
            <a:ext cx="6506308" cy="611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43952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22463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978" y="6569075"/>
            <a:ext cx="4381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0677" y="3429000"/>
            <a:ext cx="8862646"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83"/>
          <p:cNvSpPr>
            <a:spLocks noGrp="1" noChangeArrowheads="1"/>
          </p:cNvSpPr>
          <p:nvPr>
            <p:ph type="ctrTitle"/>
          </p:nvPr>
        </p:nvSpPr>
        <p:spPr>
          <a:xfrm>
            <a:off x="140677" y="2631760"/>
            <a:ext cx="8862646"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2319705792"/>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1092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7519937"/>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0678" y="1295400"/>
            <a:ext cx="436098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9" y="1295400"/>
            <a:ext cx="436098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1634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933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306503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0680" y="1295400"/>
            <a:ext cx="436098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9" y="1295400"/>
            <a:ext cx="436098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53436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23433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6281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9"/>
            <a:ext cx="3008435" cy="61555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9" y="273052"/>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2459904"/>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5059563"/>
            <a:ext cx="5486400" cy="30777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2830186"/>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4348906"/>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3991" y="60326"/>
            <a:ext cx="369332" cy="6111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0677" y="60326"/>
            <a:ext cx="6506308" cy="611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2702082"/>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631759"/>
            <a:ext cx="8861425"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18315641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41289" y="1295400"/>
            <a:ext cx="8850312"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solidFill>
            <a:schemeClr val="bg1"/>
          </a:solidFill>
        </p:spPr>
        <p:txBody>
          <a:bodyPr/>
          <a:lstStyle/>
          <a:p>
            <a:r>
              <a:rPr lang="en-US" smtClean="0"/>
              <a:t>Click to edit Master title style</a:t>
            </a:r>
            <a:endParaRPr lang="en-US" dirty="0"/>
          </a:p>
        </p:txBody>
      </p:sp>
    </p:spTree>
    <p:extLst>
      <p:ext uri="{BB962C8B-B14F-4D97-AF65-F5344CB8AC3E}">
        <p14:creationId xmlns:p14="http://schemas.microsoft.com/office/powerpoint/2010/main" val="25814789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4712678" y="1295400"/>
            <a:ext cx="42672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8" y="1295400"/>
            <a:ext cx="4278312"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9307784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238875"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3194906" y="1295400"/>
            <a:ext cx="2744665"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9"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7276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933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3"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3"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0732143"/>
      </p:ext>
    </p:extLst>
  </p:cSld>
  <p:clrMapOvr>
    <a:masterClrMapping/>
  </p:clrMapOvr>
  <p:hf hdr="0"/>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4712678"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140678"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4712678"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0678"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586034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712678" y="1295400"/>
            <a:ext cx="42672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1"/>
          <p:cNvSpPr>
            <a:spLocks noGrp="1"/>
          </p:cNvSpPr>
          <p:nvPr>
            <p:ph sz="half" idx="1"/>
          </p:nvPr>
        </p:nvSpPr>
        <p:spPr>
          <a:xfrm>
            <a:off x="141288" y="1295400"/>
            <a:ext cx="4278312"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051829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23494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50846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6961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7546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911903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4" name="Title 1"/>
          <p:cNvSpPr>
            <a:spLocks noGrp="1"/>
          </p:cNvSpPr>
          <p:nvPr>
            <p:ph type="title"/>
          </p:nvPr>
        </p:nvSpPr>
        <p:spPr>
          <a:xfrm>
            <a:off x="325491" y="223806"/>
            <a:ext cx="8153400" cy="307777"/>
          </a:xfrm>
        </p:spPr>
        <p:txBody>
          <a:bodyPr/>
          <a:lstStyle>
            <a:lvl1pPr>
              <a:defRPr sz="2000" b="0"/>
            </a:lvl1pPr>
          </a:lstStyle>
          <a:p>
            <a:r>
              <a:rPr lang="en-US" dirty="0" smtClean="0"/>
              <a:t>Click to edit Master title style</a:t>
            </a:r>
            <a:endParaRPr lang="en-US" dirty="0"/>
          </a:p>
        </p:txBody>
      </p:sp>
      <p:sp>
        <p:nvSpPr>
          <p:cNvPr id="5" name="Table Placeholder 2"/>
          <p:cNvSpPr>
            <a:spLocks noGrp="1"/>
          </p:cNvSpPr>
          <p:nvPr>
            <p:ph type="tbl" idx="1"/>
          </p:nvPr>
        </p:nvSpPr>
        <p:spPr>
          <a:xfrm>
            <a:off x="322049" y="1557339"/>
            <a:ext cx="8499929" cy="4462462"/>
          </a:xfrm>
        </p:spPr>
        <p:txBody>
          <a:bodyPr/>
          <a:lstStyle>
            <a:lvl1pPr>
              <a:defRPr sz="1800" i="0"/>
            </a:lvl1pPr>
          </a:lstStyle>
          <a:p>
            <a:pPr lvl="0"/>
            <a:endParaRPr lang="en-US" noProof="0" dirty="0"/>
          </a:p>
        </p:txBody>
      </p:sp>
    </p:spTree>
    <p:extLst>
      <p:ext uri="{BB962C8B-B14F-4D97-AF65-F5344CB8AC3E}">
        <p14:creationId xmlns:p14="http://schemas.microsoft.com/office/powerpoint/2010/main" val="39155280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231106"/>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7519937"/>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631759"/>
            <a:ext cx="8861425"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34851012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00183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89" y="1295400"/>
            <a:ext cx="8850312" cy="487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solidFill>
            <a:schemeClr val="bg1"/>
          </a:solidFill>
        </p:spPr>
        <p:txBody>
          <a:bodyPr/>
          <a:lstStyle/>
          <a:p>
            <a:r>
              <a:rPr lang="en-US" smtClean="0"/>
              <a:t>Click to edit Master title style</a:t>
            </a:r>
            <a:endParaRPr lang="en-US"/>
          </a:p>
        </p:txBody>
      </p:sp>
    </p:spTree>
    <p:extLst>
      <p:ext uri="{BB962C8B-B14F-4D97-AF65-F5344CB8AC3E}">
        <p14:creationId xmlns:p14="http://schemas.microsoft.com/office/powerpoint/2010/main" val="33272670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1288" y="1295400"/>
            <a:ext cx="4278312"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4400" y="1295400"/>
            <a:ext cx="4267201" cy="48768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17632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2470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631759"/>
            <a:ext cx="8861425" cy="492443"/>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28414434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41289" y="1295400"/>
            <a:ext cx="8850312"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solidFill>
            <a:schemeClr val="bg1"/>
          </a:solidFill>
        </p:spPr>
        <p:txBody>
          <a:bodyPr/>
          <a:lstStyle/>
          <a:p>
            <a:r>
              <a:rPr lang="en-US" smtClean="0"/>
              <a:t>Click to edit Master title style</a:t>
            </a:r>
            <a:endParaRPr lang="en-US" dirty="0"/>
          </a:p>
        </p:txBody>
      </p:sp>
    </p:spTree>
    <p:extLst>
      <p:ext uri="{BB962C8B-B14F-4D97-AF65-F5344CB8AC3E}">
        <p14:creationId xmlns:p14="http://schemas.microsoft.com/office/powerpoint/2010/main" val="8365952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4712678" y="1295400"/>
            <a:ext cx="42672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8" y="1295400"/>
            <a:ext cx="4278312"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462439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238875"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3194906" y="1295400"/>
            <a:ext cx="2744665"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1289"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04810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4712678"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140678"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4712678"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40678"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584772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712678" y="1295400"/>
            <a:ext cx="42672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1"/>
          <p:cNvSpPr>
            <a:spLocks noGrp="1"/>
          </p:cNvSpPr>
          <p:nvPr>
            <p:ph sz="half" idx="1"/>
          </p:nvPr>
        </p:nvSpPr>
        <p:spPr>
          <a:xfrm>
            <a:off x="141288" y="1295400"/>
            <a:ext cx="4278312"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4081173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618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2809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85700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4" name="Title 1"/>
          <p:cNvSpPr>
            <a:spLocks noGrp="1"/>
          </p:cNvSpPr>
          <p:nvPr>
            <p:ph type="title"/>
          </p:nvPr>
        </p:nvSpPr>
        <p:spPr>
          <a:xfrm>
            <a:off x="325491" y="223808"/>
            <a:ext cx="8153400" cy="307777"/>
          </a:xfrm>
        </p:spPr>
        <p:txBody>
          <a:bodyPr/>
          <a:lstStyle>
            <a:lvl1pPr>
              <a:defRPr sz="2000" b="0"/>
            </a:lvl1pPr>
          </a:lstStyle>
          <a:p>
            <a:r>
              <a:rPr lang="en-US" dirty="0" smtClean="0"/>
              <a:t>Click to edit Master title style</a:t>
            </a:r>
            <a:endParaRPr lang="en-US" dirty="0"/>
          </a:p>
        </p:txBody>
      </p:sp>
      <p:sp>
        <p:nvSpPr>
          <p:cNvPr id="5" name="Table Placeholder 2"/>
          <p:cNvSpPr>
            <a:spLocks noGrp="1"/>
          </p:cNvSpPr>
          <p:nvPr>
            <p:ph type="tbl" idx="1"/>
          </p:nvPr>
        </p:nvSpPr>
        <p:spPr>
          <a:xfrm>
            <a:off x="322075" y="1557339"/>
            <a:ext cx="8499929" cy="4462462"/>
          </a:xfrm>
        </p:spPr>
        <p:txBody>
          <a:bodyPr/>
          <a:lstStyle>
            <a:lvl1pPr>
              <a:defRPr sz="1800" i="0"/>
            </a:lvl1pPr>
          </a:lstStyle>
          <a:p>
            <a:pPr lvl="0"/>
            <a:endParaRPr lang="en-US" noProof="0" dirty="0"/>
          </a:p>
        </p:txBody>
      </p:sp>
    </p:spTree>
    <p:extLst>
      <p:ext uri="{BB962C8B-B14F-4D97-AF65-F5344CB8AC3E}">
        <p14:creationId xmlns:p14="http://schemas.microsoft.com/office/powerpoint/2010/main" val="33595205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41288" y="3429000"/>
            <a:ext cx="8861425"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p>
        </p:txBody>
      </p:sp>
      <p:sp>
        <p:nvSpPr>
          <p:cNvPr id="37893" name="Rectangle 5"/>
          <p:cNvSpPr>
            <a:spLocks noGrp="1" noChangeArrowheads="1"/>
          </p:cNvSpPr>
          <p:nvPr>
            <p:ph type="ctrTitle"/>
          </p:nvPr>
        </p:nvSpPr>
        <p:spPr>
          <a:xfrm>
            <a:off x="141288" y="2133600"/>
            <a:ext cx="8861425"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p>
        </p:txBody>
      </p:sp>
    </p:spTree>
    <p:extLst>
      <p:ext uri="{BB962C8B-B14F-4D97-AF65-F5344CB8AC3E}">
        <p14:creationId xmlns:p14="http://schemas.microsoft.com/office/powerpoint/2010/main" val="3680910885"/>
      </p:ext>
    </p:extLst>
  </p:cSld>
  <p:clrMapOvr>
    <a:masterClrMapping/>
  </p:clrMapOvr>
  <p:hf hdr="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1"/>
          <p:cNvSpPr>
            <a:spLocks noGrp="1"/>
          </p:cNvSpPr>
          <p:nvPr>
            <p:ph idx="1"/>
          </p:nvPr>
        </p:nvSpPr>
        <p:spPr>
          <a:xfrm>
            <a:off x="141289" y="1295400"/>
            <a:ext cx="8850312" cy="4876800"/>
          </a:xfrm>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Symbol"/>
              <a:buChar char="·"/>
              <a:defRPr b="0">
                <a:solidFill>
                  <a:srgbClr val="53565A"/>
                </a:solidFill>
              </a:defRPr>
            </a:lvl3pPr>
            <a:lvl4pPr marL="685800" indent="-171450" algn="l">
              <a:buClr>
                <a:srgbClr val="97999B"/>
              </a:buClr>
              <a:buSzPct val="100000"/>
              <a:buFont typeface="Arial"/>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Symbol"/>
              <a:buChar char="·"/>
              <a:defRPr b="0">
                <a:solidFill>
                  <a:srgbClr val="53565A"/>
                </a:solidFill>
              </a:defRPr>
            </a:lvl7pPr>
            <a:lvl8pPr marL="1371600" indent="-171450" algn="l">
              <a:buClr>
                <a:srgbClr val="97999B"/>
              </a:buClr>
              <a:buSzPct val="100000"/>
              <a:buFont typeface="Arial"/>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2" name="Title 1"/>
          <p:cNvSpPr>
            <a:spLocks noGrp="1"/>
          </p:cNvSpPr>
          <p:nvPr>
            <p:ph type="title"/>
          </p:nvPr>
        </p:nvSpPr>
        <p:spPr>
          <a:solidFill>
            <a:schemeClr val="bg1"/>
          </a:solidFill>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28083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4712677" y="1295400"/>
            <a:ext cx="4267201"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3" name="Content Placeholder 1"/>
          <p:cNvSpPr>
            <a:spLocks noGrp="1"/>
          </p:cNvSpPr>
          <p:nvPr>
            <p:ph sz="half" idx="1"/>
          </p:nvPr>
        </p:nvSpPr>
        <p:spPr>
          <a:xfrm>
            <a:off x="141288" y="1295400"/>
            <a:ext cx="4278312"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088404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5" name="Content Placeholder 3"/>
          <p:cNvSpPr>
            <a:spLocks noGrp="1"/>
          </p:cNvSpPr>
          <p:nvPr>
            <p:ph sz="half" idx="10"/>
          </p:nvPr>
        </p:nvSpPr>
        <p:spPr>
          <a:xfrm>
            <a:off x="6238875"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4" name="Content Placeholder 2"/>
          <p:cNvSpPr>
            <a:spLocks noGrp="1"/>
          </p:cNvSpPr>
          <p:nvPr>
            <p:ph sz="half" idx="2"/>
          </p:nvPr>
        </p:nvSpPr>
        <p:spPr>
          <a:xfrm>
            <a:off x="3194905" y="1295400"/>
            <a:ext cx="2744665"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3" name="Content Placeholder 1"/>
          <p:cNvSpPr>
            <a:spLocks noGrp="1"/>
          </p:cNvSpPr>
          <p:nvPr>
            <p:ph sz="half" idx="1"/>
          </p:nvPr>
        </p:nvSpPr>
        <p:spPr>
          <a:xfrm>
            <a:off x="141289" y="1295400"/>
            <a:ext cx="2743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24692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4712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5" name="Content Placeholder 3"/>
          <p:cNvSpPr>
            <a:spLocks noGrp="1"/>
          </p:cNvSpPr>
          <p:nvPr>
            <p:ph sz="half" idx="10"/>
          </p:nvPr>
        </p:nvSpPr>
        <p:spPr>
          <a:xfrm>
            <a:off x="140677" y="38862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4" name="Content Placeholder 2"/>
          <p:cNvSpPr>
            <a:spLocks noGrp="1"/>
          </p:cNvSpPr>
          <p:nvPr>
            <p:ph sz="half" idx="2"/>
          </p:nvPr>
        </p:nvSpPr>
        <p:spPr>
          <a:xfrm>
            <a:off x="4712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3" name="Content Placeholder 1"/>
          <p:cNvSpPr>
            <a:spLocks noGrp="1"/>
          </p:cNvSpPr>
          <p:nvPr>
            <p:ph sz="half" idx="1"/>
          </p:nvPr>
        </p:nvSpPr>
        <p:spPr>
          <a:xfrm>
            <a:off x="140677" y="1295400"/>
            <a:ext cx="4278923"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Symbol"/>
              <a:buChar char="·"/>
              <a:defRPr sz="1400" b="0">
                <a:solidFill>
                  <a:srgbClr val="53565A"/>
                </a:solidFill>
              </a:defRPr>
            </a:lvl3pPr>
            <a:lvl4pPr marL="685800" indent="-171450" algn="l">
              <a:buClr>
                <a:srgbClr val="97999B"/>
              </a:buClr>
              <a:buSzPct val="100000"/>
              <a:buFont typeface="Arial"/>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Symbol"/>
              <a:buChar char="·"/>
              <a:defRPr sz="1400" b="0">
                <a:solidFill>
                  <a:srgbClr val="53565A"/>
                </a:solidFill>
              </a:defRPr>
            </a:lvl7pPr>
            <a:lvl8pPr marL="1371600" indent="-171450" algn="l">
              <a:buClr>
                <a:srgbClr val="97999B"/>
              </a:buClr>
              <a:buSzPct val="100000"/>
              <a:buFont typeface="Arial"/>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974632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712677" y="1295400"/>
            <a:ext cx="4267201"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Symbol"/>
              <a:buChar char="·"/>
              <a:defRPr sz="1400" b="0">
                <a:solidFill>
                  <a:srgbClr val="53565A"/>
                </a:solidFill>
              </a:defRPr>
            </a:lvl3pPr>
            <a:lvl4pPr marL="685800" indent="-171450" algn="l">
              <a:buClr>
                <a:srgbClr val="CB6015"/>
              </a:buClr>
              <a:buSzPct val="100000"/>
              <a:buFont typeface="Arial"/>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Symbol"/>
              <a:buChar char="·"/>
              <a:defRPr sz="1400" b="0">
                <a:solidFill>
                  <a:srgbClr val="53565A"/>
                </a:solidFill>
              </a:defRPr>
            </a:lvl7pPr>
            <a:lvl8pPr marL="1371600" indent="-171450" algn="l">
              <a:buClr>
                <a:srgbClr val="CB6015"/>
              </a:buClr>
              <a:buSzPct val="100000"/>
              <a:buFont typeface="Arial"/>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4" name="Content Placeholder 1"/>
          <p:cNvSpPr>
            <a:spLocks noGrp="1"/>
          </p:cNvSpPr>
          <p:nvPr>
            <p:ph sz="half" idx="1"/>
          </p:nvPr>
        </p:nvSpPr>
        <p:spPr>
          <a:xfrm>
            <a:off x="141288" y="1295400"/>
            <a:ext cx="4278312"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Symbol"/>
              <a:buChar char="·"/>
              <a:defRPr sz="1400" b="0">
                <a:solidFill>
                  <a:srgbClr val="53565A"/>
                </a:solidFill>
              </a:defRPr>
            </a:lvl3pPr>
            <a:lvl4pPr marL="685800" indent="-171450" algn="l">
              <a:buClr>
                <a:srgbClr val="00BDF2"/>
              </a:buClr>
              <a:buSzPct val="100000"/>
              <a:buFont typeface="Arial"/>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Symbol"/>
              <a:buChar char="·"/>
              <a:defRPr sz="1400" b="0">
                <a:solidFill>
                  <a:srgbClr val="53565A"/>
                </a:solidFill>
              </a:defRPr>
            </a:lvl7pPr>
            <a:lvl8pPr marL="1371600" indent="-171450" algn="l">
              <a:buClr>
                <a:srgbClr val="00BDF2"/>
              </a:buClr>
              <a:buSzPct val="100000"/>
              <a:buFont typeface="Arial"/>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9685808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68748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9"/>
            <a:ext cx="3008435" cy="61555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9" y="273052"/>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212671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5059567"/>
            <a:ext cx="5486400" cy="30777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734344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wmf"/><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1.wmf"/><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1.wmf"/><Relationship Id="rId5" Type="http://schemas.openxmlformats.org/officeDocument/2006/relationships/theme" Target="../theme/theme6.xml"/><Relationship Id="rId4"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image" Target="../media/image1.wmf"/><Relationship Id="rId5" Type="http://schemas.openxmlformats.org/officeDocument/2006/relationships/slideLayout" Target="../slideLayouts/slideLayout67.xml"/><Relationship Id="rId10" Type="http://schemas.openxmlformats.org/officeDocument/2006/relationships/theme" Target="../theme/theme7.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74.xml"/><Relationship Id="rId7" Type="http://schemas.openxmlformats.org/officeDocument/2006/relationships/slideLayout" Target="../slideLayouts/slideLayout7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5" Type="http://schemas.openxmlformats.org/officeDocument/2006/relationships/slideLayout" Target="../slideLayouts/slideLayout76.xml"/><Relationship Id="rId4" Type="http://schemas.openxmlformats.org/officeDocument/2006/relationships/slideLayout" Target="../slideLayouts/slideLayout75.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40677" y="1295400"/>
            <a:ext cx="886264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Line 11"/>
          <p:cNvSpPr>
            <a:spLocks noChangeShapeType="1"/>
          </p:cNvSpPr>
          <p:nvPr/>
        </p:nvSpPr>
        <p:spPr bwMode="auto">
          <a:xfrm>
            <a:off x="134815" y="6400800"/>
            <a:ext cx="886264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a:solidFill>
                <a:srgbClr val="53565A"/>
              </a:solidFill>
            </a:endParaRPr>
          </a:p>
        </p:txBody>
      </p:sp>
      <p:sp>
        <p:nvSpPr>
          <p:cNvPr id="1028" name="Line 14"/>
          <p:cNvSpPr>
            <a:spLocks noChangeShapeType="1"/>
          </p:cNvSpPr>
          <p:nvPr/>
        </p:nvSpPr>
        <p:spPr bwMode="auto">
          <a:xfrm>
            <a:off x="134815" y="457200"/>
            <a:ext cx="886264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a:solidFill>
                <a:srgbClr val="53565A"/>
              </a:solidFill>
            </a:endParaRPr>
          </a:p>
        </p:txBody>
      </p:sp>
      <p:sp>
        <p:nvSpPr>
          <p:cNvPr id="1029" name="Rectangle 83"/>
          <p:cNvSpPr>
            <a:spLocks noGrp="1" noChangeArrowheads="1"/>
          </p:cNvSpPr>
          <p:nvPr>
            <p:ph type="title"/>
          </p:nvPr>
        </p:nvSpPr>
        <p:spPr bwMode="gray">
          <a:xfrm>
            <a:off x="140681" y="60326"/>
            <a:ext cx="885971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700228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40677" y="1295400"/>
            <a:ext cx="886264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Line 11"/>
          <p:cNvSpPr>
            <a:spLocks noChangeShapeType="1"/>
          </p:cNvSpPr>
          <p:nvPr/>
        </p:nvSpPr>
        <p:spPr bwMode="auto">
          <a:xfrm>
            <a:off x="140677" y="6400800"/>
            <a:ext cx="886264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a:solidFill>
                <a:srgbClr val="53565A"/>
              </a:solidFill>
            </a:endParaRPr>
          </a:p>
        </p:txBody>
      </p:sp>
      <p:sp>
        <p:nvSpPr>
          <p:cNvPr id="1030" name="Line 14"/>
          <p:cNvSpPr>
            <a:spLocks noChangeShapeType="1"/>
          </p:cNvSpPr>
          <p:nvPr/>
        </p:nvSpPr>
        <p:spPr bwMode="auto">
          <a:xfrm>
            <a:off x="140677" y="457200"/>
            <a:ext cx="886264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a:solidFill>
                <a:srgbClr val="53565A"/>
              </a:solidFill>
            </a:endParaRPr>
          </a:p>
        </p:txBody>
      </p:sp>
      <p:sp>
        <p:nvSpPr>
          <p:cNvPr id="1032" name="Rectangle 83"/>
          <p:cNvSpPr>
            <a:spLocks noGrp="1" noChangeArrowheads="1"/>
          </p:cNvSpPr>
          <p:nvPr>
            <p:ph type="title"/>
          </p:nvPr>
        </p:nvSpPr>
        <p:spPr bwMode="gray">
          <a:xfrm>
            <a:off x="140681" y="60326"/>
            <a:ext cx="885971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altLang="en-US" smtClean="0"/>
              <a:t>Click to edit Master title style</a:t>
            </a:r>
          </a:p>
        </p:txBody>
      </p:sp>
      <p:pic>
        <p:nvPicPr>
          <p:cNvPr id="1033" name="Picture 9"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36979" y="6569075"/>
            <a:ext cx="438150" cy="27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278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40677" y="1295400"/>
            <a:ext cx="886264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Line 11"/>
          <p:cNvSpPr>
            <a:spLocks noChangeShapeType="1"/>
          </p:cNvSpPr>
          <p:nvPr/>
        </p:nvSpPr>
        <p:spPr bwMode="auto">
          <a:xfrm>
            <a:off x="134815" y="6400800"/>
            <a:ext cx="886264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8" name="Line 14"/>
          <p:cNvSpPr>
            <a:spLocks noChangeShapeType="1"/>
          </p:cNvSpPr>
          <p:nvPr/>
        </p:nvSpPr>
        <p:spPr bwMode="auto">
          <a:xfrm>
            <a:off x="134815" y="457200"/>
            <a:ext cx="886264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9" name="Rectangle 83"/>
          <p:cNvSpPr>
            <a:spLocks noGrp="1" noChangeArrowheads="1"/>
          </p:cNvSpPr>
          <p:nvPr>
            <p:ph type="title"/>
          </p:nvPr>
        </p:nvSpPr>
        <p:spPr bwMode="gray">
          <a:xfrm>
            <a:off x="140681" y="60326"/>
            <a:ext cx="885971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pic>
        <p:nvPicPr>
          <p:cNvPr id="1030" name="Picture 9" descr="citi-r_2c-blu_pos_rgb"/>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636979" y="6569075"/>
            <a:ext cx="4381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30202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140677" y="1295400"/>
            <a:ext cx="886264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Line 11"/>
          <p:cNvSpPr>
            <a:spLocks noChangeShapeType="1"/>
          </p:cNvSpPr>
          <p:nvPr/>
        </p:nvSpPr>
        <p:spPr bwMode="auto">
          <a:xfrm>
            <a:off x="134815" y="6400800"/>
            <a:ext cx="886264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 name="Line 14"/>
          <p:cNvSpPr>
            <a:spLocks noChangeShapeType="1"/>
          </p:cNvSpPr>
          <p:nvPr/>
        </p:nvSpPr>
        <p:spPr bwMode="auto">
          <a:xfrm>
            <a:off x="134815" y="457200"/>
            <a:ext cx="8862646"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Rectangle 83"/>
          <p:cNvSpPr>
            <a:spLocks noGrp="1" noChangeArrowheads="1"/>
          </p:cNvSpPr>
          <p:nvPr>
            <p:ph type="title"/>
          </p:nvPr>
        </p:nvSpPr>
        <p:spPr bwMode="gray">
          <a:xfrm>
            <a:off x="140679" y="60326"/>
            <a:ext cx="885971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pic>
        <p:nvPicPr>
          <p:cNvPr id="1030" name="Picture 9" descr="citi-r_2c-blu_pos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36978" y="6569075"/>
            <a:ext cx="4381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1" fontAlgn="base" hangingPunct="1">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1" fontAlgn="base" hangingPunct="1">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1288" y="4572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sp>
        <p:nvSpPr>
          <p:cNvPr id="1026" name="Rectangle 84"/>
          <p:cNvSpPr>
            <a:spLocks noGrp="1" noChangeArrowheads="1"/>
          </p:cNvSpPr>
          <p:nvPr>
            <p:ph type="body" idx="1"/>
          </p:nvPr>
        </p:nvSpPr>
        <p:spPr bwMode="gray">
          <a:xfrm>
            <a:off x="141289" y="1295400"/>
            <a:ext cx="885031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1027" name="Line 11"/>
          <p:cNvSpPr>
            <a:spLocks noChangeShapeType="1"/>
          </p:cNvSpPr>
          <p:nvPr/>
        </p:nvSpPr>
        <p:spPr bwMode="auto">
          <a:xfrm>
            <a:off x="141288" y="64008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solidFill>
                <a:srgbClr val="53565A"/>
              </a:solidFill>
            </a:endParaRPr>
          </a:p>
        </p:txBody>
      </p:sp>
      <p:pic>
        <p:nvPicPr>
          <p:cNvPr id="1030" name="Picture 10" descr="citi-r_2c-blu_pos_rgb"/>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41289" y="60326"/>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Tree>
    <p:extLst>
      <p:ext uri="{BB962C8B-B14F-4D97-AF65-F5344CB8AC3E}">
        <p14:creationId xmlns:p14="http://schemas.microsoft.com/office/powerpoint/2010/main" val="252679366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52" r:id="rId13"/>
  </p:sldLayoutIdLst>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1288" y="457200"/>
            <a:ext cx="8866187"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a:solidFill>
                <a:srgbClr val="53565A"/>
              </a:solidFill>
            </a:endParaRPr>
          </a:p>
        </p:txBody>
      </p:sp>
      <p:sp>
        <p:nvSpPr>
          <p:cNvPr id="1026" name="Rectangle 84"/>
          <p:cNvSpPr>
            <a:spLocks noGrp="1" noChangeArrowheads="1"/>
          </p:cNvSpPr>
          <p:nvPr>
            <p:ph type="body" idx="1"/>
          </p:nvPr>
        </p:nvSpPr>
        <p:spPr bwMode="gray">
          <a:xfrm>
            <a:off x="141288" y="1295400"/>
            <a:ext cx="88614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Line 11"/>
          <p:cNvSpPr>
            <a:spLocks noChangeShapeType="1"/>
          </p:cNvSpPr>
          <p:nvPr/>
        </p:nvSpPr>
        <p:spPr bwMode="auto">
          <a:xfrm>
            <a:off x="141288" y="6400800"/>
            <a:ext cx="8866187"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a:solidFill>
                <a:srgbClr val="53565A"/>
              </a:solidFill>
            </a:endParaRPr>
          </a:p>
        </p:txBody>
      </p:sp>
      <p:pic>
        <p:nvPicPr>
          <p:cNvPr id="1030" name="Picture 10" descr="citi-r_2c-blu_pos_rg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8"/>
          <p:cNvSpPr>
            <a:spLocks noGrp="1" noChangeArrowheads="1"/>
          </p:cNvSpPr>
          <p:nvPr>
            <p:ph type="title"/>
          </p:nvPr>
        </p:nvSpPr>
        <p:spPr bwMode="gray">
          <a:xfrm>
            <a:off x="141289" y="60326"/>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Tree>
    <p:extLst>
      <p:ext uri="{BB962C8B-B14F-4D97-AF65-F5344CB8AC3E}">
        <p14:creationId xmlns:p14="http://schemas.microsoft.com/office/powerpoint/2010/main" val="416638718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chemeClr val="tx2"/>
        </a:buClr>
        <a:buFont typeface="Symbol" pitchFamily="18" charset="2"/>
        <a:buChar char="·"/>
        <a:defRPr sz="1400">
          <a:solidFill>
            <a:srgbClr val="53565A"/>
          </a:solidFill>
          <a:latin typeface="+mn-lt"/>
          <a:ea typeface="+mn-ea"/>
          <a:cs typeface="+mn-cs"/>
        </a:defRPr>
      </a:lvl1pPr>
      <a:lvl2pPr marL="344488" indent="-171450"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2pPr>
      <a:lvl3pPr marL="517525" indent="-17145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3pPr>
      <a:lvl4pPr marL="685800" indent="-166688" algn="l" defTabSz="1838325" rtl="0" eaLnBrk="0" fontAlgn="base" hangingPunct="0">
        <a:spcBef>
          <a:spcPct val="25000"/>
        </a:spcBef>
        <a:spcAft>
          <a:spcPct val="0"/>
        </a:spcAft>
        <a:buClr>
          <a:schemeClr val="tx2"/>
        </a:buClr>
        <a:buFont typeface="Arial" pitchFamily="34" charset="0"/>
        <a:buChar char="–"/>
        <a:defRPr sz="1400">
          <a:solidFill>
            <a:srgbClr val="53565A"/>
          </a:solidFill>
          <a:latin typeface="+mn-lt"/>
          <a:ea typeface="+mn-ea"/>
          <a:cs typeface="+mn-cs"/>
        </a:defRPr>
      </a:lvl4pPr>
      <a:lvl5pPr marL="8524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5pPr>
      <a:lvl6pPr marL="13096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6pPr>
      <a:lvl7pPr marL="17668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7pPr>
      <a:lvl8pPr marL="22240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8pPr>
      <a:lvl9pPr marL="2681288" indent="-165100" algn="l" defTabSz="1838325" rtl="0" eaLnBrk="0" fontAlgn="base" hangingPunct="0">
        <a:spcBef>
          <a:spcPct val="25000"/>
        </a:spcBef>
        <a:spcAft>
          <a:spcPct val="0"/>
        </a:spcAft>
        <a:buClr>
          <a:schemeClr val="tx2"/>
        </a:buClr>
        <a:buFont typeface="Symbol" pitchFamily="18" charset="2"/>
        <a:buChar char="·"/>
        <a:defRPr sz="140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1288" y="4572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300" dirty="0">
              <a:solidFill>
                <a:srgbClr val="000066"/>
              </a:solidFill>
            </a:endParaRPr>
          </a:p>
        </p:txBody>
      </p:sp>
      <p:sp>
        <p:nvSpPr>
          <p:cNvPr id="1026" name="Rectangle 84"/>
          <p:cNvSpPr>
            <a:spLocks noGrp="1" noChangeArrowheads="1"/>
          </p:cNvSpPr>
          <p:nvPr>
            <p:ph type="body" idx="1"/>
          </p:nvPr>
        </p:nvSpPr>
        <p:spPr bwMode="gray">
          <a:xfrm>
            <a:off x="141289" y="1295400"/>
            <a:ext cx="885031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1027" name="Line 11"/>
          <p:cNvSpPr>
            <a:spLocks noChangeShapeType="1"/>
          </p:cNvSpPr>
          <p:nvPr/>
        </p:nvSpPr>
        <p:spPr bwMode="auto">
          <a:xfrm>
            <a:off x="141288" y="64008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1300" dirty="0">
              <a:solidFill>
                <a:srgbClr val="000066"/>
              </a:solidFill>
            </a:endParaRPr>
          </a:p>
        </p:txBody>
      </p:sp>
      <p:pic>
        <p:nvPicPr>
          <p:cNvPr id="1030" name="Picture 10" descr="citi-r_2c-blu_pos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41289" y="60326"/>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Tree>
    <p:extLst>
      <p:ext uri="{BB962C8B-B14F-4D97-AF65-F5344CB8AC3E}">
        <p14:creationId xmlns:p14="http://schemas.microsoft.com/office/powerpoint/2010/main" val="299373013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Lst>
  <p:hf hdr="0" ftr="0" dt="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1288" y="4572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sp>
        <p:nvSpPr>
          <p:cNvPr id="1026" name="Rectangle 84"/>
          <p:cNvSpPr>
            <a:spLocks noGrp="1" noChangeArrowheads="1"/>
          </p:cNvSpPr>
          <p:nvPr>
            <p:ph type="body" idx="1"/>
          </p:nvPr>
        </p:nvSpPr>
        <p:spPr bwMode="gray">
          <a:xfrm>
            <a:off x="141289" y="1295400"/>
            <a:ext cx="885031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1027" name="Line 11"/>
          <p:cNvSpPr>
            <a:spLocks noChangeShapeType="1"/>
          </p:cNvSpPr>
          <p:nvPr/>
        </p:nvSpPr>
        <p:spPr bwMode="auto">
          <a:xfrm>
            <a:off x="141288" y="6400800"/>
            <a:ext cx="8866187"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pPr algn="ctr" fontAlgn="base">
              <a:spcBef>
                <a:spcPct val="0"/>
              </a:spcBef>
              <a:spcAft>
                <a:spcPct val="0"/>
              </a:spcAft>
            </a:pPr>
            <a:endParaRPr lang="en-US" sz="1400" dirty="0">
              <a:solidFill>
                <a:srgbClr val="53565A"/>
              </a:solidFill>
              <a:ea typeface="ヒラギノ角ゴ Pro W3" pitchFamily="124" charset="-128"/>
            </a:endParaRPr>
          </a:p>
        </p:txBody>
      </p:sp>
      <p:pic>
        <p:nvPicPr>
          <p:cNvPr id="1030" name="Picture 10" descr="citi-r_2c-blu_pos_rg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99488" y="6569075"/>
            <a:ext cx="4746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41288" y="60325"/>
            <a:ext cx="8859837"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127831774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Lst>
  <p:hf hdr="0"/>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0" fontAlgn="base" hangingPunct="0">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0" fontAlgn="base" hangingPunct="0">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0" fontAlgn="base" hangingPunct="0">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0" fontAlgn="base" hangingPunct="0">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46.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chart" Target="../charts/char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chart" Target="../charts/chart1.xml"/><Relationship Id="rId5" Type="http://schemas.openxmlformats.org/officeDocument/2006/relationships/notesSlide" Target="../notesSlides/notesSlide3.xml"/><Relationship Id="rId4"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tags" Target="../tags/tag36.xml"/><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image" Target="../media/image5.tmp"/></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40.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3.tmp"/></Relationships>
</file>

<file path=ppt/slides/_rels/slide9.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cpna390gap001\data_grp\GTS%20Treasury%20Mgmt\Investments\2014\4Q%202014%20Investment\NAM\12%20Dec\NA%20Hedge%20Summary\NAM%20Hedge%20Analysis%20&amp;%20Summary%20Master%20File%20-%20Jan%2015.xlsb!TTS!R3C2:R37C34" TargetMode="External"/><Relationship Id="rId4"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a:ln w="12700"/>
        </p:spPr>
        <p:txBody>
          <a:bodyPr/>
          <a:lstStyle/>
          <a:p>
            <a:r>
              <a:rPr lang="en-US" dirty="0" smtClean="0"/>
              <a:t>LMS Revenue Dynamics</a:t>
            </a:r>
          </a:p>
        </p:txBody>
      </p:sp>
      <p:sp>
        <p:nvSpPr>
          <p:cNvPr id="3076" name="Text Box 7"/>
          <p:cNvSpPr txBox="1">
            <a:spLocks noChangeArrowheads="1"/>
          </p:cNvSpPr>
          <p:nvPr/>
        </p:nvSpPr>
        <p:spPr bwMode="gray">
          <a:xfrm>
            <a:off x="140681" y="6658511"/>
            <a:ext cx="77474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fontAlgn="base" hangingPunct="1">
              <a:spcBef>
                <a:spcPct val="0"/>
              </a:spcBef>
              <a:spcAft>
                <a:spcPct val="0"/>
              </a:spcAft>
            </a:pPr>
            <a:r>
              <a:rPr lang="en-US" sz="1200" dirty="0">
                <a:solidFill>
                  <a:srgbClr val="97999B"/>
                </a:solidFill>
                <a:latin typeface="Arial"/>
                <a:ea typeface="ヒラギノ角ゴ Pro W3"/>
              </a:rPr>
              <a:t>Strictly Private and Confidential</a:t>
            </a:r>
          </a:p>
        </p:txBody>
      </p:sp>
      <p:pic>
        <p:nvPicPr>
          <p:cNvPr id="3077" name="Picture 32" descr="citi-r_2c-blu_pos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408382" y="6408747"/>
            <a:ext cx="70631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 Box 13"/>
          <p:cNvSpPr txBox="1">
            <a:spLocks noChangeArrowheads="1"/>
          </p:cNvSpPr>
          <p:nvPr/>
        </p:nvSpPr>
        <p:spPr bwMode="gray">
          <a:xfrm>
            <a:off x="140682" y="727084"/>
            <a:ext cx="8836269"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fontAlgn="base" hangingPunct="1">
              <a:spcBef>
                <a:spcPct val="0"/>
              </a:spcBef>
              <a:spcAft>
                <a:spcPct val="0"/>
              </a:spcAft>
            </a:pPr>
            <a:r>
              <a:rPr lang="en-US" sz="1200" smtClean="0">
                <a:solidFill>
                  <a:srgbClr val="53565A"/>
                </a:solidFill>
                <a:latin typeface="Arial"/>
                <a:ea typeface="ヒラギノ角ゴ Pro W3"/>
              </a:rPr>
              <a:t>December </a:t>
            </a:r>
            <a:r>
              <a:rPr lang="en-US" sz="1200" dirty="0" smtClean="0">
                <a:solidFill>
                  <a:srgbClr val="53565A"/>
                </a:solidFill>
                <a:latin typeface="Arial"/>
                <a:ea typeface="ヒラギノ角ゴ Pro W3"/>
              </a:rPr>
              <a:t>2016</a:t>
            </a:r>
            <a:endParaRPr lang="en-US" sz="1200" dirty="0">
              <a:solidFill>
                <a:srgbClr val="53565A"/>
              </a:solidFill>
              <a:latin typeface="Arial"/>
              <a:ea typeface="ヒラギノ角ゴ Pro W3"/>
            </a:endParaRPr>
          </a:p>
        </p:txBody>
      </p:sp>
      <p:pic>
        <p:nvPicPr>
          <p:cNvPr id="3080" name="Picture 20" descr="Wave_A4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1" y="166688"/>
            <a:ext cx="9149862"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 Box 14"/>
          <p:cNvSpPr txBox="1">
            <a:spLocks noChangeArrowheads="1"/>
          </p:cNvSpPr>
          <p:nvPr/>
        </p:nvSpPr>
        <p:spPr bwMode="gray">
          <a:xfrm>
            <a:off x="149470" y="216001"/>
            <a:ext cx="88274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eaLnBrk="1" fontAlgn="base" hangingPunct="1">
              <a:lnSpc>
                <a:spcPts val="2400"/>
              </a:lnSpc>
              <a:spcBef>
                <a:spcPct val="0"/>
              </a:spcBef>
              <a:spcAft>
                <a:spcPct val="0"/>
              </a:spcAft>
            </a:pPr>
            <a:r>
              <a:rPr lang="en-US" dirty="0" smtClean="0">
                <a:solidFill>
                  <a:srgbClr val="FFFFFF"/>
                </a:solidFill>
                <a:latin typeface="Arial"/>
                <a:ea typeface="ヒラギノ角ゴ Pro W3"/>
              </a:rPr>
              <a:t>Treasury and Trade Solutions |  Liquidity Management Services</a:t>
            </a:r>
            <a:endParaRPr lang="en-US" dirty="0">
              <a:solidFill>
                <a:srgbClr val="FFFFFF"/>
              </a:solidFill>
              <a:latin typeface="Arial"/>
              <a:ea typeface="ヒラギノ角ゴ Pro W3"/>
            </a:endParaRPr>
          </a:p>
        </p:txBody>
      </p:sp>
    </p:spTree>
    <p:custDataLst>
      <p:tags r:id="rId1"/>
    </p:custDataLst>
    <p:extLst>
      <p:ext uri="{BB962C8B-B14F-4D97-AF65-F5344CB8AC3E}">
        <p14:creationId xmlns:p14="http://schemas.microsoft.com/office/powerpoint/2010/main" val="1943878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5"/>
          <p:cNvSpPr>
            <a:spLocks noGrp="1"/>
          </p:cNvSpPr>
          <p:nvPr>
            <p:ph type="title"/>
          </p:nvPr>
        </p:nvSpPr>
        <p:spPr>
          <a:xfrm>
            <a:off x="176082" y="72581"/>
            <a:ext cx="8720908" cy="369332"/>
          </a:xfrm>
        </p:spPr>
        <p:txBody>
          <a:bodyPr/>
          <a:lstStyle/>
          <a:p>
            <a:r>
              <a:rPr lang="en-US" sz="2400" dirty="0" smtClean="0"/>
              <a:t>How to </a:t>
            </a:r>
            <a:r>
              <a:rPr lang="en-US" sz="2400" dirty="0"/>
              <a:t>T</a:t>
            </a:r>
            <a:r>
              <a:rPr lang="en-US" sz="2400" dirty="0" smtClean="0"/>
              <a:t>hink </a:t>
            </a:r>
            <a:r>
              <a:rPr lang="en-US" sz="2400" dirty="0"/>
              <a:t>A</a:t>
            </a:r>
            <a:r>
              <a:rPr lang="en-US" sz="2400" dirty="0" smtClean="0"/>
              <a:t>bout Operational Deposits</a:t>
            </a:r>
            <a:endParaRPr lang="en-US" sz="2400" dirty="0"/>
          </a:p>
        </p:txBody>
      </p:sp>
      <p:cxnSp>
        <p:nvCxnSpPr>
          <p:cNvPr id="4" name="Straight Connector 3"/>
          <p:cNvCxnSpPr/>
          <p:nvPr/>
        </p:nvCxnSpPr>
        <p:spPr bwMode="auto">
          <a:xfrm flipV="1">
            <a:off x="127635" y="1307592"/>
            <a:ext cx="8778240" cy="7294"/>
          </a:xfrm>
          <a:prstGeom prst="line">
            <a:avLst/>
          </a:prstGeom>
          <a:solidFill>
            <a:schemeClr val="accent1"/>
          </a:solidFill>
          <a:ln w="6350" cap="flat" cmpd="sng" algn="ctr">
            <a:solidFill>
              <a:schemeClr val="bg1">
                <a:lumMod val="65000"/>
              </a:schemeClr>
            </a:solidFill>
            <a:prstDash val="solid"/>
            <a:round/>
            <a:headEnd type="none" w="med" len="med"/>
            <a:tailEnd type="none" w="med" len="med"/>
          </a:ln>
          <a:effectLst/>
        </p:spPr>
      </p:cxnSp>
      <p:sp>
        <p:nvSpPr>
          <p:cNvPr id="5" name="TextBox 4"/>
          <p:cNvSpPr txBox="1"/>
          <p:nvPr/>
        </p:nvSpPr>
        <p:spPr>
          <a:xfrm>
            <a:off x="191142" y="502920"/>
            <a:ext cx="8755040" cy="757130"/>
          </a:xfrm>
          <a:prstGeom prst="rect">
            <a:avLst/>
          </a:prstGeom>
          <a:noFill/>
        </p:spPr>
        <p:txBody>
          <a:bodyPr wrap="square" rtlCol="0">
            <a:spAutoFit/>
          </a:bodyPr>
          <a:lstStyle/>
          <a:p>
            <a:r>
              <a:rPr lang="en-US" sz="1440" dirty="0" smtClean="0">
                <a:solidFill>
                  <a:srgbClr val="2FC4FF"/>
                </a:solidFill>
              </a:rPr>
              <a:t>Deposits are deemed to be operational only if they are necessary to complete operational services. If a client can redirect funds without reducing operational services, that portion of the deposits must be re-classified as non-operational.</a:t>
            </a:r>
            <a:endParaRPr lang="en-US" sz="1440" dirty="0">
              <a:solidFill>
                <a:srgbClr val="2FC4FF"/>
              </a:solidFill>
            </a:endParaRPr>
          </a:p>
        </p:txBody>
      </p:sp>
      <p:sp>
        <p:nvSpPr>
          <p:cNvPr id="8" name="Content Placeholder 1"/>
          <p:cNvSpPr txBox="1">
            <a:spLocks/>
          </p:cNvSpPr>
          <p:nvPr/>
        </p:nvSpPr>
        <p:spPr bwMode="gray">
          <a:xfrm>
            <a:off x="3429000" y="2514600"/>
            <a:ext cx="5562600" cy="6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171450" indent="-171450" algn="l" defTabSz="1838325" rtl="0" eaLnBrk="1" fontAlgn="base" hangingPunct="1">
              <a:spcBef>
                <a:spcPct val="75000"/>
              </a:spcBef>
              <a:spcAft>
                <a:spcPct val="0"/>
              </a:spcAft>
              <a:buClr>
                <a:srgbClr val="97999B"/>
              </a:buClr>
              <a:buSzPct val="100000"/>
              <a:buFont typeface="Symbol"/>
              <a:buChar char="·"/>
              <a:defRPr sz="1800" b="0" i="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a:lstStyle>
          <a:p>
            <a:pPr>
              <a:spcBef>
                <a:spcPts val="0"/>
              </a:spcBef>
            </a:pPr>
            <a:r>
              <a:rPr lang="en-US" sz="1000" kern="0" dirty="0" smtClean="0"/>
              <a:t>Daylight overdraft</a:t>
            </a:r>
          </a:p>
          <a:p>
            <a:pPr>
              <a:spcBef>
                <a:spcPts val="0"/>
              </a:spcBef>
            </a:pPr>
            <a:r>
              <a:rPr lang="en-US" sz="1000" kern="0" dirty="0" smtClean="0"/>
              <a:t>Intra-day and final settlement positions</a:t>
            </a:r>
          </a:p>
          <a:p>
            <a:pPr>
              <a:spcBef>
                <a:spcPts val="0"/>
              </a:spcBef>
            </a:pPr>
            <a:r>
              <a:rPr lang="en-US" sz="1000" kern="0" dirty="0" smtClean="0"/>
              <a:t>Customer subscriptions and redemptions</a:t>
            </a:r>
            <a:endParaRPr lang="en-US" sz="1000" kern="0" dirty="0"/>
          </a:p>
        </p:txBody>
      </p:sp>
      <p:sp>
        <p:nvSpPr>
          <p:cNvPr id="10" name="Content Placeholder 1"/>
          <p:cNvSpPr txBox="1">
            <a:spLocks/>
          </p:cNvSpPr>
          <p:nvPr/>
        </p:nvSpPr>
        <p:spPr bwMode="gray">
          <a:xfrm>
            <a:off x="3429000" y="1581912"/>
            <a:ext cx="556260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171450" indent="-171450" algn="l" defTabSz="1838325" rtl="0" eaLnBrk="1" fontAlgn="base" hangingPunct="1">
              <a:spcBef>
                <a:spcPct val="75000"/>
              </a:spcBef>
              <a:spcAft>
                <a:spcPct val="0"/>
              </a:spcAft>
              <a:buClr>
                <a:srgbClr val="97999B"/>
              </a:buClr>
              <a:buSzPct val="100000"/>
              <a:buFont typeface="Symbol"/>
              <a:buChar char="·"/>
              <a:defRPr sz="1800" b="0" i="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a:lstStyle>
          <a:p>
            <a:pPr>
              <a:spcBef>
                <a:spcPts val="0"/>
              </a:spcBef>
            </a:pPr>
            <a:r>
              <a:rPr lang="en-US" sz="1000" kern="0" dirty="0" smtClean="0"/>
              <a:t>Remittances</a:t>
            </a:r>
          </a:p>
          <a:p>
            <a:pPr>
              <a:spcBef>
                <a:spcPts val="0"/>
              </a:spcBef>
            </a:pPr>
            <a:r>
              <a:rPr lang="en-US" sz="1000" kern="0" dirty="0" smtClean="0"/>
              <a:t>Reconciliation and confirmation of payment orders</a:t>
            </a:r>
          </a:p>
          <a:p>
            <a:pPr>
              <a:spcBef>
                <a:spcPts val="0"/>
              </a:spcBef>
            </a:pPr>
            <a:r>
              <a:rPr lang="en-US" sz="1000" kern="0" dirty="0" smtClean="0"/>
              <a:t>Payroll administration</a:t>
            </a:r>
          </a:p>
          <a:p>
            <a:pPr>
              <a:spcBef>
                <a:spcPts val="0"/>
              </a:spcBef>
            </a:pPr>
            <a:r>
              <a:rPr lang="en-US" sz="1000" kern="0" dirty="0" smtClean="0"/>
              <a:t>Transfer of capital distributions</a:t>
            </a:r>
          </a:p>
          <a:p>
            <a:pPr>
              <a:spcBef>
                <a:spcPts val="0"/>
              </a:spcBef>
            </a:pPr>
            <a:r>
              <a:rPr lang="en-US" sz="1000" kern="0" dirty="0" smtClean="0"/>
              <a:t>Collection and aggregation of funds</a:t>
            </a:r>
            <a:endParaRPr lang="en-US" sz="1000" kern="0" dirty="0"/>
          </a:p>
        </p:txBody>
      </p:sp>
      <p:sp>
        <p:nvSpPr>
          <p:cNvPr id="11" name="Pentagon 10"/>
          <p:cNvSpPr/>
          <p:nvPr/>
        </p:nvSpPr>
        <p:spPr bwMode="auto">
          <a:xfrm>
            <a:off x="180975" y="1783080"/>
            <a:ext cx="3171825" cy="475488"/>
          </a:xfrm>
          <a:prstGeom prst="homePlate">
            <a:avLst>
              <a:gd name="adj" fmla="val 27000"/>
            </a:avLst>
          </a:prstGeom>
          <a:solidFill>
            <a:schemeClr val="accent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sz="1600" b="1" dirty="0" smtClean="0">
                <a:solidFill>
                  <a:srgbClr val="FFFFFF"/>
                </a:solidFill>
                <a:ea typeface="+mj-ea"/>
              </a:rPr>
              <a:t>Cash Management</a:t>
            </a:r>
          </a:p>
        </p:txBody>
      </p:sp>
      <p:sp>
        <p:nvSpPr>
          <p:cNvPr id="12" name="Line 24"/>
          <p:cNvSpPr>
            <a:spLocks noChangeShapeType="1"/>
          </p:cNvSpPr>
          <p:nvPr/>
        </p:nvSpPr>
        <p:spPr bwMode="gray">
          <a:xfrm>
            <a:off x="257175" y="2441448"/>
            <a:ext cx="8595360" cy="0"/>
          </a:xfrm>
          <a:prstGeom prst="line">
            <a:avLst/>
          </a:prstGeom>
          <a:noFill/>
          <a:ln w="9525" cap="rnd">
            <a:solidFill>
              <a:schemeClr val="accent6"/>
            </a:solidFill>
            <a:prstDash val="sysDot"/>
            <a:round/>
            <a:headEnd/>
            <a:tailEnd/>
          </a:ln>
          <a:extLst>
            <a:ext uri="{909E8E84-426E-40DD-AFC4-6F175D3DCCD1}">
              <a14:hiddenFill xmlns:a14="http://schemas.microsoft.com/office/drawing/2010/main">
                <a:noFill/>
              </a14:hiddenFill>
            </a:ext>
          </a:extLst>
        </p:spPr>
        <p:txBody>
          <a:bodyPr/>
          <a:lstStyle/>
          <a:p>
            <a:pPr algn="ctr"/>
            <a:endParaRPr lang="en-US" sz="1250" dirty="0">
              <a:solidFill>
                <a:srgbClr val="53565A"/>
              </a:solidFill>
              <a:ea typeface="ヒラギノ角ゴ Pro W3" pitchFamily="124" charset="-128"/>
            </a:endParaRPr>
          </a:p>
        </p:txBody>
      </p:sp>
      <p:sp>
        <p:nvSpPr>
          <p:cNvPr id="14" name="Content Placeholder 1"/>
          <p:cNvSpPr txBox="1">
            <a:spLocks/>
          </p:cNvSpPr>
          <p:nvPr/>
        </p:nvSpPr>
        <p:spPr bwMode="gray">
          <a:xfrm>
            <a:off x="3429000" y="3429000"/>
            <a:ext cx="5562600" cy="61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171450" indent="-171450" algn="l" defTabSz="1838325" rtl="0" eaLnBrk="1" fontAlgn="base" hangingPunct="1">
              <a:spcBef>
                <a:spcPct val="75000"/>
              </a:spcBef>
              <a:spcAft>
                <a:spcPct val="0"/>
              </a:spcAft>
              <a:buClr>
                <a:srgbClr val="97999B"/>
              </a:buClr>
              <a:buSzPct val="100000"/>
              <a:buFont typeface="Symbol"/>
              <a:buChar char="·"/>
              <a:defRPr sz="1800" b="0" i="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a:lstStyle>
          <a:p>
            <a:pPr>
              <a:spcBef>
                <a:spcPts val="0"/>
              </a:spcBef>
            </a:pPr>
            <a:r>
              <a:rPr lang="en-US" sz="1000" kern="0" dirty="0" smtClean="0"/>
              <a:t>Settlement of securities transactions</a:t>
            </a:r>
          </a:p>
          <a:p>
            <a:pPr>
              <a:spcBef>
                <a:spcPts val="0"/>
              </a:spcBef>
            </a:pPr>
            <a:r>
              <a:rPr lang="en-US" sz="1000" kern="0" dirty="0" smtClean="0"/>
              <a:t>Cashflow related to safekeeping of assets</a:t>
            </a:r>
          </a:p>
          <a:p>
            <a:pPr>
              <a:spcBef>
                <a:spcPts val="0"/>
              </a:spcBef>
            </a:pPr>
            <a:r>
              <a:rPr lang="en-US" sz="1000" kern="0" dirty="0" smtClean="0"/>
              <a:t>Escrow, funds transfer, stock transfer, and agency services, including payment and settlement services, payment of fees, taxes, and other expenses</a:t>
            </a:r>
            <a:endParaRPr lang="en-US" sz="1000" kern="0" dirty="0"/>
          </a:p>
        </p:txBody>
      </p:sp>
      <p:sp>
        <p:nvSpPr>
          <p:cNvPr id="15" name="Line 24"/>
          <p:cNvSpPr>
            <a:spLocks noChangeShapeType="1"/>
          </p:cNvSpPr>
          <p:nvPr/>
        </p:nvSpPr>
        <p:spPr bwMode="gray">
          <a:xfrm>
            <a:off x="257175" y="3282696"/>
            <a:ext cx="8595360" cy="0"/>
          </a:xfrm>
          <a:prstGeom prst="line">
            <a:avLst/>
          </a:prstGeom>
          <a:noFill/>
          <a:ln w="9525" cap="rnd">
            <a:solidFill>
              <a:schemeClr val="accent6"/>
            </a:solidFill>
            <a:prstDash val="sysDot"/>
            <a:round/>
            <a:headEnd/>
            <a:tailEnd/>
          </a:ln>
          <a:extLst>
            <a:ext uri="{909E8E84-426E-40DD-AFC4-6F175D3DCCD1}">
              <a14:hiddenFill xmlns:a14="http://schemas.microsoft.com/office/drawing/2010/main">
                <a:noFill/>
              </a14:hiddenFill>
            </a:ext>
          </a:extLst>
        </p:spPr>
        <p:txBody>
          <a:bodyPr/>
          <a:lstStyle/>
          <a:p>
            <a:pPr algn="ctr"/>
            <a:endParaRPr lang="en-US" sz="1250" dirty="0">
              <a:solidFill>
                <a:srgbClr val="53565A"/>
              </a:solidFill>
              <a:ea typeface="ヒラギノ角ゴ Pro W3" pitchFamily="124" charset="-128"/>
            </a:endParaRPr>
          </a:p>
        </p:txBody>
      </p:sp>
      <p:sp>
        <p:nvSpPr>
          <p:cNvPr id="17" name="TextBox 16"/>
          <p:cNvSpPr txBox="1"/>
          <p:nvPr/>
        </p:nvSpPr>
        <p:spPr>
          <a:xfrm>
            <a:off x="180975" y="1380746"/>
            <a:ext cx="8671560" cy="307777"/>
          </a:xfrm>
          <a:prstGeom prst="rect">
            <a:avLst/>
          </a:prstGeom>
          <a:noFill/>
        </p:spPr>
        <p:txBody>
          <a:bodyPr wrap="square" rtlCol="0">
            <a:spAutoFit/>
          </a:bodyPr>
          <a:lstStyle/>
          <a:p>
            <a:pPr>
              <a:spcAft>
                <a:spcPts val="300"/>
              </a:spcAft>
            </a:pPr>
            <a:r>
              <a:rPr lang="en-US" sz="1400" b="1" dirty="0" smtClean="0">
                <a:solidFill>
                  <a:srgbClr val="53565A"/>
                </a:solidFill>
              </a:rPr>
              <a:t>Operational Services:</a:t>
            </a:r>
            <a:endParaRPr lang="en-US" sz="1400" b="1" dirty="0">
              <a:solidFill>
                <a:srgbClr val="53565A"/>
              </a:solidFill>
            </a:endParaRPr>
          </a:p>
        </p:txBody>
      </p:sp>
      <p:sp>
        <p:nvSpPr>
          <p:cNvPr id="18" name="Pentagon 17"/>
          <p:cNvSpPr/>
          <p:nvPr/>
        </p:nvSpPr>
        <p:spPr bwMode="auto">
          <a:xfrm>
            <a:off x="182881" y="2624328"/>
            <a:ext cx="3171825" cy="475488"/>
          </a:xfrm>
          <a:prstGeom prst="homePlate">
            <a:avLst>
              <a:gd name="adj" fmla="val 27000"/>
            </a:avLst>
          </a:prstGeom>
          <a:solidFill>
            <a:schemeClr val="accent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sz="1600" b="1" dirty="0">
                <a:solidFill>
                  <a:srgbClr val="FFFFFF"/>
                </a:solidFill>
              </a:rPr>
              <a:t>Clearing</a:t>
            </a:r>
          </a:p>
        </p:txBody>
      </p:sp>
      <p:sp>
        <p:nvSpPr>
          <p:cNvPr id="20" name="Pentagon 19"/>
          <p:cNvSpPr/>
          <p:nvPr/>
        </p:nvSpPr>
        <p:spPr bwMode="auto">
          <a:xfrm>
            <a:off x="182881" y="3465576"/>
            <a:ext cx="3171825" cy="475488"/>
          </a:xfrm>
          <a:prstGeom prst="homePlate">
            <a:avLst>
              <a:gd name="adj" fmla="val 27000"/>
            </a:avLst>
          </a:prstGeom>
          <a:solidFill>
            <a:schemeClr val="accent1"/>
          </a:solid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sz="1600" b="1" dirty="0">
                <a:solidFill>
                  <a:srgbClr val="FFFFFF"/>
                </a:solidFill>
              </a:rPr>
              <a:t>Custody</a:t>
            </a:r>
          </a:p>
        </p:txBody>
      </p:sp>
      <p:sp>
        <p:nvSpPr>
          <p:cNvPr id="22" name="Line 24"/>
          <p:cNvSpPr>
            <a:spLocks noChangeShapeType="1"/>
          </p:cNvSpPr>
          <p:nvPr/>
        </p:nvSpPr>
        <p:spPr bwMode="gray">
          <a:xfrm>
            <a:off x="256032" y="4197096"/>
            <a:ext cx="8595360" cy="0"/>
          </a:xfrm>
          <a:prstGeom prst="line">
            <a:avLst/>
          </a:prstGeom>
          <a:noFill/>
          <a:ln w="9525" cap="rnd">
            <a:solidFill>
              <a:schemeClr val="accent6"/>
            </a:solidFill>
            <a:prstDash val="sysDot"/>
            <a:round/>
            <a:headEnd/>
            <a:tailEnd/>
          </a:ln>
          <a:extLst>
            <a:ext uri="{909E8E84-426E-40DD-AFC4-6F175D3DCCD1}">
              <a14:hiddenFill xmlns:a14="http://schemas.microsoft.com/office/drawing/2010/main">
                <a:noFill/>
              </a14:hiddenFill>
            </a:ext>
          </a:extLst>
        </p:spPr>
        <p:txBody>
          <a:bodyPr/>
          <a:lstStyle/>
          <a:p>
            <a:pPr algn="ctr"/>
            <a:endParaRPr lang="en-US" sz="1250" dirty="0">
              <a:solidFill>
                <a:srgbClr val="53565A"/>
              </a:solidFill>
              <a:ea typeface="ヒラギノ角ゴ Pro W3" pitchFamily="124" charset="-128"/>
            </a:endParaRPr>
          </a:p>
        </p:txBody>
      </p:sp>
      <p:sp>
        <p:nvSpPr>
          <p:cNvPr id="23" name="TextBox 22"/>
          <p:cNvSpPr txBox="1"/>
          <p:nvPr/>
        </p:nvSpPr>
        <p:spPr>
          <a:xfrm>
            <a:off x="182880" y="4401385"/>
            <a:ext cx="8671560" cy="307777"/>
          </a:xfrm>
          <a:prstGeom prst="rect">
            <a:avLst/>
          </a:prstGeom>
          <a:noFill/>
        </p:spPr>
        <p:txBody>
          <a:bodyPr wrap="square" rtlCol="0">
            <a:spAutoFit/>
          </a:bodyPr>
          <a:lstStyle/>
          <a:p>
            <a:pPr>
              <a:spcAft>
                <a:spcPts val="300"/>
              </a:spcAft>
            </a:pPr>
            <a:r>
              <a:rPr lang="en-US" sz="1400" b="1" dirty="0" smtClean="0">
                <a:solidFill>
                  <a:srgbClr val="53565A"/>
                </a:solidFill>
              </a:rPr>
              <a:t>Corporates LCR Treatment</a:t>
            </a:r>
            <a:endParaRPr lang="en-US" sz="1400" b="1" dirty="0">
              <a:solidFill>
                <a:srgbClr val="53565A"/>
              </a:solidFill>
            </a:endParaRPr>
          </a:p>
        </p:txBody>
      </p:sp>
      <p:grpSp>
        <p:nvGrpSpPr>
          <p:cNvPr id="42" name="Group 41"/>
          <p:cNvGrpSpPr/>
          <p:nvPr/>
        </p:nvGrpSpPr>
        <p:grpSpPr>
          <a:xfrm>
            <a:off x="312294" y="4965192"/>
            <a:ext cx="8519414" cy="923330"/>
            <a:chOff x="185674" y="4956262"/>
            <a:chExt cx="8519414" cy="923330"/>
          </a:xfrm>
        </p:grpSpPr>
        <p:sp>
          <p:nvSpPr>
            <p:cNvPr id="16" name="TextBox 15"/>
            <p:cNvSpPr txBox="1"/>
            <p:nvPr/>
          </p:nvSpPr>
          <p:spPr>
            <a:xfrm>
              <a:off x="292608" y="5094762"/>
              <a:ext cx="1668145" cy="646331"/>
            </a:xfrm>
            <a:prstGeom prst="rect">
              <a:avLst/>
            </a:prstGeom>
            <a:noFill/>
          </p:spPr>
          <p:txBody>
            <a:bodyPr wrap="square" rtlCol="0">
              <a:spAutoFit/>
            </a:bodyPr>
            <a:lstStyle/>
            <a:p>
              <a:r>
                <a:rPr lang="en-US" dirty="0" smtClean="0">
                  <a:solidFill>
                    <a:srgbClr val="53565A"/>
                  </a:solidFill>
                  <a:ea typeface="+mj-ea"/>
                </a:rPr>
                <a:t>Operating % of Balances</a:t>
              </a:r>
              <a:endParaRPr lang="en-US" dirty="0">
                <a:solidFill>
                  <a:srgbClr val="53565A"/>
                </a:solidFill>
                <a:ea typeface="+mj-ea"/>
              </a:endParaRPr>
            </a:p>
          </p:txBody>
        </p:sp>
        <p:sp>
          <p:nvSpPr>
            <p:cNvPr id="32" name="TextBox 31"/>
            <p:cNvSpPr txBox="1"/>
            <p:nvPr/>
          </p:nvSpPr>
          <p:spPr>
            <a:xfrm>
              <a:off x="2231136" y="5233261"/>
              <a:ext cx="768095" cy="369332"/>
            </a:xfrm>
            <a:prstGeom prst="rect">
              <a:avLst/>
            </a:prstGeom>
            <a:noFill/>
          </p:spPr>
          <p:txBody>
            <a:bodyPr wrap="square" rtlCol="0">
              <a:spAutoFit/>
            </a:bodyPr>
            <a:lstStyle/>
            <a:p>
              <a:r>
                <a:rPr lang="en-US" dirty="0" smtClean="0">
                  <a:solidFill>
                    <a:srgbClr val="53565A"/>
                  </a:solidFill>
                  <a:ea typeface="+mj-ea"/>
                </a:rPr>
                <a:t>75%</a:t>
              </a:r>
              <a:endParaRPr lang="en-US" dirty="0">
                <a:solidFill>
                  <a:srgbClr val="53565A"/>
                </a:solidFill>
                <a:ea typeface="+mj-ea"/>
              </a:endParaRPr>
            </a:p>
          </p:txBody>
        </p:sp>
        <p:sp>
          <p:nvSpPr>
            <p:cNvPr id="33" name="TextBox 32"/>
            <p:cNvSpPr txBox="1"/>
            <p:nvPr/>
          </p:nvSpPr>
          <p:spPr>
            <a:xfrm>
              <a:off x="3108960" y="5156317"/>
              <a:ext cx="461137" cy="523220"/>
            </a:xfrm>
            <a:prstGeom prst="rect">
              <a:avLst/>
            </a:prstGeom>
            <a:noFill/>
          </p:spPr>
          <p:txBody>
            <a:bodyPr wrap="square" rtlCol="0">
              <a:spAutoFit/>
            </a:bodyPr>
            <a:lstStyle/>
            <a:p>
              <a:r>
                <a:rPr lang="en-US" sz="2800" dirty="0" smtClean="0">
                  <a:solidFill>
                    <a:srgbClr val="53565A"/>
                  </a:solidFill>
                  <a:ea typeface="+mj-ea"/>
                </a:rPr>
                <a:t>+</a:t>
              </a:r>
              <a:endParaRPr lang="en-US" sz="2800" dirty="0">
                <a:solidFill>
                  <a:srgbClr val="53565A"/>
                </a:solidFill>
                <a:ea typeface="+mj-ea"/>
              </a:endParaRPr>
            </a:p>
          </p:txBody>
        </p:sp>
        <p:sp>
          <p:nvSpPr>
            <p:cNvPr id="35" name="TextBox 34"/>
            <p:cNvSpPr txBox="1"/>
            <p:nvPr/>
          </p:nvSpPr>
          <p:spPr>
            <a:xfrm rot="18904003">
              <a:off x="1779799" y="5156317"/>
              <a:ext cx="451338" cy="523220"/>
            </a:xfrm>
            <a:prstGeom prst="rect">
              <a:avLst/>
            </a:prstGeom>
            <a:noFill/>
          </p:spPr>
          <p:txBody>
            <a:bodyPr wrap="square" rtlCol="0">
              <a:spAutoFit/>
            </a:bodyPr>
            <a:lstStyle/>
            <a:p>
              <a:r>
                <a:rPr lang="en-US" sz="2800" dirty="0" smtClean="0">
                  <a:solidFill>
                    <a:srgbClr val="53565A"/>
                  </a:solidFill>
                  <a:ea typeface="+mj-ea"/>
                </a:rPr>
                <a:t>+</a:t>
              </a:r>
              <a:endParaRPr lang="en-US" sz="2800" dirty="0">
                <a:solidFill>
                  <a:srgbClr val="53565A"/>
                </a:solidFill>
                <a:ea typeface="+mj-ea"/>
              </a:endParaRPr>
            </a:p>
          </p:txBody>
        </p:sp>
        <p:sp>
          <p:nvSpPr>
            <p:cNvPr id="37" name="TextBox 36"/>
            <p:cNvSpPr txBox="1"/>
            <p:nvPr/>
          </p:nvSpPr>
          <p:spPr>
            <a:xfrm rot="18849875">
              <a:off x="5304365" y="5156317"/>
              <a:ext cx="461137" cy="523220"/>
            </a:xfrm>
            <a:prstGeom prst="rect">
              <a:avLst/>
            </a:prstGeom>
            <a:noFill/>
          </p:spPr>
          <p:txBody>
            <a:bodyPr wrap="square" rtlCol="0">
              <a:spAutoFit/>
            </a:bodyPr>
            <a:lstStyle/>
            <a:p>
              <a:r>
                <a:rPr lang="en-US" sz="2800" dirty="0" smtClean="0">
                  <a:solidFill>
                    <a:srgbClr val="53565A"/>
                  </a:solidFill>
                  <a:ea typeface="+mj-ea"/>
                </a:rPr>
                <a:t>+</a:t>
              </a:r>
              <a:endParaRPr lang="en-US" sz="2800" dirty="0">
                <a:solidFill>
                  <a:srgbClr val="53565A"/>
                </a:solidFill>
                <a:ea typeface="+mj-ea"/>
              </a:endParaRPr>
            </a:p>
          </p:txBody>
        </p:sp>
        <p:sp>
          <p:nvSpPr>
            <p:cNvPr id="38" name="TextBox 37"/>
            <p:cNvSpPr txBox="1"/>
            <p:nvPr/>
          </p:nvSpPr>
          <p:spPr>
            <a:xfrm>
              <a:off x="3709987" y="4956262"/>
              <a:ext cx="1668145" cy="923330"/>
            </a:xfrm>
            <a:prstGeom prst="rect">
              <a:avLst/>
            </a:prstGeom>
            <a:noFill/>
          </p:spPr>
          <p:txBody>
            <a:bodyPr wrap="square" rtlCol="0">
              <a:spAutoFit/>
            </a:bodyPr>
            <a:lstStyle/>
            <a:p>
              <a:r>
                <a:rPr lang="en-US" dirty="0" smtClean="0">
                  <a:solidFill>
                    <a:srgbClr val="53565A"/>
                  </a:solidFill>
                  <a:ea typeface="+mj-ea"/>
                </a:rPr>
                <a:t>Non-operating (excess) % of Balances</a:t>
              </a:r>
              <a:endParaRPr lang="en-US" dirty="0">
                <a:solidFill>
                  <a:srgbClr val="53565A"/>
                </a:solidFill>
                <a:ea typeface="+mj-ea"/>
              </a:endParaRPr>
            </a:p>
          </p:txBody>
        </p:sp>
        <p:sp>
          <p:nvSpPr>
            <p:cNvPr id="39" name="TextBox 38"/>
            <p:cNvSpPr txBox="1"/>
            <p:nvPr/>
          </p:nvSpPr>
          <p:spPr>
            <a:xfrm>
              <a:off x="7073519" y="5094762"/>
              <a:ext cx="1631569" cy="646331"/>
            </a:xfrm>
            <a:prstGeom prst="rect">
              <a:avLst/>
            </a:prstGeom>
            <a:noFill/>
          </p:spPr>
          <p:txBody>
            <a:bodyPr wrap="square" rtlCol="0">
              <a:spAutoFit/>
            </a:bodyPr>
            <a:lstStyle/>
            <a:p>
              <a:r>
                <a:rPr lang="en-US" dirty="0" smtClean="0">
                  <a:solidFill>
                    <a:srgbClr val="53565A"/>
                  </a:solidFill>
                  <a:ea typeface="+mj-ea"/>
                </a:rPr>
                <a:t>% LCR Value         of a Deposit</a:t>
              </a:r>
              <a:endParaRPr lang="en-US" dirty="0">
                <a:solidFill>
                  <a:srgbClr val="53565A"/>
                </a:solidFill>
                <a:ea typeface="+mj-ea"/>
              </a:endParaRPr>
            </a:p>
          </p:txBody>
        </p:sp>
        <p:sp>
          <p:nvSpPr>
            <p:cNvPr id="40" name="TextBox 39"/>
            <p:cNvSpPr txBox="1"/>
            <p:nvPr/>
          </p:nvSpPr>
          <p:spPr>
            <a:xfrm>
              <a:off x="5705856" y="5233261"/>
              <a:ext cx="768095" cy="369332"/>
            </a:xfrm>
            <a:prstGeom prst="rect">
              <a:avLst/>
            </a:prstGeom>
            <a:noFill/>
          </p:spPr>
          <p:txBody>
            <a:bodyPr wrap="square" rtlCol="0">
              <a:spAutoFit/>
            </a:bodyPr>
            <a:lstStyle/>
            <a:p>
              <a:r>
                <a:rPr lang="en-US" dirty="0" smtClean="0">
                  <a:solidFill>
                    <a:srgbClr val="53565A"/>
                  </a:solidFill>
                  <a:ea typeface="+mj-ea"/>
                </a:rPr>
                <a:t>60%</a:t>
              </a:r>
              <a:endParaRPr lang="en-US" dirty="0">
                <a:solidFill>
                  <a:srgbClr val="53565A"/>
                </a:solidFill>
                <a:ea typeface="+mj-ea"/>
              </a:endParaRPr>
            </a:p>
          </p:txBody>
        </p:sp>
        <p:sp>
          <p:nvSpPr>
            <p:cNvPr id="41" name="TextBox 40"/>
            <p:cNvSpPr txBox="1"/>
            <p:nvPr/>
          </p:nvSpPr>
          <p:spPr>
            <a:xfrm>
              <a:off x="6598031" y="5156317"/>
              <a:ext cx="461137" cy="523220"/>
            </a:xfrm>
            <a:prstGeom prst="rect">
              <a:avLst/>
            </a:prstGeom>
            <a:noFill/>
          </p:spPr>
          <p:txBody>
            <a:bodyPr wrap="square" rtlCol="0">
              <a:spAutoFit/>
            </a:bodyPr>
            <a:lstStyle/>
            <a:p>
              <a:r>
                <a:rPr lang="en-US" sz="2800" dirty="0">
                  <a:solidFill>
                    <a:srgbClr val="53565A"/>
                  </a:solidFill>
                  <a:ea typeface="+mj-ea"/>
                </a:rPr>
                <a:t>=</a:t>
              </a:r>
            </a:p>
          </p:txBody>
        </p:sp>
        <p:sp>
          <p:nvSpPr>
            <p:cNvPr id="24" name="Double Bracket 23"/>
            <p:cNvSpPr/>
            <p:nvPr/>
          </p:nvSpPr>
          <p:spPr bwMode="auto">
            <a:xfrm>
              <a:off x="185674" y="4956262"/>
              <a:ext cx="2850134" cy="923330"/>
            </a:xfrm>
            <a:prstGeom prst="bracketPair">
              <a:avLst/>
            </a:prstGeom>
            <a:noFill/>
            <a:ln w="6350" cap="flat" cmpd="sng" algn="ctr">
              <a:solidFill>
                <a:schemeClr val="accent6"/>
              </a:solidFill>
              <a:prstDash val="solid"/>
              <a:round/>
              <a:headEnd type="none" w="med" len="med"/>
              <a:tailEnd type="none" w="med" len="med"/>
            </a:ln>
            <a:effectLst/>
            <a:extLst/>
          </p:spPr>
          <p:txBody>
            <a:bodyPr rtlCol="0" anchor="ctr"/>
            <a:lstStyle/>
            <a:p>
              <a:pPr algn="ctr"/>
              <a:endParaRPr lang="en-US">
                <a:solidFill>
                  <a:srgbClr val="53565A"/>
                </a:solidFill>
              </a:endParaRPr>
            </a:p>
          </p:txBody>
        </p:sp>
        <p:sp>
          <p:nvSpPr>
            <p:cNvPr id="43" name="Double Bracket 42"/>
            <p:cNvSpPr/>
            <p:nvPr/>
          </p:nvSpPr>
          <p:spPr bwMode="auto">
            <a:xfrm>
              <a:off x="3549523" y="4956262"/>
              <a:ext cx="2850134" cy="923330"/>
            </a:xfrm>
            <a:prstGeom prst="bracketPair">
              <a:avLst/>
            </a:prstGeom>
            <a:noFill/>
            <a:ln w="6350" cap="flat" cmpd="sng" algn="ctr">
              <a:solidFill>
                <a:schemeClr val="accent6"/>
              </a:solidFill>
              <a:prstDash val="solid"/>
              <a:round/>
              <a:headEnd type="none" w="med" len="med"/>
              <a:tailEnd type="none" w="med" len="med"/>
            </a:ln>
            <a:effectLst/>
            <a:extLst/>
          </p:spPr>
          <p:txBody>
            <a:bodyPr rtlCol="0" anchor="ctr"/>
            <a:lstStyle/>
            <a:p>
              <a:pPr algn="ctr"/>
              <a:endParaRPr lang="en-US">
                <a:solidFill>
                  <a:srgbClr val="53565A"/>
                </a:solidFill>
              </a:endParaRPr>
            </a:p>
          </p:txBody>
        </p:sp>
      </p:grpSp>
      <p:sp>
        <p:nvSpPr>
          <p:cNvPr id="6" name="Rectangle 5"/>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8</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1569384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0" name="Rectangle 32"/>
          <p:cNvSpPr>
            <a:spLocks noGrp="1" noChangeArrowheads="1"/>
          </p:cNvSpPr>
          <p:nvPr>
            <p:ph idx="1"/>
          </p:nvPr>
        </p:nvSpPr>
        <p:spPr>
          <a:xfrm>
            <a:off x="142048" y="3276600"/>
            <a:ext cx="8862646" cy="2667000"/>
          </a:xfrm>
        </p:spPr>
        <p:txBody>
          <a:bodyPr/>
          <a:lstStyle/>
          <a:p>
            <a:r>
              <a:rPr lang="en-US" altLang="en-US" dirty="0" smtClean="0"/>
              <a:t>Standard rates are based on desire to raise LCR and revenue accretive deposits</a:t>
            </a:r>
          </a:p>
          <a:p>
            <a:r>
              <a:rPr lang="en-US" altLang="en-US" dirty="0" smtClean="0"/>
              <a:t>Heavy reliance on Sales partners to adjust standard pricing based on market intelligence</a:t>
            </a:r>
          </a:p>
          <a:p>
            <a:r>
              <a:rPr lang="en-US" altLang="en-US" dirty="0" smtClean="0"/>
              <a:t>Broker Sweep programs are long-term contractual agreements, therefore the portfolio is a blend of long and short-term hedges to limit market exposure</a:t>
            </a:r>
          </a:p>
          <a:p>
            <a:endParaRPr lang="en-US" altLang="en-US" dirty="0"/>
          </a:p>
        </p:txBody>
      </p:sp>
      <p:sp>
        <p:nvSpPr>
          <p:cNvPr id="7199" name="Rectangle 31"/>
          <p:cNvSpPr>
            <a:spLocks noGrp="1" noChangeArrowheads="1"/>
          </p:cNvSpPr>
          <p:nvPr>
            <p:ph type="title"/>
          </p:nvPr>
        </p:nvSpPr>
        <p:spPr/>
        <p:txBody>
          <a:bodyPr anchor="b"/>
          <a:lstStyle/>
          <a:p>
            <a:r>
              <a:rPr lang="en-US" altLang="en-US" dirty="0" smtClean="0"/>
              <a:t>Pricing and NRFF</a:t>
            </a:r>
            <a:endParaRPr lang="en-US" altLang="en-US" dirty="0">
              <a:solidFill>
                <a:srgbClr val="FF0000"/>
              </a:solidFill>
            </a:endParaRPr>
          </a:p>
        </p:txBody>
      </p:sp>
      <p:grpSp>
        <p:nvGrpSpPr>
          <p:cNvPr id="7203" name="Group 35"/>
          <p:cNvGrpSpPr>
            <a:grpSpLocks/>
          </p:cNvGrpSpPr>
          <p:nvPr/>
        </p:nvGrpSpPr>
        <p:grpSpPr bwMode="auto">
          <a:xfrm>
            <a:off x="139212" y="533399"/>
            <a:ext cx="8862646" cy="381000"/>
            <a:chOff x="95" y="413"/>
            <a:chExt cx="6048" cy="240"/>
          </a:xfrm>
        </p:grpSpPr>
        <p:sp>
          <p:nvSpPr>
            <p:cNvPr id="7201" name="MessageBox"/>
            <p:cNvSpPr>
              <a:spLocks noChangeArrowheads="1"/>
            </p:cNvSpPr>
            <p:nvPr>
              <p:custDataLst>
                <p:tags r:id="rId3"/>
              </p:custDataLst>
            </p:nvPr>
          </p:nvSpPr>
          <p:spPr bwMode="auto">
            <a:xfrm>
              <a:off x="95" y="413"/>
              <a:ext cx="6048" cy="14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fontAlgn="base">
                <a:spcBef>
                  <a:spcPct val="0"/>
                </a:spcBef>
                <a:spcAft>
                  <a:spcPct val="0"/>
                </a:spcAft>
              </a:pPr>
              <a:r>
                <a:rPr lang="en-US" altLang="en-US" sz="1500" dirty="0" smtClean="0">
                  <a:solidFill>
                    <a:srgbClr val="00BDF2"/>
                  </a:solidFill>
                </a:rPr>
                <a:t>Pricing aligned with total portfolio spreads and LCR targets.</a:t>
              </a:r>
              <a:endParaRPr lang="en-US" altLang="en-US" sz="1500" dirty="0">
                <a:solidFill>
                  <a:srgbClr val="00BDF2"/>
                </a:solidFill>
              </a:endParaRPr>
            </a:p>
          </p:txBody>
        </p:sp>
        <p:sp>
          <p:nvSpPr>
            <p:cNvPr id="7202" name="MessageLine"/>
            <p:cNvSpPr>
              <a:spLocks noChangeShapeType="1"/>
            </p:cNvSpPr>
            <p:nvPr/>
          </p:nvSpPr>
          <p:spPr bwMode="auto">
            <a:xfrm>
              <a:off x="95" y="653"/>
              <a:ext cx="6048"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1400">
                <a:solidFill>
                  <a:srgbClr val="53565A"/>
                </a:solidFill>
              </a:endParaRPr>
            </a:p>
          </p:txBody>
        </p:sp>
      </p:grpSp>
      <p:sp>
        <p:nvSpPr>
          <p:cNvPr id="16" name="TextBox 15"/>
          <p:cNvSpPr txBox="1"/>
          <p:nvPr/>
        </p:nvSpPr>
        <p:spPr>
          <a:xfrm>
            <a:off x="142048" y="6365149"/>
            <a:ext cx="8468552" cy="369332"/>
          </a:xfrm>
          <a:prstGeom prst="rect">
            <a:avLst/>
          </a:prstGeom>
          <a:noFill/>
        </p:spPr>
        <p:txBody>
          <a:bodyPr wrap="square" rtlCol="0">
            <a:spAutoFit/>
          </a:bodyPr>
          <a:lstStyle/>
          <a:p>
            <a:pPr marL="228600" indent="-228600">
              <a:buAutoNum type="arabicParenBoth"/>
            </a:pPr>
            <a:r>
              <a:rPr lang="en-US" sz="600" dirty="0" smtClean="0">
                <a:latin typeface="+mj-lt"/>
              </a:rPr>
              <a:t>MMTD client rate is based on tenor (31 day – 0.47%, 45 day – 0.50%, 60 day – 0.58%, 90 day – 0.68%),   All new balances are hedged at 3 Month LIBOR, while conversions are hedged at the previous deposit types tenor (IBDDA – 3 year, ECR – 5 year).</a:t>
            </a:r>
          </a:p>
          <a:p>
            <a:pPr marL="228600" indent="-228600">
              <a:buAutoNum type="arabicParenBoth"/>
            </a:pPr>
            <a:r>
              <a:rPr lang="en-US" sz="600" dirty="0" smtClean="0">
                <a:latin typeface="+mj-lt"/>
              </a:rPr>
              <a:t>Based on average current pricing. Product approval required on all deals.</a:t>
            </a:r>
          </a:p>
        </p:txBody>
      </p:sp>
      <p:graphicFrame>
        <p:nvGraphicFramePr>
          <p:cNvPr id="3" name="Table 2"/>
          <p:cNvGraphicFramePr>
            <a:graphicFrameLocks noGrp="1"/>
          </p:cNvGraphicFramePr>
          <p:nvPr>
            <p:extLst>
              <p:ext uri="{D42A27DB-BD31-4B8C-83A1-F6EECF244321}">
                <p14:modId xmlns:p14="http://schemas.microsoft.com/office/powerpoint/2010/main" val="2862112018"/>
              </p:ext>
            </p:extLst>
          </p:nvPr>
        </p:nvGraphicFramePr>
        <p:xfrm>
          <a:off x="228600" y="1143002"/>
          <a:ext cx="8534397" cy="1708785"/>
        </p:xfrm>
        <a:graphic>
          <a:graphicData uri="http://schemas.openxmlformats.org/drawingml/2006/table">
            <a:tbl>
              <a:tblPr/>
              <a:tblGrid>
                <a:gridCol w="1393371"/>
                <a:gridCol w="1190171"/>
                <a:gridCol w="1190171"/>
                <a:gridCol w="1190171"/>
                <a:gridCol w="1190171"/>
                <a:gridCol w="1190171"/>
                <a:gridCol w="1190171"/>
              </a:tblGrid>
              <a:tr h="188595">
                <a:tc>
                  <a:txBody>
                    <a:bodyPr/>
                    <a:lstStyle/>
                    <a:p>
                      <a:pPr algn="l" fontAlgn="b"/>
                      <a:r>
                        <a:rPr lang="en-US" sz="1100" b="0"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FFFFFF"/>
                          </a:solidFill>
                          <a:effectLst/>
                          <a:latin typeface="Calibri"/>
                        </a:rPr>
                        <a:t>ECR</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c>
                  <a:txBody>
                    <a:bodyPr/>
                    <a:lstStyle/>
                    <a:p>
                      <a:pPr algn="ctr" fontAlgn="b"/>
                      <a:r>
                        <a:rPr lang="en-US" sz="1100" b="1" i="0" u="none" strike="noStrike" dirty="0">
                          <a:solidFill>
                            <a:srgbClr val="FFFFFF"/>
                          </a:solidFill>
                          <a:effectLst/>
                          <a:latin typeface="Calibri"/>
                        </a:rPr>
                        <a:t>Operating IB</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c>
                  <a:txBody>
                    <a:bodyPr/>
                    <a:lstStyle/>
                    <a:p>
                      <a:pPr algn="ctr" fontAlgn="b"/>
                      <a:r>
                        <a:rPr lang="en-US" sz="1100" b="1" i="0" u="none" strike="noStrike" dirty="0">
                          <a:solidFill>
                            <a:srgbClr val="FFFFFF"/>
                          </a:solidFill>
                          <a:effectLst/>
                          <a:latin typeface="Calibri"/>
                        </a:rPr>
                        <a:t>Corp/PS Non-Op IB</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c>
                  <a:txBody>
                    <a:bodyPr/>
                    <a:lstStyle/>
                    <a:p>
                      <a:pPr algn="ctr" fontAlgn="b"/>
                      <a:r>
                        <a:rPr lang="en-US" sz="1100" b="1" i="0" u="none" strike="noStrike" dirty="0" smtClean="0">
                          <a:solidFill>
                            <a:srgbClr val="FFFFFF"/>
                          </a:solidFill>
                          <a:effectLst/>
                          <a:latin typeface="Calibri"/>
                        </a:rPr>
                        <a:t>FI/ NBFI </a:t>
                      </a:r>
                      <a:r>
                        <a:rPr lang="en-US" sz="1100" b="1" i="0" u="none" strike="noStrike" dirty="0">
                          <a:solidFill>
                            <a:srgbClr val="FFFFFF"/>
                          </a:solidFill>
                          <a:effectLst/>
                          <a:latin typeface="Calibri"/>
                        </a:rPr>
                        <a:t>Non-Op IB</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c>
                  <a:txBody>
                    <a:bodyPr/>
                    <a:lstStyle/>
                    <a:p>
                      <a:pPr algn="ctr" fontAlgn="b"/>
                      <a:r>
                        <a:rPr lang="en-US" sz="1100" b="1" i="0" u="none" strike="noStrike" dirty="0" smtClean="0">
                          <a:solidFill>
                            <a:srgbClr val="FFFFFF"/>
                          </a:solidFill>
                          <a:effectLst/>
                          <a:latin typeface="Calibri"/>
                        </a:rPr>
                        <a:t>RBA</a:t>
                      </a:r>
                      <a:endParaRPr lang="en-US" sz="1100" b="1" i="0" u="none" strike="noStrike" dirty="0">
                        <a:solidFill>
                          <a:srgbClr val="FFFFFF"/>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c>
                  <a:txBody>
                    <a:bodyPr/>
                    <a:lstStyle/>
                    <a:p>
                      <a:pPr algn="ctr" fontAlgn="b"/>
                      <a:r>
                        <a:rPr lang="en-US" sz="1100" b="1" i="0" u="none" strike="noStrike" dirty="0" smtClean="0">
                          <a:solidFill>
                            <a:srgbClr val="FFFFFF"/>
                          </a:solidFill>
                          <a:effectLst/>
                          <a:latin typeface="Calibri"/>
                        </a:rPr>
                        <a:t>Minimum Maturity Time Deposit</a:t>
                      </a:r>
                      <a:r>
                        <a:rPr lang="en-US" sz="1100" b="1" i="0" u="none" strike="noStrike" baseline="30000" dirty="0" smtClean="0">
                          <a:solidFill>
                            <a:srgbClr val="FFFFFF"/>
                          </a:solidFill>
                          <a:effectLst/>
                          <a:latin typeface="Calibri"/>
                        </a:rPr>
                        <a:t>1</a:t>
                      </a:r>
                      <a:endParaRPr lang="en-US" sz="1100" b="1" i="0" u="none" strike="noStrike" dirty="0">
                        <a:solidFill>
                          <a:srgbClr val="FFFFFF"/>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r>
              <a:tr h="304800">
                <a:tc>
                  <a:txBody>
                    <a:bodyPr/>
                    <a:lstStyle/>
                    <a:p>
                      <a:pPr algn="r" rtl="0" fontAlgn="ctr"/>
                      <a:r>
                        <a:rPr lang="en-US" sz="900" b="1" i="0" u="none" strike="noStrike">
                          <a:solidFill>
                            <a:srgbClr val="000000"/>
                          </a:solidFill>
                          <a:effectLst/>
                          <a:latin typeface="Arial"/>
                        </a:rPr>
                        <a:t>Standard Client Rates</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smtClean="0">
                          <a:solidFill>
                            <a:srgbClr val="000000"/>
                          </a:solidFill>
                          <a:effectLst/>
                          <a:latin typeface="Arial"/>
                        </a:rPr>
                        <a:t>0.45%</a:t>
                      </a:r>
                      <a:endParaRPr lang="en-US" sz="900" b="0" i="0" u="none" strike="noStrike" dirty="0">
                        <a:solidFill>
                          <a:srgbClr val="000000"/>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smtClean="0">
                          <a:solidFill>
                            <a:srgbClr val="000000"/>
                          </a:solidFill>
                          <a:effectLst/>
                          <a:latin typeface="Arial"/>
                        </a:rPr>
                        <a:t>0.38%</a:t>
                      </a:r>
                      <a:endParaRPr lang="en-US" sz="900" b="0" i="0" u="none" strike="noStrike" dirty="0">
                        <a:solidFill>
                          <a:srgbClr val="000000"/>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smtClean="0">
                          <a:solidFill>
                            <a:srgbClr val="000000"/>
                          </a:solidFill>
                          <a:effectLst/>
                          <a:latin typeface="Arial"/>
                        </a:rPr>
                        <a:t>0.30%</a:t>
                      </a:r>
                      <a:endParaRPr lang="en-US" sz="900" b="0" i="0" u="none" strike="noStrike" dirty="0">
                        <a:solidFill>
                          <a:srgbClr val="000000"/>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smtClean="0">
                          <a:solidFill>
                            <a:srgbClr val="000000"/>
                          </a:solidFill>
                          <a:effectLst/>
                          <a:latin typeface="Arial"/>
                        </a:rPr>
                        <a:t>0.10%</a:t>
                      </a:r>
                      <a:endParaRPr lang="en-US" sz="900" b="0" i="0" u="none" strike="noStrike" dirty="0">
                        <a:solidFill>
                          <a:srgbClr val="000000"/>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Arial"/>
                        </a:rPr>
                        <a:t>Approval Required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smtClean="0">
                          <a:solidFill>
                            <a:srgbClr val="000000"/>
                          </a:solidFill>
                          <a:effectLst/>
                          <a:latin typeface="Arial"/>
                        </a:rPr>
                        <a:t>0.47% </a:t>
                      </a:r>
                      <a:r>
                        <a:rPr lang="en-US" sz="900" b="0" i="0" u="none" strike="noStrike" dirty="0">
                          <a:solidFill>
                            <a:srgbClr val="000000"/>
                          </a:solidFill>
                          <a:effectLst/>
                          <a:latin typeface="Arial"/>
                        </a:rPr>
                        <a:t>- </a:t>
                      </a:r>
                      <a:r>
                        <a:rPr lang="en-US" sz="900" b="0" i="0" u="none" strike="noStrike" dirty="0" smtClean="0">
                          <a:solidFill>
                            <a:srgbClr val="000000"/>
                          </a:solidFill>
                          <a:effectLst/>
                          <a:latin typeface="Arial"/>
                        </a:rPr>
                        <a:t>0.68%</a:t>
                      </a:r>
                      <a:endParaRPr lang="en-US" sz="900" b="0" i="0" u="none" strike="noStrike" dirty="0">
                        <a:solidFill>
                          <a:srgbClr val="000000"/>
                        </a:solidFill>
                        <a:effectLst/>
                        <a:latin typeface="Arial"/>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rtl="0" fontAlgn="b"/>
                      <a:r>
                        <a:rPr lang="en-US" sz="900" b="1" i="0" u="none" strike="noStrike">
                          <a:solidFill>
                            <a:srgbClr val="000000"/>
                          </a:solidFill>
                          <a:effectLst/>
                          <a:latin typeface="Arial"/>
                        </a:rPr>
                        <a:t>Pool</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900" b="0" i="0" u="none" strike="noStrike" dirty="0" smtClean="0">
                          <a:solidFill>
                            <a:srgbClr val="000000"/>
                          </a:solidFill>
                          <a:effectLst/>
                          <a:latin typeface="Arial"/>
                        </a:rPr>
                        <a:t>0.36%</a:t>
                      </a:r>
                      <a:endParaRPr lang="en-US" sz="900" b="0"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900" b="0" i="0" u="none" strike="noStrike" dirty="0" smtClean="0">
                          <a:solidFill>
                            <a:srgbClr val="000000"/>
                          </a:solidFill>
                          <a:effectLst/>
                          <a:latin typeface="+mn-lt"/>
                        </a:rPr>
                        <a:t>0.36%</a:t>
                      </a:r>
                      <a:endParaRPr lang="en-US" sz="9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900" b="0" i="0" u="none" strike="noStrike" dirty="0" smtClean="0">
                          <a:solidFill>
                            <a:srgbClr val="000000"/>
                          </a:solidFill>
                          <a:effectLst/>
                          <a:latin typeface="+mn-lt"/>
                        </a:rPr>
                        <a:t>0.36%</a:t>
                      </a:r>
                      <a:endParaRPr lang="en-US" sz="9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900" b="0" i="0" u="none" strike="noStrike" dirty="0" smtClean="0">
                          <a:solidFill>
                            <a:srgbClr val="000000"/>
                          </a:solidFill>
                          <a:effectLst/>
                          <a:latin typeface="+mn-lt"/>
                        </a:rPr>
                        <a:t>0.36%</a:t>
                      </a:r>
                      <a:endParaRPr lang="en-US" sz="9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900" b="0" i="0" u="none" strike="noStrike" dirty="0" smtClean="0">
                          <a:solidFill>
                            <a:srgbClr val="000000"/>
                          </a:solidFill>
                          <a:effectLst/>
                          <a:latin typeface="+mn-lt"/>
                        </a:rPr>
                        <a:t>0.36%</a:t>
                      </a:r>
                      <a:endParaRPr lang="en-US" sz="9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900" b="0" i="0" u="none" strike="noStrike" dirty="0" smtClean="0">
                          <a:solidFill>
                            <a:srgbClr val="000000"/>
                          </a:solidFill>
                          <a:effectLst/>
                          <a:latin typeface="+mn-lt"/>
                        </a:rPr>
                        <a:t>0.36%</a:t>
                      </a:r>
                      <a:endParaRPr lang="en-US" sz="900" b="0" i="0" u="none" strike="noStrike" dirty="0">
                        <a:solidFill>
                          <a:srgbClr val="000000"/>
                        </a:solidFill>
                        <a:effectLst/>
                        <a:latin typeface="+mn-lt"/>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r h="190500">
                <a:tc>
                  <a:txBody>
                    <a:bodyPr/>
                    <a:lstStyle/>
                    <a:p>
                      <a:pPr algn="l" rtl="0" fontAlgn="b"/>
                      <a:r>
                        <a:rPr lang="en-US" sz="900" b="1" i="0" u="none" strike="noStrike">
                          <a:solidFill>
                            <a:srgbClr val="000000"/>
                          </a:solidFill>
                          <a:effectLst/>
                          <a:latin typeface="Arial"/>
                        </a:rPr>
                        <a:t>Hedge</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b"/>
                      <a:r>
                        <a:rPr lang="en-US" sz="900" b="0" i="0" u="none" strike="noStrike" dirty="0" smtClean="0">
                          <a:solidFill>
                            <a:srgbClr val="000000"/>
                          </a:solidFill>
                          <a:effectLst/>
                          <a:latin typeface="Arial"/>
                        </a:rPr>
                        <a:t>1.25%</a:t>
                      </a:r>
                      <a:endParaRPr lang="en-US" sz="9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ctr" rtl="0" fontAlgn="b"/>
                      <a:r>
                        <a:rPr lang="en-US" sz="900" b="0" i="0" u="none" strike="noStrike" dirty="0" smtClean="0">
                          <a:solidFill>
                            <a:srgbClr val="000000"/>
                          </a:solidFill>
                          <a:effectLst/>
                          <a:latin typeface="Arial"/>
                        </a:rPr>
                        <a:t>0.94%</a:t>
                      </a:r>
                      <a:endParaRPr lang="en-US" sz="9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ctr" rtl="0" fontAlgn="b"/>
                      <a:r>
                        <a:rPr lang="en-US" sz="900" b="0" i="0" u="none" strike="noStrike" dirty="0" smtClean="0">
                          <a:solidFill>
                            <a:srgbClr val="000000"/>
                          </a:solidFill>
                          <a:effectLst/>
                          <a:latin typeface="Arial"/>
                        </a:rPr>
                        <a:t>0.94%</a:t>
                      </a:r>
                      <a:endParaRPr lang="en-US" sz="9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ctr" rtl="0" fontAlgn="b"/>
                      <a:r>
                        <a:rPr lang="en-US" sz="900" b="0" i="0" u="none" strike="noStrike" dirty="0" smtClean="0">
                          <a:solidFill>
                            <a:srgbClr val="000000"/>
                          </a:solidFill>
                          <a:effectLst/>
                          <a:latin typeface="Arial"/>
                        </a:rPr>
                        <a:t>0.94%</a:t>
                      </a:r>
                      <a:endParaRPr lang="en-US" sz="9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ctr" rtl="0" fontAlgn="b"/>
                      <a:r>
                        <a:rPr lang="en-US" sz="900" b="0" i="0" u="none" strike="noStrike" dirty="0" smtClean="0">
                          <a:solidFill>
                            <a:srgbClr val="000000"/>
                          </a:solidFill>
                          <a:effectLst/>
                          <a:latin typeface="Arial"/>
                        </a:rPr>
                        <a:t>0.62%</a:t>
                      </a:r>
                      <a:endParaRPr lang="en-US" sz="900" b="0" i="0" u="none" strike="noStrike" dirty="0">
                        <a:solidFill>
                          <a:srgbClr val="000000"/>
                        </a:solidFill>
                        <a:effectLst/>
                        <a:latin typeface="Arial"/>
                      </a:endParaRPr>
                    </a:p>
                  </a:txBody>
                  <a:tcPr marL="9525" marR="9525" marT="9525" marB="0" anchor="b">
                    <a:lnL>
                      <a:noFill/>
                    </a:lnL>
                    <a:lnR>
                      <a:noFill/>
                    </a:lnR>
                    <a:lnT>
                      <a:noFill/>
                    </a:lnT>
                    <a:lnB>
                      <a:noFill/>
                    </a:lnB>
                  </a:tcPr>
                </a:tc>
                <a:tc>
                  <a:txBody>
                    <a:bodyPr/>
                    <a:lstStyle/>
                    <a:p>
                      <a:pPr algn="ctr" rtl="0" fontAlgn="b"/>
                      <a:r>
                        <a:rPr lang="en-US" sz="900" b="0" i="0" u="none" strike="noStrike" dirty="0" smtClean="0">
                          <a:solidFill>
                            <a:srgbClr val="000000"/>
                          </a:solidFill>
                          <a:effectLst/>
                          <a:latin typeface="Arial"/>
                        </a:rPr>
                        <a:t>0.62%</a:t>
                      </a:r>
                      <a:endParaRPr lang="en-US" sz="900" b="0" i="0" u="none" strike="noStrike" dirty="0">
                        <a:solidFill>
                          <a:srgbClr val="000000"/>
                        </a:solidFill>
                        <a:effectLst/>
                        <a:latin typeface="Arial"/>
                      </a:endParaRPr>
                    </a:p>
                  </a:txBody>
                  <a:tcPr marL="9525" marR="9525" marT="9525" marB="0" anchor="b">
                    <a:lnL>
                      <a:noFill/>
                    </a:lnL>
                    <a:lnR>
                      <a:noFill/>
                    </a:lnR>
                    <a:lnT>
                      <a:noFill/>
                    </a:lnT>
                    <a:lnB>
                      <a:noFill/>
                    </a:lnB>
                  </a:tcPr>
                </a:tc>
              </a:tr>
              <a:tr h="190500">
                <a:tc>
                  <a:txBody>
                    <a:bodyPr/>
                    <a:lstStyle/>
                    <a:p>
                      <a:pPr algn="l" rtl="0" fontAlgn="b"/>
                      <a:r>
                        <a:rPr lang="en-US" sz="900" b="1" i="0" u="none" strike="noStrike">
                          <a:solidFill>
                            <a:srgbClr val="000000"/>
                          </a:solidFill>
                          <a:effectLst/>
                          <a:latin typeface="Arial"/>
                        </a:rPr>
                        <a:t>LP</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0.26%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0.26%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0.21%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sz="900" b="0" i="0" u="none" strike="noStrike">
                          <a:solidFill>
                            <a:srgbClr val="000000"/>
                          </a:solidFill>
                          <a:effectLst/>
                          <a:latin typeface="Arial"/>
                        </a:rPr>
                        <a:t>0.07%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0.07%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b"/>
                      <a:r>
                        <a:rPr lang="en-US" sz="900" b="0" i="0" u="none" strike="noStrike" dirty="0">
                          <a:solidFill>
                            <a:srgbClr val="000000"/>
                          </a:solidFill>
                          <a:effectLst/>
                          <a:latin typeface="Arial"/>
                        </a:rPr>
                        <a:t>0.35%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r>
              <a:tr h="190500">
                <a:tc>
                  <a:txBody>
                    <a:bodyPr/>
                    <a:lstStyle/>
                    <a:p>
                      <a:pPr algn="l" rtl="0" fontAlgn="b"/>
                      <a:r>
                        <a:rPr lang="en-US" sz="900" b="1" i="0" u="none" strike="noStrike">
                          <a:solidFill>
                            <a:srgbClr val="000000"/>
                          </a:solidFill>
                          <a:effectLst/>
                          <a:latin typeface="Arial"/>
                        </a:rPr>
                        <a:t>Total</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1.87%</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1.56%</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1.51%</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1.37%</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1.05%</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1.33%</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155">
                <a:tc>
                  <a:txBody>
                    <a:bodyPr/>
                    <a:lstStyle/>
                    <a:p>
                      <a:pPr algn="l" fontAlgn="b"/>
                      <a:endParaRPr lang="en-US" sz="200" b="0" i="0" u="none" strike="noStrike" dirty="0">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 b="0" i="0" u="none" strike="noStrike" dirty="0">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 b="0" i="0" u="none" strike="noStrike" dirty="0">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 b="0" i="0" u="none" strike="noStrike" dirty="0">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 b="0" i="0" u="none" strike="noStrike" dirty="0">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 b="0" i="0" u="none" strike="noStrike" dirty="0">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 b="0" i="0" u="none" strike="noStrike" dirty="0">
                        <a:solidFill>
                          <a:srgbClr val="000000"/>
                        </a:solidFill>
                        <a:effectLst/>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rtl="0" fontAlgn="b"/>
                      <a:r>
                        <a:rPr lang="en-US" sz="900" b="1" i="0" u="none" strike="noStrike">
                          <a:solidFill>
                            <a:srgbClr val="000000"/>
                          </a:solidFill>
                          <a:effectLst/>
                          <a:latin typeface="Arial"/>
                        </a:rPr>
                        <a:t>Net Spread</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1.42%</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1.18%</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1.21%</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1.27%</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a:solidFill>
                            <a:srgbClr val="000000"/>
                          </a:solidFill>
                          <a:effectLst/>
                          <a:latin typeface="Arial"/>
                        </a:rPr>
                        <a:t>Variable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900" b="1" i="0" u="none" strike="noStrike" dirty="0" smtClean="0">
                          <a:solidFill>
                            <a:srgbClr val="000000"/>
                          </a:solidFill>
                          <a:effectLst/>
                          <a:latin typeface="Arial"/>
                        </a:rPr>
                        <a:t>.65%-.86%</a:t>
                      </a:r>
                      <a:endParaRPr lang="en-US" sz="900" b="1" i="0" u="none" strike="noStrike" dirty="0">
                        <a:solidFill>
                          <a:srgbClr val="000000"/>
                        </a:solidFill>
                        <a:effectLst/>
                        <a:latin typeface="Arial"/>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Rectangle 4"/>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9</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293779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0" name="Rectangle 32"/>
          <p:cNvSpPr>
            <a:spLocks noGrp="1" noChangeArrowheads="1"/>
          </p:cNvSpPr>
          <p:nvPr>
            <p:ph idx="1"/>
          </p:nvPr>
        </p:nvSpPr>
        <p:spPr>
          <a:xfrm>
            <a:off x="142048" y="1066800"/>
            <a:ext cx="6715952" cy="1676400"/>
          </a:xfrm>
        </p:spPr>
        <p:txBody>
          <a:bodyPr/>
          <a:lstStyle/>
          <a:p>
            <a:pPr marL="0" indent="0">
              <a:buNone/>
            </a:pPr>
            <a:r>
              <a:rPr lang="en-US" altLang="en-US" b="1" dirty="0" smtClean="0"/>
              <a:t>Return on Assets (ROA)</a:t>
            </a:r>
            <a:r>
              <a:rPr lang="en-US" altLang="en-US" dirty="0" smtClean="0"/>
              <a:t>:</a:t>
            </a:r>
            <a:endParaRPr lang="en-US" altLang="en-US" b="1" dirty="0" smtClean="0"/>
          </a:p>
          <a:p>
            <a:pPr lvl="1"/>
            <a:r>
              <a:rPr lang="en-US" altLang="en-US" dirty="0" smtClean="0"/>
              <a:t>Citigroup current ROA is 94bps with a continued commitment of 90-100bps</a:t>
            </a:r>
          </a:p>
          <a:p>
            <a:pPr lvl="1"/>
            <a:r>
              <a:rPr lang="en-US" altLang="en-US" dirty="0" smtClean="0"/>
              <a:t>Asset allocation is the greater of the hedge allocation, runoff or collateral held</a:t>
            </a:r>
          </a:p>
          <a:p>
            <a:pPr lvl="2"/>
            <a:r>
              <a:rPr lang="en-US" altLang="en-US" dirty="0" smtClean="0"/>
              <a:t>Hedges – 90% of the hedges with a tenor greater than 1 year</a:t>
            </a:r>
          </a:p>
          <a:p>
            <a:pPr lvl="2"/>
            <a:r>
              <a:rPr lang="en-US" altLang="en-US" dirty="0" smtClean="0"/>
              <a:t>Runoff – determined by the type of deposit and excess amount</a:t>
            </a:r>
          </a:p>
          <a:p>
            <a:pPr lvl="2"/>
            <a:r>
              <a:rPr lang="en-US" altLang="en-US" dirty="0" smtClean="0"/>
              <a:t>Collateral – typically only for public sector entities (treasuries only)</a:t>
            </a:r>
          </a:p>
        </p:txBody>
      </p:sp>
      <p:sp>
        <p:nvSpPr>
          <p:cNvPr id="7199" name="Rectangle 31"/>
          <p:cNvSpPr>
            <a:spLocks noGrp="1" noChangeArrowheads="1"/>
          </p:cNvSpPr>
          <p:nvPr>
            <p:ph type="title"/>
          </p:nvPr>
        </p:nvSpPr>
        <p:spPr/>
        <p:txBody>
          <a:bodyPr anchor="b"/>
          <a:lstStyle/>
          <a:p>
            <a:r>
              <a:rPr lang="en-US" altLang="en-US" dirty="0" smtClean="0"/>
              <a:t>Return on Assets</a:t>
            </a:r>
            <a:endParaRPr lang="en-US" altLang="en-US" dirty="0">
              <a:solidFill>
                <a:srgbClr val="FF0000"/>
              </a:solidFill>
            </a:endParaRPr>
          </a:p>
        </p:txBody>
      </p:sp>
      <p:grpSp>
        <p:nvGrpSpPr>
          <p:cNvPr id="7203" name="Group 35"/>
          <p:cNvGrpSpPr>
            <a:grpSpLocks/>
          </p:cNvGrpSpPr>
          <p:nvPr/>
        </p:nvGrpSpPr>
        <p:grpSpPr bwMode="auto">
          <a:xfrm>
            <a:off x="139212" y="533399"/>
            <a:ext cx="8862646" cy="381000"/>
            <a:chOff x="95" y="413"/>
            <a:chExt cx="6048" cy="240"/>
          </a:xfrm>
        </p:grpSpPr>
        <p:sp>
          <p:nvSpPr>
            <p:cNvPr id="7201" name="MessageBox"/>
            <p:cNvSpPr>
              <a:spLocks noChangeArrowheads="1"/>
            </p:cNvSpPr>
            <p:nvPr>
              <p:custDataLst>
                <p:tags r:id="rId3"/>
              </p:custDataLst>
            </p:nvPr>
          </p:nvSpPr>
          <p:spPr bwMode="auto">
            <a:xfrm>
              <a:off x="95" y="413"/>
              <a:ext cx="6048" cy="14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fontAlgn="base">
                <a:spcBef>
                  <a:spcPct val="0"/>
                </a:spcBef>
                <a:spcAft>
                  <a:spcPct val="0"/>
                </a:spcAft>
              </a:pPr>
              <a:r>
                <a:rPr lang="en-US" altLang="en-US" sz="1500" dirty="0" smtClean="0">
                  <a:solidFill>
                    <a:srgbClr val="00BDF2"/>
                  </a:solidFill>
                </a:rPr>
                <a:t>Measure of how </a:t>
              </a:r>
              <a:r>
                <a:rPr lang="en-US" altLang="en-US" sz="1500" dirty="0">
                  <a:solidFill>
                    <a:srgbClr val="00BDF2"/>
                  </a:solidFill>
                </a:rPr>
                <a:t>efficiently assets are used to generate revenue.</a:t>
              </a:r>
            </a:p>
          </p:txBody>
        </p:sp>
        <p:sp>
          <p:nvSpPr>
            <p:cNvPr id="7202" name="MessageLine"/>
            <p:cNvSpPr>
              <a:spLocks noChangeShapeType="1"/>
            </p:cNvSpPr>
            <p:nvPr/>
          </p:nvSpPr>
          <p:spPr bwMode="auto">
            <a:xfrm>
              <a:off x="95" y="653"/>
              <a:ext cx="6048"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1400">
                <a:solidFill>
                  <a:srgbClr val="53565A"/>
                </a:solidFill>
              </a:endParaRPr>
            </a:p>
          </p:txBody>
        </p:sp>
      </p:grpSp>
      <p:sp>
        <p:nvSpPr>
          <p:cNvPr id="15" name="TextBox 18"/>
          <p:cNvSpPr txBox="1">
            <a:spLocks noChangeArrowheads="1"/>
          </p:cNvSpPr>
          <p:nvPr/>
        </p:nvSpPr>
        <p:spPr bwMode="auto">
          <a:xfrm>
            <a:off x="6697133" y="1524000"/>
            <a:ext cx="2229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a:solidFill>
                  <a:schemeClr val="tx1"/>
                </a:solidFill>
                <a:latin typeface="Arial" charset="0"/>
                <a:ea typeface="ヒラギノ角ゴ Pro W3" pitchFamily="44" charset="-128"/>
              </a:defRPr>
            </a:lvl1pPr>
            <a:lvl2pPr marL="742950" indent="-285750" eaLnBrk="0" hangingPunct="0">
              <a:defRPr sz="1400">
                <a:solidFill>
                  <a:schemeClr val="tx1"/>
                </a:solidFill>
                <a:latin typeface="Arial" charset="0"/>
                <a:ea typeface="ヒラギノ角ゴ Pro W3" pitchFamily="44" charset="-128"/>
              </a:defRPr>
            </a:lvl2pPr>
            <a:lvl3pPr marL="1143000" indent="-228600" eaLnBrk="0" hangingPunct="0">
              <a:defRPr sz="1400">
                <a:solidFill>
                  <a:schemeClr val="tx1"/>
                </a:solidFill>
                <a:latin typeface="Arial" charset="0"/>
                <a:ea typeface="ヒラギノ角ゴ Pro W3" pitchFamily="44" charset="-128"/>
              </a:defRPr>
            </a:lvl3pPr>
            <a:lvl4pPr marL="1600200" indent="-228600" eaLnBrk="0" hangingPunct="0">
              <a:defRPr sz="1400">
                <a:solidFill>
                  <a:schemeClr val="tx1"/>
                </a:solidFill>
                <a:latin typeface="Arial" charset="0"/>
                <a:ea typeface="ヒラギノ角ゴ Pro W3" pitchFamily="44" charset="-128"/>
              </a:defRPr>
            </a:lvl4pPr>
            <a:lvl5pPr marL="2057400" indent="-228600" eaLnBrk="0" hangingPunct="0">
              <a:defRPr sz="1400">
                <a:solidFill>
                  <a:schemeClr val="tx1"/>
                </a:solidFill>
                <a:latin typeface="Arial" charset="0"/>
                <a:ea typeface="ヒラギノ角ゴ Pro W3" pitchFamily="44" charset="-128"/>
              </a:defRPr>
            </a:lvl5pPr>
            <a:lvl6pPr marL="2514600" indent="-228600" eaLnBrk="0" fontAlgn="base" hangingPunct="0">
              <a:spcBef>
                <a:spcPct val="0"/>
              </a:spcBef>
              <a:spcAft>
                <a:spcPct val="0"/>
              </a:spcAft>
              <a:defRPr sz="1400">
                <a:solidFill>
                  <a:schemeClr val="tx1"/>
                </a:solidFill>
                <a:latin typeface="Arial" charset="0"/>
                <a:ea typeface="ヒラギノ角ゴ Pro W3" pitchFamily="44" charset="-128"/>
              </a:defRPr>
            </a:lvl6pPr>
            <a:lvl7pPr marL="2971800" indent="-228600" eaLnBrk="0" fontAlgn="base" hangingPunct="0">
              <a:spcBef>
                <a:spcPct val="0"/>
              </a:spcBef>
              <a:spcAft>
                <a:spcPct val="0"/>
              </a:spcAft>
              <a:defRPr sz="1400">
                <a:solidFill>
                  <a:schemeClr val="tx1"/>
                </a:solidFill>
                <a:latin typeface="Arial" charset="0"/>
                <a:ea typeface="ヒラギノ角ゴ Pro W3" pitchFamily="44" charset="-128"/>
              </a:defRPr>
            </a:lvl7pPr>
            <a:lvl8pPr marL="3429000" indent="-228600" eaLnBrk="0" fontAlgn="base" hangingPunct="0">
              <a:spcBef>
                <a:spcPct val="0"/>
              </a:spcBef>
              <a:spcAft>
                <a:spcPct val="0"/>
              </a:spcAft>
              <a:defRPr sz="1400">
                <a:solidFill>
                  <a:schemeClr val="tx1"/>
                </a:solidFill>
                <a:latin typeface="Arial" charset="0"/>
                <a:ea typeface="ヒラギノ角ゴ Pro W3" pitchFamily="44" charset="-128"/>
              </a:defRPr>
            </a:lvl8pPr>
            <a:lvl9pPr marL="3886200" indent="-228600" eaLnBrk="0" fontAlgn="base" hangingPunct="0">
              <a:spcBef>
                <a:spcPct val="0"/>
              </a:spcBef>
              <a:spcAft>
                <a:spcPct val="0"/>
              </a:spcAft>
              <a:defRPr sz="1400">
                <a:solidFill>
                  <a:schemeClr val="tx1"/>
                </a:solidFill>
                <a:latin typeface="Arial" charset="0"/>
                <a:ea typeface="ヒラギノ角ゴ Pro W3" pitchFamily="44" charset="-128"/>
              </a:defRPr>
            </a:lvl9pPr>
          </a:lstStyle>
          <a:p>
            <a:pPr algn="ctr" eaLnBrk="1" hangingPunct="1">
              <a:buClr>
                <a:srgbClr val="DC241F"/>
              </a:buClr>
            </a:pPr>
            <a:r>
              <a:rPr lang="en-US" altLang="en-US" dirty="0" smtClean="0">
                <a:solidFill>
                  <a:srgbClr val="53565A"/>
                </a:solidFill>
                <a:latin typeface="Arial"/>
                <a:ea typeface="+mn-ea"/>
              </a:rPr>
              <a:t>Net Income</a:t>
            </a:r>
            <a:endParaRPr lang="en-US" altLang="en-US" b="1" dirty="0" smtClean="0">
              <a:solidFill>
                <a:srgbClr val="ED8B00"/>
              </a:solidFill>
              <a:latin typeface="Arial"/>
              <a:ea typeface="+mn-ea"/>
            </a:endParaRPr>
          </a:p>
          <a:p>
            <a:pPr algn="ctr" eaLnBrk="1" hangingPunct="1">
              <a:buClr>
                <a:srgbClr val="DC241F"/>
              </a:buClr>
            </a:pPr>
            <a:r>
              <a:rPr lang="en-US" altLang="en-US" dirty="0" smtClean="0">
                <a:solidFill>
                  <a:srgbClr val="53565A"/>
                </a:solidFill>
                <a:latin typeface="Arial"/>
                <a:ea typeface="+mn-ea"/>
              </a:rPr>
              <a:t>Total Assets</a:t>
            </a:r>
            <a:endParaRPr lang="en-US" altLang="en-US" dirty="0">
              <a:solidFill>
                <a:srgbClr val="53565A"/>
              </a:solidFill>
              <a:latin typeface="Arial"/>
              <a:ea typeface="+mn-ea"/>
            </a:endParaRPr>
          </a:p>
        </p:txBody>
      </p:sp>
      <p:cxnSp>
        <p:nvCxnSpPr>
          <p:cNvPr id="17" name="Straight Connector 16"/>
          <p:cNvCxnSpPr/>
          <p:nvPr/>
        </p:nvCxnSpPr>
        <p:spPr bwMode="auto">
          <a:xfrm>
            <a:off x="7239000" y="1785610"/>
            <a:ext cx="1143000" cy="858"/>
          </a:xfrm>
          <a:prstGeom prst="line">
            <a:avLst/>
          </a:prstGeom>
          <a:solidFill>
            <a:schemeClr val="folHlink"/>
          </a:solidFill>
          <a:ln w="19050" cap="flat" cmpd="sng" algn="ctr">
            <a:solidFill>
              <a:srgbClr val="ED8B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76200" y="2667000"/>
            <a:ext cx="6324600" cy="584775"/>
          </a:xfrm>
          <a:prstGeom prst="rect">
            <a:avLst/>
          </a:prstGeom>
          <a:noFill/>
        </p:spPr>
        <p:txBody>
          <a:bodyPr wrap="square" rtlCol="0">
            <a:spAutoFit/>
          </a:bodyPr>
          <a:lstStyle/>
          <a:p>
            <a:r>
              <a:rPr lang="en-US" sz="1400" b="1" dirty="0" smtClean="0"/>
              <a:t>Example</a:t>
            </a:r>
          </a:p>
          <a:p>
            <a:r>
              <a:rPr lang="en-US" dirty="0" smtClean="0"/>
              <a:t>   - </a:t>
            </a:r>
            <a:r>
              <a:rPr lang="en-US" sz="1400" dirty="0" smtClean="0"/>
              <a:t>Apple has a $100MM Sweep priced on a managed rate with 20% excess</a:t>
            </a:r>
          </a:p>
        </p:txBody>
      </p:sp>
      <p:sp>
        <p:nvSpPr>
          <p:cNvPr id="18" name="TextBox 17"/>
          <p:cNvSpPr txBox="1"/>
          <p:nvPr/>
        </p:nvSpPr>
        <p:spPr>
          <a:xfrm>
            <a:off x="193675" y="3429000"/>
            <a:ext cx="8493125" cy="1169551"/>
          </a:xfrm>
          <a:prstGeom prst="rect">
            <a:avLst/>
          </a:prstGeom>
          <a:noFill/>
        </p:spPr>
        <p:txBody>
          <a:bodyPr wrap="square" rtlCol="0">
            <a:spAutoFit/>
          </a:bodyPr>
          <a:lstStyle/>
          <a:p>
            <a:r>
              <a:rPr lang="en-US" sz="1400" dirty="0" smtClean="0"/>
              <a:t>Hedge: Amount of balance in 3 year hedge </a:t>
            </a:r>
            <a:r>
              <a:rPr lang="en-US" sz="1400" b="1" dirty="0" smtClean="0"/>
              <a:t>x</a:t>
            </a:r>
            <a:r>
              <a:rPr lang="en-US" sz="1400" dirty="0" smtClean="0"/>
              <a:t> 90% </a:t>
            </a:r>
            <a:r>
              <a:rPr lang="en-US" sz="1400" b="1" dirty="0" smtClean="0"/>
              <a:t>x</a:t>
            </a:r>
            <a:r>
              <a:rPr lang="en-US" sz="1400" dirty="0" smtClean="0"/>
              <a:t> $100MM = $90MM </a:t>
            </a:r>
          </a:p>
          <a:p>
            <a:endParaRPr lang="en-US" sz="1400" dirty="0" smtClean="0"/>
          </a:p>
          <a:p>
            <a:r>
              <a:rPr lang="en-US" sz="1400" dirty="0" smtClean="0"/>
              <a:t>Runoff</a:t>
            </a:r>
            <a:r>
              <a:rPr lang="en-US" sz="1400" baseline="30000" dirty="0" smtClean="0"/>
              <a:t>1</a:t>
            </a:r>
            <a:r>
              <a:rPr lang="en-US" sz="1400" dirty="0" smtClean="0"/>
              <a:t>: 80% Operating </a:t>
            </a:r>
            <a:r>
              <a:rPr lang="en-US" sz="1400" b="1" dirty="0" smtClean="0"/>
              <a:t>x</a:t>
            </a:r>
            <a:r>
              <a:rPr lang="en-US" sz="1400" dirty="0" smtClean="0"/>
              <a:t> 25%  </a:t>
            </a:r>
            <a:r>
              <a:rPr lang="en-US" sz="1400" b="1" dirty="0" smtClean="0"/>
              <a:t>+ </a:t>
            </a:r>
            <a:r>
              <a:rPr lang="en-US" sz="1400" dirty="0" smtClean="0"/>
              <a:t>20% Non-Operating </a:t>
            </a:r>
            <a:r>
              <a:rPr lang="en-US" sz="1400" b="1" dirty="0"/>
              <a:t>x</a:t>
            </a:r>
            <a:r>
              <a:rPr lang="en-US" sz="1400" dirty="0"/>
              <a:t> </a:t>
            </a:r>
            <a:r>
              <a:rPr lang="en-US" sz="1400" dirty="0" smtClean="0"/>
              <a:t>40% = $28MM</a:t>
            </a:r>
          </a:p>
          <a:p>
            <a:endParaRPr lang="en-US" sz="1400" dirty="0" smtClean="0"/>
          </a:p>
          <a:p>
            <a:r>
              <a:rPr lang="en-US" sz="1400" dirty="0" smtClean="0"/>
              <a:t>Treasury and Purchased Muni Collateral: 100% of collateral held = $0</a:t>
            </a:r>
            <a:endParaRPr lang="en-US" sz="1400" dirty="0"/>
          </a:p>
        </p:txBody>
      </p:sp>
      <p:sp>
        <p:nvSpPr>
          <p:cNvPr id="19" name="Oval 18"/>
          <p:cNvSpPr/>
          <p:nvPr/>
        </p:nvSpPr>
        <p:spPr bwMode="auto">
          <a:xfrm>
            <a:off x="5257800" y="3327975"/>
            <a:ext cx="685800" cy="482025"/>
          </a:xfrm>
          <a:prstGeom prst="ellipse">
            <a:avLst/>
          </a:prstGeom>
          <a:noFill/>
          <a:ln w="127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a typeface="ヒラギノ角ゴ Pro W3" pitchFamily="124" charset="-128"/>
            </a:endParaRPr>
          </a:p>
        </p:txBody>
      </p:sp>
      <p:sp>
        <p:nvSpPr>
          <p:cNvPr id="20" name="Rectangle 19"/>
          <p:cNvSpPr/>
          <p:nvPr/>
        </p:nvSpPr>
        <p:spPr bwMode="auto">
          <a:xfrm>
            <a:off x="7010400" y="1524000"/>
            <a:ext cx="1600200" cy="523220"/>
          </a:xfrm>
          <a:prstGeom prst="rect">
            <a:avLst/>
          </a:prstGeom>
          <a:noFill/>
          <a:ln w="6350"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a typeface="ヒラギノ角ゴ Pro W3" pitchFamily="124" charset="-128"/>
            </a:endParaRPr>
          </a:p>
        </p:txBody>
      </p:sp>
      <p:sp>
        <p:nvSpPr>
          <p:cNvPr id="7171" name="TextBox 7170"/>
          <p:cNvSpPr txBox="1"/>
          <p:nvPr/>
        </p:nvSpPr>
        <p:spPr>
          <a:xfrm>
            <a:off x="380999" y="6400800"/>
            <a:ext cx="4059237" cy="215444"/>
          </a:xfrm>
          <a:prstGeom prst="rect">
            <a:avLst/>
          </a:prstGeom>
          <a:noFill/>
        </p:spPr>
        <p:txBody>
          <a:bodyPr wrap="square" rtlCol="0">
            <a:spAutoFit/>
          </a:bodyPr>
          <a:lstStyle/>
          <a:p>
            <a:r>
              <a:rPr lang="en-US" sz="800" baseline="0" dirty="0" smtClean="0">
                <a:ea typeface="+mj-ea"/>
              </a:rPr>
              <a:t>1.</a:t>
            </a:r>
            <a:r>
              <a:rPr lang="en-US" sz="800" dirty="0" smtClean="0">
                <a:ea typeface="+mj-ea"/>
              </a:rPr>
              <a:t> Includes Muni, when already held by Citi, and FHLB LC collateral</a:t>
            </a:r>
            <a:endParaRPr lang="en-US" sz="800" baseline="0" dirty="0">
              <a:ea typeface="+mj-ea"/>
            </a:endParaRPr>
          </a:p>
        </p:txBody>
      </p:sp>
      <p:sp>
        <p:nvSpPr>
          <p:cNvPr id="4" name="Rectangle 3"/>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10</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3437570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2015 Client Rate Sensitivity</a:t>
            </a:r>
            <a:endParaRPr lang="en-US" dirty="0"/>
          </a:p>
        </p:txBody>
      </p:sp>
      <p:grpSp>
        <p:nvGrpSpPr>
          <p:cNvPr id="3" name="Group 31"/>
          <p:cNvGrpSpPr>
            <a:grpSpLocks/>
          </p:cNvGrpSpPr>
          <p:nvPr/>
        </p:nvGrpSpPr>
        <p:grpSpPr bwMode="auto">
          <a:xfrm>
            <a:off x="139212" y="542930"/>
            <a:ext cx="8862646" cy="511174"/>
            <a:chOff x="95" y="342"/>
            <a:chExt cx="6048" cy="322"/>
          </a:xfrm>
        </p:grpSpPr>
        <p:sp>
          <p:nvSpPr>
            <p:cNvPr id="4" name="MessageBox"/>
            <p:cNvSpPr>
              <a:spLocks noChangeArrowheads="1"/>
            </p:cNvSpPr>
            <p:nvPr>
              <p:custDataLst>
                <p:tags r:id="rId3"/>
              </p:custDataLst>
            </p:nvPr>
          </p:nvSpPr>
          <p:spPr bwMode="auto">
            <a:xfrm>
              <a:off x="95" y="342"/>
              <a:ext cx="6048"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a:r>
                <a:rPr lang="en-US" altLang="en-US" sz="1500" dirty="0">
                  <a:solidFill>
                    <a:srgbClr val="00BDF2"/>
                  </a:solidFill>
                </a:rPr>
                <a:t>If rates rise in line with CCAR forecasts, we expect our more rate sensitive clients to demand nearly proportionate increases in their deposit rates.</a:t>
              </a:r>
            </a:p>
          </p:txBody>
        </p:sp>
        <p:sp>
          <p:nvSpPr>
            <p:cNvPr id="5" name="MessageLine"/>
            <p:cNvSpPr>
              <a:spLocks noChangeShapeType="1"/>
            </p:cNvSpPr>
            <p:nvPr/>
          </p:nvSpPr>
          <p:spPr bwMode="auto">
            <a:xfrm>
              <a:off x="95" y="664"/>
              <a:ext cx="6048"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aphicFrame>
        <p:nvGraphicFramePr>
          <p:cNvPr id="15" name="Table 14"/>
          <p:cNvGraphicFramePr>
            <a:graphicFrameLocks noGrp="1"/>
          </p:cNvGraphicFramePr>
          <p:nvPr>
            <p:extLst>
              <p:ext uri="{D42A27DB-BD31-4B8C-83A1-F6EECF244321}">
                <p14:modId xmlns:p14="http://schemas.microsoft.com/office/powerpoint/2010/main" val="1237499486"/>
              </p:ext>
            </p:extLst>
          </p:nvPr>
        </p:nvGraphicFramePr>
        <p:xfrm>
          <a:off x="838200" y="1600200"/>
          <a:ext cx="7848600" cy="1463040"/>
        </p:xfrm>
        <a:graphic>
          <a:graphicData uri="http://schemas.openxmlformats.org/drawingml/2006/table">
            <a:tbl>
              <a:tblPr firstRow="1" bandRow="1">
                <a:tableStyleId>{5C22544A-7EE6-4342-B048-85BDC9FD1C3A}</a:tableStyleId>
              </a:tblPr>
              <a:tblGrid>
                <a:gridCol w="2009717"/>
                <a:gridCol w="1316874"/>
                <a:gridCol w="1540454"/>
                <a:gridCol w="1540454"/>
                <a:gridCol w="1441101"/>
              </a:tblGrid>
              <a:tr h="243840">
                <a:tc>
                  <a:txBody>
                    <a:bodyPr/>
                    <a:lstStyle/>
                    <a:p>
                      <a:pPr>
                        <a:spcBef>
                          <a:spcPts val="50"/>
                        </a:spcBef>
                      </a:pPr>
                      <a:r>
                        <a:rPr lang="en-US" sz="1000" dirty="0" smtClean="0">
                          <a:solidFill>
                            <a:srgbClr val="00BDF2"/>
                          </a:solidFill>
                          <a:latin typeface="+mj-lt"/>
                        </a:rPr>
                        <a:t> ECR Client Breakdown</a:t>
                      </a:r>
                      <a:endParaRPr lang="en-US" sz="1000" dirty="0">
                        <a:solidFill>
                          <a:srgbClr val="00BDF2"/>
                        </a:solidFill>
                        <a:latin typeface="+mj-lt"/>
                      </a:endParaRPr>
                    </a:p>
                  </a:txBody>
                  <a:tcPr marL="45720" marR="45720" anchor="b">
                    <a:lnL w="12700" cap="flat" cmpd="sng" algn="ctr">
                      <a:solidFill>
                        <a:schemeClr val="tx1"/>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 of Balances</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 Change in Rate</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Methodology</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Rates</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r>
              <a:tr h="243840">
                <a:tc>
                  <a:txBody>
                    <a:bodyPr/>
                    <a:lstStyle/>
                    <a:p>
                      <a:pPr algn="l">
                        <a:spcBef>
                          <a:spcPts val="50"/>
                        </a:spcBef>
                      </a:pPr>
                      <a:r>
                        <a:rPr lang="en-US" sz="1000" b="0" dirty="0" smtClean="0">
                          <a:solidFill>
                            <a:srgbClr val="002D72"/>
                          </a:solidFill>
                          <a:latin typeface="+mj-lt"/>
                        </a:rPr>
                        <a:t>Category 1</a:t>
                      </a:r>
                      <a:endParaRPr lang="en-US" sz="1000" b="0" dirty="0">
                        <a:solidFill>
                          <a:srgbClr val="002D72"/>
                        </a:solidFill>
                        <a:latin typeface="+mj-lt"/>
                      </a:endParaRP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18%</a:t>
                      </a: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 85%</a:t>
                      </a: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3 Month LIBOR</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r>
              <a:tr h="243840">
                <a:tc>
                  <a:txBody>
                    <a:bodyPr/>
                    <a:lstStyle/>
                    <a:p>
                      <a:pPr algn="l">
                        <a:spcBef>
                          <a:spcPts val="50"/>
                        </a:spcBef>
                      </a:pPr>
                      <a:r>
                        <a:rPr lang="en-US" sz="1000" b="0" kern="1200" dirty="0" smtClean="0">
                          <a:solidFill>
                            <a:srgbClr val="002D72"/>
                          </a:solidFill>
                          <a:latin typeface="+mn-lt"/>
                          <a:ea typeface="+mn-ea"/>
                          <a:cs typeface="+mn-cs"/>
                        </a:rPr>
                        <a:t>Category 2</a:t>
                      </a:r>
                      <a:endParaRPr lang="en-US" sz="1000" b="0" dirty="0">
                        <a:solidFill>
                          <a:srgbClr val="002D72"/>
                        </a:solidFill>
                        <a:latin typeface="+mj-lt"/>
                      </a:endParaRP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30%</a:t>
                      </a:r>
                      <a:endParaRPr lang="en-US" sz="1000" b="0" dirty="0">
                        <a:solidFill>
                          <a:srgbClr val="53565A"/>
                        </a:solidFill>
                        <a:latin typeface="+mj-lt"/>
                      </a:endParaRP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60%</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kern="1200" dirty="0" smtClean="0">
                          <a:solidFill>
                            <a:srgbClr val="53565A"/>
                          </a:solidFill>
                          <a:latin typeface="+mn-lt"/>
                          <a:ea typeface="+mn-ea"/>
                          <a:cs typeface="+mn-cs"/>
                        </a:rPr>
                        <a:t>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b="0" dirty="0" smtClean="0">
                          <a:solidFill>
                            <a:srgbClr val="53565A"/>
                          </a:solidFill>
                          <a:latin typeface="+mj-lt"/>
                        </a:rPr>
                        <a:t>3 Month LIBOR</a:t>
                      </a: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r>
              <a:tr h="243840">
                <a:tc>
                  <a:txBody>
                    <a:bodyPr/>
                    <a:lstStyle/>
                    <a:p>
                      <a:pPr algn="l">
                        <a:spcBef>
                          <a:spcPts val="50"/>
                        </a:spcBef>
                      </a:pPr>
                      <a:r>
                        <a:rPr lang="en-US" sz="1000" b="0" kern="1200" dirty="0" smtClean="0">
                          <a:solidFill>
                            <a:srgbClr val="002D72"/>
                          </a:solidFill>
                          <a:latin typeface="+mn-lt"/>
                          <a:ea typeface="+mn-ea"/>
                          <a:cs typeface="+mn-cs"/>
                        </a:rPr>
                        <a:t>Category 3</a:t>
                      </a:r>
                      <a:endParaRPr lang="en-US" sz="1000" b="0" dirty="0">
                        <a:solidFill>
                          <a:srgbClr val="002D72"/>
                        </a:solidFill>
                        <a:latin typeface="+mj-lt"/>
                      </a:endParaRP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30%</a:t>
                      </a:r>
                      <a:endParaRPr lang="en-US" sz="1000" b="0" dirty="0">
                        <a:solidFill>
                          <a:srgbClr val="53565A"/>
                        </a:solidFill>
                        <a:latin typeface="+mj-lt"/>
                      </a:endParaRP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 23%</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kern="1200" dirty="0" smtClean="0">
                          <a:solidFill>
                            <a:srgbClr val="53565A"/>
                          </a:solidFill>
                          <a:latin typeface="+mn-lt"/>
                          <a:ea typeface="+mn-ea"/>
                          <a:cs typeface="+mn-cs"/>
                        </a:rPr>
                        <a:t>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b="0" kern="1200" dirty="0" smtClean="0">
                          <a:solidFill>
                            <a:srgbClr val="53565A"/>
                          </a:solidFill>
                          <a:latin typeface="+mn-lt"/>
                          <a:ea typeface="+mn-ea"/>
                          <a:cs typeface="+mn-cs"/>
                        </a:rPr>
                        <a:t>3 Month LIBOR</a:t>
                      </a: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r>
              <a:tr h="243840">
                <a:tc>
                  <a:txBody>
                    <a:bodyPr/>
                    <a:lstStyle/>
                    <a:p>
                      <a:pPr algn="l">
                        <a:spcBef>
                          <a:spcPts val="50"/>
                        </a:spcBef>
                      </a:pPr>
                      <a:r>
                        <a:rPr lang="en-US" sz="1000" b="0" kern="1200" dirty="0" smtClean="0">
                          <a:solidFill>
                            <a:srgbClr val="002D72"/>
                          </a:solidFill>
                          <a:latin typeface="+mn-lt"/>
                          <a:ea typeface="+mn-ea"/>
                          <a:cs typeface="+mn-cs"/>
                        </a:rPr>
                        <a:t>Category 4</a:t>
                      </a:r>
                      <a:endParaRPr lang="en-US" sz="1000" b="0" dirty="0" smtClean="0">
                        <a:solidFill>
                          <a:srgbClr val="002D72"/>
                        </a:solidFill>
                        <a:latin typeface="+mj-lt"/>
                      </a:endParaRP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20%</a:t>
                      </a:r>
                      <a:endParaRPr lang="en-US" sz="1000" b="0" dirty="0">
                        <a:solidFill>
                          <a:srgbClr val="53565A"/>
                        </a:solidFill>
                        <a:latin typeface="+mj-lt"/>
                      </a:endParaRP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10%</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kern="1200" dirty="0" smtClean="0">
                          <a:solidFill>
                            <a:srgbClr val="53565A"/>
                          </a:solidFill>
                          <a:latin typeface="+mn-lt"/>
                          <a:ea typeface="+mn-ea"/>
                          <a:cs typeface="+mn-cs"/>
                        </a:rPr>
                        <a:t>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b="0" kern="1200" dirty="0" smtClean="0">
                          <a:solidFill>
                            <a:srgbClr val="53565A"/>
                          </a:solidFill>
                          <a:latin typeface="+mn-lt"/>
                          <a:ea typeface="+mn-ea"/>
                          <a:cs typeface="+mn-cs"/>
                        </a:rPr>
                        <a:t>3 Month LIBOR</a:t>
                      </a: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r>
              <a:tr h="243840">
                <a:tc>
                  <a:txBody>
                    <a:bodyPr/>
                    <a:lstStyle/>
                    <a:p>
                      <a:pPr algn="l">
                        <a:spcBef>
                          <a:spcPts val="50"/>
                        </a:spcBef>
                      </a:pPr>
                      <a:r>
                        <a:rPr lang="en-US" sz="1000" b="0" kern="1200" dirty="0" smtClean="0">
                          <a:solidFill>
                            <a:srgbClr val="002D72"/>
                          </a:solidFill>
                          <a:latin typeface="+mn-lt"/>
                          <a:ea typeface="+mn-ea"/>
                          <a:cs typeface="+mn-cs"/>
                        </a:rPr>
                        <a:t>Category 5</a:t>
                      </a:r>
                      <a:endParaRPr lang="en-US" sz="1000" b="0" dirty="0" smtClean="0">
                        <a:solidFill>
                          <a:srgbClr val="002D72"/>
                        </a:solidFill>
                        <a:latin typeface="+mj-lt"/>
                      </a:endParaRP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2%</a:t>
                      </a:r>
                      <a:endParaRPr lang="en-US" sz="1000" b="0" dirty="0">
                        <a:solidFill>
                          <a:srgbClr val="53565A"/>
                        </a:solidFill>
                        <a:latin typeface="+mj-lt"/>
                      </a:endParaRP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100%</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a:spcBef>
                          <a:spcPts val="50"/>
                        </a:spcBef>
                      </a:pPr>
                      <a:r>
                        <a:rPr lang="en-US" sz="1000" b="0" kern="1200" dirty="0" smtClean="0">
                          <a:solidFill>
                            <a:srgbClr val="53565A"/>
                          </a:solidFill>
                          <a:latin typeface="+mn-lt"/>
                          <a:ea typeface="+mn-ea"/>
                          <a:cs typeface="+mn-cs"/>
                        </a:rPr>
                        <a:t>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3</a:t>
                      </a:r>
                      <a:r>
                        <a:rPr lang="en-US" sz="1000" b="0" baseline="0" dirty="0" smtClean="0">
                          <a:solidFill>
                            <a:srgbClr val="53565A"/>
                          </a:solidFill>
                          <a:latin typeface="+mj-lt"/>
                        </a:rPr>
                        <a:t> Month T-Bill</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854384176"/>
              </p:ext>
            </p:extLst>
          </p:nvPr>
        </p:nvGraphicFramePr>
        <p:xfrm>
          <a:off x="838207" y="3257550"/>
          <a:ext cx="7848599" cy="1371600"/>
        </p:xfrm>
        <a:graphic>
          <a:graphicData uri="http://schemas.openxmlformats.org/drawingml/2006/table">
            <a:tbl>
              <a:tblPr firstRow="1" bandRow="1">
                <a:tableStyleId>{5C22544A-7EE6-4342-B048-85BDC9FD1C3A}</a:tableStyleId>
              </a:tblPr>
              <a:tblGrid>
                <a:gridCol w="1981200"/>
                <a:gridCol w="1371600"/>
                <a:gridCol w="1447800"/>
                <a:gridCol w="1698622"/>
                <a:gridCol w="1349377"/>
              </a:tblGrid>
              <a:tr h="274320">
                <a:tc>
                  <a:txBody>
                    <a:bodyPr/>
                    <a:lstStyle/>
                    <a:p>
                      <a:pPr>
                        <a:spcBef>
                          <a:spcPts val="50"/>
                        </a:spcBef>
                      </a:pPr>
                      <a:r>
                        <a:rPr lang="en-US" sz="1000" dirty="0" smtClean="0">
                          <a:solidFill>
                            <a:srgbClr val="00BDF2"/>
                          </a:solidFill>
                          <a:latin typeface="+mj-lt"/>
                        </a:rPr>
                        <a:t>IBDDA</a:t>
                      </a:r>
                      <a:r>
                        <a:rPr lang="en-US" sz="1000" baseline="0" dirty="0" smtClean="0">
                          <a:solidFill>
                            <a:srgbClr val="00BDF2"/>
                          </a:solidFill>
                          <a:latin typeface="+mj-lt"/>
                        </a:rPr>
                        <a:t> Client Breakdown</a:t>
                      </a:r>
                      <a:endParaRPr lang="en-US" sz="1000" dirty="0">
                        <a:solidFill>
                          <a:srgbClr val="00BDF2"/>
                        </a:solidFill>
                        <a:latin typeface="+mj-lt"/>
                      </a:endParaRPr>
                    </a:p>
                  </a:txBody>
                  <a:tcPr marL="45720" marR="45720" anchor="b">
                    <a:lnL w="12700" cap="flat" cmpd="sng" algn="ctr">
                      <a:solidFill>
                        <a:schemeClr val="tx1"/>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 of Balances</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 Change in Rate</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Methodology</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Rates</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r>
              <a:tr h="274320">
                <a:tc>
                  <a:txBody>
                    <a:bodyPr/>
                    <a:lstStyle/>
                    <a:p>
                      <a:pPr algn="l">
                        <a:spcBef>
                          <a:spcPts val="50"/>
                        </a:spcBef>
                      </a:pPr>
                      <a:r>
                        <a:rPr lang="en-US" sz="1000" b="0" dirty="0" smtClean="0">
                          <a:solidFill>
                            <a:srgbClr val="002D72"/>
                          </a:solidFill>
                          <a:latin typeface="+mj-lt"/>
                        </a:rPr>
                        <a:t>Highest</a:t>
                      </a:r>
                      <a:endParaRPr lang="en-US" sz="1000" b="0" dirty="0">
                        <a:solidFill>
                          <a:srgbClr val="002D72"/>
                        </a:solidFill>
                        <a:latin typeface="+mj-lt"/>
                      </a:endParaRP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43%</a:t>
                      </a:r>
                      <a:endParaRPr lang="en-US" sz="1000" b="0" dirty="0">
                        <a:solidFill>
                          <a:srgbClr val="53565A"/>
                        </a:solidFill>
                        <a:latin typeface="+mj-lt"/>
                      </a:endParaRP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 85%</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 </a:t>
                      </a:r>
                      <a:r>
                        <a:rPr lang="en-US" sz="1000" b="0" kern="1200" dirty="0" smtClean="0">
                          <a:solidFill>
                            <a:srgbClr val="53565A"/>
                          </a:solidFill>
                          <a:latin typeface="+mn-lt"/>
                          <a:ea typeface="+mn-ea"/>
                          <a:cs typeface="+mn-cs"/>
                        </a:rPr>
                        <a:t>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 3 Month LIBOR</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r>
              <a:tr h="274320">
                <a:tc>
                  <a:txBody>
                    <a:bodyPr/>
                    <a:lstStyle/>
                    <a:p>
                      <a:pPr algn="l">
                        <a:spcBef>
                          <a:spcPts val="50"/>
                        </a:spcBef>
                      </a:pPr>
                      <a:r>
                        <a:rPr lang="en-US" sz="1000" b="0" dirty="0" smtClean="0">
                          <a:solidFill>
                            <a:srgbClr val="002D72"/>
                          </a:solidFill>
                          <a:latin typeface="+mj-lt"/>
                        </a:rPr>
                        <a:t>High</a:t>
                      </a:r>
                      <a:endParaRPr lang="en-US" sz="1000" b="0" dirty="0">
                        <a:solidFill>
                          <a:srgbClr val="002D72"/>
                        </a:solidFill>
                        <a:latin typeface="+mj-lt"/>
                      </a:endParaRP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34%</a:t>
                      </a:r>
                      <a:endParaRPr lang="en-US" sz="1000" b="0" dirty="0">
                        <a:solidFill>
                          <a:srgbClr val="53565A"/>
                        </a:solidFill>
                        <a:latin typeface="+mj-lt"/>
                      </a:endParaRP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75%</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a:t>
                      </a:r>
                      <a:r>
                        <a:rPr lang="en-US" sz="1000" b="0" kern="1200" dirty="0" smtClean="0">
                          <a:solidFill>
                            <a:srgbClr val="53565A"/>
                          </a:solidFill>
                          <a:latin typeface="+mn-lt"/>
                          <a:ea typeface="+mn-ea"/>
                          <a:cs typeface="+mn-cs"/>
                        </a:rPr>
                        <a:t>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3 Month LIBOR</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r>
              <a:tr h="274320">
                <a:tc>
                  <a:txBody>
                    <a:bodyPr/>
                    <a:lstStyle/>
                    <a:p>
                      <a:pPr algn="l">
                        <a:spcBef>
                          <a:spcPts val="50"/>
                        </a:spcBef>
                      </a:pPr>
                      <a:r>
                        <a:rPr lang="en-US" sz="1000" b="0" dirty="0" smtClean="0">
                          <a:solidFill>
                            <a:srgbClr val="002D72"/>
                          </a:solidFill>
                          <a:latin typeface="+mj-lt"/>
                        </a:rPr>
                        <a:t>Moderate</a:t>
                      </a:r>
                      <a:endParaRPr lang="en-US" sz="1000" b="0" dirty="0">
                        <a:solidFill>
                          <a:srgbClr val="002D72"/>
                        </a:solidFill>
                        <a:latin typeface="+mj-lt"/>
                      </a:endParaRP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17%</a:t>
                      </a:r>
                      <a:endParaRPr lang="en-US" sz="1000" b="0" dirty="0">
                        <a:solidFill>
                          <a:srgbClr val="53565A"/>
                        </a:solidFill>
                        <a:latin typeface="+mj-lt"/>
                      </a:endParaRP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55%</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a:t>
                      </a:r>
                      <a:r>
                        <a:rPr lang="en-US" sz="1000" b="0" kern="1200" dirty="0" smtClean="0">
                          <a:solidFill>
                            <a:srgbClr val="53565A"/>
                          </a:solidFill>
                          <a:latin typeface="+mn-lt"/>
                          <a:ea typeface="+mn-ea"/>
                          <a:cs typeface="+mn-cs"/>
                        </a:rPr>
                        <a:t>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b="0" dirty="0" smtClean="0">
                          <a:solidFill>
                            <a:srgbClr val="53565A"/>
                          </a:solidFill>
                          <a:latin typeface="+mj-lt"/>
                        </a:rPr>
                        <a:t> </a:t>
                      </a:r>
                      <a:r>
                        <a:rPr lang="en-US" sz="1000" b="0" kern="1200" dirty="0" smtClean="0">
                          <a:solidFill>
                            <a:srgbClr val="53565A"/>
                          </a:solidFill>
                          <a:latin typeface="+mn-lt"/>
                          <a:ea typeface="+mn-ea"/>
                          <a:cs typeface="+mn-cs"/>
                        </a:rPr>
                        <a:t>ON LIBOR</a:t>
                      </a:r>
                      <a:endParaRPr lang="en-US" sz="1000" b="0" dirty="0" smtClean="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9525" cap="rnd" cmpd="sng" algn="ctr">
                      <a:solidFill>
                        <a:srgbClr val="53565A"/>
                      </a:solidFill>
                      <a:prstDash val="dot"/>
                      <a:round/>
                      <a:headEnd type="none" w="med" len="med"/>
                      <a:tailEnd type="none" w="med" len="med"/>
                    </a:lnT>
                    <a:lnB w="9525" cap="rnd" cmpd="sng" algn="ctr">
                      <a:solidFill>
                        <a:srgbClr val="53565A"/>
                      </a:solidFill>
                      <a:prstDash val="dot"/>
                      <a:round/>
                      <a:headEnd type="none" w="med" len="med"/>
                      <a:tailEnd type="none" w="med" len="med"/>
                    </a:lnB>
                    <a:solidFill>
                      <a:schemeClr val="accent1">
                        <a:tint val="20000"/>
                        <a:alpha val="0"/>
                      </a:schemeClr>
                    </a:solidFill>
                  </a:tcPr>
                </a:tc>
              </a:tr>
              <a:tr h="274320">
                <a:tc>
                  <a:txBody>
                    <a:bodyPr/>
                    <a:lstStyle/>
                    <a:p>
                      <a:pPr algn="l">
                        <a:spcBef>
                          <a:spcPts val="50"/>
                        </a:spcBef>
                      </a:pPr>
                      <a:r>
                        <a:rPr lang="en-US" sz="1000" b="0" dirty="0" smtClean="0">
                          <a:solidFill>
                            <a:srgbClr val="002D72"/>
                          </a:solidFill>
                          <a:latin typeface="+mj-lt"/>
                        </a:rPr>
                        <a:t>Lower</a:t>
                      </a: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6%</a:t>
                      </a: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45%</a:t>
                      </a: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ON LIBOR</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271196739"/>
              </p:ext>
            </p:extLst>
          </p:nvPr>
        </p:nvGraphicFramePr>
        <p:xfrm>
          <a:off x="1295407" y="5154930"/>
          <a:ext cx="6327647" cy="731520"/>
        </p:xfrm>
        <a:graphic>
          <a:graphicData uri="http://schemas.openxmlformats.org/drawingml/2006/table">
            <a:tbl>
              <a:tblPr firstRow="1" bandRow="1">
                <a:tableStyleId>{5C22544A-7EE6-4342-B048-85BDC9FD1C3A}</a:tableStyleId>
              </a:tblPr>
              <a:tblGrid>
                <a:gridCol w="2057399"/>
                <a:gridCol w="1262852"/>
                <a:gridCol w="1556548"/>
                <a:gridCol w="1450848"/>
              </a:tblGrid>
              <a:tr h="243840">
                <a:tc>
                  <a:txBody>
                    <a:bodyPr/>
                    <a:lstStyle/>
                    <a:p>
                      <a:pPr>
                        <a:spcBef>
                          <a:spcPts val="50"/>
                        </a:spcBef>
                      </a:pPr>
                      <a:endParaRPr lang="en-US" sz="1000" dirty="0">
                        <a:solidFill>
                          <a:srgbClr val="00BDF2"/>
                        </a:solidFill>
                        <a:latin typeface="+mj-lt"/>
                      </a:endParaRPr>
                    </a:p>
                  </a:txBody>
                  <a:tcPr marL="45720" marR="45720" anchor="b">
                    <a:lnL w="12700" cap="flat" cmpd="sng" algn="ctr">
                      <a:solidFill>
                        <a:schemeClr val="tx1"/>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 Change in Rate</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Methodology</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6350" cap="flat" cmpd="sng" algn="ctr">
                      <a:solidFill>
                        <a:srgbClr val="000000">
                          <a:alpha val="0"/>
                        </a:srgb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c>
                  <a:txBody>
                    <a:bodyPr/>
                    <a:lstStyle/>
                    <a:p>
                      <a:pPr>
                        <a:spcBef>
                          <a:spcPts val="50"/>
                        </a:spcBef>
                      </a:pPr>
                      <a:r>
                        <a:rPr lang="en-US" sz="1000" dirty="0" smtClean="0">
                          <a:solidFill>
                            <a:srgbClr val="00BDF2"/>
                          </a:solidFill>
                          <a:latin typeface="+mj-lt"/>
                        </a:rPr>
                        <a:t>Rates</a:t>
                      </a:r>
                      <a:endParaRPr lang="en-US" sz="1000" dirty="0">
                        <a:solidFill>
                          <a:srgbClr val="00BDF2"/>
                        </a:solidFill>
                        <a:latin typeface="+mj-lt"/>
                      </a:endParaRPr>
                    </a:p>
                  </a:txBody>
                  <a:tcPr marL="45720" marR="45720" anchor="b">
                    <a:lnL w="6350" cap="flat" cmpd="sng" algn="ctr">
                      <a:solidFill>
                        <a:srgbClr val="000000">
                          <a:alpha val="0"/>
                        </a:srgb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53565A"/>
                      </a:solidFill>
                      <a:prstDash val="solid"/>
                      <a:round/>
                      <a:headEnd type="none" w="med" len="med"/>
                      <a:tailEnd type="none" w="med" len="med"/>
                    </a:lnB>
                    <a:solidFill>
                      <a:schemeClr val="accent1">
                        <a:alpha val="0"/>
                      </a:schemeClr>
                    </a:solidFill>
                  </a:tcPr>
                </a:tc>
              </a:tr>
              <a:tr h="243840">
                <a:tc>
                  <a:txBody>
                    <a:bodyPr/>
                    <a:lstStyle/>
                    <a:p>
                      <a:pPr algn="l">
                        <a:spcBef>
                          <a:spcPts val="50"/>
                        </a:spcBef>
                      </a:pPr>
                      <a:r>
                        <a:rPr lang="en-US" sz="1000" b="0" dirty="0" smtClean="0">
                          <a:solidFill>
                            <a:srgbClr val="002D72"/>
                          </a:solidFill>
                          <a:latin typeface="+mj-lt"/>
                        </a:rPr>
                        <a:t>ECR</a:t>
                      </a: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 44%</a:t>
                      </a: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 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c>
                  <a:txBody>
                    <a:bodyPr/>
                    <a:lstStyle/>
                    <a:p>
                      <a:pPr algn="l">
                        <a:spcBef>
                          <a:spcPts val="50"/>
                        </a:spcBef>
                      </a:pPr>
                      <a:r>
                        <a:rPr lang="en-US" sz="1000" b="0" dirty="0" smtClean="0">
                          <a:solidFill>
                            <a:srgbClr val="53565A"/>
                          </a:solidFill>
                          <a:latin typeface="+mj-lt"/>
                        </a:rPr>
                        <a:t> </a:t>
                      </a:r>
                      <a:r>
                        <a:rPr lang="en-US" sz="1000" b="0" kern="1200" dirty="0" smtClean="0">
                          <a:solidFill>
                            <a:srgbClr val="53565A"/>
                          </a:solidFill>
                          <a:latin typeface="+mn-lt"/>
                          <a:ea typeface="+mn-ea"/>
                          <a:cs typeface="+mn-cs"/>
                        </a:rPr>
                        <a:t>3 Month LIBOR</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53565A"/>
                      </a:solidFill>
                      <a:prstDash val="solid"/>
                      <a:round/>
                      <a:headEnd type="none" w="med" len="med"/>
                      <a:tailEnd type="none" w="med" len="med"/>
                    </a:lnT>
                    <a:lnB w="9525" cap="rnd" cmpd="sng" algn="ctr">
                      <a:solidFill>
                        <a:srgbClr val="53565A"/>
                      </a:solidFill>
                      <a:prstDash val="dot"/>
                      <a:round/>
                      <a:headEnd type="none" w="med" len="med"/>
                      <a:tailEnd type="none" w="med" len="med"/>
                    </a:lnB>
                    <a:solidFill>
                      <a:schemeClr val="accent1">
                        <a:tint val="40000"/>
                        <a:alpha val="0"/>
                      </a:schemeClr>
                    </a:solidFill>
                  </a:tcPr>
                </a:tc>
              </a:tr>
              <a:tr h="243840">
                <a:tc>
                  <a:txBody>
                    <a:bodyPr/>
                    <a:lstStyle/>
                    <a:p>
                      <a:pPr algn="l">
                        <a:spcBef>
                          <a:spcPts val="50"/>
                        </a:spcBef>
                      </a:pPr>
                      <a:r>
                        <a:rPr lang="en-US" sz="1000" b="0" dirty="0" smtClean="0">
                          <a:solidFill>
                            <a:srgbClr val="002D72"/>
                          </a:solidFill>
                          <a:latin typeface="+mj-lt"/>
                        </a:rPr>
                        <a:t>IBDDA</a:t>
                      </a:r>
                      <a:endParaRPr lang="en-US" sz="1000" b="0" dirty="0">
                        <a:solidFill>
                          <a:srgbClr val="002D72"/>
                        </a:solidFill>
                        <a:latin typeface="+mj-lt"/>
                      </a:endParaRPr>
                    </a:p>
                  </a:txBody>
                  <a:tcPr marL="45720" marR="45720">
                    <a:lnL w="12700" cap="flat" cmpd="sng" algn="ctr">
                      <a:solidFill>
                        <a:schemeClr val="tx1"/>
                      </a:solidFill>
                      <a:prstDash val="solid"/>
                      <a:round/>
                      <a:headEnd type="none" w="med" len="med"/>
                      <a:tailEnd type="none" w="med" len="med"/>
                    </a:lnL>
                    <a:lnR w="6350" cap="flat" cmpd="sng" algn="ctr">
                      <a:solidFill>
                        <a:srgbClr val="53565A"/>
                      </a:solidFill>
                      <a:prstDash val="solid"/>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60%</a:t>
                      </a:r>
                      <a:endParaRPr lang="en-US" sz="1000" b="0" dirty="0">
                        <a:solidFill>
                          <a:srgbClr val="53565A"/>
                        </a:solidFill>
                        <a:latin typeface="+mj-lt"/>
                      </a:endParaRPr>
                    </a:p>
                  </a:txBody>
                  <a:tcPr marL="45720" marR="45720">
                    <a:lnL w="6350" cap="flat" cmpd="sng" algn="ctr">
                      <a:solidFill>
                        <a:srgbClr val="53565A"/>
                      </a:solidFill>
                      <a:prstDash val="solid"/>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algn="l">
                        <a:spcBef>
                          <a:spcPts val="50"/>
                        </a:spcBef>
                      </a:pPr>
                      <a:r>
                        <a:rPr lang="en-US" sz="1000" b="0" dirty="0" smtClean="0">
                          <a:solidFill>
                            <a:srgbClr val="53565A"/>
                          </a:solidFill>
                          <a:latin typeface="+mj-lt"/>
                        </a:rPr>
                        <a:t> </a:t>
                      </a:r>
                      <a:r>
                        <a:rPr lang="en-US" sz="1000" b="0" kern="1200" dirty="0" smtClean="0">
                          <a:solidFill>
                            <a:srgbClr val="53565A"/>
                          </a:solidFill>
                          <a:latin typeface="+mn-lt"/>
                          <a:ea typeface="+mn-ea"/>
                          <a:cs typeface="+mn-cs"/>
                        </a:rPr>
                        <a:t>3 Month Moving Average</a:t>
                      </a:r>
                      <a:endParaRPr lang="en-US" sz="1000" b="0" dirty="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9525" cap="rnd" cmpd="sng" algn="ctr">
                      <a:solidFill>
                        <a:srgbClr val="53565A"/>
                      </a:solidFill>
                      <a:prstDash val="dot"/>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c>
                  <a:txBody>
                    <a:bodyPr/>
                    <a:lstStyle/>
                    <a:p>
                      <a:pPr marL="0" marR="0" indent="0" algn="l" defTabSz="914400" rtl="0" eaLnBrk="1" fontAlgn="auto" latinLnBrk="0" hangingPunct="1">
                        <a:lnSpc>
                          <a:spcPct val="100000"/>
                        </a:lnSpc>
                        <a:spcBef>
                          <a:spcPts val="50"/>
                        </a:spcBef>
                        <a:spcAft>
                          <a:spcPts val="0"/>
                        </a:spcAft>
                        <a:buClrTx/>
                        <a:buSzTx/>
                        <a:buFontTx/>
                        <a:buNone/>
                        <a:tabLst/>
                        <a:defRPr/>
                      </a:pPr>
                      <a:r>
                        <a:rPr lang="en-US" sz="1000" b="0" dirty="0" smtClean="0">
                          <a:solidFill>
                            <a:srgbClr val="53565A"/>
                          </a:solidFill>
                          <a:latin typeface="+mj-lt"/>
                        </a:rPr>
                        <a:t> </a:t>
                      </a:r>
                      <a:r>
                        <a:rPr lang="en-US" sz="1000" b="0" kern="1200" dirty="0" smtClean="0">
                          <a:solidFill>
                            <a:srgbClr val="53565A"/>
                          </a:solidFill>
                          <a:latin typeface="+mn-lt"/>
                          <a:ea typeface="+mn-ea"/>
                          <a:cs typeface="+mn-cs"/>
                        </a:rPr>
                        <a:t>3 Month LIBOR</a:t>
                      </a:r>
                      <a:endParaRPr lang="en-US" sz="1000" b="0" dirty="0" smtClean="0">
                        <a:solidFill>
                          <a:srgbClr val="53565A"/>
                        </a:solidFill>
                        <a:latin typeface="+mj-lt"/>
                      </a:endParaRPr>
                    </a:p>
                  </a:txBody>
                  <a:tcPr marL="45720" marR="45720">
                    <a:lnL w="9525" cap="rnd" cmpd="sng" algn="ctr">
                      <a:solidFill>
                        <a:srgbClr val="53565A"/>
                      </a:solidFill>
                      <a:prstDash val="dot"/>
                      <a:round/>
                      <a:headEnd type="none" w="med" len="med"/>
                      <a:tailEnd type="none" w="med" len="med"/>
                    </a:lnL>
                    <a:lnR w="12700" cap="flat" cmpd="sng" algn="ctr">
                      <a:solidFill>
                        <a:schemeClr val="tx1"/>
                      </a:solidFill>
                      <a:prstDash val="solid"/>
                      <a:round/>
                      <a:headEnd type="none" w="med" len="med"/>
                      <a:tailEnd type="none" w="med" len="med"/>
                    </a:lnR>
                    <a:lnT w="9525" cap="rnd" cmpd="sng" algn="ctr">
                      <a:solidFill>
                        <a:srgbClr val="53565A"/>
                      </a:solidFill>
                      <a:prstDash val="dot"/>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20000"/>
                        <a:alpha val="0"/>
                      </a:schemeClr>
                    </a:solidFill>
                  </a:tcPr>
                </a:tc>
              </a:tr>
            </a:tbl>
          </a:graphicData>
        </a:graphic>
      </p:graphicFrame>
      <p:sp>
        <p:nvSpPr>
          <p:cNvPr id="21" name="Text Box 22"/>
          <p:cNvSpPr txBox="1">
            <a:spLocks noChangeArrowheads="1"/>
          </p:cNvSpPr>
          <p:nvPr/>
        </p:nvSpPr>
        <p:spPr bwMode="gray">
          <a:xfrm>
            <a:off x="3433291" y="1212594"/>
            <a:ext cx="2277418"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1200" b="1" dirty="0" smtClean="0">
                <a:solidFill>
                  <a:schemeClr val="accent1"/>
                </a:solidFill>
              </a:rPr>
              <a:t>NA Liquidity Management View</a:t>
            </a:r>
            <a:endParaRPr lang="en-US" altLang="en-US" sz="1200" b="1" dirty="0">
              <a:solidFill>
                <a:schemeClr val="accent1"/>
              </a:solidFill>
            </a:endParaRPr>
          </a:p>
        </p:txBody>
      </p:sp>
      <p:sp>
        <p:nvSpPr>
          <p:cNvPr id="22" name="Text Box 22"/>
          <p:cNvSpPr txBox="1">
            <a:spLocks noChangeArrowheads="1"/>
          </p:cNvSpPr>
          <p:nvPr/>
        </p:nvSpPr>
        <p:spPr bwMode="gray">
          <a:xfrm>
            <a:off x="3927240" y="4743450"/>
            <a:ext cx="1289520" cy="184666"/>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altLang="en-US" sz="1200" b="1" dirty="0" smtClean="0">
                <a:solidFill>
                  <a:schemeClr val="accent1"/>
                </a:solidFill>
              </a:rPr>
              <a:t>NA Treasury View</a:t>
            </a:r>
            <a:endParaRPr lang="en-US" altLang="en-US" sz="1200" b="1" dirty="0">
              <a:solidFill>
                <a:schemeClr val="accent1"/>
              </a:solidFill>
            </a:endParaRPr>
          </a:p>
        </p:txBody>
      </p:sp>
      <p:sp>
        <p:nvSpPr>
          <p:cNvPr id="8" name="Rectangle 7"/>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11</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1010817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2" name="Rectangle 28"/>
          <p:cNvSpPr>
            <a:spLocks noGrp="1" noChangeArrowheads="1"/>
          </p:cNvSpPr>
          <p:nvPr>
            <p:ph type="title"/>
          </p:nvPr>
        </p:nvSpPr>
        <p:spPr/>
        <p:txBody>
          <a:bodyPr anchor="b"/>
          <a:lstStyle/>
          <a:p>
            <a:r>
              <a:rPr lang="en-US" altLang="en-US" dirty="0" smtClean="0"/>
              <a:t>Hedge Caterpillars</a:t>
            </a:r>
            <a:endParaRPr lang="en-US" altLang="en-US" dirty="0"/>
          </a:p>
        </p:txBody>
      </p:sp>
      <p:grpSp>
        <p:nvGrpSpPr>
          <p:cNvPr id="6175" name="Group 31"/>
          <p:cNvGrpSpPr>
            <a:grpSpLocks/>
          </p:cNvGrpSpPr>
          <p:nvPr/>
        </p:nvGrpSpPr>
        <p:grpSpPr bwMode="auto">
          <a:xfrm>
            <a:off x="139212" y="571515"/>
            <a:ext cx="8862646" cy="320676"/>
            <a:chOff x="95" y="462"/>
            <a:chExt cx="6048" cy="202"/>
          </a:xfrm>
        </p:grpSpPr>
        <p:sp>
          <p:nvSpPr>
            <p:cNvPr id="6173" name="MessageBox"/>
            <p:cNvSpPr>
              <a:spLocks noChangeArrowheads="1"/>
            </p:cNvSpPr>
            <p:nvPr>
              <p:custDataLst>
                <p:tags r:id="rId3"/>
              </p:custDataLst>
            </p:nvPr>
          </p:nvSpPr>
          <p:spPr bwMode="auto">
            <a:xfrm>
              <a:off x="95" y="462"/>
              <a:ext cx="6048" cy="14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lvl="1"/>
              <a:r>
                <a:rPr lang="en-US" altLang="en-US" sz="1500" dirty="0">
                  <a:solidFill>
                    <a:srgbClr val="00BDF2"/>
                  </a:solidFill>
                </a:rPr>
                <a:t>NA LMS utilizes hedge caterpillars to mitigate risk from interest rate </a:t>
              </a:r>
              <a:r>
                <a:rPr lang="en-US" altLang="en-US" sz="1500" dirty="0" smtClean="0">
                  <a:solidFill>
                    <a:srgbClr val="00BDF2"/>
                  </a:solidFill>
                </a:rPr>
                <a:t>fluctuations. </a:t>
              </a:r>
              <a:endParaRPr lang="en-US" altLang="en-US" sz="1500" dirty="0">
                <a:solidFill>
                  <a:srgbClr val="00BDF2"/>
                </a:solidFill>
              </a:endParaRPr>
            </a:p>
          </p:txBody>
        </p:sp>
        <p:sp>
          <p:nvSpPr>
            <p:cNvPr id="6174" name="MessageLine"/>
            <p:cNvSpPr>
              <a:spLocks noChangeShapeType="1"/>
            </p:cNvSpPr>
            <p:nvPr/>
          </p:nvSpPr>
          <p:spPr bwMode="auto">
            <a:xfrm>
              <a:off x="95" y="664"/>
              <a:ext cx="6048"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5" name="Rectangle 24"/>
          <p:cNvSpPr txBox="1">
            <a:spLocks noChangeArrowheads="1"/>
          </p:cNvSpPr>
          <p:nvPr/>
        </p:nvSpPr>
        <p:spPr bwMode="gray">
          <a:xfrm>
            <a:off x="2216853" y="1009650"/>
            <a:ext cx="471029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indent="0" defTabSz="1838325" fontAlgn="base">
              <a:spcBef>
                <a:spcPct val="75000"/>
              </a:spcBef>
              <a:spcAft>
                <a:spcPct val="0"/>
              </a:spcAft>
              <a:buClr>
                <a:schemeClr val="tx2"/>
              </a:buClr>
              <a:buFont typeface="Symbol" pitchFamily="18" charset="2"/>
              <a:buNone/>
              <a:defRPr sz="1200" b="1">
                <a:solidFill>
                  <a:schemeClr val="accent1"/>
                </a:solidFill>
              </a:defRPr>
            </a:lvl1pPr>
            <a:lvl2pPr marL="344488" indent="-171450" defTabSz="1838325" fontAlgn="base">
              <a:spcBef>
                <a:spcPct val="25000"/>
              </a:spcBef>
              <a:spcAft>
                <a:spcPct val="0"/>
              </a:spcAft>
              <a:buClr>
                <a:schemeClr val="tx2"/>
              </a:buClr>
              <a:buFont typeface="Arial" pitchFamily="34" charset="0"/>
              <a:buChar char="–"/>
              <a:defRPr sz="1400">
                <a:solidFill>
                  <a:srgbClr val="53565A"/>
                </a:solidFill>
              </a:defRPr>
            </a:lvl2pPr>
            <a:lvl3pPr marL="517525" indent="-171450" defTabSz="1838325" fontAlgn="base">
              <a:spcBef>
                <a:spcPct val="25000"/>
              </a:spcBef>
              <a:spcAft>
                <a:spcPct val="0"/>
              </a:spcAft>
              <a:buClr>
                <a:schemeClr val="tx2"/>
              </a:buClr>
              <a:buFont typeface="Symbol" pitchFamily="18" charset="2"/>
              <a:buChar char="·"/>
              <a:defRPr sz="1400">
                <a:solidFill>
                  <a:srgbClr val="53565A"/>
                </a:solidFill>
              </a:defRPr>
            </a:lvl3pPr>
            <a:lvl4pPr marL="685800" indent="-166688" defTabSz="1838325" fontAlgn="base">
              <a:spcBef>
                <a:spcPct val="25000"/>
              </a:spcBef>
              <a:spcAft>
                <a:spcPct val="0"/>
              </a:spcAft>
              <a:buClr>
                <a:schemeClr val="tx2"/>
              </a:buClr>
              <a:buFont typeface="Arial" pitchFamily="34" charset="0"/>
              <a:buChar char="–"/>
              <a:defRPr sz="1400">
                <a:solidFill>
                  <a:srgbClr val="53565A"/>
                </a:solidFill>
              </a:defRPr>
            </a:lvl4pPr>
            <a:lvl5pPr marL="852488" indent="-165100" defTabSz="1838325" fontAlgn="base">
              <a:spcBef>
                <a:spcPct val="25000"/>
              </a:spcBef>
              <a:spcAft>
                <a:spcPct val="0"/>
              </a:spcAft>
              <a:buClr>
                <a:schemeClr val="tx2"/>
              </a:buClr>
              <a:buFont typeface="Symbol" pitchFamily="18" charset="2"/>
              <a:buChar char="·"/>
              <a:defRPr sz="1400">
                <a:solidFill>
                  <a:srgbClr val="53565A"/>
                </a:solidFill>
              </a:defRPr>
            </a:lvl5pPr>
            <a:lvl6pPr marL="1309688" indent="-165100" defTabSz="1838325" fontAlgn="base">
              <a:spcBef>
                <a:spcPct val="25000"/>
              </a:spcBef>
              <a:spcAft>
                <a:spcPct val="0"/>
              </a:spcAft>
              <a:buClr>
                <a:schemeClr val="tx2"/>
              </a:buClr>
              <a:buFont typeface="Symbol" pitchFamily="18" charset="2"/>
              <a:buChar char="·"/>
              <a:defRPr sz="1400">
                <a:solidFill>
                  <a:srgbClr val="53565A"/>
                </a:solidFill>
              </a:defRPr>
            </a:lvl6pPr>
            <a:lvl7pPr marL="1766888" indent="-165100" defTabSz="1838325" fontAlgn="base">
              <a:spcBef>
                <a:spcPct val="25000"/>
              </a:spcBef>
              <a:spcAft>
                <a:spcPct val="0"/>
              </a:spcAft>
              <a:buClr>
                <a:schemeClr val="tx2"/>
              </a:buClr>
              <a:buFont typeface="Symbol" pitchFamily="18" charset="2"/>
              <a:buChar char="·"/>
              <a:defRPr sz="1400">
                <a:solidFill>
                  <a:srgbClr val="53565A"/>
                </a:solidFill>
              </a:defRPr>
            </a:lvl7pPr>
            <a:lvl8pPr marL="2224088" indent="-165100" defTabSz="1838325" fontAlgn="base">
              <a:spcBef>
                <a:spcPct val="25000"/>
              </a:spcBef>
              <a:spcAft>
                <a:spcPct val="0"/>
              </a:spcAft>
              <a:buClr>
                <a:schemeClr val="tx2"/>
              </a:buClr>
              <a:buFont typeface="Symbol" pitchFamily="18" charset="2"/>
              <a:buChar char="·"/>
              <a:defRPr sz="1400">
                <a:solidFill>
                  <a:srgbClr val="53565A"/>
                </a:solidFill>
              </a:defRPr>
            </a:lvl8pPr>
            <a:lvl9pPr marL="2681288" indent="-165100" defTabSz="1838325" fontAlgn="base">
              <a:spcBef>
                <a:spcPct val="25000"/>
              </a:spcBef>
              <a:spcAft>
                <a:spcPct val="0"/>
              </a:spcAft>
              <a:buClr>
                <a:schemeClr val="tx2"/>
              </a:buClr>
              <a:buFont typeface="Symbol" pitchFamily="18" charset="2"/>
              <a:buChar char="·"/>
              <a:defRPr sz="1400">
                <a:solidFill>
                  <a:srgbClr val="53565A"/>
                </a:solidFill>
              </a:defRPr>
            </a:lvl9pPr>
          </a:lstStyle>
          <a:p>
            <a:pPr algn="ctr"/>
            <a:r>
              <a:rPr lang="en-US" altLang="en-US" dirty="0" smtClean="0"/>
              <a:t>5 Year Caterpillar vs. Steepening Yield Curve</a:t>
            </a:r>
            <a:endParaRPr lang="en-US" altLang="en-US" dirty="0"/>
          </a:p>
        </p:txBody>
      </p:sp>
      <p:cxnSp>
        <p:nvCxnSpPr>
          <p:cNvPr id="31" name="Straight Arrow Connector 30"/>
          <p:cNvCxnSpPr/>
          <p:nvPr/>
        </p:nvCxnSpPr>
        <p:spPr bwMode="auto">
          <a:xfrm>
            <a:off x="1101374" y="2494606"/>
            <a:ext cx="0" cy="240847"/>
          </a:xfrm>
          <a:prstGeom prst="straightConnector1">
            <a:avLst/>
          </a:prstGeom>
          <a:solidFill>
            <a:schemeClr val="folHlink"/>
          </a:solidFill>
          <a:ln w="15875" cap="flat" cmpd="sng" algn="ctr">
            <a:solidFill>
              <a:srgbClr val="00BDF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1092198" y="2504399"/>
            <a:ext cx="567974" cy="195858"/>
          </a:xfrm>
          <a:prstGeom prst="rect">
            <a:avLst/>
          </a:prstGeom>
          <a:noFill/>
        </p:spPr>
        <p:txBody>
          <a:bodyPr wrap="square" rtlCol="0">
            <a:spAutoFit/>
          </a:bodyPr>
          <a:lstStyle/>
          <a:p>
            <a:r>
              <a:rPr lang="en-US" sz="800" dirty="0" smtClean="0"/>
              <a:t>0.42%</a:t>
            </a:r>
            <a:endParaRPr lang="en-US" sz="800" dirty="0"/>
          </a:p>
        </p:txBody>
      </p:sp>
      <p:cxnSp>
        <p:nvCxnSpPr>
          <p:cNvPr id="35" name="Straight Arrow Connector 34"/>
          <p:cNvCxnSpPr/>
          <p:nvPr/>
        </p:nvCxnSpPr>
        <p:spPr bwMode="auto">
          <a:xfrm>
            <a:off x="8382410" y="1580206"/>
            <a:ext cx="0" cy="762000"/>
          </a:xfrm>
          <a:prstGeom prst="straightConnector1">
            <a:avLst/>
          </a:prstGeom>
          <a:solidFill>
            <a:schemeClr val="folHlink"/>
          </a:solidFill>
          <a:ln w="15875" cap="flat" cmpd="sng" algn="ctr">
            <a:solidFill>
              <a:srgbClr val="00BDF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8347836" y="1885006"/>
            <a:ext cx="567974" cy="215444"/>
          </a:xfrm>
          <a:prstGeom prst="rect">
            <a:avLst/>
          </a:prstGeom>
          <a:noFill/>
        </p:spPr>
        <p:txBody>
          <a:bodyPr wrap="square" rtlCol="0">
            <a:spAutoFit/>
          </a:bodyPr>
          <a:lstStyle/>
          <a:p>
            <a:r>
              <a:rPr lang="en-US" sz="800" dirty="0"/>
              <a:t>1</a:t>
            </a:r>
            <a:r>
              <a:rPr lang="en-US" sz="800" dirty="0" smtClean="0"/>
              <a:t>.25%</a:t>
            </a:r>
            <a:endParaRPr lang="en-US" sz="800" dirty="0"/>
          </a:p>
        </p:txBody>
      </p:sp>
      <p:graphicFrame>
        <p:nvGraphicFramePr>
          <p:cNvPr id="44" name="Chart 43"/>
          <p:cNvGraphicFramePr>
            <a:graphicFrameLocks/>
          </p:cNvGraphicFramePr>
          <p:nvPr>
            <p:extLst>
              <p:ext uri="{D42A27DB-BD31-4B8C-83A1-F6EECF244321}">
                <p14:modId xmlns:p14="http://schemas.microsoft.com/office/powerpoint/2010/main" val="3916914129"/>
              </p:ext>
            </p:extLst>
          </p:nvPr>
        </p:nvGraphicFramePr>
        <p:xfrm>
          <a:off x="193675" y="3903980"/>
          <a:ext cx="8722135" cy="2626312"/>
        </p:xfrm>
        <a:graphic>
          <a:graphicData uri="http://schemas.openxmlformats.org/drawingml/2006/chart">
            <c:chart xmlns:c="http://schemas.openxmlformats.org/drawingml/2006/chart" xmlns:r="http://schemas.openxmlformats.org/officeDocument/2006/relationships" r:id="rId6"/>
          </a:graphicData>
        </a:graphic>
      </p:graphicFrame>
      <p:cxnSp>
        <p:nvCxnSpPr>
          <p:cNvPr id="45" name="Straight Arrow Connector 44"/>
          <p:cNvCxnSpPr/>
          <p:nvPr/>
        </p:nvCxnSpPr>
        <p:spPr bwMode="auto">
          <a:xfrm>
            <a:off x="1099956" y="4428910"/>
            <a:ext cx="0" cy="821269"/>
          </a:xfrm>
          <a:prstGeom prst="straightConnector1">
            <a:avLst/>
          </a:prstGeom>
          <a:solidFill>
            <a:schemeClr val="folHlink"/>
          </a:solidFill>
          <a:ln w="15875" cap="flat" cmpd="sng" algn="ctr">
            <a:solidFill>
              <a:srgbClr val="00BDF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176156" y="4653735"/>
            <a:ext cx="567974" cy="215444"/>
          </a:xfrm>
          <a:prstGeom prst="rect">
            <a:avLst/>
          </a:prstGeom>
          <a:noFill/>
        </p:spPr>
        <p:txBody>
          <a:bodyPr wrap="square" rtlCol="0">
            <a:spAutoFit/>
          </a:bodyPr>
          <a:lstStyle/>
          <a:p>
            <a:r>
              <a:rPr lang="en-US" sz="800" dirty="0" smtClean="0"/>
              <a:t>0.42%</a:t>
            </a:r>
            <a:endParaRPr lang="en-US" sz="800" dirty="0"/>
          </a:p>
        </p:txBody>
      </p:sp>
      <p:cxnSp>
        <p:nvCxnSpPr>
          <p:cNvPr id="47" name="Straight Arrow Connector 46"/>
          <p:cNvCxnSpPr/>
          <p:nvPr/>
        </p:nvCxnSpPr>
        <p:spPr bwMode="auto">
          <a:xfrm>
            <a:off x="8365784" y="4149514"/>
            <a:ext cx="0" cy="304800"/>
          </a:xfrm>
          <a:prstGeom prst="straightConnector1">
            <a:avLst/>
          </a:prstGeom>
          <a:solidFill>
            <a:schemeClr val="folHlink"/>
          </a:solidFill>
          <a:ln w="15875" cap="flat" cmpd="sng" algn="ctr">
            <a:solidFill>
              <a:srgbClr val="00BDF2"/>
            </a:solidFill>
            <a:prstDash val="solid"/>
            <a:round/>
            <a:headEnd type="arrow"/>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p:cNvSpPr txBox="1"/>
          <p:nvPr/>
        </p:nvSpPr>
        <p:spPr>
          <a:xfrm>
            <a:off x="8372827" y="4188065"/>
            <a:ext cx="567974" cy="215444"/>
          </a:xfrm>
          <a:prstGeom prst="rect">
            <a:avLst/>
          </a:prstGeom>
          <a:noFill/>
        </p:spPr>
        <p:txBody>
          <a:bodyPr wrap="square" rtlCol="0">
            <a:spAutoFit/>
          </a:bodyPr>
          <a:lstStyle/>
          <a:p>
            <a:r>
              <a:rPr lang="en-US" sz="800" dirty="0" smtClean="0"/>
              <a:t>0.14%</a:t>
            </a:r>
            <a:endParaRPr lang="en-US" sz="800" dirty="0"/>
          </a:p>
        </p:txBody>
      </p:sp>
      <p:graphicFrame>
        <p:nvGraphicFramePr>
          <p:cNvPr id="49" name="Chart 48"/>
          <p:cNvGraphicFramePr>
            <a:graphicFrameLocks/>
          </p:cNvGraphicFramePr>
          <p:nvPr>
            <p:extLst>
              <p:ext uri="{D42A27DB-BD31-4B8C-83A1-F6EECF244321}">
                <p14:modId xmlns:p14="http://schemas.microsoft.com/office/powerpoint/2010/main" val="1998094095"/>
              </p:ext>
            </p:extLst>
          </p:nvPr>
        </p:nvGraphicFramePr>
        <p:xfrm>
          <a:off x="222250" y="1143000"/>
          <a:ext cx="8693560" cy="2612420"/>
        </p:xfrm>
        <a:graphic>
          <a:graphicData uri="http://schemas.openxmlformats.org/drawingml/2006/chart">
            <c:chart xmlns:c="http://schemas.openxmlformats.org/drawingml/2006/chart" xmlns:r="http://schemas.openxmlformats.org/officeDocument/2006/relationships" r:id="rId7"/>
          </a:graphicData>
        </a:graphic>
      </p:graphicFrame>
      <p:sp>
        <p:nvSpPr>
          <p:cNvPr id="50" name="Rectangle 24"/>
          <p:cNvSpPr txBox="1">
            <a:spLocks noChangeArrowheads="1"/>
          </p:cNvSpPr>
          <p:nvPr/>
        </p:nvSpPr>
        <p:spPr bwMode="gray">
          <a:xfrm>
            <a:off x="2209800" y="3846830"/>
            <a:ext cx="471029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indent="0" defTabSz="1838325" fontAlgn="base">
              <a:spcBef>
                <a:spcPct val="75000"/>
              </a:spcBef>
              <a:spcAft>
                <a:spcPct val="0"/>
              </a:spcAft>
              <a:buClr>
                <a:schemeClr val="tx2"/>
              </a:buClr>
              <a:buFont typeface="Symbol" pitchFamily="18" charset="2"/>
              <a:buNone/>
              <a:defRPr sz="1200" b="1">
                <a:solidFill>
                  <a:schemeClr val="accent1"/>
                </a:solidFill>
              </a:defRPr>
            </a:lvl1pPr>
            <a:lvl2pPr marL="344488" indent="-171450" defTabSz="1838325" fontAlgn="base">
              <a:spcBef>
                <a:spcPct val="25000"/>
              </a:spcBef>
              <a:spcAft>
                <a:spcPct val="0"/>
              </a:spcAft>
              <a:buClr>
                <a:schemeClr val="tx2"/>
              </a:buClr>
              <a:buFont typeface="Arial" pitchFamily="34" charset="0"/>
              <a:buChar char="–"/>
              <a:defRPr sz="1400">
                <a:solidFill>
                  <a:srgbClr val="53565A"/>
                </a:solidFill>
              </a:defRPr>
            </a:lvl2pPr>
            <a:lvl3pPr marL="517525" indent="-171450" defTabSz="1838325" fontAlgn="base">
              <a:spcBef>
                <a:spcPct val="25000"/>
              </a:spcBef>
              <a:spcAft>
                <a:spcPct val="0"/>
              </a:spcAft>
              <a:buClr>
                <a:schemeClr val="tx2"/>
              </a:buClr>
              <a:buFont typeface="Symbol" pitchFamily="18" charset="2"/>
              <a:buChar char="·"/>
              <a:defRPr sz="1400">
                <a:solidFill>
                  <a:srgbClr val="53565A"/>
                </a:solidFill>
              </a:defRPr>
            </a:lvl3pPr>
            <a:lvl4pPr marL="685800" indent="-166688" defTabSz="1838325" fontAlgn="base">
              <a:spcBef>
                <a:spcPct val="25000"/>
              </a:spcBef>
              <a:spcAft>
                <a:spcPct val="0"/>
              </a:spcAft>
              <a:buClr>
                <a:schemeClr val="tx2"/>
              </a:buClr>
              <a:buFont typeface="Arial" pitchFamily="34" charset="0"/>
              <a:buChar char="–"/>
              <a:defRPr sz="1400">
                <a:solidFill>
                  <a:srgbClr val="53565A"/>
                </a:solidFill>
              </a:defRPr>
            </a:lvl4pPr>
            <a:lvl5pPr marL="852488" indent="-165100" defTabSz="1838325" fontAlgn="base">
              <a:spcBef>
                <a:spcPct val="25000"/>
              </a:spcBef>
              <a:spcAft>
                <a:spcPct val="0"/>
              </a:spcAft>
              <a:buClr>
                <a:schemeClr val="tx2"/>
              </a:buClr>
              <a:buFont typeface="Symbol" pitchFamily="18" charset="2"/>
              <a:buChar char="·"/>
              <a:defRPr sz="1400">
                <a:solidFill>
                  <a:srgbClr val="53565A"/>
                </a:solidFill>
              </a:defRPr>
            </a:lvl5pPr>
            <a:lvl6pPr marL="1309688" indent="-165100" defTabSz="1838325" fontAlgn="base">
              <a:spcBef>
                <a:spcPct val="25000"/>
              </a:spcBef>
              <a:spcAft>
                <a:spcPct val="0"/>
              </a:spcAft>
              <a:buClr>
                <a:schemeClr val="tx2"/>
              </a:buClr>
              <a:buFont typeface="Symbol" pitchFamily="18" charset="2"/>
              <a:buChar char="·"/>
              <a:defRPr sz="1400">
                <a:solidFill>
                  <a:srgbClr val="53565A"/>
                </a:solidFill>
              </a:defRPr>
            </a:lvl6pPr>
            <a:lvl7pPr marL="1766888" indent="-165100" defTabSz="1838325" fontAlgn="base">
              <a:spcBef>
                <a:spcPct val="25000"/>
              </a:spcBef>
              <a:spcAft>
                <a:spcPct val="0"/>
              </a:spcAft>
              <a:buClr>
                <a:schemeClr val="tx2"/>
              </a:buClr>
              <a:buFont typeface="Symbol" pitchFamily="18" charset="2"/>
              <a:buChar char="·"/>
              <a:defRPr sz="1400">
                <a:solidFill>
                  <a:srgbClr val="53565A"/>
                </a:solidFill>
              </a:defRPr>
            </a:lvl7pPr>
            <a:lvl8pPr marL="2224088" indent="-165100" defTabSz="1838325" fontAlgn="base">
              <a:spcBef>
                <a:spcPct val="25000"/>
              </a:spcBef>
              <a:spcAft>
                <a:spcPct val="0"/>
              </a:spcAft>
              <a:buClr>
                <a:schemeClr val="tx2"/>
              </a:buClr>
              <a:buFont typeface="Symbol" pitchFamily="18" charset="2"/>
              <a:buChar char="·"/>
              <a:defRPr sz="1400">
                <a:solidFill>
                  <a:srgbClr val="53565A"/>
                </a:solidFill>
              </a:defRPr>
            </a:lvl8pPr>
            <a:lvl9pPr marL="2681288" indent="-165100" defTabSz="1838325" fontAlgn="base">
              <a:spcBef>
                <a:spcPct val="25000"/>
              </a:spcBef>
              <a:spcAft>
                <a:spcPct val="0"/>
              </a:spcAft>
              <a:buClr>
                <a:schemeClr val="tx2"/>
              </a:buClr>
              <a:buFont typeface="Symbol" pitchFamily="18" charset="2"/>
              <a:buChar char="·"/>
              <a:defRPr sz="1400">
                <a:solidFill>
                  <a:srgbClr val="53565A"/>
                </a:solidFill>
              </a:defRPr>
            </a:lvl9pPr>
          </a:lstStyle>
          <a:p>
            <a:pPr algn="ctr"/>
            <a:r>
              <a:rPr lang="en-US" altLang="en-US" dirty="0" smtClean="0"/>
              <a:t>5 Year Caterpillar vs. Steepening Yield Curve</a:t>
            </a:r>
            <a:endParaRPr lang="en-US" altLang="en-US" dirty="0"/>
          </a:p>
        </p:txBody>
      </p:sp>
      <p:sp>
        <p:nvSpPr>
          <p:cNvPr id="4" name="Rectangle 3"/>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12</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359068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85800" y="1447804"/>
            <a:ext cx="7772400" cy="1500187"/>
          </a:xfrm>
        </p:spPr>
        <p:txBody>
          <a:bodyPr/>
          <a:lstStyle/>
          <a:p>
            <a:r>
              <a:rPr lang="en-US" b="1" dirty="0" smtClean="0">
                <a:solidFill>
                  <a:schemeClr val="accent1"/>
                </a:solidFill>
              </a:rPr>
              <a:t>Appendix</a:t>
            </a:r>
            <a:endParaRPr lang="en-US" b="1" dirty="0">
              <a:solidFill>
                <a:schemeClr val="accent1"/>
              </a:solidFill>
            </a:endParaRPr>
          </a:p>
        </p:txBody>
      </p:sp>
      <p:sp>
        <p:nvSpPr>
          <p:cNvPr id="5" name="Rectangle 4"/>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13</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2592710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Gulim" pitchFamily="34" charset="-127"/>
                <a:cs typeface="Times New Roman" pitchFamily="18" charset="0"/>
              </a:rPr>
              <a:t>NA </a:t>
            </a:r>
            <a:r>
              <a:rPr lang="en-US" dirty="0" smtClean="0">
                <a:ea typeface="Gulim" pitchFamily="34" charset="-127"/>
                <a:cs typeface="Times New Roman" pitchFamily="18" charset="0"/>
              </a:rPr>
              <a:t>Key Regressions: US TTS</a:t>
            </a:r>
            <a:endParaRPr lang="en-US" dirty="0"/>
          </a:p>
        </p:txBody>
      </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518404"/>
            <a:ext cx="8618924" cy="5878845"/>
          </a:xfrm>
          <a:prstGeom prst="rect">
            <a:avLst/>
          </a:prstGeom>
        </p:spPr>
      </p:pic>
      <p:sp>
        <p:nvSpPr>
          <p:cNvPr id="6" name="Rectangle 5"/>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14</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3622623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728706256"/>
              </p:ext>
            </p:extLst>
          </p:nvPr>
        </p:nvGraphicFramePr>
        <p:xfrm>
          <a:off x="244476" y="685800"/>
          <a:ext cx="8670925" cy="5486400"/>
        </p:xfrm>
        <a:graphic>
          <a:graphicData uri="http://schemas.openxmlformats.org/drawingml/2006/table">
            <a:tbl>
              <a:tblPr firstRow="1" bandRow="1">
                <a:tableStyleId>{5C22544A-7EE6-4342-B048-85BDC9FD1C3A}</a:tableStyleId>
              </a:tblPr>
              <a:tblGrid>
                <a:gridCol w="2033412"/>
                <a:gridCol w="2176503"/>
                <a:gridCol w="2269637"/>
                <a:gridCol w="2191373"/>
              </a:tblGrid>
              <a:tr h="558591">
                <a:tc>
                  <a:txBody>
                    <a:bodyPr/>
                    <a:lstStyle/>
                    <a:p>
                      <a:pPr algn="ctr"/>
                      <a:endParaRPr lang="en-US" sz="1400" b="1" u="none" dirty="0">
                        <a:latin typeface="+mj-lt"/>
                      </a:endParaRPr>
                    </a:p>
                  </a:txBody>
                  <a:tcPr marL="92562" marR="92562" marT="46278" marB="46278">
                    <a:lnB w="12700" cap="flat" cmpd="sng" algn="ctr">
                      <a:solidFill>
                        <a:schemeClr val="bg1">
                          <a:lumMod val="50000"/>
                        </a:schemeClr>
                      </a:solidFill>
                      <a:prstDash val="sysDot"/>
                      <a:round/>
                      <a:headEnd type="none" w="med" len="med"/>
                      <a:tailEnd type="none" w="med" len="med"/>
                    </a:lnB>
                    <a:noFill/>
                  </a:tcPr>
                </a:tc>
                <a:tc>
                  <a:txBody>
                    <a:bodyPr/>
                    <a:lstStyle/>
                    <a:p>
                      <a:pPr algn="ctr"/>
                      <a:r>
                        <a:rPr lang="en-US" sz="1400" b="1" u="none" dirty="0" smtClean="0">
                          <a:latin typeface="+mj-lt"/>
                        </a:rPr>
                        <a:t>Base NRFF</a:t>
                      </a:r>
                      <a:endParaRPr lang="en-US" sz="1400" b="1" u="none" dirty="0">
                        <a:latin typeface="+mj-lt"/>
                      </a:endParaRPr>
                    </a:p>
                  </a:txBody>
                  <a:tcPr marL="92562" marR="92562" marT="46278" marB="46278" anchor="ctr">
                    <a:lnB w="12700" cap="flat" cmpd="sng" algn="ctr">
                      <a:solidFill>
                        <a:schemeClr val="bg1">
                          <a:lumMod val="50000"/>
                        </a:schemeClr>
                      </a:solidFill>
                      <a:prstDash val="sysDot"/>
                      <a:round/>
                      <a:headEnd type="none" w="med" len="med"/>
                      <a:tailEnd type="none" w="med" len="med"/>
                    </a:lnB>
                  </a:tcPr>
                </a:tc>
                <a:tc>
                  <a:txBody>
                    <a:bodyPr/>
                    <a:lstStyle/>
                    <a:p>
                      <a:pPr algn="ctr"/>
                      <a:r>
                        <a:rPr lang="en-US" sz="1400" b="1" u="none" dirty="0" smtClean="0">
                          <a:latin typeface="+mj-lt"/>
                        </a:rPr>
                        <a:t>Hedge</a:t>
                      </a:r>
                      <a:endParaRPr lang="en-US" sz="1400" b="1" u="none" dirty="0">
                        <a:latin typeface="+mj-lt"/>
                      </a:endParaRPr>
                    </a:p>
                  </a:txBody>
                  <a:tcPr marL="92562" marR="92562" marT="46278" marB="46278" anchor="ctr">
                    <a:lnB w="12700" cap="flat" cmpd="sng" algn="ctr">
                      <a:solidFill>
                        <a:schemeClr val="bg1">
                          <a:lumMod val="50000"/>
                        </a:schemeClr>
                      </a:solidFill>
                      <a:prstDash val="sysDot"/>
                      <a:round/>
                      <a:headEnd type="none" w="med" len="med"/>
                      <a:tailEnd type="none" w="med" len="med"/>
                    </a:lnB>
                  </a:tcPr>
                </a:tc>
                <a:tc>
                  <a:txBody>
                    <a:bodyPr/>
                    <a:lstStyle/>
                    <a:p>
                      <a:pPr algn="ctr"/>
                      <a:r>
                        <a:rPr lang="en-US" sz="1400" b="1" u="none" dirty="0" smtClean="0">
                          <a:latin typeface="+mj-lt"/>
                        </a:rPr>
                        <a:t>Liquidity Premium</a:t>
                      </a:r>
                      <a:endParaRPr lang="en-US" sz="1400" b="1" u="none" dirty="0">
                        <a:latin typeface="+mj-lt"/>
                      </a:endParaRPr>
                    </a:p>
                  </a:txBody>
                  <a:tcPr marL="92562" marR="92562" marT="46278" marB="46278" anchor="ctr">
                    <a:lnB w="12700" cap="flat" cmpd="sng" algn="ctr">
                      <a:solidFill>
                        <a:schemeClr val="bg1">
                          <a:lumMod val="50000"/>
                        </a:schemeClr>
                      </a:solidFill>
                      <a:prstDash val="sysDot"/>
                      <a:round/>
                      <a:headEnd type="none" w="med" len="med"/>
                      <a:tailEnd type="none" w="med" len="med"/>
                    </a:lnB>
                  </a:tcPr>
                </a:tc>
              </a:tr>
              <a:tr h="1629064">
                <a:tc>
                  <a:txBody>
                    <a:bodyPr/>
                    <a:lstStyle/>
                    <a:p>
                      <a:pPr algn="l"/>
                      <a:r>
                        <a:rPr lang="en-US" sz="1200" b="1" u="none" dirty="0" smtClean="0">
                          <a:solidFill>
                            <a:schemeClr val="accent1"/>
                          </a:solidFill>
                          <a:latin typeface="+mj-lt"/>
                        </a:rPr>
                        <a:t>Source</a:t>
                      </a:r>
                      <a:r>
                        <a:rPr lang="en-US" sz="1200" b="1" u="none" baseline="0" dirty="0" smtClean="0">
                          <a:solidFill>
                            <a:schemeClr val="accent1"/>
                          </a:solidFill>
                          <a:latin typeface="+mj-lt"/>
                        </a:rPr>
                        <a:t>s</a:t>
                      </a:r>
                      <a:endParaRPr lang="en-US" sz="1200" b="1" u="none" dirty="0" smtClean="0">
                        <a:solidFill>
                          <a:schemeClr val="accent1"/>
                        </a:solidFill>
                        <a:latin typeface="+mj-lt"/>
                      </a:endParaRP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endParaRPr lang="en-US" sz="1200" kern="1200" dirty="0" smtClean="0">
                        <a:solidFill>
                          <a:srgbClr val="53565A"/>
                        </a:solidFill>
                        <a:latin typeface="+mn-lt"/>
                        <a:ea typeface="ヒラギノ角ゴ Pro W3" pitchFamily="124" charset="-128"/>
                        <a:cs typeface="+mn-cs"/>
                      </a:endParaRPr>
                    </a:p>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200" kern="1200" dirty="0" smtClean="0">
                          <a:solidFill>
                            <a:srgbClr val="53565A"/>
                          </a:solidFill>
                          <a:latin typeface="+mn-lt"/>
                          <a:ea typeface="ヒラギノ角ゴ Pro W3" pitchFamily="124" charset="-128"/>
                          <a:cs typeface="+mn-cs"/>
                        </a:rPr>
                        <a:t>For DDAs: Citichecking calculates the interest expense; SMART calculated the Pool</a:t>
                      </a:r>
                    </a:p>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endParaRPr lang="en-US" sz="400" kern="1200" dirty="0" smtClean="0">
                        <a:solidFill>
                          <a:srgbClr val="53565A"/>
                        </a:solidFill>
                        <a:latin typeface="+mn-lt"/>
                        <a:ea typeface="ヒラギノ角ゴ Pro W3" pitchFamily="124" charset="-128"/>
                        <a:cs typeface="+mn-cs"/>
                      </a:endParaRPr>
                    </a:p>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200" kern="1200" dirty="0" smtClean="0">
                          <a:solidFill>
                            <a:srgbClr val="53565A"/>
                          </a:solidFill>
                          <a:latin typeface="+mn-lt"/>
                          <a:ea typeface="ヒラギノ角ゴ Pro W3" pitchFamily="124" charset="-128"/>
                          <a:cs typeface="+mn-cs"/>
                        </a:rPr>
                        <a:t>For Sweeps:</a:t>
                      </a:r>
                      <a:r>
                        <a:rPr lang="en-US" sz="1200" kern="1200" baseline="0" dirty="0" smtClean="0">
                          <a:solidFill>
                            <a:srgbClr val="53565A"/>
                          </a:solidFill>
                          <a:latin typeface="+mn-lt"/>
                          <a:ea typeface="ヒラギノ角ゴ Pro W3" pitchFamily="124" charset="-128"/>
                          <a:cs typeface="+mn-cs"/>
                        </a:rPr>
                        <a:t> </a:t>
                      </a:r>
                      <a:r>
                        <a:rPr lang="en-US" sz="1200" kern="1200" baseline="0" dirty="0" err="1" smtClean="0">
                          <a:solidFill>
                            <a:srgbClr val="53565A"/>
                          </a:solidFill>
                          <a:latin typeface="+mn-lt"/>
                          <a:ea typeface="ヒラギノ角ゴ Pro W3" pitchFamily="124" charset="-128"/>
                          <a:cs typeface="+mn-cs"/>
                        </a:rPr>
                        <a:t>Opics</a:t>
                      </a:r>
                      <a:r>
                        <a:rPr lang="en-US" sz="1200" kern="1200" baseline="0" dirty="0" smtClean="0">
                          <a:solidFill>
                            <a:srgbClr val="53565A"/>
                          </a:solidFill>
                          <a:latin typeface="+mn-lt"/>
                          <a:ea typeface="ヒラギノ角ゴ Pro W3" pitchFamily="124" charset="-128"/>
                          <a:cs typeface="+mn-cs"/>
                        </a:rPr>
                        <a:t> calculates interest expense and pool </a:t>
                      </a:r>
                      <a:endParaRPr lang="en-US" sz="1200" kern="1200" dirty="0" smtClean="0">
                        <a:solidFill>
                          <a:srgbClr val="53565A"/>
                        </a:solidFill>
                        <a:latin typeface="+mn-lt"/>
                        <a:ea typeface="ヒラギノ角ゴ Pro W3" pitchFamily="124" charset="-128"/>
                        <a:cs typeface="+mn-cs"/>
                      </a:endParaRP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tx2">
                        <a:lumMod val="20000"/>
                        <a:lumOff val="80000"/>
                      </a:schemeClr>
                    </a:solidFill>
                  </a:tcPr>
                </a:tc>
                <a:tc>
                  <a:txBody>
                    <a:bodyPr/>
                    <a:lstStyle/>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200" kern="1200" dirty="0" smtClean="0">
                          <a:solidFill>
                            <a:srgbClr val="53565A"/>
                          </a:solidFill>
                          <a:latin typeface="+mn-lt"/>
                          <a:ea typeface="ヒラギノ角ゴ Pro W3" pitchFamily="124" charset="-128"/>
                          <a:cs typeface="+mn-cs"/>
                        </a:rPr>
                        <a:t>Allocation from Corp Treasury</a:t>
                      </a: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200" kern="1200" dirty="0" smtClean="0">
                          <a:solidFill>
                            <a:srgbClr val="53565A"/>
                          </a:solidFill>
                          <a:latin typeface="+mn-lt"/>
                          <a:ea typeface="ヒラギノ角ゴ Pro W3" pitchFamily="124" charset="-128"/>
                          <a:cs typeface="+mn-cs"/>
                        </a:rPr>
                        <a:t>Allocation from Corp Treasury</a:t>
                      </a: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tx2">
                        <a:lumMod val="20000"/>
                        <a:lumOff val="80000"/>
                      </a:schemeClr>
                    </a:solidFill>
                  </a:tcPr>
                </a:tc>
              </a:tr>
              <a:tr h="1125900">
                <a:tc>
                  <a:txBody>
                    <a:bodyPr/>
                    <a:lstStyle/>
                    <a:p>
                      <a:pPr algn="l"/>
                      <a:r>
                        <a:rPr lang="en-US" sz="1200" b="1" u="none" dirty="0" smtClean="0">
                          <a:solidFill>
                            <a:schemeClr val="accent1"/>
                          </a:solidFill>
                          <a:latin typeface="+mj-lt"/>
                        </a:rPr>
                        <a:t>Data details</a:t>
                      </a:r>
                    </a:p>
                    <a:p>
                      <a:pPr algn="l"/>
                      <a:r>
                        <a:rPr lang="en-US" sz="1200" b="1" u="none" dirty="0" smtClean="0">
                          <a:solidFill>
                            <a:schemeClr val="accent1"/>
                          </a:solidFill>
                          <a:latin typeface="+mj-lt"/>
                        </a:rPr>
                        <a:t>(Owners: Treasury)</a:t>
                      </a:r>
                      <a:endParaRPr lang="en-US" sz="1200" b="1" u="none" dirty="0">
                        <a:solidFill>
                          <a:schemeClr val="accent1"/>
                        </a:solidFill>
                        <a:latin typeface="+mj-lt"/>
                      </a:endParaRP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algn="l"/>
                      <a:r>
                        <a:rPr lang="en-US" sz="1200" kern="1200" dirty="0" smtClean="0">
                          <a:solidFill>
                            <a:schemeClr val="tx1"/>
                          </a:solidFill>
                          <a:latin typeface="+mn-lt"/>
                          <a:ea typeface="ヒラギノ角ゴ Pro W3" pitchFamily="124" charset="-128"/>
                          <a:cs typeface="+mn-cs"/>
                        </a:rPr>
                        <a:t>N/A</a:t>
                      </a:r>
                      <a:r>
                        <a:rPr lang="en-US" sz="1200" kern="1200" baseline="0" dirty="0" smtClean="0">
                          <a:solidFill>
                            <a:schemeClr val="tx1"/>
                          </a:solidFill>
                          <a:latin typeface="+mn-lt"/>
                          <a:ea typeface="ヒラギノ角ゴ Pro W3" pitchFamily="124" charset="-128"/>
                          <a:cs typeface="+mn-cs"/>
                        </a:rPr>
                        <a:t> – automated through Oasis</a:t>
                      </a:r>
                      <a:endParaRPr lang="en-US" sz="1200" kern="1200" dirty="0" smtClean="0">
                        <a:solidFill>
                          <a:schemeClr val="tx1"/>
                        </a:solidFill>
                        <a:latin typeface="+mn-lt"/>
                        <a:ea typeface="ヒラギノ角ゴ Pro W3" pitchFamily="124" charset="-128"/>
                        <a:cs typeface="+mn-cs"/>
                      </a:endParaRP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tx2">
                        <a:lumMod val="20000"/>
                        <a:lumOff val="80000"/>
                      </a:schemeClr>
                    </a:solidFill>
                  </a:tcPr>
                </a:tc>
                <a:tc>
                  <a:txBody>
                    <a:bodyPr/>
                    <a:lstStyle/>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200" kern="1200" dirty="0" smtClean="0">
                          <a:solidFill>
                            <a:srgbClr val="53565A"/>
                          </a:solidFill>
                          <a:latin typeface="+mn-lt"/>
                          <a:ea typeface="ヒラギノ角ゴ Pro W3" pitchFamily="124" charset="-128"/>
                          <a:cs typeface="+mn-cs"/>
                        </a:rPr>
                        <a:t>Revenue at Portfolio level from Hedge tickets / Hedge P&amp;L file </a:t>
                      </a: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200" kern="1200" dirty="0" smtClean="0">
                          <a:solidFill>
                            <a:srgbClr val="53565A"/>
                          </a:solidFill>
                          <a:latin typeface="+mn-lt"/>
                          <a:ea typeface="ヒラギノ角ゴ Pro W3" pitchFamily="124" charset="-128"/>
                          <a:cs typeface="+mn-cs"/>
                        </a:rPr>
                        <a:t>Client level details from 4G file</a:t>
                      </a: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tx2">
                        <a:lumMod val="20000"/>
                        <a:lumOff val="80000"/>
                      </a:schemeClr>
                    </a:solidFill>
                  </a:tcPr>
                </a:tc>
              </a:tr>
              <a:tr h="1470895">
                <a:tc>
                  <a:txBody>
                    <a:bodyPr/>
                    <a:lstStyle/>
                    <a:p>
                      <a:pPr algn="l"/>
                      <a:r>
                        <a:rPr lang="en-US" sz="1200" b="1" u="none" dirty="0" smtClean="0">
                          <a:solidFill>
                            <a:schemeClr val="accent1"/>
                          </a:solidFill>
                          <a:latin typeface="+mj-lt"/>
                        </a:rPr>
                        <a:t>Cross-regional</a:t>
                      </a:r>
                      <a:r>
                        <a:rPr lang="en-US" sz="1200" b="1" u="none" baseline="0" dirty="0" smtClean="0">
                          <a:solidFill>
                            <a:schemeClr val="accent1"/>
                          </a:solidFill>
                          <a:latin typeface="+mj-lt"/>
                        </a:rPr>
                        <a:t> and Client level split</a:t>
                      </a:r>
                    </a:p>
                    <a:p>
                      <a:pPr algn="l"/>
                      <a:r>
                        <a:rPr lang="en-US" sz="1200" b="1" u="none" baseline="0" dirty="0" smtClean="0">
                          <a:solidFill>
                            <a:schemeClr val="accent1"/>
                          </a:solidFill>
                          <a:latin typeface="+mj-lt"/>
                        </a:rPr>
                        <a:t>(Owners: Finance)</a:t>
                      </a:r>
                      <a:endParaRPr lang="en-US" sz="1200" b="1" u="none" dirty="0">
                        <a:solidFill>
                          <a:schemeClr val="accent1"/>
                        </a:solidFill>
                        <a:latin typeface="+mj-lt"/>
                      </a:endParaRP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algn="l"/>
                      <a:r>
                        <a:rPr lang="en-US" sz="1200" kern="1200" dirty="0" smtClean="0">
                          <a:solidFill>
                            <a:srgbClr val="53565A"/>
                          </a:solidFill>
                          <a:latin typeface="+mn-lt"/>
                          <a:ea typeface="ヒラギノ角ゴ Pro W3" pitchFamily="124" charset="-128"/>
                          <a:cs typeface="+mn-cs"/>
                        </a:rPr>
                        <a:t>N/A</a:t>
                      </a:r>
                      <a:r>
                        <a:rPr lang="en-US" sz="1200" kern="1200" baseline="0" dirty="0" smtClean="0">
                          <a:solidFill>
                            <a:srgbClr val="53565A"/>
                          </a:solidFill>
                          <a:latin typeface="+mn-lt"/>
                          <a:ea typeface="ヒラギノ角ゴ Pro W3" pitchFamily="124" charset="-128"/>
                          <a:cs typeface="+mn-cs"/>
                        </a:rPr>
                        <a:t> – automated through Oasis</a:t>
                      </a:r>
                      <a:endParaRPr lang="en-US" sz="1200" kern="1200" dirty="0" smtClean="0">
                        <a:solidFill>
                          <a:srgbClr val="53565A"/>
                        </a:solidFill>
                        <a:latin typeface="+mn-lt"/>
                        <a:ea typeface="ヒラギノ角ゴ Pro W3" pitchFamily="124" charset="-128"/>
                        <a:cs typeface="+mn-cs"/>
                      </a:endParaRP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tx2">
                        <a:lumMod val="20000"/>
                        <a:lumOff val="80000"/>
                      </a:schemeClr>
                    </a:solidFill>
                  </a:tcPr>
                </a:tc>
                <a:tc>
                  <a:txBody>
                    <a:bodyPr/>
                    <a:lstStyle/>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200" kern="1200" dirty="0" smtClean="0">
                          <a:solidFill>
                            <a:srgbClr val="53565A"/>
                          </a:solidFill>
                          <a:latin typeface="+mn-lt"/>
                          <a:ea typeface="ヒラギノ角ゴ Pro W3" pitchFamily="124" charset="-128"/>
                          <a:cs typeface="+mn-cs"/>
                        </a:rPr>
                        <a:t>Each portfolio further split up into account level details provided by treasury</a:t>
                      </a:r>
                    </a:p>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endParaRPr lang="en-US" sz="400" kern="1200" dirty="0" smtClean="0">
                        <a:solidFill>
                          <a:srgbClr val="53565A"/>
                        </a:solidFill>
                        <a:latin typeface="+mn-lt"/>
                        <a:ea typeface="ヒラギノ角ゴ Pro W3" pitchFamily="124" charset="-128"/>
                        <a:cs typeface="+mn-cs"/>
                      </a:endParaRPr>
                    </a:p>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200" kern="1200" dirty="0" smtClean="0">
                          <a:solidFill>
                            <a:srgbClr val="53565A"/>
                          </a:solidFill>
                          <a:latin typeface="+mn-lt"/>
                          <a:ea typeface="ヒラギノ角ゴ Pro W3" pitchFamily="124" charset="-128"/>
                          <a:cs typeface="+mn-cs"/>
                        </a:rPr>
                        <a:t>AMC </a:t>
                      </a:r>
                      <a:r>
                        <a:rPr lang="en-US" sz="1200" kern="1200" baseline="0" dirty="0" smtClean="0">
                          <a:solidFill>
                            <a:srgbClr val="53565A"/>
                          </a:solidFill>
                          <a:latin typeface="+mn-lt"/>
                          <a:ea typeface="ヒラギノ角ゴ Pro W3" pitchFamily="124" charset="-128"/>
                          <a:cs typeface="+mn-cs"/>
                        </a:rPr>
                        <a:t>region / client GFCID mapped in at an account level</a:t>
                      </a:r>
                      <a:endParaRPr lang="en-US" sz="1200" kern="1200" dirty="0" smtClean="0">
                        <a:solidFill>
                          <a:srgbClr val="53565A"/>
                        </a:solidFill>
                        <a:latin typeface="+mn-lt"/>
                        <a:ea typeface="ヒラギノ角ゴ Pro W3" pitchFamily="124" charset="-128"/>
                        <a:cs typeface="+mn-cs"/>
                      </a:endParaRP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pPr marL="0" marR="0" indent="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200" kern="1200" dirty="0" smtClean="0">
                          <a:solidFill>
                            <a:srgbClr val="53565A"/>
                          </a:solidFill>
                          <a:latin typeface="+mn-lt"/>
                          <a:ea typeface="ヒラギノ角ゴ Pro W3" pitchFamily="124" charset="-128"/>
                          <a:cs typeface="+mn-cs"/>
                        </a:rPr>
                        <a:t>AMC region / client GFCID mapped in  at an account level</a:t>
                      </a: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tx2">
                        <a:lumMod val="20000"/>
                        <a:lumOff val="80000"/>
                      </a:schemeClr>
                    </a:solidFill>
                  </a:tcPr>
                </a:tc>
              </a:tr>
              <a:tr h="701950">
                <a:tc>
                  <a:txBody>
                    <a:bodyPr/>
                    <a:lstStyle/>
                    <a:p>
                      <a:pPr algn="l"/>
                      <a:r>
                        <a:rPr lang="en-US" sz="1200" b="1" u="none" dirty="0" smtClean="0">
                          <a:solidFill>
                            <a:schemeClr val="accent1"/>
                          </a:solidFill>
                          <a:latin typeface="+mj-lt"/>
                        </a:rPr>
                        <a:t>Reporting</a:t>
                      </a:r>
                      <a:endParaRPr lang="en-US" sz="1200" b="1" u="none" dirty="0">
                        <a:solidFill>
                          <a:schemeClr val="accent1"/>
                        </a:solidFill>
                        <a:latin typeface="+mj-lt"/>
                      </a:endParaRP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noFill/>
                  </a:tcPr>
                </a:tc>
                <a:tc gridSpan="3">
                  <a:txBody>
                    <a:bodyPr/>
                    <a:lstStyle/>
                    <a:p>
                      <a:pPr algn="ctr"/>
                      <a:r>
                        <a:rPr lang="en-US" sz="1200" kern="1200" dirty="0" smtClean="0">
                          <a:solidFill>
                            <a:srgbClr val="53565A"/>
                          </a:solidFill>
                          <a:latin typeface="+mn-lt"/>
                          <a:ea typeface="ヒラギノ角ゴ Pro W3" pitchFamily="124" charset="-128"/>
                          <a:cs typeface="+mn-cs"/>
                        </a:rPr>
                        <a:t>Client</a:t>
                      </a:r>
                      <a:r>
                        <a:rPr lang="en-US" sz="1200" kern="1200" baseline="0" dirty="0" smtClean="0">
                          <a:solidFill>
                            <a:srgbClr val="53565A"/>
                          </a:solidFill>
                          <a:latin typeface="+mn-lt"/>
                          <a:ea typeface="ヒラギノ角ゴ Pro W3" pitchFamily="124" charset="-128"/>
                          <a:cs typeface="+mn-cs"/>
                        </a:rPr>
                        <a:t> level reporting: Data fed into CIW -&gt; GAPS</a:t>
                      </a:r>
                    </a:p>
                    <a:p>
                      <a:pPr algn="ctr"/>
                      <a:r>
                        <a:rPr lang="en-US" sz="1200" kern="1200" baseline="0" dirty="0" smtClean="0">
                          <a:solidFill>
                            <a:srgbClr val="53565A"/>
                          </a:solidFill>
                          <a:latin typeface="+mn-lt"/>
                          <a:ea typeface="ヒラギノ角ゴ Pro W3" pitchFamily="124" charset="-128"/>
                          <a:cs typeface="+mn-cs"/>
                        </a:rPr>
                        <a:t>Financial reporting: Data fed into SMART -&gt; PEARL</a:t>
                      </a:r>
                    </a:p>
                  </a:txBody>
                  <a:tcPr marL="92562" marR="92562" marT="46278" marB="46278" anchor="ct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noFill/>
                  </a:tcPr>
                </a:tc>
                <a:tc hMerge="1">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endParaRPr lang="en-US" sz="1200" kern="1200" dirty="0" smtClean="0">
                        <a:solidFill>
                          <a:srgbClr val="53565A"/>
                        </a:solidFill>
                        <a:latin typeface="+mn-lt"/>
                        <a:ea typeface="ヒラギノ角ゴ Pro W3" pitchFamily="124" charset="-128"/>
                        <a:cs typeface="+mn-cs"/>
                      </a:endParaRPr>
                    </a:p>
                  </a:txBody>
                  <a:tcPr anchor="ctr">
                    <a:noFill/>
                  </a:tcPr>
                </a:tc>
                <a:tc hMerge="1">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endParaRPr lang="en-US" sz="1200" kern="1200" baseline="0" dirty="0" smtClean="0">
                        <a:solidFill>
                          <a:srgbClr val="53565A"/>
                        </a:solidFill>
                        <a:latin typeface="+mn-lt"/>
                        <a:ea typeface="ヒラギノ角ゴ Pro W3" pitchFamily="124" charset="-128"/>
                        <a:cs typeface="+mn-cs"/>
                      </a:endParaRPr>
                    </a:p>
                  </a:txBody>
                  <a:tcPr anchor="ctr">
                    <a:solidFill>
                      <a:schemeClr val="tx2">
                        <a:lumMod val="20000"/>
                        <a:lumOff val="80000"/>
                      </a:schemeClr>
                    </a:solidFill>
                  </a:tcPr>
                </a:tc>
              </a:tr>
            </a:tbl>
          </a:graphicData>
        </a:graphic>
      </p:graphicFrame>
      <p:sp>
        <p:nvSpPr>
          <p:cNvPr id="4127" name="Title 1"/>
          <p:cNvSpPr>
            <a:spLocks noGrp="1"/>
          </p:cNvSpPr>
          <p:nvPr>
            <p:ph type="title"/>
          </p:nvPr>
        </p:nvSpPr>
        <p:spPr/>
        <p:txBody>
          <a:bodyPr/>
          <a:lstStyle/>
          <a:p>
            <a:pPr eaLnBrk="1" hangingPunct="1"/>
            <a:r>
              <a:rPr lang="en-US" altLang="en-US" smtClean="0"/>
              <a:t>LMS NRFF Revenue - Data Process</a:t>
            </a:r>
          </a:p>
        </p:txBody>
      </p:sp>
      <p:sp>
        <p:nvSpPr>
          <p:cNvPr id="4" name="Rectangle 3"/>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15</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1288913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OCHeader"/>
          <p:cNvSpPr>
            <a:spLocks noGrp="1" noChangeArrowheads="1"/>
          </p:cNvSpPr>
          <p:nvPr>
            <p:ph type="title"/>
            <p:custDataLst>
              <p:tags r:id="rId2"/>
            </p:custDataLst>
          </p:nvPr>
        </p:nvSpPr>
        <p:spPr>
          <a:xfrm>
            <a:off x="143491" y="57142"/>
            <a:ext cx="8546123" cy="369332"/>
          </a:xfrm>
          <a:noFill/>
          <a:extLst>
            <a:ext uri="{909E8E84-426E-40DD-AFC4-6F175D3DCCD1}">
              <a14:hiddenFill xmlns:a14="http://schemas.microsoft.com/office/drawing/2010/main">
                <a:solidFill>
                  <a:schemeClr val="bg1"/>
                </a:solidFill>
              </a14:hiddenFill>
            </a:ext>
          </a:extLst>
        </p:spPr>
        <p:txBody>
          <a:bodyPr anchor="ctr">
            <a:spAutoFit/>
          </a:bodyPr>
          <a:lstStyle/>
          <a:p>
            <a:r>
              <a:rPr lang="en-US" dirty="0" smtClean="0">
                <a:solidFill>
                  <a:srgbClr val="002D72"/>
                </a:solidFill>
                <a:latin typeface="Arial"/>
              </a:rPr>
              <a:t>Agenda</a:t>
            </a:r>
          </a:p>
        </p:txBody>
      </p:sp>
      <p:sp>
        <p:nvSpPr>
          <p:cNvPr id="2" name="TextBox 1"/>
          <p:cNvSpPr txBox="1"/>
          <p:nvPr/>
        </p:nvSpPr>
        <p:spPr>
          <a:xfrm>
            <a:off x="152400" y="685800"/>
            <a:ext cx="8763000" cy="3262432"/>
          </a:xfrm>
          <a:prstGeom prst="rect">
            <a:avLst/>
          </a:prstGeom>
          <a:noFill/>
        </p:spPr>
        <p:txBody>
          <a:bodyPr wrap="square" rtlCol="0">
            <a:spAutoFit/>
          </a:bodyPr>
          <a:lstStyle/>
          <a:p>
            <a:pPr marL="285750" indent="-285750" fontAlgn="t">
              <a:spcAft>
                <a:spcPts val="1200"/>
              </a:spcAft>
              <a:buFont typeface="Arial" panose="020B0604020202020204" pitchFamily="34" charset="0"/>
              <a:buChar char="•"/>
            </a:pPr>
            <a:r>
              <a:rPr lang="en-GB" sz="1400" dirty="0" smtClean="0">
                <a:solidFill>
                  <a:srgbClr val="53565A"/>
                </a:solidFill>
                <a:latin typeface="Arial"/>
              </a:rPr>
              <a:t>NA LMS terminology</a:t>
            </a:r>
            <a:endParaRPr lang="en-US" sz="1400" dirty="0">
              <a:solidFill>
                <a:srgbClr val="53565A"/>
              </a:solidFill>
              <a:latin typeface="Arial"/>
            </a:endParaRPr>
          </a:p>
          <a:p>
            <a:pPr marL="285750" indent="-285750" fontAlgn="t">
              <a:spcAft>
                <a:spcPts val="1200"/>
              </a:spcAft>
              <a:buFont typeface="Arial" panose="020B0604020202020204" pitchFamily="34" charset="0"/>
              <a:buChar char="•"/>
            </a:pPr>
            <a:r>
              <a:rPr lang="en-GB" sz="1400" dirty="0">
                <a:solidFill>
                  <a:srgbClr val="53565A"/>
                </a:solidFill>
                <a:latin typeface="Arial"/>
              </a:rPr>
              <a:t>Liquidity premium</a:t>
            </a:r>
            <a:endParaRPr lang="en-US" sz="1400" dirty="0">
              <a:solidFill>
                <a:srgbClr val="53565A"/>
              </a:solidFill>
              <a:latin typeface="Arial"/>
            </a:endParaRPr>
          </a:p>
          <a:p>
            <a:pPr marL="285750" indent="-285750" fontAlgn="t">
              <a:spcAft>
                <a:spcPts val="1200"/>
              </a:spcAft>
              <a:buFont typeface="Arial" panose="020B0604020202020204" pitchFamily="34" charset="0"/>
              <a:buChar char="•"/>
            </a:pPr>
            <a:r>
              <a:rPr lang="en-GB" sz="1400" dirty="0">
                <a:solidFill>
                  <a:srgbClr val="53565A"/>
                </a:solidFill>
                <a:latin typeface="Arial"/>
              </a:rPr>
              <a:t>Hedge</a:t>
            </a:r>
            <a:endParaRPr lang="en-US" sz="1400" dirty="0">
              <a:solidFill>
                <a:srgbClr val="53565A"/>
              </a:solidFill>
              <a:latin typeface="Arial"/>
            </a:endParaRPr>
          </a:p>
          <a:p>
            <a:pPr marL="285750" indent="-285750" fontAlgn="t">
              <a:spcAft>
                <a:spcPts val="1200"/>
              </a:spcAft>
              <a:buFont typeface="Arial" panose="020B0604020202020204" pitchFamily="34" charset="0"/>
              <a:buChar char="•"/>
            </a:pPr>
            <a:r>
              <a:rPr lang="en-US" sz="1400" dirty="0" smtClean="0">
                <a:solidFill>
                  <a:srgbClr val="53565A"/>
                </a:solidFill>
                <a:latin typeface="Arial"/>
              </a:rPr>
              <a:t>Operating vs. </a:t>
            </a:r>
            <a:r>
              <a:rPr lang="en-US" sz="1400" dirty="0">
                <a:solidFill>
                  <a:srgbClr val="53565A"/>
                </a:solidFill>
                <a:latin typeface="Arial"/>
              </a:rPr>
              <a:t>e</a:t>
            </a:r>
            <a:r>
              <a:rPr lang="en-US" sz="1400" dirty="0" smtClean="0">
                <a:solidFill>
                  <a:srgbClr val="53565A"/>
                </a:solidFill>
                <a:latin typeface="Arial"/>
              </a:rPr>
              <a:t>xcess</a:t>
            </a:r>
            <a:endParaRPr lang="en-US" sz="1400" dirty="0">
              <a:solidFill>
                <a:srgbClr val="53565A"/>
              </a:solidFill>
              <a:latin typeface="Arial"/>
            </a:endParaRPr>
          </a:p>
          <a:p>
            <a:pPr marL="285750" indent="-285750" fontAlgn="t">
              <a:spcAft>
                <a:spcPts val="1200"/>
              </a:spcAft>
              <a:buFont typeface="Arial" panose="020B0604020202020204" pitchFamily="34" charset="0"/>
              <a:buChar char="•"/>
            </a:pPr>
            <a:r>
              <a:rPr lang="en-GB" sz="1400" dirty="0">
                <a:solidFill>
                  <a:srgbClr val="53565A"/>
                </a:solidFill>
                <a:latin typeface="Arial"/>
              </a:rPr>
              <a:t>Client pricing and total </a:t>
            </a:r>
            <a:r>
              <a:rPr lang="en-GB" sz="1400" dirty="0" smtClean="0">
                <a:solidFill>
                  <a:srgbClr val="53565A"/>
                </a:solidFill>
                <a:latin typeface="Arial"/>
              </a:rPr>
              <a:t>NRFF</a:t>
            </a:r>
          </a:p>
          <a:p>
            <a:pPr marL="285750" indent="-285750" fontAlgn="t">
              <a:spcAft>
                <a:spcPts val="1200"/>
              </a:spcAft>
              <a:buFont typeface="Arial" panose="020B0604020202020204" pitchFamily="34" charset="0"/>
              <a:buChar char="•"/>
            </a:pPr>
            <a:r>
              <a:rPr lang="en-GB" sz="1400" dirty="0" smtClean="0">
                <a:solidFill>
                  <a:srgbClr val="53565A"/>
                </a:solidFill>
                <a:latin typeface="Arial"/>
              </a:rPr>
              <a:t>Return </a:t>
            </a:r>
            <a:r>
              <a:rPr lang="en-US" sz="1400" dirty="0" smtClean="0">
                <a:solidFill>
                  <a:srgbClr val="53565A"/>
                </a:solidFill>
                <a:latin typeface="Arial"/>
              </a:rPr>
              <a:t>on Assets</a:t>
            </a:r>
            <a:endParaRPr lang="en-US" sz="1400" dirty="0">
              <a:solidFill>
                <a:srgbClr val="53565A"/>
              </a:solidFill>
              <a:latin typeface="Arial"/>
            </a:endParaRPr>
          </a:p>
          <a:p>
            <a:pPr marL="285750" indent="-285750" fontAlgn="t">
              <a:spcAft>
                <a:spcPts val="1200"/>
              </a:spcAft>
              <a:buFont typeface="Arial" panose="020B0604020202020204" pitchFamily="34" charset="0"/>
              <a:buChar char="•"/>
            </a:pPr>
            <a:r>
              <a:rPr lang="en-GB" sz="1400" dirty="0">
                <a:solidFill>
                  <a:srgbClr val="53565A"/>
                </a:solidFill>
                <a:latin typeface="Arial"/>
              </a:rPr>
              <a:t>2015 client rate sensitivity</a:t>
            </a:r>
            <a:endParaRPr lang="en-US" sz="1400" dirty="0">
              <a:solidFill>
                <a:srgbClr val="53565A"/>
              </a:solidFill>
              <a:latin typeface="Arial"/>
            </a:endParaRPr>
          </a:p>
          <a:p>
            <a:pPr marL="285750" indent="-285750" fontAlgn="t">
              <a:spcAft>
                <a:spcPts val="1200"/>
              </a:spcAft>
              <a:buFont typeface="Arial" panose="020B0604020202020204" pitchFamily="34" charset="0"/>
              <a:buChar char="•"/>
            </a:pPr>
            <a:r>
              <a:rPr lang="en-GB" sz="1400" dirty="0">
                <a:solidFill>
                  <a:srgbClr val="53565A"/>
                </a:solidFill>
                <a:latin typeface="Arial"/>
              </a:rPr>
              <a:t>2015 </a:t>
            </a:r>
            <a:r>
              <a:rPr lang="en-GB" sz="1400" dirty="0" smtClean="0">
                <a:solidFill>
                  <a:srgbClr val="53565A"/>
                </a:solidFill>
                <a:latin typeface="Arial"/>
              </a:rPr>
              <a:t>rate outlook</a:t>
            </a:r>
            <a:endParaRPr lang="en-US" sz="1400" dirty="0">
              <a:solidFill>
                <a:srgbClr val="53565A"/>
              </a:solidFill>
              <a:latin typeface="Arial"/>
            </a:endParaRPr>
          </a:p>
          <a:p>
            <a:pPr marL="285750" indent="-285750" fontAlgn="t">
              <a:spcAft>
                <a:spcPts val="1200"/>
              </a:spcAft>
              <a:buFont typeface="Arial" panose="020B0604020202020204" pitchFamily="34" charset="0"/>
              <a:buChar char="•"/>
            </a:pPr>
            <a:r>
              <a:rPr lang="en-GB" sz="1400" dirty="0">
                <a:solidFill>
                  <a:srgbClr val="53565A"/>
                </a:solidFill>
                <a:latin typeface="Arial"/>
              </a:rPr>
              <a:t>Appendix</a:t>
            </a:r>
            <a:endParaRPr lang="en-US" sz="1400" dirty="0">
              <a:solidFill>
                <a:srgbClr val="53565A"/>
              </a:solidFill>
              <a:latin typeface="Arial"/>
            </a:endParaRPr>
          </a:p>
        </p:txBody>
      </p:sp>
    </p:spTree>
    <p:custDataLst>
      <p:tags r:id="rId1"/>
    </p:custDataLst>
    <p:extLst>
      <p:ext uri="{BB962C8B-B14F-4D97-AF65-F5344CB8AC3E}">
        <p14:creationId xmlns:p14="http://schemas.microsoft.com/office/powerpoint/2010/main" val="990873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pPr eaLnBrk="1" hangingPunct="1"/>
            <a:r>
              <a:rPr lang="en-US" altLang="en-US" dirty="0" smtClean="0"/>
              <a:t>Summary of Terminology</a:t>
            </a:r>
          </a:p>
        </p:txBody>
      </p:sp>
      <p:graphicFrame>
        <p:nvGraphicFramePr>
          <p:cNvPr id="10" name="Table 9"/>
          <p:cNvGraphicFramePr>
            <a:graphicFrameLocks noGrp="1"/>
          </p:cNvGraphicFramePr>
          <p:nvPr>
            <p:extLst>
              <p:ext uri="{D42A27DB-BD31-4B8C-83A1-F6EECF244321}">
                <p14:modId xmlns:p14="http://schemas.microsoft.com/office/powerpoint/2010/main" val="4138620610"/>
              </p:ext>
            </p:extLst>
          </p:nvPr>
        </p:nvGraphicFramePr>
        <p:xfrm>
          <a:off x="152400" y="670560"/>
          <a:ext cx="8763000" cy="685800"/>
        </p:xfrm>
        <a:graphic>
          <a:graphicData uri="http://schemas.openxmlformats.org/drawingml/2006/table">
            <a:tbl>
              <a:tblPr firstRow="1" bandRow="1">
                <a:tableStyleId>{5C22544A-7EE6-4342-B048-85BDC9FD1C3A}</a:tableStyleId>
              </a:tblPr>
              <a:tblGrid>
                <a:gridCol w="2395686"/>
                <a:gridCol w="211966"/>
                <a:gridCol w="6155348"/>
              </a:tblGrid>
              <a:tr h="138793">
                <a:tc gridSpan="3">
                  <a:txBody>
                    <a:bodyPr/>
                    <a:lstStyle/>
                    <a:p>
                      <a:endParaRPr lang="en-US" sz="1100" b="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4300" indent="-114300">
                        <a:buFont typeface="Arial" pitchFamily="34" charset="0"/>
                        <a:buChar char="•"/>
                      </a:pPr>
                      <a:endParaRPr lang="en-US" sz="1100" b="0" kern="1200" baseline="0" dirty="0" smtClean="0">
                        <a:solidFill>
                          <a:schemeClr val="tx1"/>
                        </a:solidFill>
                        <a:latin typeface="+mn-lt"/>
                        <a:ea typeface="+mn-ea"/>
                        <a:cs typeface="+mn-cs"/>
                      </a:endParaRPr>
                    </a:p>
                  </a:txBody>
                  <a:tcPr>
                    <a:noFill/>
                  </a:tcPr>
                </a:tc>
              </a:tr>
              <a:tr h="318407">
                <a:tc>
                  <a:txBody>
                    <a:bodyPr/>
                    <a:lstStyle/>
                    <a:p>
                      <a:r>
                        <a:rPr lang="en-US" sz="1100" b="1" dirty="0" smtClean="0">
                          <a:solidFill>
                            <a:schemeClr val="bg1"/>
                          </a:solidFill>
                        </a:rPr>
                        <a:t>Pool</a:t>
                      </a:r>
                      <a:endParaRPr lang="en-US" sz="1100"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endParaRPr lang="en-US" sz="1100"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dirty="0" smtClean="0">
                          <a:solidFill>
                            <a:srgbClr val="53565A"/>
                          </a:solidFill>
                          <a:latin typeface="+mn-lt"/>
                          <a:ea typeface="ヒラギノ角ゴ Pro W3" pitchFamily="124" charset="-128"/>
                          <a:cs typeface="+mn-cs"/>
                        </a:rPr>
                        <a:t>Currently O/N Libor</a:t>
                      </a:r>
                      <a:r>
                        <a:rPr lang="en-US" sz="1100" kern="1200" baseline="0" dirty="0" smtClean="0">
                          <a:solidFill>
                            <a:srgbClr val="53565A"/>
                          </a:solidFill>
                          <a:latin typeface="+mn-lt"/>
                          <a:ea typeface="ヒラギノ角ゴ Pro W3" pitchFamily="124" charset="-128"/>
                          <a:cs typeface="+mn-cs"/>
                        </a:rPr>
                        <a:t> is the default transfer pricing (TPR)</a:t>
                      </a:r>
                    </a:p>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baseline="0" dirty="0" smtClean="0">
                          <a:solidFill>
                            <a:srgbClr val="53565A"/>
                          </a:solidFill>
                          <a:latin typeface="+mn-lt"/>
                          <a:ea typeface="ヒラギノ角ゴ Pro W3" pitchFamily="124" charset="-128"/>
                          <a:cs typeface="+mn-cs"/>
                        </a:rPr>
                        <a:t>Cost for the bank to borrow overnight funds from other banks in the market</a:t>
                      </a:r>
                      <a:endParaRPr lang="en-US" sz="1100" kern="1200" dirty="0" smtClean="0">
                        <a:solidFill>
                          <a:srgbClr val="53565A"/>
                        </a:solidFill>
                        <a:latin typeface="+mn-lt"/>
                        <a:ea typeface="ヒラギノ角ゴ Pro W3" pitchFamily="124" charset="-128"/>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1866618"/>
              </p:ext>
            </p:extLst>
          </p:nvPr>
        </p:nvGraphicFramePr>
        <p:xfrm>
          <a:off x="152400" y="2436966"/>
          <a:ext cx="8763000" cy="1021080"/>
        </p:xfrm>
        <a:graphic>
          <a:graphicData uri="http://schemas.openxmlformats.org/drawingml/2006/table">
            <a:tbl>
              <a:tblPr firstRow="1" bandRow="1">
                <a:tableStyleId>{5C22544A-7EE6-4342-B048-85BDC9FD1C3A}</a:tableStyleId>
              </a:tblPr>
              <a:tblGrid>
                <a:gridCol w="2395686"/>
                <a:gridCol w="211966"/>
                <a:gridCol w="6155348"/>
              </a:tblGrid>
              <a:tr h="190868">
                <a:tc gridSpan="3">
                  <a:txBody>
                    <a:bodyPr/>
                    <a:lstStyle/>
                    <a:p>
                      <a:endParaRPr lang="en-US" sz="1100" b="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4300" indent="-114300">
                        <a:buFont typeface="Arial" pitchFamily="34" charset="0"/>
                        <a:buChar char="•"/>
                      </a:pPr>
                      <a:endParaRPr lang="en-US" sz="1100" b="0" kern="1200" baseline="0" dirty="0" smtClean="0">
                        <a:solidFill>
                          <a:schemeClr val="tx1"/>
                        </a:solidFill>
                        <a:latin typeface="+mn-lt"/>
                        <a:ea typeface="+mn-ea"/>
                        <a:cs typeface="+mn-cs"/>
                      </a:endParaRPr>
                    </a:p>
                  </a:txBody>
                  <a:tcPr>
                    <a:noFill/>
                  </a:tcPr>
                </a:tc>
              </a:tr>
              <a:tr h="684879">
                <a:tc>
                  <a:txBody>
                    <a:bodyPr/>
                    <a:lstStyle/>
                    <a:p>
                      <a:r>
                        <a:rPr lang="en-US" sz="1100" b="1" dirty="0" smtClean="0">
                          <a:solidFill>
                            <a:schemeClr val="bg1"/>
                          </a:solidFill>
                        </a:rPr>
                        <a:t>Hedge</a:t>
                      </a:r>
                      <a:endParaRPr lang="en-US" sz="1100"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dirty="0" smtClean="0">
                          <a:solidFill>
                            <a:srgbClr val="53565A"/>
                          </a:solidFill>
                          <a:latin typeface="+mn-lt"/>
                          <a:ea typeface="ヒラギノ角ゴ Pro W3" pitchFamily="124" charset="-128"/>
                          <a:cs typeface="+mn-cs"/>
                        </a:rPr>
                        <a:t>Due to balance stability</a:t>
                      </a:r>
                      <a:r>
                        <a:rPr lang="en-US" sz="1100" kern="1200" baseline="0" dirty="0" smtClean="0">
                          <a:solidFill>
                            <a:srgbClr val="53565A"/>
                          </a:solidFill>
                          <a:latin typeface="+mn-lt"/>
                          <a:ea typeface="ヒラギノ角ゴ Pro W3" pitchFamily="124" charset="-128"/>
                          <a:cs typeface="+mn-cs"/>
                        </a:rPr>
                        <a:t> or a longer expected duration of a certain balance, the regular TPR </a:t>
                      </a:r>
                      <a:r>
                        <a:rPr lang="en-US" sz="1100" kern="1200" dirty="0" smtClean="0">
                          <a:solidFill>
                            <a:srgbClr val="53565A"/>
                          </a:solidFill>
                          <a:latin typeface="+mn-lt"/>
                          <a:ea typeface="ヒラギノ角ゴ Pro W3" pitchFamily="124" charset="-128"/>
                          <a:cs typeface="+mn-cs"/>
                        </a:rPr>
                        <a:t>is swapped for a fixed interest rate (interest rate swaps)</a:t>
                      </a:r>
                    </a:p>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dirty="0" smtClean="0">
                          <a:solidFill>
                            <a:srgbClr val="53565A"/>
                          </a:solidFill>
                          <a:latin typeface="+mn-lt"/>
                          <a:ea typeface="ヒラギノ角ゴ Pro W3" pitchFamily="124" charset="-128"/>
                          <a:cs typeface="+mn-cs"/>
                        </a:rPr>
                        <a:t>Tenor of interest rate swap dependent on portfolio expected</a:t>
                      </a:r>
                      <a:r>
                        <a:rPr lang="en-US" sz="1100" kern="1200" baseline="0" dirty="0" smtClean="0">
                          <a:solidFill>
                            <a:srgbClr val="53565A"/>
                          </a:solidFill>
                          <a:latin typeface="+mn-lt"/>
                          <a:ea typeface="ヒラギノ角ゴ Pro W3" pitchFamily="124" charset="-128"/>
                          <a:cs typeface="+mn-cs"/>
                        </a:rPr>
                        <a:t> stability and duration</a:t>
                      </a:r>
                      <a:endParaRPr lang="en-US" sz="1100" kern="1200" dirty="0" smtClean="0">
                        <a:solidFill>
                          <a:srgbClr val="53565A"/>
                        </a:solidFill>
                        <a:latin typeface="+mn-lt"/>
                        <a:ea typeface="ヒラギノ角ゴ Pro W3" pitchFamily="124" charset="-128"/>
                        <a:cs typeface="+mn-cs"/>
                      </a:endParaRPr>
                    </a:p>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dirty="0" smtClean="0">
                          <a:solidFill>
                            <a:srgbClr val="53565A"/>
                          </a:solidFill>
                          <a:latin typeface="+mn-lt"/>
                          <a:ea typeface="ヒラギノ角ゴ Pro W3" pitchFamily="124" charset="-128"/>
                          <a:cs typeface="+mn-cs"/>
                        </a:rPr>
                        <a:t>Treasury tracks balances per portfolio at an account level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65754299"/>
              </p:ext>
            </p:extLst>
          </p:nvPr>
        </p:nvGraphicFramePr>
        <p:xfrm>
          <a:off x="159808" y="1737360"/>
          <a:ext cx="8763000" cy="853440"/>
        </p:xfrm>
        <a:graphic>
          <a:graphicData uri="http://schemas.openxmlformats.org/drawingml/2006/table">
            <a:tbl>
              <a:tblPr firstRow="1" bandRow="1">
                <a:tableStyleId>{5C22544A-7EE6-4342-B048-85BDC9FD1C3A}</a:tableStyleId>
              </a:tblPr>
              <a:tblGrid>
                <a:gridCol w="2395686"/>
                <a:gridCol w="211966"/>
                <a:gridCol w="6155348"/>
              </a:tblGrid>
              <a:tr h="190868">
                <a:tc gridSpan="3">
                  <a:txBody>
                    <a:bodyPr/>
                    <a:lstStyle/>
                    <a:p>
                      <a:endParaRPr lang="en-US" sz="1100" b="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4300" indent="-114300">
                        <a:buFont typeface="Arial" pitchFamily="34" charset="0"/>
                        <a:buChar char="•"/>
                      </a:pPr>
                      <a:endParaRPr lang="en-US" sz="1100" b="0" kern="1200" baseline="0" dirty="0" smtClean="0">
                        <a:solidFill>
                          <a:schemeClr val="tx1"/>
                        </a:solidFill>
                        <a:latin typeface="+mn-lt"/>
                        <a:ea typeface="+mn-ea"/>
                        <a:cs typeface="+mn-cs"/>
                      </a:endParaRPr>
                    </a:p>
                  </a:txBody>
                  <a:tcPr>
                    <a:noFill/>
                  </a:tcPr>
                </a:tc>
              </a:tr>
              <a:tr h="314371">
                <a:tc>
                  <a:txBody>
                    <a:bodyPr/>
                    <a:lstStyle/>
                    <a:p>
                      <a:r>
                        <a:rPr lang="en-US" sz="1100" b="1" dirty="0" smtClean="0">
                          <a:solidFill>
                            <a:schemeClr val="bg1"/>
                          </a:solidFill>
                        </a:rPr>
                        <a:t>Liquidity Premium</a:t>
                      </a:r>
                      <a:endParaRPr lang="en-US" sz="1100"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dirty="0" smtClean="0">
                          <a:solidFill>
                            <a:srgbClr val="53565A"/>
                          </a:solidFill>
                          <a:latin typeface="+mn-lt"/>
                          <a:ea typeface="ヒラギノ角ゴ Pro W3" pitchFamily="124" charset="-128"/>
                          <a:cs typeface="+mn-cs"/>
                        </a:rPr>
                        <a:t>Value assigned</a:t>
                      </a:r>
                      <a:r>
                        <a:rPr lang="en-US" sz="1100" kern="1200" baseline="0" dirty="0" smtClean="0">
                          <a:solidFill>
                            <a:srgbClr val="53565A"/>
                          </a:solidFill>
                          <a:latin typeface="+mn-lt"/>
                          <a:ea typeface="ヒラギノ角ゴ Pro W3" pitchFamily="124" charset="-128"/>
                          <a:cs typeface="+mn-cs"/>
                        </a:rPr>
                        <a:t> to bank funding sources by Treasury, adjusted by an LP factor</a:t>
                      </a:r>
                    </a:p>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baseline="0" dirty="0" smtClean="0">
                          <a:solidFill>
                            <a:srgbClr val="53565A"/>
                          </a:solidFill>
                          <a:latin typeface="+mn-lt"/>
                          <a:ea typeface="ヒラギノ角ゴ Pro W3" pitchFamily="124" charset="-128"/>
                          <a:cs typeface="+mn-cs"/>
                        </a:rPr>
                        <a:t>LP factor is closely tied on LCR value of deposit and amount of operating activity</a:t>
                      </a:r>
                    </a:p>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baseline="0" dirty="0" smtClean="0">
                          <a:solidFill>
                            <a:srgbClr val="53565A"/>
                          </a:solidFill>
                          <a:latin typeface="+mn-lt"/>
                          <a:ea typeface="ヒラギノ角ゴ Pro W3" pitchFamily="124" charset="-128"/>
                          <a:cs typeface="+mn-cs"/>
                        </a:rPr>
                        <a:t>Calculated at an account level by Treasury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grpSp>
        <p:nvGrpSpPr>
          <p:cNvPr id="12" name="Group 35"/>
          <p:cNvGrpSpPr>
            <a:grpSpLocks/>
          </p:cNvGrpSpPr>
          <p:nvPr/>
        </p:nvGrpSpPr>
        <p:grpSpPr bwMode="auto">
          <a:xfrm>
            <a:off x="139212" y="533407"/>
            <a:ext cx="8862646" cy="304801"/>
            <a:chOff x="95" y="370"/>
            <a:chExt cx="6048" cy="192"/>
          </a:xfrm>
        </p:grpSpPr>
        <p:sp>
          <p:nvSpPr>
            <p:cNvPr id="13" name="MessageBox"/>
            <p:cNvSpPr>
              <a:spLocks noChangeArrowheads="1"/>
            </p:cNvSpPr>
            <p:nvPr>
              <p:custDataLst>
                <p:tags r:id="rId3"/>
              </p:custDataLst>
            </p:nvPr>
          </p:nvSpPr>
          <p:spPr bwMode="auto">
            <a:xfrm>
              <a:off x="95" y="370"/>
              <a:ext cx="6048" cy="14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fontAlgn="base">
                <a:spcBef>
                  <a:spcPct val="0"/>
                </a:spcBef>
                <a:spcAft>
                  <a:spcPct val="0"/>
                </a:spcAft>
              </a:pPr>
              <a:r>
                <a:rPr lang="en-US" altLang="en-US" sz="1500" dirty="0" smtClean="0">
                  <a:solidFill>
                    <a:srgbClr val="00BDF2"/>
                  </a:solidFill>
                </a:rPr>
                <a:t>Key components of NA LMS revenue.</a:t>
              </a:r>
              <a:endParaRPr lang="en-US" altLang="en-US" sz="1500" dirty="0">
                <a:solidFill>
                  <a:srgbClr val="00BDF2"/>
                </a:solidFill>
              </a:endParaRPr>
            </a:p>
          </p:txBody>
        </p:sp>
        <p:sp>
          <p:nvSpPr>
            <p:cNvPr id="14" name="MessageLine"/>
            <p:cNvSpPr>
              <a:spLocks noChangeShapeType="1"/>
            </p:cNvSpPr>
            <p:nvPr/>
          </p:nvSpPr>
          <p:spPr bwMode="auto">
            <a:xfrm>
              <a:off x="95" y="562"/>
              <a:ext cx="6048"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1400">
                <a:solidFill>
                  <a:srgbClr val="53565A"/>
                </a:solidFill>
              </a:endParaRPr>
            </a:p>
          </p:txBody>
        </p:sp>
      </p:grpSp>
      <p:graphicFrame>
        <p:nvGraphicFramePr>
          <p:cNvPr id="16" name="Table 15"/>
          <p:cNvGraphicFramePr>
            <a:graphicFrameLocks noGrp="1"/>
          </p:cNvGraphicFramePr>
          <p:nvPr>
            <p:extLst>
              <p:ext uri="{D42A27DB-BD31-4B8C-83A1-F6EECF244321}">
                <p14:modId xmlns:p14="http://schemas.microsoft.com/office/powerpoint/2010/main" val="1039043630"/>
              </p:ext>
            </p:extLst>
          </p:nvPr>
        </p:nvGraphicFramePr>
        <p:xfrm>
          <a:off x="152400" y="4814406"/>
          <a:ext cx="8763000" cy="853440"/>
        </p:xfrm>
        <a:graphic>
          <a:graphicData uri="http://schemas.openxmlformats.org/drawingml/2006/table">
            <a:tbl>
              <a:tblPr firstRow="1" bandRow="1">
                <a:tableStyleId>{5C22544A-7EE6-4342-B048-85BDC9FD1C3A}</a:tableStyleId>
              </a:tblPr>
              <a:tblGrid>
                <a:gridCol w="2395686"/>
                <a:gridCol w="211966"/>
                <a:gridCol w="6155348"/>
              </a:tblGrid>
              <a:tr h="190868">
                <a:tc gridSpan="3">
                  <a:txBody>
                    <a:bodyPr/>
                    <a:lstStyle/>
                    <a:p>
                      <a:endParaRPr lang="en-US" sz="1100" b="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4300" indent="-114300">
                        <a:buFont typeface="Arial" pitchFamily="34" charset="0"/>
                        <a:buChar char="•"/>
                      </a:pPr>
                      <a:endParaRPr lang="en-US" sz="1100" b="0" kern="1200" baseline="0" dirty="0" smtClean="0">
                        <a:solidFill>
                          <a:schemeClr val="tx1"/>
                        </a:solidFill>
                        <a:latin typeface="+mn-lt"/>
                        <a:ea typeface="+mn-ea"/>
                        <a:cs typeface="+mn-cs"/>
                      </a:endParaRPr>
                    </a:p>
                  </a:txBody>
                  <a:tcPr>
                    <a:noFill/>
                  </a:tcPr>
                </a:tc>
              </a:tr>
              <a:tr h="314371">
                <a:tc>
                  <a:txBody>
                    <a:bodyPr/>
                    <a:lstStyle/>
                    <a:p>
                      <a:r>
                        <a:rPr lang="en-US" sz="1100" b="1" dirty="0" smtClean="0">
                          <a:solidFill>
                            <a:schemeClr val="bg1"/>
                          </a:solidFill>
                        </a:rPr>
                        <a:t>Fees</a:t>
                      </a:r>
                      <a:endParaRPr lang="en-US" sz="1100"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dirty="0" smtClean="0">
                          <a:solidFill>
                            <a:srgbClr val="53565A"/>
                          </a:solidFill>
                          <a:latin typeface="+mn-lt"/>
                          <a:ea typeface="ヒラギノ角ゴ Pro W3" pitchFamily="124" charset="-128"/>
                          <a:cs typeface="+mn-cs"/>
                        </a:rPr>
                        <a:t>Fees</a:t>
                      </a:r>
                      <a:r>
                        <a:rPr lang="en-US" sz="1100" kern="1200" baseline="0" dirty="0" smtClean="0">
                          <a:solidFill>
                            <a:srgbClr val="53565A"/>
                          </a:solidFill>
                          <a:latin typeface="+mn-lt"/>
                          <a:ea typeface="ヒラギノ角ゴ Pro W3" pitchFamily="124" charset="-128"/>
                          <a:cs typeface="+mn-cs"/>
                        </a:rPr>
                        <a:t> have two components for NA LMS as it generates revenue primarily from DDAs, but also with the fee offset function from ECR that is returned as NRFF to the products for which the fees are offset for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99640798"/>
              </p:ext>
            </p:extLst>
          </p:nvPr>
        </p:nvGraphicFramePr>
        <p:xfrm>
          <a:off x="152400" y="3268631"/>
          <a:ext cx="8763000" cy="576153"/>
        </p:xfrm>
        <a:graphic>
          <a:graphicData uri="http://schemas.openxmlformats.org/drawingml/2006/table">
            <a:tbl>
              <a:tblPr firstRow="1" bandRow="1">
                <a:tableStyleId>{5C22544A-7EE6-4342-B048-85BDC9FD1C3A}</a:tableStyleId>
              </a:tblPr>
              <a:tblGrid>
                <a:gridCol w="2395686"/>
                <a:gridCol w="211966"/>
                <a:gridCol w="6155348"/>
              </a:tblGrid>
              <a:tr h="177142">
                <a:tc gridSpan="3">
                  <a:txBody>
                    <a:bodyPr/>
                    <a:lstStyle/>
                    <a:p>
                      <a:endParaRPr lang="en-US" sz="1100" b="0"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4300" indent="-114300">
                        <a:buFont typeface="Arial" pitchFamily="34" charset="0"/>
                        <a:buChar char="•"/>
                      </a:pPr>
                      <a:endParaRPr lang="en-US" sz="1100" b="0" kern="1200" baseline="0" dirty="0" smtClean="0">
                        <a:solidFill>
                          <a:schemeClr val="tx1"/>
                        </a:solidFill>
                        <a:latin typeface="+mn-lt"/>
                        <a:ea typeface="+mn-ea"/>
                        <a:cs typeface="+mn-cs"/>
                      </a:endParaRPr>
                    </a:p>
                  </a:txBody>
                  <a:tcPr>
                    <a:noFill/>
                  </a:tcPr>
                </a:tc>
              </a:tr>
              <a:tr h="317073">
                <a:tc>
                  <a:txBody>
                    <a:bodyPr/>
                    <a:lstStyle/>
                    <a:p>
                      <a:r>
                        <a:rPr lang="en-US" sz="1100" b="1" dirty="0" smtClean="0">
                          <a:solidFill>
                            <a:schemeClr val="bg1"/>
                          </a:solidFill>
                        </a:rPr>
                        <a:t>Hedge Caterpillar</a:t>
                      </a:r>
                      <a:endParaRPr lang="en-US" sz="1100"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dirty="0" smtClean="0">
                          <a:solidFill>
                            <a:srgbClr val="53565A"/>
                          </a:solidFill>
                          <a:latin typeface="+mn-lt"/>
                          <a:ea typeface="ヒラギノ角ゴ Pro W3" pitchFamily="124" charset="-128"/>
                          <a:cs typeface="+mn-cs"/>
                        </a:rPr>
                        <a:t>Rolling hedge strategy to constantly refine hedges based on the market rate environment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26732380"/>
              </p:ext>
            </p:extLst>
          </p:nvPr>
        </p:nvGraphicFramePr>
        <p:xfrm>
          <a:off x="152400" y="1208049"/>
          <a:ext cx="8763000" cy="696953"/>
        </p:xfrm>
        <a:graphic>
          <a:graphicData uri="http://schemas.openxmlformats.org/drawingml/2006/table">
            <a:tbl>
              <a:tblPr firstRow="1" bandRow="1">
                <a:tableStyleId>{5C22544A-7EE6-4342-B048-85BDC9FD1C3A}</a:tableStyleId>
              </a:tblPr>
              <a:tblGrid>
                <a:gridCol w="2395686"/>
                <a:gridCol w="211966"/>
                <a:gridCol w="6155348"/>
              </a:tblGrid>
              <a:tr h="190868">
                <a:tc gridSpan="3">
                  <a:txBody>
                    <a:bodyPr/>
                    <a:lstStyle/>
                    <a:p>
                      <a:endParaRPr lang="en-US" sz="1100" b="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4300" indent="-114300">
                        <a:buFont typeface="Arial" pitchFamily="34" charset="0"/>
                        <a:buChar char="•"/>
                      </a:pPr>
                      <a:endParaRPr lang="en-US" sz="1100" b="0" kern="1200" baseline="0" dirty="0" smtClean="0">
                        <a:solidFill>
                          <a:schemeClr val="tx1"/>
                        </a:solidFill>
                        <a:latin typeface="+mn-lt"/>
                        <a:ea typeface="+mn-ea"/>
                        <a:cs typeface="+mn-cs"/>
                      </a:endParaRPr>
                    </a:p>
                  </a:txBody>
                  <a:tcPr>
                    <a:noFill/>
                  </a:tcPr>
                </a:tc>
              </a:tr>
              <a:tr h="437873">
                <a:tc>
                  <a:txBody>
                    <a:bodyPr/>
                    <a:lstStyle/>
                    <a:p>
                      <a:r>
                        <a:rPr lang="en-US" sz="1100" b="1" dirty="0" smtClean="0">
                          <a:solidFill>
                            <a:schemeClr val="bg1"/>
                          </a:solidFill>
                        </a:rPr>
                        <a:t>Base NRFF</a:t>
                      </a:r>
                      <a:endParaRPr lang="en-US" sz="1100"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endParaRPr lang="en-US" sz="1100"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171450" marR="0" lvl="0" indent="-171450" algn="l" defTabSz="1838325" rtl="0" eaLnBrk="0" fontAlgn="base" latinLnBrk="0" hangingPunct="0">
                        <a:lnSpc>
                          <a:spcPct val="100000"/>
                        </a:lnSpc>
                        <a:spcBef>
                          <a:spcPct val="75000"/>
                        </a:spcBef>
                        <a:spcAft>
                          <a:spcPct val="0"/>
                        </a:spcAft>
                        <a:buClr>
                          <a:srgbClr val="97999B"/>
                        </a:buClr>
                        <a:buSzTx/>
                        <a:buFont typeface="Symbol" pitchFamily="18" charset="2"/>
                        <a:buChar char="·"/>
                        <a:tabLst/>
                        <a:defRPr/>
                      </a:pPr>
                      <a:r>
                        <a:rPr lang="en-US" altLang="en-US" sz="1100" kern="1200" noProof="0" dirty="0" smtClean="0">
                          <a:solidFill>
                            <a:srgbClr val="53565A"/>
                          </a:solidFill>
                          <a:latin typeface="+mn-lt"/>
                          <a:ea typeface="ヒラギノ角ゴ Pro W3" pitchFamily="124" charset="-128"/>
                          <a:cs typeface="+mn-cs"/>
                        </a:rPr>
                        <a:t>Base NRFF is found by calculating the value of the pool (Balances x Pool Rate) then subtracting the total cost of funds (Balances x Cost of Funds)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843283488"/>
              </p:ext>
            </p:extLst>
          </p:nvPr>
        </p:nvGraphicFramePr>
        <p:xfrm>
          <a:off x="156146" y="4408597"/>
          <a:ext cx="8763000" cy="573451"/>
        </p:xfrm>
        <a:graphic>
          <a:graphicData uri="http://schemas.openxmlformats.org/drawingml/2006/table">
            <a:tbl>
              <a:tblPr firstRow="1" bandRow="1">
                <a:tableStyleId>{5C22544A-7EE6-4342-B048-85BDC9FD1C3A}</a:tableStyleId>
              </a:tblPr>
              <a:tblGrid>
                <a:gridCol w="2395686"/>
                <a:gridCol w="211966"/>
                <a:gridCol w="6155348"/>
              </a:tblGrid>
              <a:tr h="190868">
                <a:tc gridSpan="3">
                  <a:txBody>
                    <a:bodyPr/>
                    <a:lstStyle/>
                    <a:p>
                      <a:endParaRPr lang="en-US" sz="1100" b="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4300" indent="-114300">
                        <a:buFont typeface="Arial" pitchFamily="34" charset="0"/>
                        <a:buChar char="•"/>
                      </a:pPr>
                      <a:endParaRPr lang="en-US" sz="1100" b="0" kern="1200" baseline="0" dirty="0" smtClean="0">
                        <a:solidFill>
                          <a:schemeClr val="tx1"/>
                        </a:solidFill>
                        <a:latin typeface="+mn-lt"/>
                        <a:ea typeface="+mn-ea"/>
                        <a:cs typeface="+mn-cs"/>
                      </a:endParaRPr>
                    </a:p>
                  </a:txBody>
                  <a:tcPr>
                    <a:noFill/>
                  </a:tcPr>
                </a:tc>
              </a:tr>
              <a:tr h="314371">
                <a:tc>
                  <a:txBody>
                    <a:bodyPr/>
                    <a:lstStyle/>
                    <a:p>
                      <a:r>
                        <a:rPr lang="en-US" sz="1100" b="1" dirty="0" smtClean="0">
                          <a:solidFill>
                            <a:schemeClr val="bg1"/>
                          </a:solidFill>
                        </a:rPr>
                        <a:t>Excess Deposits</a:t>
                      </a:r>
                      <a:endParaRPr lang="en-US" sz="1100"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baseline="0" dirty="0" smtClean="0">
                          <a:solidFill>
                            <a:srgbClr val="53565A"/>
                          </a:solidFill>
                          <a:latin typeface="+mn-lt"/>
                          <a:ea typeface="ヒラギノ角ゴ Pro W3" pitchFamily="124" charset="-128"/>
                          <a:cs typeface="+mn-cs"/>
                        </a:rPr>
                        <a:t>Balance levels above the clients operating (payments) activity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1450053"/>
              </p:ext>
            </p:extLst>
          </p:nvPr>
        </p:nvGraphicFramePr>
        <p:xfrm>
          <a:off x="152400" y="3646597"/>
          <a:ext cx="8763000" cy="573451"/>
        </p:xfrm>
        <a:graphic>
          <a:graphicData uri="http://schemas.openxmlformats.org/drawingml/2006/table">
            <a:tbl>
              <a:tblPr firstRow="1" bandRow="1">
                <a:tableStyleId>{5C22544A-7EE6-4342-B048-85BDC9FD1C3A}</a:tableStyleId>
              </a:tblPr>
              <a:tblGrid>
                <a:gridCol w="2395686"/>
                <a:gridCol w="211966"/>
                <a:gridCol w="6155348"/>
              </a:tblGrid>
              <a:tr h="190868">
                <a:tc gridSpan="3">
                  <a:txBody>
                    <a:bodyPr/>
                    <a:lstStyle/>
                    <a:p>
                      <a:endParaRPr lang="en-US" sz="1100" b="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4300" indent="-114300">
                        <a:buFont typeface="Arial" pitchFamily="34" charset="0"/>
                        <a:buChar char="•"/>
                      </a:pPr>
                      <a:endParaRPr lang="en-US" sz="1100" b="0" kern="1200" baseline="0" dirty="0" smtClean="0">
                        <a:solidFill>
                          <a:schemeClr val="tx1"/>
                        </a:solidFill>
                        <a:latin typeface="+mn-lt"/>
                        <a:ea typeface="+mn-ea"/>
                        <a:cs typeface="+mn-cs"/>
                      </a:endParaRPr>
                    </a:p>
                  </a:txBody>
                  <a:tcPr>
                    <a:noFill/>
                  </a:tcPr>
                </a:tc>
              </a:tr>
              <a:tr h="314371">
                <a:tc>
                  <a:txBody>
                    <a:bodyPr/>
                    <a:lstStyle/>
                    <a:p>
                      <a:r>
                        <a:rPr lang="en-US" sz="1100" b="1" dirty="0" smtClean="0">
                          <a:solidFill>
                            <a:schemeClr val="bg1"/>
                          </a:solidFill>
                        </a:rPr>
                        <a:t>High Concentration Threshold</a:t>
                      </a:r>
                      <a:endParaRPr lang="en-US" sz="1100"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dirty="0" smtClean="0">
                          <a:solidFill>
                            <a:srgbClr val="53565A"/>
                          </a:solidFill>
                          <a:latin typeface="+mn-lt"/>
                          <a:ea typeface="ヒラギノ角ゴ Pro W3" pitchFamily="124" charset="-128"/>
                          <a:cs typeface="+mn-cs"/>
                        </a:rPr>
                        <a:t>Level at which if a client</a:t>
                      </a:r>
                      <a:r>
                        <a:rPr lang="en-US" sz="1100" kern="1200" baseline="0" dirty="0" smtClean="0">
                          <a:solidFill>
                            <a:srgbClr val="53565A"/>
                          </a:solidFill>
                          <a:latin typeface="+mn-lt"/>
                          <a:ea typeface="ヒラギノ角ゴ Pro W3" pitchFamily="124" charset="-128"/>
                          <a:cs typeface="+mn-cs"/>
                        </a:rPr>
                        <a:t> pulled their balances there would be a risk of having to break hedges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643419800"/>
              </p:ext>
            </p:extLst>
          </p:nvPr>
        </p:nvGraphicFramePr>
        <p:xfrm>
          <a:off x="165100" y="4027597"/>
          <a:ext cx="8763000" cy="573451"/>
        </p:xfrm>
        <a:graphic>
          <a:graphicData uri="http://schemas.openxmlformats.org/drawingml/2006/table">
            <a:tbl>
              <a:tblPr firstRow="1" bandRow="1">
                <a:tableStyleId>{5C22544A-7EE6-4342-B048-85BDC9FD1C3A}</a:tableStyleId>
              </a:tblPr>
              <a:tblGrid>
                <a:gridCol w="2395686"/>
                <a:gridCol w="211966"/>
                <a:gridCol w="6155348"/>
              </a:tblGrid>
              <a:tr h="190868">
                <a:tc gridSpan="3">
                  <a:txBody>
                    <a:bodyPr/>
                    <a:lstStyle/>
                    <a:p>
                      <a:endParaRPr lang="en-US" sz="1100" b="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114300" indent="-114300">
                        <a:buFont typeface="Arial" pitchFamily="34" charset="0"/>
                        <a:buChar char="•"/>
                      </a:pPr>
                      <a:endParaRPr lang="en-US" sz="1100" b="0" kern="1200" baseline="0" dirty="0" smtClean="0">
                        <a:solidFill>
                          <a:schemeClr val="tx1"/>
                        </a:solidFill>
                        <a:latin typeface="+mn-lt"/>
                        <a:ea typeface="+mn-ea"/>
                        <a:cs typeface="+mn-cs"/>
                      </a:endParaRPr>
                    </a:p>
                  </a:txBody>
                  <a:tcPr>
                    <a:noFill/>
                  </a:tcPr>
                </a:tc>
              </a:tr>
              <a:tr h="314371">
                <a:tc>
                  <a:txBody>
                    <a:bodyPr/>
                    <a:lstStyle/>
                    <a:p>
                      <a:r>
                        <a:rPr lang="en-US" sz="1100" b="1" dirty="0" smtClean="0">
                          <a:solidFill>
                            <a:schemeClr val="bg1"/>
                          </a:solidFill>
                        </a:rPr>
                        <a:t>Operating Deposits</a:t>
                      </a:r>
                      <a:endParaRPr lang="en-US" sz="1100"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171450" indent="-171450" algn="l" defTabSz="914400" rtl="0" eaLnBrk="1" fontAlgn="base" latinLnBrk="0" hangingPunct="1">
                        <a:spcBef>
                          <a:spcPts val="0"/>
                        </a:spcBef>
                        <a:spcAft>
                          <a:spcPct val="0"/>
                        </a:spcAft>
                        <a:buClr>
                          <a:srgbClr val="97999B"/>
                        </a:buClr>
                        <a:buSzPct val="100000"/>
                        <a:buFont typeface="Symbol"/>
                        <a:buChar char="·"/>
                      </a:pPr>
                      <a:r>
                        <a:rPr lang="en-US" sz="1100" kern="1200" baseline="0" dirty="0" smtClean="0">
                          <a:solidFill>
                            <a:srgbClr val="53565A"/>
                          </a:solidFill>
                          <a:latin typeface="+mn-lt"/>
                          <a:ea typeface="ヒラギノ角ゴ Pro W3" pitchFamily="124" charset="-128"/>
                          <a:cs typeface="+mn-cs"/>
                        </a:rPr>
                        <a:t>Balance level deemed necessary to complete day to day operational services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4" name="Rectangle 3"/>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1</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1947453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 name="Rectangle 31"/>
          <p:cNvSpPr>
            <a:spLocks noGrp="1" noChangeArrowheads="1"/>
          </p:cNvSpPr>
          <p:nvPr>
            <p:ph type="title"/>
          </p:nvPr>
        </p:nvSpPr>
        <p:spPr/>
        <p:txBody>
          <a:bodyPr anchor="b"/>
          <a:lstStyle/>
          <a:p>
            <a:r>
              <a:rPr lang="en-US" altLang="en-US" dirty="0" smtClean="0"/>
              <a:t>Liquidity Premium</a:t>
            </a:r>
            <a:endParaRPr lang="en-US" altLang="en-US" dirty="0">
              <a:solidFill>
                <a:srgbClr val="FF0000"/>
              </a:solidFill>
            </a:endParaRPr>
          </a:p>
        </p:txBody>
      </p:sp>
      <p:grpSp>
        <p:nvGrpSpPr>
          <p:cNvPr id="7203" name="Group 35"/>
          <p:cNvGrpSpPr>
            <a:grpSpLocks/>
          </p:cNvGrpSpPr>
          <p:nvPr/>
        </p:nvGrpSpPr>
        <p:grpSpPr bwMode="auto">
          <a:xfrm>
            <a:off x="139212" y="554039"/>
            <a:ext cx="8862646" cy="512763"/>
            <a:chOff x="95" y="341"/>
            <a:chExt cx="6048" cy="323"/>
          </a:xfrm>
        </p:grpSpPr>
        <p:sp>
          <p:nvSpPr>
            <p:cNvPr id="7201" name="MessageBox"/>
            <p:cNvSpPr>
              <a:spLocks noChangeArrowheads="1"/>
            </p:cNvSpPr>
            <p:nvPr>
              <p:custDataLst>
                <p:tags r:id="rId3"/>
              </p:custDataLst>
            </p:nvPr>
          </p:nvSpPr>
          <p:spPr bwMode="auto">
            <a:xfrm>
              <a:off x="95" y="341"/>
              <a:ext cx="6048"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fontAlgn="base">
                <a:spcBef>
                  <a:spcPct val="0"/>
                </a:spcBef>
                <a:spcAft>
                  <a:spcPct val="0"/>
                </a:spcAft>
              </a:pPr>
              <a:r>
                <a:rPr lang="en-US" altLang="en-US" sz="1500" dirty="0" smtClean="0">
                  <a:solidFill>
                    <a:srgbClr val="00BDF2"/>
                  </a:solidFill>
                </a:rPr>
                <a:t>Liquidity Premium is a Treasury allocation assigned to deposits, based on the operating nature and run off of the deposits, to incent desirable sources of bank funding.</a:t>
              </a:r>
              <a:endParaRPr lang="en-US" altLang="en-US" sz="1500" dirty="0">
                <a:solidFill>
                  <a:srgbClr val="00BDF2"/>
                </a:solidFill>
              </a:endParaRPr>
            </a:p>
          </p:txBody>
        </p:sp>
        <p:sp>
          <p:nvSpPr>
            <p:cNvPr id="7202" name="MessageLine"/>
            <p:cNvSpPr>
              <a:spLocks noChangeShapeType="1"/>
            </p:cNvSpPr>
            <p:nvPr/>
          </p:nvSpPr>
          <p:spPr bwMode="auto">
            <a:xfrm>
              <a:off x="95" y="664"/>
              <a:ext cx="6048"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1400">
                <a:solidFill>
                  <a:srgbClr val="53565A"/>
                </a:solidFill>
              </a:endParaRPr>
            </a:p>
          </p:txBody>
        </p:sp>
      </p:grpSp>
      <p:graphicFrame>
        <p:nvGraphicFramePr>
          <p:cNvPr id="7" name="Table 6"/>
          <p:cNvGraphicFramePr>
            <a:graphicFrameLocks noGrp="1"/>
          </p:cNvGraphicFramePr>
          <p:nvPr>
            <p:extLst>
              <p:ext uri="{D42A27DB-BD31-4B8C-83A1-F6EECF244321}">
                <p14:modId xmlns:p14="http://schemas.microsoft.com/office/powerpoint/2010/main" val="1637403832"/>
              </p:ext>
            </p:extLst>
          </p:nvPr>
        </p:nvGraphicFramePr>
        <p:xfrm>
          <a:off x="379535" y="1219200"/>
          <a:ext cx="8382000" cy="4857478"/>
        </p:xfrm>
        <a:graphic>
          <a:graphicData uri="http://schemas.openxmlformats.org/drawingml/2006/table">
            <a:tbl>
              <a:tblPr firstRow="1" bandRow="1">
                <a:tableStyleId>{5C22544A-7EE6-4342-B048-85BDC9FD1C3A}</a:tableStyleId>
              </a:tblPr>
              <a:tblGrid>
                <a:gridCol w="1525465"/>
                <a:gridCol w="2590800"/>
                <a:gridCol w="1752600"/>
                <a:gridCol w="2513135"/>
              </a:tblGrid>
              <a:tr h="241298">
                <a:tc>
                  <a:txBody>
                    <a:bodyPr/>
                    <a:lstStyle/>
                    <a:p>
                      <a:r>
                        <a:rPr lang="en-US" sz="1000" dirty="0" smtClean="0"/>
                        <a:t>Classification</a:t>
                      </a:r>
                      <a:endParaRPr lang="en-US" sz="1000" dirty="0"/>
                    </a:p>
                  </a:txBody>
                  <a:tcPr marT="45707" marB="45707"/>
                </a:tc>
                <a:tc>
                  <a:txBody>
                    <a:bodyPr/>
                    <a:lstStyle/>
                    <a:p>
                      <a:r>
                        <a:rPr lang="en-US" sz="1000" dirty="0" smtClean="0"/>
                        <a:t>Types</a:t>
                      </a:r>
                      <a:r>
                        <a:rPr lang="en-US" sz="1000" baseline="0" dirty="0" smtClean="0"/>
                        <a:t> of deposits</a:t>
                      </a:r>
                      <a:endParaRPr lang="en-US" sz="1000" dirty="0"/>
                    </a:p>
                  </a:txBody>
                  <a:tcPr marT="45707" marB="45707"/>
                </a:tc>
                <a:tc>
                  <a:txBody>
                    <a:bodyPr/>
                    <a:lstStyle/>
                    <a:p>
                      <a:r>
                        <a:rPr lang="en-US" sz="1000" b="1" kern="1200" dirty="0" smtClean="0">
                          <a:solidFill>
                            <a:schemeClr val="lt1"/>
                          </a:solidFill>
                          <a:latin typeface="+mn-lt"/>
                          <a:ea typeface="+mn-ea"/>
                          <a:cs typeface="+mn-cs"/>
                        </a:rPr>
                        <a:t>LCR Value</a:t>
                      </a:r>
                      <a:endParaRPr lang="en-US" sz="1000" b="1" kern="1200" dirty="0">
                        <a:solidFill>
                          <a:schemeClr val="lt1"/>
                        </a:solidFill>
                        <a:latin typeface="+mn-lt"/>
                        <a:ea typeface="+mn-ea"/>
                        <a:cs typeface="+mn-cs"/>
                      </a:endParaRPr>
                    </a:p>
                  </a:txBody>
                  <a:tcPr marT="45707" marB="45707"/>
                </a:tc>
                <a:tc>
                  <a:txBody>
                    <a:bodyPr/>
                    <a:lstStyle/>
                    <a:p>
                      <a:r>
                        <a:rPr lang="en-US" sz="1000" b="1" kern="1200" dirty="0" smtClean="0">
                          <a:solidFill>
                            <a:schemeClr val="lt1"/>
                          </a:solidFill>
                          <a:latin typeface="+mn-lt"/>
                          <a:ea typeface="+mn-ea"/>
                          <a:cs typeface="+mn-cs"/>
                        </a:rPr>
                        <a:t>Liquidity Premium allocated</a:t>
                      </a:r>
                      <a:endParaRPr lang="en-US" sz="1000" b="1" kern="1200" dirty="0">
                        <a:solidFill>
                          <a:schemeClr val="lt1"/>
                        </a:solidFill>
                        <a:latin typeface="+mn-lt"/>
                        <a:ea typeface="+mn-ea"/>
                        <a:cs typeface="+mn-cs"/>
                      </a:endParaRPr>
                    </a:p>
                  </a:txBody>
                  <a:tcPr marT="45707" marB="45707"/>
                </a:tc>
              </a:tr>
              <a:tr h="454684">
                <a:tc>
                  <a:txBody>
                    <a:bodyPr/>
                    <a:lstStyle/>
                    <a:p>
                      <a:r>
                        <a:rPr lang="en-US" sz="1000" dirty="0" smtClean="0"/>
                        <a:t>Corp</a:t>
                      </a:r>
                      <a:r>
                        <a:rPr lang="en-US" sz="1000" baseline="0" dirty="0" smtClean="0"/>
                        <a:t> / PS Operating</a:t>
                      </a:r>
                      <a:endParaRPr lang="en-US" sz="1000" dirty="0"/>
                    </a:p>
                  </a:txBody>
                  <a:tcPr marT="45707" marB="45707">
                    <a:solidFill>
                      <a:schemeClr val="bg1"/>
                    </a:solid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000" kern="1200" dirty="0" smtClean="0">
                          <a:solidFill>
                            <a:srgbClr val="53565A"/>
                          </a:solidFill>
                          <a:latin typeface="+mn-lt"/>
                          <a:ea typeface="ヒラギノ角ゴ Pro W3" pitchFamily="124" charset="-128"/>
                          <a:cs typeface="+mn-cs"/>
                        </a:rPr>
                        <a:t>ECR</a:t>
                      </a:r>
                    </a:p>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000" kern="1200" dirty="0" smtClean="0">
                          <a:solidFill>
                            <a:srgbClr val="53565A"/>
                          </a:solidFill>
                          <a:latin typeface="+mn-lt"/>
                          <a:ea typeface="ヒラギノ角ゴ Pro W3" pitchFamily="124" charset="-128"/>
                          <a:cs typeface="+mn-cs"/>
                        </a:rPr>
                        <a:t>IBDDA</a:t>
                      </a:r>
                      <a:r>
                        <a:rPr lang="en-US" sz="1000" kern="1200" baseline="0" dirty="0" smtClean="0">
                          <a:solidFill>
                            <a:srgbClr val="53565A"/>
                          </a:solidFill>
                          <a:latin typeface="+mn-lt"/>
                          <a:ea typeface="ヒラギノ角ゴ Pro W3" pitchFamily="124" charset="-128"/>
                          <a:cs typeface="+mn-cs"/>
                        </a:rPr>
                        <a:t> / Sweeps</a:t>
                      </a:r>
                      <a:endParaRPr lang="en-US" sz="1000" kern="1200" dirty="0">
                        <a:solidFill>
                          <a:srgbClr val="53565A"/>
                        </a:solidFill>
                        <a:latin typeface="+mn-lt"/>
                        <a:ea typeface="ヒラギノ角ゴ Pro W3" pitchFamily="124" charset="-128"/>
                        <a:cs typeface="+mn-cs"/>
                      </a:endParaRPr>
                    </a:p>
                  </a:txBody>
                  <a:tcPr marT="45707" marB="45707">
                    <a:solidFill>
                      <a:schemeClr val="bg1"/>
                    </a:solidFill>
                  </a:tcPr>
                </a:tc>
                <a:tc>
                  <a:txBody>
                    <a:bodyPr/>
                    <a:lstStyle/>
                    <a:p>
                      <a:r>
                        <a:rPr lang="en-US" sz="1000" dirty="0" smtClean="0"/>
                        <a:t>75%</a:t>
                      </a:r>
                      <a:r>
                        <a:rPr lang="en-US" sz="1000" baseline="0" dirty="0" smtClean="0"/>
                        <a:t> on non-excess portion; Excess portion receives non-operating LCR value</a:t>
                      </a:r>
                      <a:endParaRPr lang="en-US" sz="1000" dirty="0"/>
                    </a:p>
                  </a:txBody>
                  <a:tcPr marT="45707" marB="45707">
                    <a:solidFill>
                      <a:schemeClr val="bg1"/>
                    </a:solidFill>
                  </a:tcPr>
                </a:tc>
                <a:tc>
                  <a:txBody>
                    <a:bodyPr/>
                    <a:lstStyle/>
                    <a:p>
                      <a:r>
                        <a:rPr lang="en-US" sz="1000" dirty="0" smtClean="0"/>
                        <a:t>Non-excess portion</a:t>
                      </a:r>
                      <a:r>
                        <a:rPr lang="en-US" sz="1000" baseline="0" dirty="0" smtClean="0"/>
                        <a:t> receives </a:t>
                      </a:r>
                      <a:r>
                        <a:rPr lang="en-US" sz="1000" baseline="0" dirty="0" smtClean="0"/>
                        <a:t>0.25%; </a:t>
                      </a:r>
                      <a:r>
                        <a:rPr lang="en-US" sz="1000" baseline="0" dirty="0" smtClean="0"/>
                        <a:t>Excess portion receives non-operating LP</a:t>
                      </a:r>
                    </a:p>
                  </a:txBody>
                  <a:tcPr marT="45707" marB="45707">
                    <a:solidFill>
                      <a:schemeClr val="bg1"/>
                    </a:solidFill>
                  </a:tcPr>
                </a:tc>
              </a:tr>
              <a:tr h="539446">
                <a:tc>
                  <a:txBody>
                    <a:bodyPr/>
                    <a:lstStyle/>
                    <a:p>
                      <a:r>
                        <a:rPr lang="en-US" sz="1000" dirty="0" smtClean="0"/>
                        <a:t>Corp</a:t>
                      </a:r>
                      <a:r>
                        <a:rPr lang="en-US" sz="1000" baseline="0" dirty="0" smtClean="0"/>
                        <a:t> / PS Non-operating</a:t>
                      </a:r>
                      <a:endParaRPr lang="en-US" sz="1000" dirty="0"/>
                    </a:p>
                  </a:txBody>
                  <a:tcPr marT="45707" marB="45707">
                    <a:solidFill>
                      <a:schemeClr val="tx2">
                        <a:lumMod val="20000"/>
                        <a:lumOff val="80000"/>
                      </a:schemeClr>
                    </a:solid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000" kern="1200" baseline="0" dirty="0" smtClean="0">
                          <a:solidFill>
                            <a:srgbClr val="53565A"/>
                          </a:solidFill>
                          <a:latin typeface="+mn-lt"/>
                          <a:ea typeface="ヒラギノ角ゴ Pro W3" pitchFamily="124" charset="-128"/>
                          <a:cs typeface="+mn-cs"/>
                        </a:rPr>
                        <a:t>MMDAs</a:t>
                      </a:r>
                    </a:p>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000" kern="1200" baseline="0" dirty="0" smtClean="0">
                          <a:solidFill>
                            <a:srgbClr val="53565A"/>
                          </a:solidFill>
                          <a:latin typeface="+mn-lt"/>
                          <a:ea typeface="ヒラギノ角ゴ Pro W3" pitchFamily="124" charset="-128"/>
                          <a:cs typeface="+mn-cs"/>
                        </a:rPr>
                        <a:t>Excess deposits</a:t>
                      </a:r>
                    </a:p>
                  </a:txBody>
                  <a:tcPr marT="45707" marB="45707">
                    <a:solidFill>
                      <a:schemeClr val="tx2">
                        <a:lumMod val="20000"/>
                        <a:lumOff val="80000"/>
                      </a:schemeClr>
                    </a:solidFill>
                  </a:tcPr>
                </a:tc>
                <a:tc>
                  <a:txBody>
                    <a:bodyPr/>
                    <a:lstStyle/>
                    <a:p>
                      <a:r>
                        <a:rPr lang="en-US" sz="1000" dirty="0" smtClean="0"/>
                        <a:t>60%</a:t>
                      </a:r>
                      <a:endParaRPr lang="en-US" sz="1000" dirty="0"/>
                    </a:p>
                  </a:txBody>
                  <a:tcPr marT="45707" marB="45707">
                    <a:solidFill>
                      <a:schemeClr val="tx2">
                        <a:lumMod val="20000"/>
                        <a:lumOff val="80000"/>
                      </a:schemeClr>
                    </a:solidFill>
                  </a:tcPr>
                </a:tc>
                <a:tc>
                  <a:txBody>
                    <a:bodyPr/>
                    <a:lstStyle/>
                    <a:p>
                      <a:r>
                        <a:rPr lang="en-US" sz="1000" dirty="0" smtClean="0"/>
                        <a:t>0.20%</a:t>
                      </a:r>
                      <a:endParaRPr lang="en-US" sz="1000" dirty="0"/>
                    </a:p>
                  </a:txBody>
                  <a:tcPr marT="45707" marB="45707">
                    <a:solidFill>
                      <a:schemeClr val="tx2">
                        <a:lumMod val="20000"/>
                        <a:lumOff val="80000"/>
                      </a:schemeClr>
                    </a:solidFill>
                  </a:tcPr>
                </a:tc>
              </a:tr>
              <a:tr h="271856">
                <a:tc>
                  <a:txBody>
                    <a:bodyPr/>
                    <a:lstStyle/>
                    <a:p>
                      <a:r>
                        <a:rPr lang="en-US" sz="1000" dirty="0" smtClean="0"/>
                        <a:t>FI Operating</a:t>
                      </a:r>
                      <a:endParaRPr lang="en-US" sz="1000" dirty="0"/>
                    </a:p>
                  </a:txBody>
                  <a:tcPr marT="45707" marB="45707">
                    <a:solidFill>
                      <a:schemeClr val="bg1"/>
                    </a:solid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000" kern="1200" dirty="0" smtClean="0">
                          <a:solidFill>
                            <a:srgbClr val="53565A"/>
                          </a:solidFill>
                          <a:latin typeface="+mn-lt"/>
                          <a:ea typeface="ヒラギノ角ゴ Pro W3" pitchFamily="124" charset="-128"/>
                          <a:cs typeface="+mn-cs"/>
                        </a:rPr>
                        <a:t>ECR</a:t>
                      </a:r>
                    </a:p>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000" kern="1200" dirty="0" smtClean="0">
                          <a:solidFill>
                            <a:srgbClr val="53565A"/>
                          </a:solidFill>
                          <a:latin typeface="+mn-lt"/>
                          <a:ea typeface="ヒラギノ角ゴ Pro W3" pitchFamily="124" charset="-128"/>
                          <a:cs typeface="+mn-cs"/>
                        </a:rPr>
                        <a:t>IBDDA</a:t>
                      </a:r>
                      <a:r>
                        <a:rPr lang="en-US" sz="1000" kern="1200" baseline="0" dirty="0" smtClean="0">
                          <a:solidFill>
                            <a:srgbClr val="53565A"/>
                          </a:solidFill>
                          <a:latin typeface="+mn-lt"/>
                          <a:ea typeface="ヒラギノ角ゴ Pro W3" pitchFamily="124" charset="-128"/>
                          <a:cs typeface="+mn-cs"/>
                        </a:rPr>
                        <a:t> / Sweeps</a:t>
                      </a:r>
                      <a:endParaRPr lang="en-US" sz="1000" kern="1200" dirty="0" smtClean="0">
                        <a:solidFill>
                          <a:srgbClr val="53565A"/>
                        </a:solidFill>
                        <a:latin typeface="+mn-lt"/>
                        <a:ea typeface="ヒラギノ角ゴ Pro W3" pitchFamily="124" charset="-128"/>
                        <a:cs typeface="+mn-cs"/>
                      </a:endParaRPr>
                    </a:p>
                  </a:txBody>
                  <a:tcPr marT="45707" marB="45707">
                    <a:solidFill>
                      <a:schemeClr val="bg1"/>
                    </a:solidFill>
                  </a:tcPr>
                </a:tc>
                <a:tc>
                  <a:txBody>
                    <a:bodyPr/>
                    <a:lstStyle/>
                    <a:p>
                      <a:r>
                        <a:rPr lang="en-US" sz="1000" dirty="0" smtClean="0"/>
                        <a:t>75%</a:t>
                      </a:r>
                      <a:r>
                        <a:rPr lang="en-US" sz="1000" baseline="0" dirty="0" smtClean="0"/>
                        <a:t> on non-excess portion; Excess portion receives non-operating LCR value</a:t>
                      </a:r>
                      <a:endParaRPr lang="en-US" sz="1000" dirty="0"/>
                    </a:p>
                  </a:txBody>
                  <a:tcPr marT="45707" marB="45707">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Non-excess portion</a:t>
                      </a:r>
                      <a:r>
                        <a:rPr lang="en-US" sz="1000" baseline="0" dirty="0" smtClean="0"/>
                        <a:t> receives 0.26%; Excess portion receives non-operating LP</a:t>
                      </a:r>
                    </a:p>
                  </a:txBody>
                  <a:tcPr marT="45707" marB="45707">
                    <a:solidFill>
                      <a:schemeClr val="bg1"/>
                    </a:solidFill>
                  </a:tcPr>
                </a:tc>
              </a:tr>
              <a:tr h="995920">
                <a:tc>
                  <a:txBody>
                    <a:bodyPr/>
                    <a:lstStyle/>
                    <a:p>
                      <a:r>
                        <a:rPr lang="en-US" sz="1000" dirty="0" smtClean="0"/>
                        <a:t>FI Non-operating</a:t>
                      </a:r>
                      <a:endParaRPr lang="en-US" sz="1000" dirty="0"/>
                    </a:p>
                  </a:txBody>
                  <a:tcPr marT="45707" marB="45707">
                    <a:solidFill>
                      <a:schemeClr val="tx2">
                        <a:lumMod val="20000"/>
                        <a:lumOff val="80000"/>
                      </a:schemeClr>
                    </a:solid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000" kern="1200" dirty="0" smtClean="0">
                          <a:solidFill>
                            <a:srgbClr val="53565A"/>
                          </a:solidFill>
                          <a:latin typeface="+mn-lt"/>
                          <a:ea typeface="ヒラギノ角ゴ Pro W3" pitchFamily="124" charset="-128"/>
                          <a:cs typeface="+mn-cs"/>
                        </a:rPr>
                        <a:t>MMDAs</a:t>
                      </a:r>
                    </a:p>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000" kern="1200" dirty="0" smtClean="0">
                          <a:solidFill>
                            <a:srgbClr val="53565A"/>
                          </a:solidFill>
                          <a:latin typeface="+mn-lt"/>
                          <a:ea typeface="ヒラギノ角ゴ Pro W3" pitchFamily="124" charset="-128"/>
                          <a:cs typeface="+mn-cs"/>
                        </a:rPr>
                        <a:t>Reserve Bank Accounts</a:t>
                      </a:r>
                    </a:p>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000" kern="1200" baseline="0" dirty="0" smtClean="0">
                          <a:solidFill>
                            <a:srgbClr val="53565A"/>
                          </a:solidFill>
                          <a:latin typeface="+mn-lt"/>
                          <a:ea typeface="ヒラギノ角ゴ Pro W3" pitchFamily="124" charset="-128"/>
                          <a:cs typeface="+mn-cs"/>
                        </a:rPr>
                        <a:t>Excess deposits</a:t>
                      </a:r>
                      <a:endParaRPr lang="en-US" sz="1000" kern="1200" dirty="0">
                        <a:solidFill>
                          <a:srgbClr val="53565A"/>
                        </a:solidFill>
                        <a:latin typeface="+mn-lt"/>
                        <a:ea typeface="ヒラギノ角ゴ Pro W3" pitchFamily="124" charset="-128"/>
                        <a:cs typeface="+mn-cs"/>
                      </a:endParaRPr>
                    </a:p>
                  </a:txBody>
                  <a:tcPr marT="45707" marB="45707">
                    <a:solidFill>
                      <a:schemeClr val="tx2">
                        <a:lumMod val="20000"/>
                        <a:lumOff val="80000"/>
                      </a:schemeClr>
                    </a:solidFill>
                  </a:tcPr>
                </a:tc>
                <a:tc>
                  <a:txBody>
                    <a:bodyPr/>
                    <a:lstStyle/>
                    <a:p>
                      <a:r>
                        <a:rPr lang="en-US" sz="1000" dirty="0" smtClean="0"/>
                        <a:t>0%</a:t>
                      </a:r>
                      <a:endParaRPr lang="en-US" sz="1000" dirty="0"/>
                    </a:p>
                  </a:txBody>
                  <a:tcPr marT="45707" marB="45707">
                    <a:solidFill>
                      <a:schemeClr val="tx2">
                        <a:lumMod val="20000"/>
                        <a:lumOff val="80000"/>
                      </a:schemeClr>
                    </a:solidFill>
                  </a:tcPr>
                </a:tc>
                <a:tc>
                  <a:txBody>
                    <a:bodyPr/>
                    <a:lstStyle/>
                    <a:p>
                      <a:r>
                        <a:rPr lang="en-US" sz="1000" dirty="0" smtClean="0"/>
                        <a:t>0.07%</a:t>
                      </a:r>
                      <a:r>
                        <a:rPr lang="en-US" sz="1000" baseline="30000" dirty="0" smtClean="0"/>
                        <a:t>1</a:t>
                      </a:r>
                      <a:endParaRPr lang="en-US" sz="1000" baseline="30000" dirty="0"/>
                    </a:p>
                  </a:txBody>
                  <a:tcPr marT="45707" marB="45707">
                    <a:solidFill>
                      <a:schemeClr val="tx2">
                        <a:lumMod val="20000"/>
                        <a:lumOff val="80000"/>
                      </a:schemeClr>
                    </a:solidFill>
                  </a:tcPr>
                </a:tc>
              </a:tr>
              <a:tr h="0">
                <a:tc>
                  <a:txBody>
                    <a:bodyPr/>
                    <a:lstStyle/>
                    <a:p>
                      <a:pPr marL="0" algn="l" defTabSz="914400" rtl="0" eaLnBrk="1" latinLnBrk="0" hangingPunct="1"/>
                      <a:r>
                        <a:rPr lang="en-US" sz="1000" kern="1200" dirty="0" smtClean="0">
                          <a:solidFill>
                            <a:schemeClr val="dk1"/>
                          </a:solidFill>
                          <a:latin typeface="+mn-lt"/>
                          <a:ea typeface="+mn-ea"/>
                          <a:cs typeface="+mn-cs"/>
                        </a:rPr>
                        <a:t>Brokered Sweeps</a:t>
                      </a:r>
                      <a:endParaRPr lang="en-US" sz="1000" kern="1200" dirty="0">
                        <a:solidFill>
                          <a:schemeClr val="dk1"/>
                        </a:solidFill>
                        <a:latin typeface="+mn-lt"/>
                        <a:ea typeface="+mn-ea"/>
                        <a:cs typeface="+mn-cs"/>
                      </a:endParaRPr>
                    </a:p>
                  </a:txBody>
                  <a:tcPr marT="45707" marB="45707">
                    <a:noFill/>
                  </a:tcPr>
                </a:tc>
                <a:tc>
                  <a:txBody>
                    <a:bodyPr/>
                    <a:lstStyle/>
                    <a:p>
                      <a:pPr marL="0" marR="0" indent="-17145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000" kern="1200" dirty="0" smtClean="0">
                          <a:solidFill>
                            <a:schemeClr val="dk1"/>
                          </a:solidFill>
                          <a:latin typeface="+mn-lt"/>
                          <a:ea typeface="+mn-ea"/>
                          <a:cs typeface="+mn-cs"/>
                        </a:rPr>
                        <a:t>All</a:t>
                      </a:r>
                      <a:endParaRPr lang="en-US" sz="1000" kern="1200" dirty="0">
                        <a:solidFill>
                          <a:schemeClr val="dk1"/>
                        </a:solidFill>
                        <a:latin typeface="+mn-lt"/>
                        <a:ea typeface="+mn-ea"/>
                        <a:cs typeface="+mn-cs"/>
                      </a:endParaRPr>
                    </a:p>
                  </a:txBody>
                  <a:tcPr marT="45707" marB="45707">
                    <a:noFill/>
                  </a:tcPr>
                </a:tc>
                <a:tc>
                  <a:txBody>
                    <a:bodyPr/>
                    <a:lstStyle/>
                    <a:p>
                      <a:pPr marL="0" algn="l" defTabSz="914400" rtl="0" eaLnBrk="1" latinLnBrk="0" hangingPunct="1"/>
                      <a:r>
                        <a:rPr lang="en-US" sz="1000" kern="1200" dirty="0" smtClean="0">
                          <a:solidFill>
                            <a:schemeClr val="dk1"/>
                          </a:solidFill>
                          <a:latin typeface="+mn-lt"/>
                          <a:ea typeface="+mn-ea"/>
                          <a:cs typeface="+mn-cs"/>
                        </a:rPr>
                        <a:t>75% retail / 60% wholesale</a:t>
                      </a:r>
                      <a:endParaRPr lang="en-US" sz="1000" kern="1200" dirty="0">
                        <a:solidFill>
                          <a:schemeClr val="dk1"/>
                        </a:solidFill>
                        <a:latin typeface="+mn-lt"/>
                        <a:ea typeface="+mn-ea"/>
                        <a:cs typeface="+mn-cs"/>
                      </a:endParaRPr>
                    </a:p>
                  </a:txBody>
                  <a:tcPr marT="45707" marB="45707">
                    <a:noFill/>
                  </a:tcPr>
                </a:tc>
                <a:tc>
                  <a:txBody>
                    <a:bodyPr/>
                    <a:lstStyle/>
                    <a:p>
                      <a:pPr marL="0" algn="l" defTabSz="914400" rtl="0" eaLnBrk="1" latinLnBrk="0" hangingPunct="1"/>
                      <a:r>
                        <a:rPr lang="en-US" sz="1000" kern="1200" dirty="0" smtClean="0">
                          <a:solidFill>
                            <a:schemeClr val="dk1"/>
                          </a:solidFill>
                          <a:latin typeface="+mn-lt"/>
                          <a:ea typeface="+mn-ea"/>
                          <a:cs typeface="+mn-cs"/>
                        </a:rPr>
                        <a:t>0.25%</a:t>
                      </a:r>
                      <a:r>
                        <a:rPr lang="en-US" sz="1000" kern="1200" baseline="0" dirty="0" smtClean="0">
                          <a:solidFill>
                            <a:schemeClr val="dk1"/>
                          </a:solidFill>
                          <a:latin typeface="+mn-lt"/>
                          <a:ea typeface="+mn-ea"/>
                          <a:cs typeface="+mn-cs"/>
                        </a:rPr>
                        <a:t> </a:t>
                      </a:r>
                      <a:r>
                        <a:rPr lang="en-US" sz="1000" kern="1200" baseline="0" dirty="0" smtClean="0">
                          <a:solidFill>
                            <a:schemeClr val="dk1"/>
                          </a:solidFill>
                          <a:latin typeface="+mn-lt"/>
                          <a:ea typeface="+mn-ea"/>
                          <a:cs typeface="+mn-cs"/>
                        </a:rPr>
                        <a:t>/ </a:t>
                      </a:r>
                      <a:r>
                        <a:rPr lang="en-US" sz="1000" kern="1200" baseline="0" dirty="0" smtClean="0">
                          <a:solidFill>
                            <a:schemeClr val="dk1"/>
                          </a:solidFill>
                          <a:latin typeface="+mn-lt"/>
                          <a:ea typeface="+mn-ea"/>
                          <a:cs typeface="+mn-cs"/>
                        </a:rPr>
                        <a:t>0.20%</a:t>
                      </a:r>
                      <a:endParaRPr lang="en-US" sz="1000" kern="1200" dirty="0">
                        <a:solidFill>
                          <a:schemeClr val="dk1"/>
                        </a:solidFill>
                        <a:latin typeface="+mn-lt"/>
                        <a:ea typeface="+mn-ea"/>
                        <a:cs typeface="+mn-cs"/>
                      </a:endParaRPr>
                    </a:p>
                  </a:txBody>
                  <a:tcPr marT="45707" marB="45707">
                    <a:noFill/>
                  </a:tcPr>
                </a:tc>
              </a:tr>
              <a:tr h="539446">
                <a:tc>
                  <a:txBody>
                    <a:bodyPr/>
                    <a:lstStyle/>
                    <a:p>
                      <a:pPr marL="0" algn="l" defTabSz="914400" rtl="0" eaLnBrk="1" latinLnBrk="0" hangingPunct="1"/>
                      <a:r>
                        <a:rPr lang="en-US" sz="1000" kern="1200" dirty="0" smtClean="0">
                          <a:solidFill>
                            <a:schemeClr val="dk1"/>
                          </a:solidFill>
                          <a:latin typeface="+mn-lt"/>
                          <a:ea typeface="+mn-ea"/>
                          <a:cs typeface="+mn-cs"/>
                        </a:rPr>
                        <a:t>Collateralized Deposits</a:t>
                      </a:r>
                      <a:endParaRPr lang="en-US" sz="1000" kern="1200" dirty="0">
                        <a:solidFill>
                          <a:schemeClr val="dk1"/>
                        </a:solidFill>
                        <a:latin typeface="+mn-lt"/>
                        <a:ea typeface="+mn-ea"/>
                        <a:cs typeface="+mn-cs"/>
                      </a:endParaRPr>
                    </a:p>
                  </a:txBody>
                  <a:tcPr marT="45707" marB="45707">
                    <a:solidFill>
                      <a:schemeClr val="tx2">
                        <a:lumMod val="20000"/>
                        <a:lumOff val="80000"/>
                      </a:schemeClr>
                    </a:solid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000" kern="1200" dirty="0" smtClean="0">
                          <a:solidFill>
                            <a:schemeClr val="dk1"/>
                          </a:solidFill>
                          <a:latin typeface="+mn-lt"/>
                          <a:ea typeface="+mn-ea"/>
                          <a:cs typeface="+mn-cs"/>
                        </a:rPr>
                        <a:t>PS related interest-bearing</a:t>
                      </a:r>
                      <a:r>
                        <a:rPr lang="en-US" sz="1000" kern="1200" baseline="0" dirty="0" smtClean="0">
                          <a:solidFill>
                            <a:schemeClr val="dk1"/>
                          </a:solidFill>
                          <a:latin typeface="+mn-lt"/>
                          <a:ea typeface="+mn-ea"/>
                          <a:cs typeface="+mn-cs"/>
                        </a:rPr>
                        <a:t> deposits that are collateralized by </a:t>
                      </a:r>
                      <a:r>
                        <a:rPr lang="en-US" sz="1000" kern="1200" baseline="0" dirty="0" err="1" smtClean="0">
                          <a:solidFill>
                            <a:schemeClr val="dk1"/>
                          </a:solidFill>
                          <a:latin typeface="+mn-lt"/>
                          <a:ea typeface="+mn-ea"/>
                          <a:cs typeface="+mn-cs"/>
                        </a:rPr>
                        <a:t>munis</a:t>
                      </a:r>
                      <a:r>
                        <a:rPr lang="en-US" sz="1000" kern="1200" baseline="0" dirty="0" smtClean="0">
                          <a:solidFill>
                            <a:schemeClr val="dk1"/>
                          </a:solidFill>
                          <a:latin typeface="+mn-lt"/>
                          <a:ea typeface="+mn-ea"/>
                          <a:cs typeface="+mn-cs"/>
                        </a:rPr>
                        <a:t> / treasuries / FHLB LC’s</a:t>
                      </a:r>
                      <a:endParaRPr lang="en-US" sz="1000" kern="1200" dirty="0">
                        <a:solidFill>
                          <a:schemeClr val="dk1"/>
                        </a:solidFill>
                        <a:latin typeface="+mn-lt"/>
                        <a:ea typeface="+mn-ea"/>
                        <a:cs typeface="+mn-cs"/>
                      </a:endParaRPr>
                    </a:p>
                  </a:txBody>
                  <a:tcPr marT="45707" marB="45707">
                    <a:solidFill>
                      <a:schemeClr val="tx2">
                        <a:lumMod val="20000"/>
                        <a:lumOff val="80000"/>
                      </a:schemeClr>
                    </a:solidFill>
                  </a:tcPr>
                </a:tc>
                <a:tc>
                  <a:txBody>
                    <a:bodyPr/>
                    <a:lstStyle/>
                    <a:p>
                      <a:pPr marL="0" algn="l" defTabSz="914400" rtl="0" eaLnBrk="1" latinLnBrk="0" hangingPunct="1"/>
                      <a:r>
                        <a:rPr lang="en-US" sz="1000" kern="1200" dirty="0" smtClean="0">
                          <a:solidFill>
                            <a:schemeClr val="dk1"/>
                          </a:solidFill>
                          <a:latin typeface="+mn-lt"/>
                          <a:ea typeface="+mn-ea"/>
                          <a:cs typeface="+mn-cs"/>
                        </a:rPr>
                        <a:t>Treasuries - 100%</a:t>
                      </a:r>
                    </a:p>
                    <a:p>
                      <a:pPr marL="0" algn="l" defTabSz="914400" rtl="0" eaLnBrk="1" latinLnBrk="0" hangingPunct="1"/>
                      <a:r>
                        <a:rPr lang="en-US" sz="1000" kern="1200" dirty="0" smtClean="0">
                          <a:solidFill>
                            <a:schemeClr val="dk1"/>
                          </a:solidFill>
                          <a:latin typeface="+mn-lt"/>
                          <a:ea typeface="+mn-ea"/>
                          <a:cs typeface="+mn-cs"/>
                        </a:rPr>
                        <a:t>(Subtracted from HQLA)</a:t>
                      </a:r>
                    </a:p>
                    <a:p>
                      <a:pPr marL="0" algn="l" defTabSz="914400" rtl="0" eaLnBrk="1" latinLnBrk="0" hangingPunct="1"/>
                      <a:r>
                        <a:rPr lang="en-US" sz="1000" kern="1200" dirty="0" smtClean="0">
                          <a:solidFill>
                            <a:schemeClr val="dk1"/>
                          </a:solidFill>
                          <a:latin typeface="+mn-lt"/>
                          <a:ea typeface="+mn-ea"/>
                          <a:cs typeface="+mn-cs"/>
                        </a:rPr>
                        <a:t>Other – 75% / 60%</a:t>
                      </a:r>
                      <a:endParaRPr lang="en-US" sz="1000" kern="1200" dirty="0">
                        <a:solidFill>
                          <a:schemeClr val="dk1"/>
                        </a:solidFill>
                        <a:latin typeface="+mn-lt"/>
                        <a:ea typeface="+mn-ea"/>
                        <a:cs typeface="+mn-cs"/>
                      </a:endParaRPr>
                    </a:p>
                  </a:txBody>
                  <a:tcPr marT="45707" marB="45707">
                    <a:solidFill>
                      <a:schemeClr val="tx2">
                        <a:lumMod val="20000"/>
                        <a:lumOff val="80000"/>
                      </a:schemeClr>
                    </a:solidFill>
                  </a:tcPr>
                </a:tc>
                <a:tc>
                  <a:txBody>
                    <a:bodyPr/>
                    <a:lstStyle/>
                    <a:p>
                      <a:pPr marL="0" algn="l" defTabSz="914400" rtl="0" eaLnBrk="1" latinLnBrk="0" hangingPunct="1"/>
                      <a:r>
                        <a:rPr lang="en-US" sz="1000" kern="1200" dirty="0" smtClean="0">
                          <a:solidFill>
                            <a:schemeClr val="dk1"/>
                          </a:solidFill>
                          <a:latin typeface="+mn-lt"/>
                          <a:ea typeface="+mn-ea"/>
                          <a:cs typeface="+mn-cs"/>
                        </a:rPr>
                        <a:t>0.00%</a:t>
                      </a:r>
                      <a:endParaRPr lang="en-US" sz="1000" kern="1200" dirty="0">
                        <a:solidFill>
                          <a:schemeClr val="dk1"/>
                        </a:solidFill>
                        <a:latin typeface="+mn-lt"/>
                        <a:ea typeface="+mn-ea"/>
                        <a:cs typeface="+mn-cs"/>
                      </a:endParaRPr>
                    </a:p>
                  </a:txBody>
                  <a:tcPr marT="45707" marB="45707">
                    <a:solidFill>
                      <a:schemeClr val="tx2">
                        <a:lumMod val="20000"/>
                        <a:lumOff val="80000"/>
                      </a:schemeClr>
                    </a:solidFill>
                  </a:tcPr>
                </a:tc>
              </a:tr>
              <a:tr h="235130">
                <a:tc>
                  <a:txBody>
                    <a:bodyPr/>
                    <a:lstStyle/>
                    <a:p>
                      <a:pPr marL="0" algn="l" defTabSz="914400" rtl="0" eaLnBrk="1" latinLnBrk="0" hangingPunct="1"/>
                      <a:r>
                        <a:rPr lang="en-US" sz="1000" kern="1200" dirty="0" smtClean="0">
                          <a:solidFill>
                            <a:schemeClr val="dk1"/>
                          </a:solidFill>
                          <a:latin typeface="+mn-lt"/>
                          <a:ea typeface="+mn-ea"/>
                          <a:cs typeface="+mn-cs"/>
                        </a:rPr>
                        <a:t>31+ Day MMTD</a:t>
                      </a:r>
                      <a:endParaRPr lang="en-US" sz="1000" kern="1200" dirty="0">
                        <a:solidFill>
                          <a:schemeClr val="dk1"/>
                        </a:solidFill>
                        <a:latin typeface="+mn-lt"/>
                        <a:ea typeface="+mn-ea"/>
                        <a:cs typeface="+mn-cs"/>
                      </a:endParaRPr>
                    </a:p>
                  </a:txBody>
                  <a:tcPr marT="45707" marB="45707">
                    <a:noFill/>
                  </a:tcPr>
                </a:tc>
                <a:tc>
                  <a:txBody>
                    <a:bodyPr/>
                    <a:lstStyle/>
                    <a:p>
                      <a:pPr marL="0" marR="0" indent="-17145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000" kern="1200" dirty="0" smtClean="0">
                          <a:solidFill>
                            <a:schemeClr val="dk1"/>
                          </a:solidFill>
                          <a:latin typeface="+mn-lt"/>
                          <a:ea typeface="+mn-ea"/>
                          <a:cs typeface="+mn-cs"/>
                        </a:rPr>
                        <a:t>All tenors</a:t>
                      </a:r>
                      <a:endParaRPr lang="en-US" sz="1000" kern="1200" dirty="0">
                        <a:solidFill>
                          <a:schemeClr val="dk1"/>
                        </a:solidFill>
                        <a:latin typeface="+mn-lt"/>
                        <a:ea typeface="+mn-ea"/>
                        <a:cs typeface="+mn-cs"/>
                      </a:endParaRPr>
                    </a:p>
                  </a:txBody>
                  <a:tcPr marT="45707" marB="45707">
                    <a:noFill/>
                  </a:tcPr>
                </a:tc>
                <a:tc>
                  <a:txBody>
                    <a:bodyPr/>
                    <a:lstStyle/>
                    <a:p>
                      <a:pPr marL="0" algn="l" defTabSz="914400" rtl="0" eaLnBrk="1" latinLnBrk="0" hangingPunct="1"/>
                      <a:r>
                        <a:rPr lang="en-US" sz="1000" kern="1200" dirty="0" smtClean="0">
                          <a:solidFill>
                            <a:schemeClr val="dk1"/>
                          </a:solidFill>
                          <a:latin typeface="+mn-lt"/>
                          <a:ea typeface="+mn-ea"/>
                          <a:cs typeface="+mn-cs"/>
                        </a:rPr>
                        <a:t>100%</a:t>
                      </a:r>
                      <a:endParaRPr lang="en-US" sz="1000" kern="1200" dirty="0">
                        <a:solidFill>
                          <a:schemeClr val="dk1"/>
                        </a:solidFill>
                        <a:latin typeface="+mn-lt"/>
                        <a:ea typeface="+mn-ea"/>
                        <a:cs typeface="+mn-cs"/>
                      </a:endParaRPr>
                    </a:p>
                  </a:txBody>
                  <a:tcPr marT="45707" marB="45707">
                    <a:noFill/>
                  </a:tcPr>
                </a:tc>
                <a:tc>
                  <a:txBody>
                    <a:bodyPr/>
                    <a:lstStyle/>
                    <a:p>
                      <a:pPr marL="0" algn="l" defTabSz="914400" rtl="0" eaLnBrk="1" latinLnBrk="0" hangingPunct="1"/>
                      <a:r>
                        <a:rPr lang="en-US" sz="1000" kern="1200" dirty="0" smtClean="0">
                          <a:solidFill>
                            <a:schemeClr val="dk1"/>
                          </a:solidFill>
                          <a:latin typeface="+mn-lt"/>
                          <a:ea typeface="+mn-ea"/>
                          <a:cs typeface="+mn-cs"/>
                        </a:rPr>
                        <a:t>0.33%</a:t>
                      </a:r>
                      <a:endParaRPr lang="en-US" sz="1000" kern="1200" dirty="0">
                        <a:solidFill>
                          <a:schemeClr val="dk1"/>
                        </a:solidFill>
                        <a:latin typeface="+mn-lt"/>
                        <a:ea typeface="+mn-ea"/>
                        <a:cs typeface="+mn-cs"/>
                      </a:endParaRPr>
                    </a:p>
                  </a:txBody>
                  <a:tcPr marT="45707" marB="45707">
                    <a:noFill/>
                  </a:tcPr>
                </a:tc>
              </a:tr>
              <a:tr h="195786">
                <a:tc>
                  <a:txBody>
                    <a:bodyPr/>
                    <a:lstStyle/>
                    <a:p>
                      <a:pPr marL="0" algn="l" defTabSz="914400" rtl="0" eaLnBrk="1" latinLnBrk="0" hangingPunct="1"/>
                      <a:r>
                        <a:rPr lang="en-US" sz="1000" kern="1200" dirty="0" smtClean="0">
                          <a:solidFill>
                            <a:schemeClr val="dk1"/>
                          </a:solidFill>
                          <a:latin typeface="+mn-lt"/>
                          <a:ea typeface="+mn-ea"/>
                          <a:cs typeface="+mn-cs"/>
                        </a:rPr>
                        <a:t>FI TDs</a:t>
                      </a:r>
                      <a:endParaRPr lang="en-US" sz="1000" kern="1200" dirty="0">
                        <a:solidFill>
                          <a:schemeClr val="dk1"/>
                        </a:solidFill>
                        <a:latin typeface="+mn-lt"/>
                        <a:ea typeface="+mn-ea"/>
                        <a:cs typeface="+mn-cs"/>
                      </a:endParaRPr>
                    </a:p>
                  </a:txBody>
                  <a:tcPr marT="45707" marB="45707">
                    <a:solidFill>
                      <a:schemeClr val="tx2">
                        <a:lumMod val="20000"/>
                        <a:lumOff val="80000"/>
                      </a:schemeClr>
                    </a:solidFill>
                  </a:tcPr>
                </a:tc>
                <a:tc>
                  <a:txBody>
                    <a:bodyPr/>
                    <a:lstStyle/>
                    <a:p>
                      <a:pPr marL="0" marR="0" indent="-17145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000" kern="1200" dirty="0" smtClean="0">
                          <a:solidFill>
                            <a:schemeClr val="dk1"/>
                          </a:solidFill>
                          <a:latin typeface="+mn-lt"/>
                          <a:ea typeface="+mn-ea"/>
                          <a:cs typeface="+mn-cs"/>
                        </a:rPr>
                        <a:t>All</a:t>
                      </a:r>
                      <a:endParaRPr lang="en-US" sz="1000" kern="1200" dirty="0">
                        <a:solidFill>
                          <a:schemeClr val="dk1"/>
                        </a:solidFill>
                        <a:latin typeface="+mn-lt"/>
                        <a:ea typeface="+mn-ea"/>
                        <a:cs typeface="+mn-cs"/>
                      </a:endParaRPr>
                    </a:p>
                  </a:txBody>
                  <a:tcPr marT="45707" marB="45707">
                    <a:solidFill>
                      <a:schemeClr val="tx2">
                        <a:lumMod val="20000"/>
                        <a:lumOff val="80000"/>
                      </a:schemeClr>
                    </a:solidFill>
                  </a:tcPr>
                </a:tc>
                <a:tc>
                  <a:txBody>
                    <a:bodyPr/>
                    <a:lstStyle/>
                    <a:p>
                      <a:pPr marL="0" algn="l" defTabSz="914400" rtl="0" eaLnBrk="1" latinLnBrk="0" hangingPunct="1"/>
                      <a:r>
                        <a:rPr lang="en-US" sz="1000" kern="1200" dirty="0" smtClean="0">
                          <a:solidFill>
                            <a:schemeClr val="dk1"/>
                          </a:solidFill>
                          <a:latin typeface="+mn-lt"/>
                          <a:ea typeface="+mn-ea"/>
                          <a:cs typeface="+mn-cs"/>
                        </a:rPr>
                        <a:t>0% on TDs &lt;30 days</a:t>
                      </a:r>
                    </a:p>
                    <a:p>
                      <a:pPr marL="0" algn="l" defTabSz="914400" rtl="0" eaLnBrk="1" latinLnBrk="0" hangingPunct="1"/>
                      <a:r>
                        <a:rPr lang="en-US" sz="1000" kern="1200" dirty="0" smtClean="0">
                          <a:solidFill>
                            <a:schemeClr val="dk1"/>
                          </a:solidFill>
                          <a:latin typeface="+mn-lt"/>
                          <a:ea typeface="+mn-ea"/>
                          <a:cs typeface="+mn-cs"/>
                        </a:rPr>
                        <a:t>100% on TDs &gt;30 days</a:t>
                      </a:r>
                      <a:endParaRPr lang="en-US" sz="1000" kern="1200" dirty="0">
                        <a:solidFill>
                          <a:schemeClr val="dk1"/>
                        </a:solidFill>
                        <a:latin typeface="+mn-lt"/>
                        <a:ea typeface="+mn-ea"/>
                        <a:cs typeface="+mn-cs"/>
                      </a:endParaRPr>
                    </a:p>
                  </a:txBody>
                  <a:tcPr marT="45707" marB="45707">
                    <a:solidFill>
                      <a:schemeClr val="tx2">
                        <a:lumMod val="20000"/>
                        <a:lumOff val="80000"/>
                      </a:schemeClr>
                    </a:solidFill>
                  </a:tcPr>
                </a:tc>
                <a:tc>
                  <a:txBody>
                    <a:bodyPr/>
                    <a:lstStyle/>
                    <a:p>
                      <a:pPr marL="0" algn="l" defTabSz="914400" rtl="0" eaLnBrk="1" latinLnBrk="0" hangingPunct="1"/>
                      <a:r>
                        <a:rPr lang="en-US" sz="1000" kern="1200" dirty="0" smtClean="0">
                          <a:solidFill>
                            <a:schemeClr val="dk1"/>
                          </a:solidFill>
                          <a:latin typeface="+mn-lt"/>
                          <a:ea typeface="+mn-ea"/>
                          <a:cs typeface="+mn-cs"/>
                        </a:rPr>
                        <a:t>0%</a:t>
                      </a:r>
                      <a:r>
                        <a:rPr lang="en-US" sz="1000" kern="1200" baseline="0" dirty="0" smtClean="0">
                          <a:solidFill>
                            <a:schemeClr val="dk1"/>
                          </a:solidFill>
                          <a:latin typeface="+mn-lt"/>
                          <a:ea typeface="+mn-ea"/>
                          <a:cs typeface="+mn-cs"/>
                        </a:rPr>
                        <a:t> on TDs&lt;30 days</a:t>
                      </a:r>
                    </a:p>
                    <a:p>
                      <a:pPr marL="0" algn="l" defTabSz="914400" rtl="0" eaLnBrk="1" latinLnBrk="0" hangingPunct="1"/>
                      <a:r>
                        <a:rPr lang="en-US" sz="1000" kern="1200" baseline="0" dirty="0" smtClean="0">
                          <a:solidFill>
                            <a:schemeClr val="dk1"/>
                          </a:solidFill>
                          <a:latin typeface="+mn-lt"/>
                          <a:ea typeface="+mn-ea"/>
                          <a:cs typeface="+mn-cs"/>
                        </a:rPr>
                        <a:t>0.15% on TDs &lt;30 days and &gt;1 year</a:t>
                      </a:r>
                    </a:p>
                    <a:p>
                      <a:pPr marL="0" algn="l" defTabSz="914400" rtl="0" eaLnBrk="1" latinLnBrk="0" hangingPunct="1"/>
                      <a:r>
                        <a:rPr lang="en-US" sz="1000" kern="1200" baseline="0" dirty="0" smtClean="0">
                          <a:solidFill>
                            <a:schemeClr val="dk1"/>
                          </a:solidFill>
                          <a:latin typeface="+mn-lt"/>
                          <a:ea typeface="+mn-ea"/>
                          <a:cs typeface="+mn-cs"/>
                        </a:rPr>
                        <a:t>0.33% </a:t>
                      </a:r>
                      <a:r>
                        <a:rPr lang="en-US" sz="1000" kern="1200" baseline="0" dirty="0" smtClean="0">
                          <a:solidFill>
                            <a:schemeClr val="dk1"/>
                          </a:solidFill>
                          <a:latin typeface="+mn-lt"/>
                          <a:ea typeface="+mn-ea"/>
                          <a:cs typeface="+mn-cs"/>
                        </a:rPr>
                        <a:t>on TDs &gt;1 year</a:t>
                      </a:r>
                      <a:endParaRPr lang="en-US" sz="1000" kern="1200" dirty="0">
                        <a:solidFill>
                          <a:schemeClr val="dk1"/>
                        </a:solidFill>
                        <a:latin typeface="+mn-lt"/>
                        <a:ea typeface="+mn-ea"/>
                        <a:cs typeface="+mn-cs"/>
                      </a:endParaRPr>
                    </a:p>
                  </a:txBody>
                  <a:tcPr marT="45707" marB="45707">
                    <a:solidFill>
                      <a:schemeClr val="tx2">
                        <a:lumMod val="20000"/>
                        <a:lumOff val="80000"/>
                      </a:schemeClr>
                    </a:solidFill>
                  </a:tcPr>
                </a:tc>
              </a:tr>
              <a:tr h="387288">
                <a:tc>
                  <a:txBody>
                    <a:bodyPr/>
                    <a:lstStyle/>
                    <a:p>
                      <a:pPr marL="0" algn="l" defTabSz="914400" rtl="0" eaLnBrk="1" latinLnBrk="0" hangingPunct="1"/>
                      <a:r>
                        <a:rPr lang="en-US" sz="1000" kern="1200" dirty="0" smtClean="0">
                          <a:solidFill>
                            <a:schemeClr val="dk1"/>
                          </a:solidFill>
                          <a:latin typeface="+mn-lt"/>
                          <a:ea typeface="+mn-ea"/>
                          <a:cs typeface="+mn-cs"/>
                        </a:rPr>
                        <a:t>Corp/PS TDs</a:t>
                      </a:r>
                      <a:endParaRPr lang="en-US" sz="1000" kern="1200" dirty="0">
                        <a:solidFill>
                          <a:schemeClr val="dk1"/>
                        </a:solidFill>
                        <a:latin typeface="+mn-lt"/>
                        <a:ea typeface="+mn-ea"/>
                        <a:cs typeface="+mn-cs"/>
                      </a:endParaRPr>
                    </a:p>
                  </a:txBody>
                  <a:tcPr marT="45707" marB="45707">
                    <a:noFill/>
                  </a:tcPr>
                </a:tc>
                <a:tc>
                  <a:txBody>
                    <a:bodyPr/>
                    <a:lstStyle/>
                    <a:p>
                      <a:pPr marL="0" marR="0" indent="-171450" algn="l" defTabSz="914400" rtl="0" eaLnBrk="1" fontAlgn="base" latinLnBrk="0" hangingPunct="1">
                        <a:lnSpc>
                          <a:spcPct val="100000"/>
                        </a:lnSpc>
                        <a:spcBef>
                          <a:spcPts val="0"/>
                        </a:spcBef>
                        <a:spcAft>
                          <a:spcPct val="0"/>
                        </a:spcAft>
                        <a:buClr>
                          <a:srgbClr val="97999B"/>
                        </a:buClr>
                        <a:buSzPct val="100000"/>
                        <a:buFont typeface="Symbol"/>
                        <a:buNone/>
                        <a:tabLst/>
                        <a:defRPr/>
                      </a:pPr>
                      <a:r>
                        <a:rPr lang="en-US" sz="1000" kern="1200" dirty="0" smtClean="0">
                          <a:solidFill>
                            <a:schemeClr val="dk1"/>
                          </a:solidFill>
                          <a:latin typeface="+mn-lt"/>
                          <a:ea typeface="+mn-ea"/>
                          <a:cs typeface="+mn-cs"/>
                        </a:rPr>
                        <a:t>All</a:t>
                      </a:r>
                      <a:endParaRPr lang="en-US" sz="1000" kern="1200" dirty="0">
                        <a:solidFill>
                          <a:schemeClr val="dk1"/>
                        </a:solidFill>
                        <a:latin typeface="+mn-lt"/>
                        <a:ea typeface="+mn-ea"/>
                        <a:cs typeface="+mn-cs"/>
                      </a:endParaRPr>
                    </a:p>
                  </a:txBody>
                  <a:tcPr marT="45707" marB="45707">
                    <a:noFill/>
                  </a:tcPr>
                </a:tc>
                <a:tc>
                  <a:txBody>
                    <a:bodyPr/>
                    <a:lstStyle/>
                    <a:p>
                      <a:pPr marL="0" algn="l" defTabSz="914400" rtl="0" eaLnBrk="1" latinLnBrk="0" hangingPunct="1"/>
                      <a:r>
                        <a:rPr lang="en-US" sz="1000" kern="1200" dirty="0" smtClean="0">
                          <a:solidFill>
                            <a:schemeClr val="dk1"/>
                          </a:solidFill>
                          <a:latin typeface="+mn-lt"/>
                          <a:ea typeface="+mn-ea"/>
                          <a:cs typeface="+mn-cs"/>
                        </a:rPr>
                        <a:t>100%</a:t>
                      </a:r>
                      <a:endParaRPr lang="en-US" sz="1000" kern="1200" dirty="0">
                        <a:solidFill>
                          <a:schemeClr val="dk1"/>
                        </a:solidFill>
                        <a:latin typeface="+mn-lt"/>
                        <a:ea typeface="+mn-ea"/>
                        <a:cs typeface="+mn-cs"/>
                      </a:endParaRPr>
                    </a:p>
                  </a:txBody>
                  <a:tcPr marT="45707" marB="45707">
                    <a:noFill/>
                  </a:tcPr>
                </a:tc>
                <a:tc>
                  <a:txBody>
                    <a:bodyPr/>
                    <a:lstStyle/>
                    <a:p>
                      <a:pPr marL="0" algn="l" defTabSz="914400" rtl="0" eaLnBrk="1" latinLnBrk="0" hangingPunct="1"/>
                      <a:r>
                        <a:rPr lang="en-US" sz="1000" kern="1200" dirty="0" smtClean="0">
                          <a:solidFill>
                            <a:schemeClr val="dk1"/>
                          </a:solidFill>
                          <a:latin typeface="+mn-lt"/>
                          <a:ea typeface="+mn-ea"/>
                          <a:cs typeface="+mn-cs"/>
                        </a:rPr>
                        <a:t>0.33% </a:t>
                      </a:r>
                      <a:r>
                        <a:rPr lang="en-US" sz="1000" kern="1200" dirty="0" smtClean="0">
                          <a:solidFill>
                            <a:schemeClr val="dk1"/>
                          </a:solidFill>
                          <a:latin typeface="+mn-lt"/>
                          <a:ea typeface="+mn-ea"/>
                          <a:cs typeface="+mn-cs"/>
                        </a:rPr>
                        <a:t>on TDs</a:t>
                      </a:r>
                      <a:r>
                        <a:rPr lang="en-US" sz="1000" kern="1200" baseline="0" dirty="0" smtClean="0">
                          <a:solidFill>
                            <a:schemeClr val="dk1"/>
                          </a:solidFill>
                          <a:latin typeface="+mn-lt"/>
                          <a:ea typeface="+mn-ea"/>
                          <a:cs typeface="+mn-cs"/>
                        </a:rPr>
                        <a:t> &gt;1 year</a:t>
                      </a:r>
                    </a:p>
                    <a:p>
                      <a:pPr marL="0" algn="l" defTabSz="914400" rtl="0" eaLnBrk="1" latinLnBrk="0" hangingPunct="1"/>
                      <a:r>
                        <a:rPr lang="en-US" sz="1000" kern="1200" baseline="0" dirty="0" smtClean="0">
                          <a:solidFill>
                            <a:schemeClr val="dk1"/>
                          </a:solidFill>
                          <a:latin typeface="+mn-lt"/>
                          <a:ea typeface="+mn-ea"/>
                          <a:cs typeface="+mn-cs"/>
                        </a:rPr>
                        <a:t>0.15% on TDs &lt;1 year</a:t>
                      </a:r>
                      <a:endParaRPr lang="en-US" sz="1000" kern="1200" dirty="0">
                        <a:solidFill>
                          <a:schemeClr val="dk1"/>
                        </a:solidFill>
                        <a:latin typeface="+mn-lt"/>
                        <a:ea typeface="+mn-ea"/>
                        <a:cs typeface="+mn-cs"/>
                      </a:endParaRPr>
                    </a:p>
                  </a:txBody>
                  <a:tcPr marT="45707" marB="45707">
                    <a:noFill/>
                  </a:tcPr>
                </a:tc>
              </a:tr>
            </a:tbl>
          </a:graphicData>
        </a:graphic>
      </p:graphicFrame>
      <p:sp>
        <p:nvSpPr>
          <p:cNvPr id="2" name="TextBox 1"/>
          <p:cNvSpPr txBox="1"/>
          <p:nvPr/>
        </p:nvSpPr>
        <p:spPr>
          <a:xfrm>
            <a:off x="457200" y="6400800"/>
            <a:ext cx="3276600" cy="215444"/>
          </a:xfrm>
          <a:prstGeom prst="rect">
            <a:avLst/>
          </a:prstGeom>
          <a:noFill/>
        </p:spPr>
        <p:txBody>
          <a:bodyPr wrap="square" rtlCol="0">
            <a:spAutoFit/>
          </a:bodyPr>
          <a:lstStyle/>
          <a:p>
            <a:r>
              <a:rPr lang="en-US" sz="800" dirty="0" smtClean="0"/>
              <a:t>1. Treasury assigned a minimum of 0.07% LP to deposits</a:t>
            </a:r>
            <a:endParaRPr lang="en-US" sz="800" dirty="0"/>
          </a:p>
        </p:txBody>
      </p:sp>
      <p:sp>
        <p:nvSpPr>
          <p:cNvPr id="5" name="Rectangle 4"/>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2</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293779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0" name="Rectangle 32"/>
          <p:cNvSpPr>
            <a:spLocks noGrp="1" noChangeArrowheads="1"/>
          </p:cNvSpPr>
          <p:nvPr>
            <p:ph idx="1"/>
          </p:nvPr>
        </p:nvSpPr>
        <p:spPr>
          <a:xfrm>
            <a:off x="140677" y="1981200"/>
            <a:ext cx="8862646" cy="4876800"/>
          </a:xfrm>
        </p:spPr>
        <p:txBody>
          <a:bodyPr/>
          <a:lstStyle/>
          <a:p>
            <a:r>
              <a:rPr lang="en-US" altLang="en-US" dirty="0" smtClean="0"/>
              <a:t>Different hedge tenors are determined by balance stability and the expected duration of a deposit</a:t>
            </a:r>
          </a:p>
          <a:p>
            <a:pPr lvl="1"/>
            <a:r>
              <a:rPr lang="en-US" altLang="en-US" dirty="0" smtClean="0"/>
              <a:t>Deposits that have longer expected durations and greater amount of operating activity can be hedged at a longer tenor to reduce the firm’s exposure to shifts in market rates</a:t>
            </a:r>
          </a:p>
          <a:p>
            <a:r>
              <a:rPr lang="en-US" altLang="en-US" dirty="0" smtClean="0"/>
              <a:t>In order to properly mitigate market rate fluctuation risk, hedge caterpillars were created</a:t>
            </a:r>
          </a:p>
          <a:p>
            <a:pPr marL="173038" lvl="1" indent="0">
              <a:buNone/>
            </a:pPr>
            <a:r>
              <a:rPr lang="en-US" altLang="en-US" b="1" dirty="0" smtClean="0"/>
              <a:t>Example - 3 year caterpillar</a:t>
            </a:r>
            <a:endParaRPr lang="en-US" altLang="en-US" dirty="0" smtClean="0"/>
          </a:p>
          <a:p>
            <a:pPr lvl="2"/>
            <a:r>
              <a:rPr lang="en-US" altLang="en-US" dirty="0" smtClean="0"/>
              <a:t>Balance are divided into 36 monthly tranches that are all invested at different tenors (1/36 at 1 month, 1/36 at 2 months, etc.)</a:t>
            </a:r>
          </a:p>
          <a:p>
            <a:pPr lvl="2"/>
            <a:r>
              <a:rPr lang="en-US" altLang="en-US" dirty="0" smtClean="0"/>
              <a:t>As tranches roll off at the end of the hedged tenor and booked at the full 3 swap year rate</a:t>
            </a:r>
          </a:p>
          <a:p>
            <a:pPr lvl="2"/>
            <a:r>
              <a:rPr lang="en-US" altLang="en-US" dirty="0" smtClean="0"/>
              <a:t>As hedges roll monthly, hedges will continuously adjust to market conditions limiting Citi exposure</a:t>
            </a:r>
          </a:p>
          <a:p>
            <a:r>
              <a:rPr lang="en-US" altLang="en-US" dirty="0" smtClean="0"/>
              <a:t>The hedgable balances within each portfolio is dependent on regression analysis run by Treasury</a:t>
            </a:r>
          </a:p>
          <a:p>
            <a:pPr lvl="1"/>
            <a:r>
              <a:rPr lang="en-US" altLang="en-US" dirty="0"/>
              <a:t>If the current balance </a:t>
            </a:r>
            <a:r>
              <a:rPr lang="en-US" altLang="en-US" dirty="0" smtClean="0"/>
              <a:t>is above </a:t>
            </a:r>
            <a:r>
              <a:rPr lang="en-US" altLang="en-US" dirty="0"/>
              <a:t>the regression line, then the portfolio will not be fully hedged.  (see slide </a:t>
            </a:r>
            <a:r>
              <a:rPr lang="en-US" altLang="en-US" dirty="0" smtClean="0"/>
              <a:t>5)</a:t>
            </a:r>
            <a:endParaRPr lang="en-US" altLang="en-US" dirty="0"/>
          </a:p>
          <a:p>
            <a:pPr lvl="2">
              <a:buFont typeface="Wingdings" panose="05000000000000000000" pitchFamily="2" charset="2"/>
              <a:buChar char="§"/>
            </a:pPr>
            <a:r>
              <a:rPr lang="en-US" altLang="en-US" dirty="0"/>
              <a:t>Only $</a:t>
            </a:r>
            <a:r>
              <a:rPr lang="en-US" altLang="en-US" dirty="0" smtClean="0"/>
              <a:t>31.6 </a:t>
            </a:r>
            <a:r>
              <a:rPr lang="en-US" altLang="en-US" dirty="0" err="1" smtClean="0"/>
              <a:t>Bn</a:t>
            </a:r>
            <a:r>
              <a:rPr lang="en-US" altLang="en-US" dirty="0" smtClean="0"/>
              <a:t> out of the total $35.1Bn of </a:t>
            </a:r>
            <a:r>
              <a:rPr lang="en-US" altLang="en-US" dirty="0"/>
              <a:t>the Corporate ECR portfolio could be hedged for </a:t>
            </a:r>
            <a:r>
              <a:rPr lang="en-US" altLang="en-US" dirty="0" smtClean="0"/>
              <a:t>January (using December’s balance level) </a:t>
            </a:r>
            <a:r>
              <a:rPr lang="en-US" altLang="en-US" dirty="0"/>
              <a:t>as the balance was above the regression </a:t>
            </a:r>
            <a:r>
              <a:rPr lang="en-US" altLang="en-US" dirty="0" smtClean="0"/>
              <a:t>total</a:t>
            </a:r>
            <a:endParaRPr lang="en-US" altLang="en-US" dirty="0"/>
          </a:p>
          <a:p>
            <a:pPr lvl="1"/>
            <a:r>
              <a:rPr lang="en-US" altLang="en-US" dirty="0"/>
              <a:t>In 2015, there </a:t>
            </a:r>
            <a:r>
              <a:rPr lang="en-US" altLang="en-US" dirty="0" smtClean="0"/>
              <a:t>potential for ECR balances to shift to Sweep/IB DDA as clients will be required to hold less in balances to offset existing fees, should rates start to rise.</a:t>
            </a:r>
            <a:endParaRPr lang="en-US" altLang="en-US" dirty="0"/>
          </a:p>
          <a:p>
            <a:pPr lvl="2"/>
            <a:r>
              <a:rPr lang="en-US" altLang="en-US" dirty="0" smtClean="0"/>
              <a:t>Example: $1BN shifting from ECR to IB would result in a revenue loss of </a:t>
            </a:r>
            <a:r>
              <a:rPr lang="en-US" altLang="en-US" b="1" dirty="0" smtClean="0"/>
              <a:t>$2.9MM</a:t>
            </a:r>
          </a:p>
        </p:txBody>
      </p:sp>
      <p:sp>
        <p:nvSpPr>
          <p:cNvPr id="7199" name="Rectangle 31"/>
          <p:cNvSpPr>
            <a:spLocks noGrp="1" noChangeArrowheads="1"/>
          </p:cNvSpPr>
          <p:nvPr>
            <p:ph type="title"/>
          </p:nvPr>
        </p:nvSpPr>
        <p:spPr/>
        <p:txBody>
          <a:bodyPr anchor="b"/>
          <a:lstStyle/>
          <a:p>
            <a:r>
              <a:rPr lang="en-US" altLang="en-US" dirty="0" smtClean="0"/>
              <a:t>Hedge</a:t>
            </a:r>
            <a:endParaRPr lang="en-US" altLang="en-US" dirty="0">
              <a:solidFill>
                <a:srgbClr val="FF0000"/>
              </a:solidFill>
            </a:endParaRPr>
          </a:p>
        </p:txBody>
      </p:sp>
      <p:grpSp>
        <p:nvGrpSpPr>
          <p:cNvPr id="7203" name="Group 35"/>
          <p:cNvGrpSpPr>
            <a:grpSpLocks/>
          </p:cNvGrpSpPr>
          <p:nvPr/>
        </p:nvGrpSpPr>
        <p:grpSpPr bwMode="auto">
          <a:xfrm>
            <a:off x="139212" y="533400"/>
            <a:ext cx="8862646" cy="381000"/>
            <a:chOff x="95" y="413"/>
            <a:chExt cx="6048" cy="240"/>
          </a:xfrm>
        </p:grpSpPr>
        <p:sp>
          <p:nvSpPr>
            <p:cNvPr id="7201" name="MessageBox"/>
            <p:cNvSpPr>
              <a:spLocks noChangeArrowheads="1"/>
            </p:cNvSpPr>
            <p:nvPr>
              <p:custDataLst>
                <p:tags r:id="rId3"/>
              </p:custDataLst>
            </p:nvPr>
          </p:nvSpPr>
          <p:spPr bwMode="auto">
            <a:xfrm>
              <a:off x="95" y="413"/>
              <a:ext cx="6048" cy="14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fontAlgn="base">
                <a:spcBef>
                  <a:spcPct val="0"/>
                </a:spcBef>
                <a:spcAft>
                  <a:spcPct val="0"/>
                </a:spcAft>
              </a:pPr>
              <a:r>
                <a:rPr lang="en-US" sz="1500" dirty="0" smtClean="0">
                  <a:solidFill>
                    <a:srgbClr val="00BDF2"/>
                  </a:solidFill>
                </a:rPr>
                <a:t>Due to stability of balances by portfolio it is necessary to hedge balances for fluctuating market rates.</a:t>
              </a:r>
              <a:endParaRPr lang="en-US" sz="1500" dirty="0">
                <a:solidFill>
                  <a:srgbClr val="00BDF2"/>
                </a:solidFill>
              </a:endParaRPr>
            </a:p>
          </p:txBody>
        </p:sp>
        <p:sp>
          <p:nvSpPr>
            <p:cNvPr id="7202" name="MessageLine"/>
            <p:cNvSpPr>
              <a:spLocks noChangeShapeType="1"/>
            </p:cNvSpPr>
            <p:nvPr/>
          </p:nvSpPr>
          <p:spPr bwMode="auto">
            <a:xfrm>
              <a:off x="95" y="653"/>
              <a:ext cx="6048" cy="0"/>
            </a:xfrm>
            <a:prstGeom prst="line">
              <a:avLst/>
            </a:prstGeom>
            <a:noFill/>
            <a:ln w="6350">
              <a:solidFill>
                <a:srgbClr val="97999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1400">
                <a:solidFill>
                  <a:srgbClr val="53565A"/>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3980472650"/>
              </p:ext>
            </p:extLst>
          </p:nvPr>
        </p:nvGraphicFramePr>
        <p:xfrm>
          <a:off x="838200" y="1143002"/>
          <a:ext cx="7620000" cy="581025"/>
        </p:xfrm>
        <a:graphic>
          <a:graphicData uri="http://schemas.openxmlformats.org/drawingml/2006/table">
            <a:tbl>
              <a:tblPr/>
              <a:tblGrid>
                <a:gridCol w="1219200"/>
                <a:gridCol w="1041400"/>
                <a:gridCol w="1041400"/>
                <a:gridCol w="1041400"/>
                <a:gridCol w="1041400"/>
                <a:gridCol w="1041400"/>
                <a:gridCol w="1193800"/>
              </a:tblGrid>
              <a:tr h="190500">
                <a:tc>
                  <a:txBody>
                    <a:bodyPr/>
                    <a:lstStyle/>
                    <a:p>
                      <a:pPr algn="l" fontAlgn="b"/>
                      <a:r>
                        <a:rPr lang="en-US" sz="1100" b="0" i="0" u="none" strike="noStrike" dirty="0">
                          <a:solidFill>
                            <a:srgbClr val="FFFFFF"/>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FFFFFF"/>
                          </a:solidFill>
                          <a:effectLst/>
                          <a:latin typeface="Calibri"/>
                        </a:rPr>
                        <a:t>ECR</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c>
                  <a:txBody>
                    <a:bodyPr/>
                    <a:lstStyle/>
                    <a:p>
                      <a:pPr algn="ctr" fontAlgn="b"/>
                      <a:r>
                        <a:rPr lang="en-US" sz="1100" b="1" i="0" u="none" strike="noStrike">
                          <a:solidFill>
                            <a:srgbClr val="FFFFFF"/>
                          </a:solidFill>
                          <a:effectLst/>
                          <a:latin typeface="Calibri"/>
                        </a:rPr>
                        <a:t>IB DDA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c>
                  <a:txBody>
                    <a:bodyPr/>
                    <a:lstStyle/>
                    <a:p>
                      <a:pPr algn="ctr" fontAlgn="b"/>
                      <a:r>
                        <a:rPr lang="en-US" sz="1100" b="1" i="0" u="none" strike="noStrike">
                          <a:solidFill>
                            <a:srgbClr val="FFFFFF"/>
                          </a:solidFill>
                          <a:effectLst/>
                          <a:latin typeface="Calibri"/>
                        </a:rPr>
                        <a:t>Sweep</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c>
                  <a:txBody>
                    <a:bodyPr/>
                    <a:lstStyle/>
                    <a:p>
                      <a:pPr algn="ctr" fontAlgn="b"/>
                      <a:r>
                        <a:rPr lang="en-US" sz="1100" b="1" i="0" u="none" strike="noStrike">
                          <a:solidFill>
                            <a:srgbClr val="FFFFFF"/>
                          </a:solidFill>
                          <a:effectLst/>
                          <a:latin typeface="Calibri"/>
                        </a:rPr>
                        <a:t>Broker Sweep</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c>
                  <a:txBody>
                    <a:bodyPr/>
                    <a:lstStyle/>
                    <a:p>
                      <a:pPr algn="ctr" fontAlgn="b"/>
                      <a:r>
                        <a:rPr lang="en-US" sz="1100" b="1" i="0" u="none" strike="noStrike">
                          <a:solidFill>
                            <a:srgbClr val="FFFFFF"/>
                          </a:solidFill>
                          <a:effectLst/>
                          <a:latin typeface="Calibri"/>
                        </a:rPr>
                        <a:t>RBA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c>
                  <a:txBody>
                    <a:bodyPr/>
                    <a:lstStyle/>
                    <a:p>
                      <a:pPr algn="ctr" fontAlgn="b"/>
                      <a:r>
                        <a:rPr lang="en-US" sz="1100" b="1" i="0" u="none" strike="noStrike" dirty="0" smtClean="0">
                          <a:solidFill>
                            <a:srgbClr val="FFFFFF"/>
                          </a:solidFill>
                          <a:effectLst/>
                          <a:latin typeface="Calibri"/>
                        </a:rPr>
                        <a:t>MMTD</a:t>
                      </a:r>
                      <a:endParaRPr lang="en-US" sz="1100" b="1" i="0" u="none" strike="noStrike" dirty="0">
                        <a:solidFill>
                          <a:srgbClr val="FFFFFF"/>
                        </a:solidFill>
                        <a:effectLst/>
                        <a:latin typeface="Calibri"/>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D72"/>
                    </a:solidFill>
                  </a:tcPr>
                </a:tc>
              </a:tr>
              <a:tr h="200025">
                <a:tc>
                  <a:txBody>
                    <a:bodyPr/>
                    <a:lstStyle/>
                    <a:p>
                      <a:pPr algn="l" fontAlgn="b"/>
                      <a:r>
                        <a:rPr lang="en-US" sz="1100" b="1" i="0" u="none" strike="noStrike">
                          <a:solidFill>
                            <a:srgbClr val="000000"/>
                          </a:solidFill>
                          <a:effectLst/>
                          <a:latin typeface="Calibri"/>
                        </a:rPr>
                        <a:t>Low Concentration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5 Year</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3 Year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a:rPr>
                        <a:t>3 Year</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rowSpan="2">
                  <a:txBody>
                    <a:bodyPr/>
                    <a:lstStyle/>
                    <a:p>
                      <a:pPr algn="ctr" fontAlgn="ctr"/>
                      <a:r>
                        <a:rPr lang="en-US" sz="1100" b="0" i="0" u="none" strike="noStrike" dirty="0">
                          <a:solidFill>
                            <a:srgbClr val="000000"/>
                          </a:solidFill>
                          <a:effectLst/>
                          <a:latin typeface="Calibri"/>
                        </a:rPr>
                        <a:t>3 </a:t>
                      </a:r>
                      <a:r>
                        <a:rPr lang="en-US" sz="1100" b="0" i="0" u="none" strike="noStrike" dirty="0" smtClean="0">
                          <a:solidFill>
                            <a:srgbClr val="000000"/>
                          </a:solidFill>
                          <a:effectLst/>
                          <a:latin typeface="Calibri"/>
                        </a:rPr>
                        <a:t>Year</a:t>
                      </a:r>
                      <a:r>
                        <a:rPr lang="en-US" sz="1100" b="0" i="0" u="none" strike="noStrike" baseline="30000" dirty="0" smtClean="0">
                          <a:solidFill>
                            <a:srgbClr val="000000"/>
                          </a:solidFill>
                          <a:effectLst/>
                          <a:latin typeface="Calibri"/>
                        </a:rPr>
                        <a:t>1</a:t>
                      </a:r>
                      <a:endParaRPr lang="en-US" sz="1100" b="0" i="0" u="none" strike="noStrike" baseline="30000"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a:solidFill>
                            <a:srgbClr val="000000"/>
                          </a:solidFill>
                          <a:effectLst/>
                          <a:latin typeface="Calibri"/>
                        </a:rPr>
                        <a:t>3 Month</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a:solidFill>
                            <a:srgbClr val="000000"/>
                          </a:solidFill>
                          <a:effectLst/>
                          <a:latin typeface="Calibri"/>
                        </a:rPr>
                        <a:t>3 Month/ Existing</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1" i="0" u="none" strike="noStrike">
                          <a:solidFill>
                            <a:srgbClr val="000000"/>
                          </a:solidFill>
                          <a:effectLst/>
                          <a:latin typeface="Calibri"/>
                        </a:rPr>
                        <a:t>High Concentration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3 Month</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3 Month</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3 Month</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2" name="TextBox 1"/>
          <p:cNvSpPr txBox="1"/>
          <p:nvPr/>
        </p:nvSpPr>
        <p:spPr>
          <a:xfrm>
            <a:off x="304800" y="6400800"/>
            <a:ext cx="5257800" cy="215444"/>
          </a:xfrm>
          <a:prstGeom prst="rect">
            <a:avLst/>
          </a:prstGeom>
          <a:noFill/>
        </p:spPr>
        <p:txBody>
          <a:bodyPr wrap="square" rtlCol="0">
            <a:spAutoFit/>
          </a:bodyPr>
          <a:lstStyle/>
          <a:p>
            <a:r>
              <a:rPr lang="en-US" sz="800" dirty="0" smtClean="0"/>
              <a:t>1. Broker Sweeps also hedged at 3 month Libor and overnight depending on agreed pricing and tenor</a:t>
            </a:r>
            <a:endParaRPr lang="en-US" sz="800" dirty="0"/>
          </a:p>
        </p:txBody>
      </p:sp>
      <p:sp>
        <p:nvSpPr>
          <p:cNvPr id="6" name="Rectangle 5"/>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3</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29377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smtClean="0"/>
              <a:t>Hedge: NA Portfolio descriptions</a:t>
            </a:r>
            <a:endParaRPr lang="en-US" altLang="en-US" dirty="0" smtClean="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63130872"/>
              </p:ext>
            </p:extLst>
          </p:nvPr>
        </p:nvGraphicFramePr>
        <p:xfrm>
          <a:off x="228600" y="685800"/>
          <a:ext cx="8610600" cy="5038596"/>
        </p:xfrm>
        <a:graphic>
          <a:graphicData uri="http://schemas.openxmlformats.org/drawingml/2006/table">
            <a:tbl>
              <a:tblPr firstRow="1" bandRow="1">
                <a:tableStyleId>{5C22544A-7EE6-4342-B048-85BDC9FD1C3A}</a:tableStyleId>
              </a:tblPr>
              <a:tblGrid>
                <a:gridCol w="2152650"/>
                <a:gridCol w="2152650"/>
                <a:gridCol w="1684683"/>
                <a:gridCol w="2620617"/>
              </a:tblGrid>
              <a:tr h="914436">
                <a:tc>
                  <a:txBody>
                    <a:bodyPr/>
                    <a:lstStyle/>
                    <a:p>
                      <a:r>
                        <a:rPr lang="en-US" sz="1200" dirty="0" smtClean="0"/>
                        <a:t>Portfolio</a:t>
                      </a:r>
                      <a:endParaRPr lang="en-US" sz="1200" dirty="0"/>
                    </a:p>
                  </a:txBody>
                  <a:tcPr marT="45722" marB="45722"/>
                </a:tc>
                <a:tc>
                  <a:txBody>
                    <a:bodyPr/>
                    <a:lstStyle/>
                    <a:p>
                      <a:r>
                        <a:rPr lang="en-US" sz="1200" dirty="0" smtClean="0"/>
                        <a:t>Description</a:t>
                      </a:r>
                      <a:endParaRPr lang="en-US" sz="1200" dirty="0"/>
                    </a:p>
                  </a:txBody>
                  <a:tcPr marT="45722" marB="45722"/>
                </a:tc>
                <a:tc>
                  <a:txBody>
                    <a:bodyPr/>
                    <a:lstStyle/>
                    <a:p>
                      <a:r>
                        <a:rPr lang="en-US" sz="1200" dirty="0" smtClean="0"/>
                        <a:t>Concentration</a:t>
                      </a:r>
                      <a:r>
                        <a:rPr lang="en-US" sz="1200" baseline="0" dirty="0" smtClean="0"/>
                        <a:t> Threshold  </a:t>
                      </a:r>
                      <a:r>
                        <a:rPr lang="en-US" sz="1000" i="1" baseline="0" dirty="0" smtClean="0"/>
                        <a:t>(portion hedged as low concentration balance, at an entity level)</a:t>
                      </a:r>
                      <a:endParaRPr lang="en-US" sz="1000" i="1" dirty="0"/>
                    </a:p>
                  </a:txBody>
                  <a:tcPr marT="45722" marB="45722"/>
                </a:tc>
                <a:tc>
                  <a:txBody>
                    <a:bodyPr/>
                    <a:lstStyle/>
                    <a:p>
                      <a:r>
                        <a:rPr lang="en-US" sz="1200" dirty="0" smtClean="0"/>
                        <a:t>Hedge</a:t>
                      </a:r>
                      <a:r>
                        <a:rPr lang="en-US" sz="1200" baseline="0" dirty="0" smtClean="0"/>
                        <a:t> tenor</a:t>
                      </a:r>
                      <a:endParaRPr lang="en-US" sz="1200" dirty="0"/>
                    </a:p>
                  </a:txBody>
                  <a:tcPr marT="45722" marB="45722"/>
                </a:tc>
              </a:tr>
              <a:tr h="479553">
                <a:tc>
                  <a:txBody>
                    <a:bodyPr/>
                    <a:lstStyle/>
                    <a:p>
                      <a:r>
                        <a:rPr lang="en-US" sz="1200" dirty="0" smtClean="0"/>
                        <a:t>NA ECR</a:t>
                      </a:r>
                      <a:endParaRPr lang="en-US" sz="1200" dirty="0"/>
                    </a:p>
                  </a:txBody>
                  <a:tcPr marT="45722" marB="45722">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ECR</a:t>
                      </a:r>
                      <a:r>
                        <a:rPr lang="en-US" sz="1200" baseline="0" dirty="0" smtClean="0"/>
                        <a:t> / NIB balances on the 920/930 (Corp) Platform</a:t>
                      </a:r>
                      <a:endParaRPr lang="en-US" sz="1200" dirty="0" smtClean="0"/>
                    </a:p>
                  </a:txBody>
                  <a:tcPr marT="45722" marB="45722">
                    <a:solidFill>
                      <a:schemeClr val="tx2">
                        <a:lumMod val="20000"/>
                        <a:lumOff val="80000"/>
                      </a:schemeClr>
                    </a:solidFill>
                  </a:tcPr>
                </a:tc>
                <a:tc>
                  <a:txBody>
                    <a:bodyPr/>
                    <a:lstStyle/>
                    <a:p>
                      <a:r>
                        <a:rPr lang="en-US" sz="1200" dirty="0" smtClean="0"/>
                        <a:t>$1.1Bn</a:t>
                      </a:r>
                      <a:endParaRPr lang="en-US" sz="1200" dirty="0"/>
                    </a:p>
                  </a:txBody>
                  <a:tcPr marT="45722" marB="45722">
                    <a:solidFill>
                      <a:schemeClr val="tx2">
                        <a:lumMod val="20000"/>
                        <a:lumOff val="80000"/>
                      </a:schemeClr>
                    </a:solid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200" kern="1200" dirty="0" smtClean="0">
                          <a:solidFill>
                            <a:srgbClr val="53565A"/>
                          </a:solidFill>
                          <a:latin typeface="+mn-lt"/>
                          <a:ea typeface="ヒラギノ角ゴ Pro W3" pitchFamily="124" charset="-128"/>
                          <a:cs typeface="+mn-cs"/>
                        </a:rPr>
                        <a:t>Low con portion: 100% 5 year</a:t>
                      </a:r>
                    </a:p>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200" kern="1200" dirty="0" smtClean="0">
                          <a:solidFill>
                            <a:srgbClr val="53565A"/>
                          </a:solidFill>
                          <a:latin typeface="+mn-lt"/>
                          <a:ea typeface="ヒラギノ角ゴ Pro W3" pitchFamily="124" charset="-128"/>
                          <a:cs typeface="+mn-cs"/>
                        </a:rPr>
                        <a:t>High con portion: 100% 3 month</a:t>
                      </a:r>
                      <a:endParaRPr lang="en-US" sz="1200" kern="1200" dirty="0">
                        <a:solidFill>
                          <a:srgbClr val="53565A"/>
                        </a:solidFill>
                        <a:latin typeface="+mn-lt"/>
                        <a:ea typeface="ヒラギノ角ゴ Pro W3" pitchFamily="124" charset="-128"/>
                        <a:cs typeface="+mn-cs"/>
                      </a:endParaRPr>
                    </a:p>
                  </a:txBody>
                  <a:tcPr marT="45722" marB="45722">
                    <a:solidFill>
                      <a:schemeClr val="tx2">
                        <a:lumMod val="20000"/>
                        <a:lumOff val="80000"/>
                      </a:schemeClr>
                    </a:solidFill>
                  </a:tcPr>
                </a:tc>
              </a:tr>
              <a:tr h="863196">
                <a:tc>
                  <a:txBody>
                    <a:bodyPr/>
                    <a:lstStyle/>
                    <a:p>
                      <a:r>
                        <a:rPr lang="en-US" sz="1200" dirty="0" smtClean="0"/>
                        <a:t>Corp &amp;</a:t>
                      </a:r>
                      <a:r>
                        <a:rPr lang="en-US" sz="1200" baseline="0" dirty="0" smtClean="0"/>
                        <a:t> Other Sweeps</a:t>
                      </a:r>
                      <a:endParaRPr lang="en-US" sz="1200" dirty="0"/>
                    </a:p>
                  </a:txBody>
                  <a:tcPr marT="45722" marB="45722">
                    <a:solidFill>
                      <a:schemeClr val="bg1"/>
                    </a:solidFill>
                  </a:tcPr>
                </a:tc>
                <a:tc>
                  <a:txBody>
                    <a:bodyPr/>
                    <a:lstStyle/>
                    <a:p>
                      <a:r>
                        <a:rPr lang="en-US" sz="1200" dirty="0" smtClean="0"/>
                        <a:t>Compressed sweep portfolio where indexed</a:t>
                      </a:r>
                      <a:r>
                        <a:rPr lang="en-US" sz="1200" baseline="0" dirty="0" smtClean="0"/>
                        <a:t>-rate portfolios are compressed at 1bps on the Corp Platform</a:t>
                      </a:r>
                      <a:endParaRPr lang="en-US" sz="1200" dirty="0"/>
                    </a:p>
                  </a:txBody>
                  <a:tcPr marT="45722" marB="45722">
                    <a:solidFill>
                      <a:schemeClr val="bg1"/>
                    </a:solidFill>
                  </a:tcPr>
                </a:tc>
                <a:tc>
                  <a:txBody>
                    <a:bodyPr/>
                    <a:lstStyle/>
                    <a:p>
                      <a:r>
                        <a:rPr lang="en-US" sz="1200" dirty="0" smtClean="0"/>
                        <a:t>$</a:t>
                      </a:r>
                      <a:r>
                        <a:rPr lang="en-US" sz="1200" dirty="0" smtClean="0"/>
                        <a:t>1.5Bn</a:t>
                      </a:r>
                      <a:endParaRPr lang="en-US" sz="1200" dirty="0"/>
                    </a:p>
                  </a:txBody>
                  <a:tcPr marT="45722" marB="45722">
                    <a:solidFill>
                      <a:schemeClr val="bg1"/>
                    </a:solid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200" kern="1200" dirty="0" smtClean="0">
                          <a:solidFill>
                            <a:srgbClr val="53565A"/>
                          </a:solidFill>
                          <a:latin typeface="+mn-lt"/>
                          <a:ea typeface="ヒラギノ角ゴ Pro W3" pitchFamily="124" charset="-128"/>
                          <a:cs typeface="+mn-cs"/>
                        </a:rPr>
                        <a:t>Low con portion: 80% 2 year OIS</a:t>
                      </a:r>
                    </a:p>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200" kern="1200" dirty="0" smtClean="0">
                          <a:solidFill>
                            <a:srgbClr val="53565A"/>
                          </a:solidFill>
                          <a:latin typeface="+mn-lt"/>
                          <a:ea typeface="ヒラギノ角ゴ Pro W3" pitchFamily="124" charset="-128"/>
                          <a:cs typeface="+mn-cs"/>
                        </a:rPr>
                        <a:t>High con portion: 100% 3 month</a:t>
                      </a:r>
                    </a:p>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endParaRPr lang="en-US" sz="1200" kern="1200" dirty="0">
                        <a:solidFill>
                          <a:srgbClr val="53565A"/>
                        </a:solidFill>
                        <a:latin typeface="+mn-lt"/>
                        <a:ea typeface="ヒラギノ角ゴ Pro W3" pitchFamily="124" charset="-128"/>
                        <a:cs typeface="+mn-cs"/>
                      </a:endParaRPr>
                    </a:p>
                  </a:txBody>
                  <a:tcPr marT="45722" marB="45722">
                    <a:solidFill>
                      <a:schemeClr val="bg1"/>
                    </a:solidFill>
                  </a:tcPr>
                </a:tc>
              </a:tr>
              <a:tr h="671375">
                <a:tc>
                  <a:txBody>
                    <a:bodyPr/>
                    <a:lstStyle/>
                    <a:p>
                      <a:r>
                        <a:rPr lang="en-US" sz="1200" dirty="0" smtClean="0"/>
                        <a:t>NA  Corp ECR Intercompany</a:t>
                      </a:r>
                      <a:endParaRPr lang="en-US" sz="1200" dirty="0"/>
                    </a:p>
                  </a:txBody>
                  <a:tcPr marT="45722" marB="45722">
                    <a:solidFill>
                      <a:schemeClr val="tx2">
                        <a:lumMod val="20000"/>
                        <a:lumOff val="80000"/>
                      </a:schemeClr>
                    </a:solidFill>
                  </a:tcPr>
                </a:tc>
                <a:tc>
                  <a:txBody>
                    <a:bodyPr/>
                    <a:lstStyle/>
                    <a:p>
                      <a:r>
                        <a:rPr lang="en-US" sz="1200" dirty="0" smtClean="0"/>
                        <a:t>Intercompany ECR/NIB balances on the Corp</a:t>
                      </a:r>
                      <a:r>
                        <a:rPr lang="en-US" sz="1200" baseline="0" dirty="0" smtClean="0"/>
                        <a:t> Platform</a:t>
                      </a:r>
                      <a:endParaRPr lang="en-US" sz="1200" dirty="0"/>
                    </a:p>
                  </a:txBody>
                  <a:tcPr marT="45722" marB="45722">
                    <a:solidFill>
                      <a:schemeClr val="tx2">
                        <a:lumMod val="20000"/>
                        <a:lumOff val="80000"/>
                      </a:schemeClr>
                    </a:solidFill>
                  </a:tcPr>
                </a:tc>
                <a:tc>
                  <a:txBody>
                    <a:bodyPr/>
                    <a:lstStyle/>
                    <a:p>
                      <a:r>
                        <a:rPr lang="en-US" sz="1200" dirty="0" smtClean="0"/>
                        <a:t>N/A</a:t>
                      </a:r>
                      <a:endParaRPr lang="en-US" sz="1200" dirty="0"/>
                    </a:p>
                  </a:txBody>
                  <a:tcPr marT="45722" marB="45722">
                    <a:solidFill>
                      <a:schemeClr val="tx2">
                        <a:lumMod val="20000"/>
                        <a:lumOff val="80000"/>
                      </a:schemeClr>
                    </a:solid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200" kern="1200" dirty="0" smtClean="0">
                          <a:solidFill>
                            <a:srgbClr val="53565A"/>
                          </a:solidFill>
                          <a:latin typeface="+mn-lt"/>
                          <a:ea typeface="ヒラギノ角ゴ Pro W3" pitchFamily="124" charset="-128"/>
                          <a:cs typeface="+mn-cs"/>
                        </a:rPr>
                        <a:t>90% 5 year</a:t>
                      </a:r>
                      <a:endParaRPr lang="en-US" sz="1200" kern="1200" dirty="0">
                        <a:solidFill>
                          <a:srgbClr val="53565A"/>
                        </a:solidFill>
                        <a:latin typeface="+mn-lt"/>
                        <a:ea typeface="ヒラギノ角ゴ Pro W3" pitchFamily="124" charset="-128"/>
                        <a:cs typeface="+mn-cs"/>
                      </a:endParaRPr>
                    </a:p>
                  </a:txBody>
                  <a:tcPr marT="45722" marB="45722">
                    <a:solidFill>
                      <a:schemeClr val="tx2">
                        <a:lumMod val="20000"/>
                        <a:lumOff val="80000"/>
                      </a:schemeClr>
                    </a:solidFill>
                  </a:tcPr>
                </a:tc>
              </a:tr>
              <a:tr h="1055018">
                <a:tc>
                  <a:txBody>
                    <a:bodyPr/>
                    <a:lstStyle/>
                    <a:p>
                      <a:r>
                        <a:rPr lang="en-US" sz="1200" dirty="0" smtClean="0"/>
                        <a:t>Cash MMDA/CDS North America</a:t>
                      </a:r>
                      <a:endParaRPr lang="en-US" sz="1200" dirty="0"/>
                    </a:p>
                  </a:txBody>
                  <a:tcPr marT="45722" marB="45722">
                    <a:solidFill>
                      <a:schemeClr val="bg1"/>
                    </a:solidFill>
                  </a:tcPr>
                </a:tc>
                <a:tc>
                  <a:txBody>
                    <a:bodyPr/>
                    <a:lstStyle/>
                    <a:p>
                      <a:r>
                        <a:rPr lang="en-US" sz="1200" dirty="0" smtClean="0"/>
                        <a:t>Managed-rate Interest bearing (IB DDA / Sweeps) on the Corp Platform</a:t>
                      </a:r>
                      <a:endParaRPr lang="en-US" sz="1200" dirty="0"/>
                    </a:p>
                  </a:txBody>
                  <a:tcPr marT="45722" marB="45722">
                    <a:solidFill>
                      <a:schemeClr val="bg1"/>
                    </a:solidFill>
                  </a:tcPr>
                </a:tc>
                <a:tc>
                  <a:txBody>
                    <a:bodyPr/>
                    <a:lstStyle/>
                    <a:p>
                      <a:r>
                        <a:rPr lang="en-US" sz="1200" dirty="0" smtClean="0"/>
                        <a:t>$1.3Bn</a:t>
                      </a:r>
                    </a:p>
                    <a:p>
                      <a:r>
                        <a:rPr lang="en-US" sz="1200" dirty="0" smtClean="0"/>
                        <a:t>Also, rate sensitive clients and</a:t>
                      </a:r>
                      <a:r>
                        <a:rPr lang="en-US" sz="1200" baseline="0" dirty="0" smtClean="0"/>
                        <a:t> all reserve bank accounts are hedged as high conc.</a:t>
                      </a:r>
                      <a:endParaRPr lang="en-US" sz="1200" dirty="0"/>
                    </a:p>
                  </a:txBody>
                  <a:tcPr marT="45722" marB="45722">
                    <a:solidFill>
                      <a:schemeClr val="bg1"/>
                    </a:solid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200" kern="1200" dirty="0" smtClean="0">
                          <a:solidFill>
                            <a:srgbClr val="53565A"/>
                          </a:solidFill>
                          <a:latin typeface="+mn-lt"/>
                          <a:ea typeface="ヒラギノ角ゴ Pro W3" pitchFamily="124" charset="-128"/>
                          <a:cs typeface="+mn-cs"/>
                        </a:rPr>
                        <a:t>Low con portion: 100% 3 year</a:t>
                      </a:r>
                    </a:p>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200" kern="1200" dirty="0" smtClean="0">
                          <a:solidFill>
                            <a:srgbClr val="53565A"/>
                          </a:solidFill>
                          <a:latin typeface="+mn-lt"/>
                          <a:ea typeface="ヒラギノ角ゴ Pro W3" pitchFamily="124" charset="-128"/>
                          <a:cs typeface="+mn-cs"/>
                        </a:rPr>
                        <a:t>High con portion: 100% 3 month</a:t>
                      </a:r>
                      <a:endParaRPr lang="en-US" sz="1200" kern="1200" dirty="0">
                        <a:solidFill>
                          <a:srgbClr val="53565A"/>
                        </a:solidFill>
                        <a:latin typeface="+mn-lt"/>
                        <a:ea typeface="ヒラギノ角ゴ Pro W3" pitchFamily="124" charset="-128"/>
                        <a:cs typeface="+mn-cs"/>
                      </a:endParaRPr>
                    </a:p>
                  </a:txBody>
                  <a:tcPr marT="45722" marB="45722">
                    <a:solidFill>
                      <a:schemeClr val="bg1"/>
                    </a:solidFill>
                  </a:tcPr>
                </a:tc>
              </a:tr>
              <a:tr h="1055018">
                <a:tc>
                  <a:txBody>
                    <a:bodyPr/>
                    <a:lstStyle/>
                    <a:p>
                      <a:r>
                        <a:rPr lang="en-US" sz="1200" dirty="0" smtClean="0"/>
                        <a:t>3 YR / </a:t>
                      </a:r>
                    </a:p>
                    <a:p>
                      <a:r>
                        <a:rPr lang="en-US" sz="1200" dirty="0" smtClean="0"/>
                        <a:t>3 Month Libor</a:t>
                      </a:r>
                      <a:r>
                        <a:rPr lang="en-US" sz="1200" baseline="0" dirty="0" smtClean="0"/>
                        <a:t> </a:t>
                      </a:r>
                      <a:r>
                        <a:rPr lang="en-US" sz="1200" dirty="0" smtClean="0"/>
                        <a:t>Broker</a:t>
                      </a:r>
                      <a:r>
                        <a:rPr lang="en-US" sz="1200" baseline="0" dirty="0" smtClean="0"/>
                        <a:t> Sweep</a:t>
                      </a:r>
                      <a:endParaRPr lang="en-US" sz="1200" dirty="0"/>
                    </a:p>
                  </a:txBody>
                  <a:tcPr marT="45722" marB="45722">
                    <a:solidFill>
                      <a:schemeClr val="tx2">
                        <a:lumMod val="20000"/>
                        <a:lumOff val="80000"/>
                      </a:schemeClr>
                    </a:solidFill>
                  </a:tcPr>
                </a:tc>
                <a:tc>
                  <a:txBody>
                    <a:bodyPr/>
                    <a:lstStyle/>
                    <a:p>
                      <a:r>
                        <a:rPr lang="en-US" sz="1200" dirty="0" smtClean="0"/>
                        <a:t>Managed-rate</a:t>
                      </a:r>
                      <a:r>
                        <a:rPr lang="en-US" sz="1200" baseline="0" dirty="0" smtClean="0"/>
                        <a:t> brokered sweeps hedged at 3 years</a:t>
                      </a:r>
                    </a:p>
                    <a:p>
                      <a:endParaRPr lang="en-US" sz="700" baseline="0" dirty="0" smtClean="0"/>
                    </a:p>
                    <a:p>
                      <a:r>
                        <a:rPr lang="en-US" sz="1200" dirty="0" smtClean="0"/>
                        <a:t>3 Month hedges</a:t>
                      </a:r>
                      <a:r>
                        <a:rPr lang="en-US" sz="1200" baseline="0" dirty="0" smtClean="0"/>
                        <a:t> for indexed balances</a:t>
                      </a:r>
                      <a:endParaRPr lang="en-US" sz="1200" dirty="0"/>
                    </a:p>
                  </a:txBody>
                  <a:tcPr marT="45722" marB="45722">
                    <a:solidFill>
                      <a:schemeClr val="tx2">
                        <a:lumMod val="20000"/>
                        <a:lumOff val="80000"/>
                      </a:schemeClr>
                    </a:solidFill>
                  </a:tcPr>
                </a:tc>
                <a:tc>
                  <a:txBody>
                    <a:bodyPr/>
                    <a:lstStyle/>
                    <a:p>
                      <a:r>
                        <a:rPr lang="en-US" sz="1200" dirty="0" smtClean="0"/>
                        <a:t>N/A</a:t>
                      </a:r>
                      <a:endParaRPr lang="en-US" sz="1200" dirty="0"/>
                    </a:p>
                  </a:txBody>
                  <a:tcPr marT="45722" marB="45722">
                    <a:solidFill>
                      <a:schemeClr val="tx2">
                        <a:lumMod val="20000"/>
                        <a:lumOff val="80000"/>
                      </a:schemeClr>
                    </a:solidFill>
                  </a:tcPr>
                </a:tc>
                <a:tc>
                  <a:txBody>
                    <a:bodyPr/>
                    <a:lstStyle/>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200" kern="1200" dirty="0" smtClean="0">
                          <a:solidFill>
                            <a:srgbClr val="53565A"/>
                          </a:solidFill>
                          <a:latin typeface="+mn-lt"/>
                          <a:ea typeface="ヒラギノ角ゴ Pro W3" pitchFamily="124" charset="-128"/>
                          <a:cs typeface="+mn-cs"/>
                        </a:rPr>
                        <a:t>3 Year for longer term managed</a:t>
                      </a:r>
                    </a:p>
                    <a:p>
                      <a:pPr marL="171450" marR="0" indent="-171450" algn="l" defTabSz="914400" rtl="0" eaLnBrk="1" fontAlgn="base" latinLnBrk="0" hangingPunct="1">
                        <a:lnSpc>
                          <a:spcPct val="100000"/>
                        </a:lnSpc>
                        <a:spcBef>
                          <a:spcPts val="0"/>
                        </a:spcBef>
                        <a:spcAft>
                          <a:spcPct val="0"/>
                        </a:spcAft>
                        <a:buClr>
                          <a:srgbClr val="97999B"/>
                        </a:buClr>
                        <a:buSzPct val="100000"/>
                        <a:buFont typeface="Symbol"/>
                        <a:buChar char="·"/>
                        <a:tabLst/>
                        <a:defRPr/>
                      </a:pPr>
                      <a:r>
                        <a:rPr lang="en-US" sz="1200" kern="1200" dirty="0" smtClean="0">
                          <a:solidFill>
                            <a:srgbClr val="53565A"/>
                          </a:solidFill>
                          <a:latin typeface="+mn-lt"/>
                          <a:ea typeface="ヒラギノ角ゴ Pro W3" pitchFamily="124" charset="-128"/>
                          <a:cs typeface="+mn-cs"/>
                        </a:rPr>
                        <a:t>3 Month Libor</a:t>
                      </a:r>
                      <a:r>
                        <a:rPr lang="en-US" sz="1200" kern="1200" baseline="0" dirty="0" smtClean="0">
                          <a:solidFill>
                            <a:srgbClr val="53565A"/>
                          </a:solidFill>
                          <a:latin typeface="+mn-lt"/>
                          <a:ea typeface="ヒラギノ角ゴ Pro W3" pitchFamily="124" charset="-128"/>
                          <a:cs typeface="+mn-cs"/>
                        </a:rPr>
                        <a:t> indexed balances</a:t>
                      </a:r>
                      <a:endParaRPr lang="en-US" sz="1200" kern="1200" dirty="0">
                        <a:solidFill>
                          <a:srgbClr val="53565A"/>
                        </a:solidFill>
                        <a:latin typeface="+mn-lt"/>
                        <a:ea typeface="ヒラギノ角ゴ Pro W3" pitchFamily="124" charset="-128"/>
                        <a:cs typeface="+mn-cs"/>
                      </a:endParaRPr>
                    </a:p>
                  </a:txBody>
                  <a:tcPr marT="45722" marB="45722">
                    <a:solidFill>
                      <a:schemeClr val="tx2">
                        <a:lumMod val="20000"/>
                        <a:lumOff val="80000"/>
                      </a:schemeClr>
                    </a:solidFill>
                  </a:tcPr>
                </a:tc>
              </a:tr>
            </a:tbl>
          </a:graphicData>
        </a:graphic>
      </p:graphicFrame>
      <p:sp>
        <p:nvSpPr>
          <p:cNvPr id="4" name="Rectangle 3"/>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4</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3398357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2539282" y="1634062"/>
            <a:ext cx="3048718" cy="1862666"/>
          </a:xfrm>
        </p:spPr>
        <p:txBody>
          <a:bodyPr/>
          <a:lstStyle/>
          <a:p>
            <a:pPr>
              <a:spcBef>
                <a:spcPts val="300"/>
              </a:spcBef>
              <a:buClr>
                <a:srgbClr val="53565A"/>
              </a:buClr>
            </a:pPr>
            <a:r>
              <a:rPr lang="en-US" sz="1200" dirty="0"/>
              <a:t>Slope of 36 month regression line</a:t>
            </a:r>
          </a:p>
          <a:p>
            <a:pPr>
              <a:spcBef>
                <a:spcPts val="300"/>
              </a:spcBef>
              <a:buClr>
                <a:srgbClr val="53565A"/>
              </a:buClr>
            </a:pPr>
            <a:r>
              <a:rPr lang="en-US" sz="1200" dirty="0" smtClean="0"/>
              <a:t>Or zero if 12 month simple average &lt; 12 month core average</a:t>
            </a:r>
          </a:p>
          <a:p>
            <a:pPr lvl="1">
              <a:spcBef>
                <a:spcPts val="300"/>
              </a:spcBef>
              <a:buClr>
                <a:srgbClr val="53565A"/>
              </a:buClr>
            </a:pPr>
            <a:r>
              <a:rPr lang="en-US" sz="1200" dirty="0"/>
              <a:t>12 month simple </a:t>
            </a:r>
            <a:r>
              <a:rPr lang="en-US" sz="1200" dirty="0" smtClean="0"/>
              <a:t>average = average of previous 12 months’ balances</a:t>
            </a:r>
          </a:p>
          <a:p>
            <a:pPr lvl="1">
              <a:spcBef>
                <a:spcPts val="300"/>
              </a:spcBef>
              <a:buClr>
                <a:srgbClr val="53565A"/>
              </a:buClr>
            </a:pPr>
            <a:r>
              <a:rPr lang="en-US" sz="1200" dirty="0" smtClean="0"/>
              <a:t>12 </a:t>
            </a:r>
            <a:r>
              <a:rPr lang="en-US" sz="1200" dirty="0"/>
              <a:t>month </a:t>
            </a:r>
            <a:r>
              <a:rPr lang="en-US" sz="1200" dirty="0" smtClean="0"/>
              <a:t>core average = average of previous 12 months’ core (last point on regression)</a:t>
            </a:r>
          </a:p>
        </p:txBody>
      </p:sp>
      <p:sp>
        <p:nvSpPr>
          <p:cNvPr id="2" name="Title 1"/>
          <p:cNvSpPr>
            <a:spLocks noGrp="1"/>
          </p:cNvSpPr>
          <p:nvPr>
            <p:ph type="title"/>
          </p:nvPr>
        </p:nvSpPr>
        <p:spPr/>
        <p:txBody>
          <a:bodyPr/>
          <a:lstStyle/>
          <a:p>
            <a:r>
              <a:rPr lang="en-US" dirty="0">
                <a:solidFill>
                  <a:schemeClr val="tx1"/>
                </a:solidFill>
              </a:rPr>
              <a:t>Deposit Balance </a:t>
            </a:r>
            <a:r>
              <a:rPr lang="en-US" dirty="0" smtClean="0">
                <a:solidFill>
                  <a:schemeClr val="tx1"/>
                </a:solidFill>
              </a:rPr>
              <a:t>Concentration Threshold Calculation</a:t>
            </a:r>
            <a:endParaRPr lang="en-US" dirty="0">
              <a:solidFill>
                <a:schemeClr val="tx1"/>
              </a:solidFill>
            </a:endParaRPr>
          </a:p>
        </p:txBody>
      </p:sp>
      <p:sp>
        <p:nvSpPr>
          <p:cNvPr id="5" name="Rectangle 4"/>
          <p:cNvSpPr/>
          <p:nvPr/>
        </p:nvSpPr>
        <p:spPr bwMode="auto">
          <a:xfrm>
            <a:off x="421898" y="800098"/>
            <a:ext cx="1635501" cy="700520"/>
          </a:xfrm>
          <a:prstGeom prst="rect">
            <a:avLst/>
          </a:prstGeom>
          <a:solidFill>
            <a:schemeClr val="accent6"/>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dirty="0" smtClean="0">
                <a:solidFill>
                  <a:srgbClr val="FFFFFF"/>
                </a:solidFill>
              </a:rPr>
              <a:t>Threshold </a:t>
            </a:r>
          </a:p>
        </p:txBody>
      </p:sp>
      <p:sp>
        <p:nvSpPr>
          <p:cNvPr id="8" name="Rectangle 7"/>
          <p:cNvSpPr/>
          <p:nvPr/>
        </p:nvSpPr>
        <p:spPr bwMode="auto">
          <a:xfrm>
            <a:off x="2573867" y="800098"/>
            <a:ext cx="2926080" cy="700520"/>
          </a:xfrm>
          <a:prstGeom prst="rect">
            <a:avLst/>
          </a:prstGeom>
          <a:solidFill>
            <a:schemeClr val="accent1"/>
          </a:solidFill>
          <a:ln w="6350"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dirty="0">
                <a:solidFill>
                  <a:schemeClr val="bg1"/>
                </a:solidFill>
              </a:rPr>
              <a:t>Regression Slope </a:t>
            </a:r>
            <a:endParaRPr lang="en-US" sz="1400" dirty="0" smtClean="0">
              <a:solidFill>
                <a:schemeClr val="bg1"/>
              </a:solidFill>
            </a:endParaRPr>
          </a:p>
        </p:txBody>
      </p:sp>
      <p:sp>
        <p:nvSpPr>
          <p:cNvPr id="9" name="Rectangle 8"/>
          <p:cNvSpPr/>
          <p:nvPr/>
        </p:nvSpPr>
        <p:spPr bwMode="auto">
          <a:xfrm>
            <a:off x="5910263" y="800098"/>
            <a:ext cx="2926080" cy="700520"/>
          </a:xfrm>
          <a:prstGeom prst="rect">
            <a:avLst/>
          </a:prstGeom>
          <a:solidFill>
            <a:schemeClr val="accent1"/>
          </a:solidFill>
          <a:ln w="6350"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dirty="0">
                <a:solidFill>
                  <a:schemeClr val="bg1"/>
                </a:solidFill>
              </a:rPr>
              <a:t>Investment Maturity in </a:t>
            </a:r>
            <a:r>
              <a:rPr lang="en-US" sz="1400" dirty="0" smtClean="0">
                <a:solidFill>
                  <a:schemeClr val="bg1"/>
                </a:solidFill>
              </a:rPr>
              <a:t>One </a:t>
            </a:r>
            <a:r>
              <a:rPr lang="en-US" sz="1400" dirty="0">
                <a:solidFill>
                  <a:schemeClr val="bg1"/>
                </a:solidFill>
              </a:rPr>
              <a:t>Month</a:t>
            </a:r>
            <a:endParaRPr lang="en-US" sz="1400" dirty="0" smtClean="0">
              <a:solidFill>
                <a:schemeClr val="bg1"/>
              </a:solidFill>
            </a:endParaRPr>
          </a:p>
        </p:txBody>
      </p:sp>
      <p:sp>
        <p:nvSpPr>
          <p:cNvPr id="15" name="Content Placeholder 2"/>
          <p:cNvSpPr txBox="1">
            <a:spLocks/>
          </p:cNvSpPr>
          <p:nvPr/>
        </p:nvSpPr>
        <p:spPr bwMode="auto">
          <a:xfrm>
            <a:off x="5910263" y="1679063"/>
            <a:ext cx="2926080" cy="1521334"/>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a:spcBef>
                <a:spcPts val="300"/>
              </a:spcBef>
              <a:buClr>
                <a:srgbClr val="53565A"/>
              </a:buClr>
            </a:pPr>
            <a:r>
              <a:rPr lang="en-US" sz="1200" dirty="0" smtClean="0">
                <a:solidFill>
                  <a:srgbClr val="000000"/>
                </a:solidFill>
              </a:rPr>
              <a:t>Determined </a:t>
            </a:r>
            <a:r>
              <a:rPr lang="en-US" sz="1200" dirty="0">
                <a:solidFill>
                  <a:srgbClr val="000000"/>
                </a:solidFill>
              </a:rPr>
              <a:t>by </a:t>
            </a:r>
            <a:r>
              <a:rPr lang="en-US" sz="1200" dirty="0" smtClean="0">
                <a:solidFill>
                  <a:srgbClr val="000000"/>
                </a:solidFill>
              </a:rPr>
              <a:t>hedge </a:t>
            </a:r>
            <a:r>
              <a:rPr lang="en-US" sz="1200" dirty="0">
                <a:solidFill>
                  <a:srgbClr val="000000"/>
                </a:solidFill>
              </a:rPr>
              <a:t>eligible </a:t>
            </a:r>
            <a:r>
              <a:rPr lang="en-US" sz="1200" dirty="0" smtClean="0">
                <a:solidFill>
                  <a:srgbClr val="000000"/>
                </a:solidFill>
              </a:rPr>
              <a:t>balances </a:t>
            </a:r>
            <a:r>
              <a:rPr lang="en-US" sz="1200" dirty="0">
                <a:solidFill>
                  <a:srgbClr val="000000"/>
                </a:solidFill>
              </a:rPr>
              <a:t>divided by </a:t>
            </a:r>
            <a:r>
              <a:rPr lang="en-US" sz="1200" dirty="0" smtClean="0">
                <a:solidFill>
                  <a:srgbClr val="000000"/>
                </a:solidFill>
              </a:rPr>
              <a:t>months in GOT tenor</a:t>
            </a:r>
          </a:p>
          <a:p>
            <a:pPr lvl="1">
              <a:spcBef>
                <a:spcPts val="300"/>
              </a:spcBef>
              <a:buClr>
                <a:srgbClr val="53565A"/>
              </a:buClr>
            </a:pPr>
            <a:r>
              <a:rPr lang="en-US" sz="1200" dirty="0" smtClean="0">
                <a:solidFill>
                  <a:srgbClr val="000000"/>
                </a:solidFill>
              </a:rPr>
              <a:t>Hedge eligible </a:t>
            </a:r>
            <a:r>
              <a:rPr lang="en-US" sz="1200" dirty="0">
                <a:solidFill>
                  <a:srgbClr val="000000"/>
                </a:solidFill>
              </a:rPr>
              <a:t>balance is minimum of client balances and core balances </a:t>
            </a:r>
          </a:p>
          <a:p>
            <a:pPr>
              <a:spcBef>
                <a:spcPts val="300"/>
              </a:spcBef>
              <a:buClr>
                <a:srgbClr val="53565A"/>
              </a:buClr>
            </a:pPr>
            <a:endParaRPr lang="en-US" sz="1200" dirty="0" smtClean="0">
              <a:solidFill>
                <a:srgbClr val="000000"/>
              </a:solidFill>
            </a:endParaRPr>
          </a:p>
          <a:p>
            <a:pPr>
              <a:spcBef>
                <a:spcPts val="300"/>
              </a:spcBef>
              <a:buClr>
                <a:srgbClr val="53565A"/>
              </a:buClr>
            </a:pPr>
            <a:endParaRPr lang="en-US" sz="1200" dirty="0">
              <a:solidFill>
                <a:srgbClr val="000000"/>
              </a:solidFill>
            </a:endParaRPr>
          </a:p>
        </p:txBody>
      </p:sp>
      <p:sp>
        <p:nvSpPr>
          <p:cNvPr id="16" name="Content Placeholder 2"/>
          <p:cNvSpPr txBox="1">
            <a:spLocks/>
          </p:cNvSpPr>
          <p:nvPr/>
        </p:nvSpPr>
        <p:spPr bwMode="auto">
          <a:xfrm>
            <a:off x="5539846" y="1069446"/>
            <a:ext cx="336549" cy="393073"/>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marL="0" indent="0" algn="ctr">
              <a:spcBef>
                <a:spcPts val="600"/>
              </a:spcBef>
              <a:buFont typeface="Wingdings 2" pitchFamily="18" charset="2"/>
              <a:buNone/>
            </a:pPr>
            <a:r>
              <a:rPr lang="en-US" sz="1200" dirty="0" smtClean="0">
                <a:solidFill>
                  <a:srgbClr val="000000"/>
                </a:solidFill>
              </a:rPr>
              <a:t>+</a:t>
            </a:r>
          </a:p>
        </p:txBody>
      </p:sp>
      <p:sp>
        <p:nvSpPr>
          <p:cNvPr id="17" name="Content Placeholder 2"/>
          <p:cNvSpPr txBox="1">
            <a:spLocks/>
          </p:cNvSpPr>
          <p:nvPr/>
        </p:nvSpPr>
        <p:spPr bwMode="auto">
          <a:xfrm>
            <a:off x="2138682" y="1069446"/>
            <a:ext cx="336549" cy="393073"/>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marL="0" indent="0" algn="ctr">
              <a:spcBef>
                <a:spcPts val="600"/>
              </a:spcBef>
              <a:buFont typeface="Wingdings 2" pitchFamily="18" charset="2"/>
              <a:buNone/>
            </a:pPr>
            <a:r>
              <a:rPr lang="en-US" sz="1200" dirty="0" smtClean="0">
                <a:solidFill>
                  <a:srgbClr val="000000"/>
                </a:solidFill>
              </a:rPr>
              <a:t>=</a:t>
            </a:r>
          </a:p>
        </p:txBody>
      </p:sp>
      <p:sp>
        <p:nvSpPr>
          <p:cNvPr id="11" name="Rectangle 10"/>
          <p:cNvSpPr/>
          <p:nvPr/>
        </p:nvSpPr>
        <p:spPr bwMode="auto">
          <a:xfrm>
            <a:off x="421898" y="3386657"/>
            <a:ext cx="8414445" cy="279400"/>
          </a:xfrm>
          <a:prstGeom prst="rect">
            <a:avLst/>
          </a:prstGeom>
          <a:no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fontAlgn="base">
              <a:spcBef>
                <a:spcPct val="0"/>
              </a:spcBef>
              <a:spcAft>
                <a:spcPct val="0"/>
              </a:spcAft>
            </a:pPr>
            <a:r>
              <a:rPr lang="en-US" sz="1200" b="1" u="sng" dirty="0" smtClean="0">
                <a:solidFill>
                  <a:srgbClr val="000000"/>
                </a:solidFill>
              </a:rPr>
              <a:t>Example 1: 100% 3 Year Caterpillar</a:t>
            </a:r>
          </a:p>
        </p:txBody>
      </p:sp>
      <p:sp>
        <p:nvSpPr>
          <p:cNvPr id="19" name="Rectangle 18"/>
          <p:cNvSpPr/>
          <p:nvPr/>
        </p:nvSpPr>
        <p:spPr bwMode="auto">
          <a:xfrm>
            <a:off x="421899" y="4981617"/>
            <a:ext cx="8403542" cy="293100"/>
          </a:xfrm>
          <a:prstGeom prst="rect">
            <a:avLst/>
          </a:prstGeom>
          <a:noFill/>
          <a:ln w="63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fontAlgn="base">
              <a:spcBef>
                <a:spcPct val="0"/>
              </a:spcBef>
              <a:spcAft>
                <a:spcPct val="0"/>
              </a:spcAft>
            </a:pPr>
            <a:r>
              <a:rPr lang="en-US" sz="1200" b="1" u="sng" dirty="0">
                <a:solidFill>
                  <a:srgbClr val="000000"/>
                </a:solidFill>
              </a:rPr>
              <a:t>Example 2: 100% 5 Year Caterpillar</a:t>
            </a:r>
          </a:p>
        </p:txBody>
      </p:sp>
      <p:sp>
        <p:nvSpPr>
          <p:cNvPr id="20" name="Rectangle 19"/>
          <p:cNvSpPr/>
          <p:nvPr/>
        </p:nvSpPr>
        <p:spPr bwMode="auto">
          <a:xfrm>
            <a:off x="421898" y="3756584"/>
            <a:ext cx="1635501" cy="307446"/>
          </a:xfrm>
          <a:prstGeom prst="rect">
            <a:avLst/>
          </a:prstGeom>
          <a:solidFill>
            <a:schemeClr val="accent6"/>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dirty="0" smtClean="0">
                <a:solidFill>
                  <a:srgbClr val="FFFFFF"/>
                </a:solidFill>
              </a:rPr>
              <a:t>Threshold </a:t>
            </a:r>
          </a:p>
        </p:txBody>
      </p:sp>
      <p:sp>
        <p:nvSpPr>
          <p:cNvPr id="21" name="Rectangle 20"/>
          <p:cNvSpPr/>
          <p:nvPr/>
        </p:nvSpPr>
        <p:spPr bwMode="auto">
          <a:xfrm>
            <a:off x="2573867" y="3756584"/>
            <a:ext cx="2926080" cy="307446"/>
          </a:xfrm>
          <a:prstGeom prst="rect">
            <a:avLst/>
          </a:prstGeom>
          <a:solidFill>
            <a:schemeClr val="accent1"/>
          </a:solidFill>
          <a:ln w="6350"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dirty="0">
                <a:solidFill>
                  <a:schemeClr val="bg1"/>
                </a:solidFill>
              </a:rPr>
              <a:t>Regression Slope </a:t>
            </a:r>
            <a:endParaRPr lang="en-US" sz="1400" dirty="0" smtClean="0">
              <a:solidFill>
                <a:schemeClr val="bg1"/>
              </a:solidFill>
            </a:endParaRPr>
          </a:p>
        </p:txBody>
      </p:sp>
      <p:sp>
        <p:nvSpPr>
          <p:cNvPr id="22" name="Rectangle 21"/>
          <p:cNvSpPr/>
          <p:nvPr/>
        </p:nvSpPr>
        <p:spPr bwMode="auto">
          <a:xfrm>
            <a:off x="5910263" y="3756584"/>
            <a:ext cx="2926080" cy="307446"/>
          </a:xfrm>
          <a:prstGeom prst="rect">
            <a:avLst/>
          </a:prstGeom>
          <a:solidFill>
            <a:schemeClr val="accent1"/>
          </a:solidFill>
          <a:ln w="6350"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dirty="0">
                <a:solidFill>
                  <a:schemeClr val="bg1"/>
                </a:solidFill>
              </a:rPr>
              <a:t>Investment Maturity in </a:t>
            </a:r>
            <a:r>
              <a:rPr lang="en-US" sz="1400" dirty="0" smtClean="0">
                <a:solidFill>
                  <a:schemeClr val="bg1"/>
                </a:solidFill>
              </a:rPr>
              <a:t>One </a:t>
            </a:r>
            <a:r>
              <a:rPr lang="en-US" sz="1400" dirty="0">
                <a:solidFill>
                  <a:schemeClr val="bg1"/>
                </a:solidFill>
              </a:rPr>
              <a:t>Month</a:t>
            </a:r>
            <a:endParaRPr lang="en-US" sz="1400" dirty="0" smtClean="0">
              <a:solidFill>
                <a:schemeClr val="bg1"/>
              </a:solidFill>
            </a:endParaRPr>
          </a:p>
        </p:txBody>
      </p:sp>
      <p:sp>
        <p:nvSpPr>
          <p:cNvPr id="25" name="Content Placeholder 2"/>
          <p:cNvSpPr txBox="1">
            <a:spLocks/>
          </p:cNvSpPr>
          <p:nvPr/>
        </p:nvSpPr>
        <p:spPr bwMode="auto">
          <a:xfrm>
            <a:off x="5539846" y="3835423"/>
            <a:ext cx="336549" cy="393073"/>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marL="0" indent="0" algn="ctr">
              <a:spcBef>
                <a:spcPts val="600"/>
              </a:spcBef>
              <a:buFont typeface="Wingdings 2" pitchFamily="18" charset="2"/>
              <a:buNone/>
            </a:pPr>
            <a:r>
              <a:rPr lang="en-US" sz="1200" dirty="0" smtClean="0">
                <a:solidFill>
                  <a:srgbClr val="000000"/>
                </a:solidFill>
              </a:rPr>
              <a:t>+</a:t>
            </a:r>
          </a:p>
        </p:txBody>
      </p:sp>
      <p:sp>
        <p:nvSpPr>
          <p:cNvPr id="26" name="Content Placeholder 2"/>
          <p:cNvSpPr txBox="1">
            <a:spLocks/>
          </p:cNvSpPr>
          <p:nvPr/>
        </p:nvSpPr>
        <p:spPr bwMode="auto">
          <a:xfrm>
            <a:off x="2138682" y="3835423"/>
            <a:ext cx="336549" cy="393073"/>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marL="0" indent="0" algn="ctr">
              <a:spcBef>
                <a:spcPts val="600"/>
              </a:spcBef>
              <a:buFont typeface="Wingdings 2" pitchFamily="18" charset="2"/>
              <a:buNone/>
            </a:pPr>
            <a:r>
              <a:rPr lang="en-US" sz="1200" dirty="0" smtClean="0">
                <a:solidFill>
                  <a:srgbClr val="000000"/>
                </a:solidFill>
              </a:rPr>
              <a:t>=</a:t>
            </a:r>
          </a:p>
        </p:txBody>
      </p:sp>
      <p:sp>
        <p:nvSpPr>
          <p:cNvPr id="27" name="Content Placeholder 2"/>
          <p:cNvSpPr txBox="1">
            <a:spLocks/>
          </p:cNvSpPr>
          <p:nvPr/>
        </p:nvSpPr>
        <p:spPr bwMode="auto">
          <a:xfrm>
            <a:off x="2543858" y="4171892"/>
            <a:ext cx="3048718" cy="6117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a:spcBef>
                <a:spcPts val="300"/>
              </a:spcBef>
              <a:buClr>
                <a:srgbClr val="53565A"/>
              </a:buClr>
            </a:pPr>
            <a:r>
              <a:rPr lang="en-US" sz="1100" dirty="0" smtClean="0">
                <a:solidFill>
                  <a:srgbClr val="000000"/>
                </a:solidFill>
              </a:rPr>
              <a:t>Slope = 10</a:t>
            </a:r>
          </a:p>
          <a:p>
            <a:pPr>
              <a:spcBef>
                <a:spcPts val="300"/>
              </a:spcBef>
              <a:buClr>
                <a:srgbClr val="53565A"/>
              </a:buClr>
            </a:pPr>
            <a:r>
              <a:rPr lang="en-US" sz="1100" dirty="0" smtClean="0">
                <a:solidFill>
                  <a:srgbClr val="000000"/>
                </a:solidFill>
              </a:rPr>
              <a:t>12 month simple average = 1,100</a:t>
            </a:r>
          </a:p>
          <a:p>
            <a:pPr>
              <a:spcBef>
                <a:spcPts val="300"/>
              </a:spcBef>
              <a:buClr>
                <a:srgbClr val="53565A"/>
              </a:buClr>
            </a:pPr>
            <a:r>
              <a:rPr lang="en-US" sz="1100" dirty="0" smtClean="0">
                <a:solidFill>
                  <a:srgbClr val="000000"/>
                </a:solidFill>
              </a:rPr>
              <a:t>12 month core average = 1,000</a:t>
            </a:r>
          </a:p>
        </p:txBody>
      </p:sp>
      <p:sp>
        <p:nvSpPr>
          <p:cNvPr id="28" name="Content Placeholder 2"/>
          <p:cNvSpPr txBox="1">
            <a:spLocks/>
          </p:cNvSpPr>
          <p:nvPr/>
        </p:nvSpPr>
        <p:spPr bwMode="auto">
          <a:xfrm>
            <a:off x="5910263" y="4171892"/>
            <a:ext cx="3048718" cy="6117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a:spcBef>
                <a:spcPts val="300"/>
              </a:spcBef>
              <a:buClr>
                <a:srgbClr val="53565A"/>
              </a:buClr>
            </a:pPr>
            <a:r>
              <a:rPr lang="en-US" sz="1100" dirty="0" smtClean="0">
                <a:solidFill>
                  <a:srgbClr val="000000"/>
                </a:solidFill>
              </a:rPr>
              <a:t>Hedge </a:t>
            </a:r>
            <a:r>
              <a:rPr lang="en-US" sz="1100" dirty="0">
                <a:solidFill>
                  <a:srgbClr val="000000"/>
                </a:solidFill>
              </a:rPr>
              <a:t>eligible balances = </a:t>
            </a:r>
            <a:r>
              <a:rPr lang="en-US" sz="1100" dirty="0" smtClean="0">
                <a:solidFill>
                  <a:srgbClr val="000000"/>
                </a:solidFill>
              </a:rPr>
              <a:t>1,080</a:t>
            </a:r>
          </a:p>
          <a:p>
            <a:pPr>
              <a:spcBef>
                <a:spcPts val="300"/>
              </a:spcBef>
              <a:buClr>
                <a:srgbClr val="53565A"/>
              </a:buClr>
            </a:pPr>
            <a:r>
              <a:rPr lang="en-US" sz="1100" dirty="0" smtClean="0">
                <a:solidFill>
                  <a:srgbClr val="000000"/>
                </a:solidFill>
              </a:rPr>
              <a:t>Tenor = 36 months</a:t>
            </a:r>
          </a:p>
          <a:p>
            <a:pPr>
              <a:spcBef>
                <a:spcPts val="300"/>
              </a:spcBef>
              <a:buClr>
                <a:srgbClr val="53565A"/>
              </a:buClr>
            </a:pPr>
            <a:r>
              <a:rPr lang="en-US" sz="1100" dirty="0" smtClean="0">
                <a:solidFill>
                  <a:srgbClr val="000000"/>
                </a:solidFill>
              </a:rPr>
              <a:t>One month maturity = 1,080/36 = 30</a:t>
            </a:r>
          </a:p>
        </p:txBody>
      </p:sp>
      <p:sp>
        <p:nvSpPr>
          <p:cNvPr id="29" name="Content Placeholder 2"/>
          <p:cNvSpPr txBox="1">
            <a:spLocks/>
          </p:cNvSpPr>
          <p:nvPr/>
        </p:nvSpPr>
        <p:spPr bwMode="auto">
          <a:xfrm>
            <a:off x="421898" y="4171892"/>
            <a:ext cx="1635501" cy="6117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marL="0" indent="0" algn="ctr">
              <a:spcBef>
                <a:spcPts val="300"/>
              </a:spcBef>
              <a:buFont typeface="Wingdings 2" pitchFamily="18" charset="2"/>
              <a:buNone/>
            </a:pPr>
            <a:r>
              <a:rPr lang="en-US" sz="1100" dirty="0" smtClean="0">
                <a:solidFill>
                  <a:srgbClr val="000000"/>
                </a:solidFill>
              </a:rPr>
              <a:t>40</a:t>
            </a:r>
          </a:p>
        </p:txBody>
      </p:sp>
      <p:sp>
        <p:nvSpPr>
          <p:cNvPr id="12" name="Oval 11"/>
          <p:cNvSpPr/>
          <p:nvPr/>
        </p:nvSpPr>
        <p:spPr bwMode="auto">
          <a:xfrm>
            <a:off x="1066797" y="4121092"/>
            <a:ext cx="355600" cy="305881"/>
          </a:xfrm>
          <a:prstGeom prst="ellipse">
            <a:avLst/>
          </a:prstGeom>
          <a:noFill/>
          <a:ln w="1270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000000"/>
              </a:solidFill>
            </a:endParaRPr>
          </a:p>
        </p:txBody>
      </p:sp>
      <p:sp>
        <p:nvSpPr>
          <p:cNvPr id="18" name="TextBox 17"/>
          <p:cNvSpPr txBox="1"/>
          <p:nvPr/>
        </p:nvSpPr>
        <p:spPr>
          <a:xfrm>
            <a:off x="4949819" y="4452372"/>
            <a:ext cx="785793" cy="253916"/>
          </a:xfrm>
          <a:prstGeom prst="rect">
            <a:avLst/>
          </a:prstGeom>
          <a:noFill/>
        </p:spPr>
        <p:txBody>
          <a:bodyPr wrap="none" rtlCol="0">
            <a:spAutoFit/>
          </a:bodyPr>
          <a:lstStyle/>
          <a:p>
            <a:pPr fontAlgn="base">
              <a:spcBef>
                <a:spcPct val="0"/>
              </a:spcBef>
              <a:spcAft>
                <a:spcPct val="0"/>
              </a:spcAft>
            </a:pPr>
            <a:r>
              <a:rPr lang="en-US" sz="1050" smtClean="0">
                <a:solidFill>
                  <a:srgbClr val="000000"/>
                </a:solidFill>
              </a:rPr>
              <a:t>Use slope</a:t>
            </a:r>
            <a:endParaRPr lang="en-US" sz="1050" dirty="0">
              <a:solidFill>
                <a:srgbClr val="000000"/>
              </a:solidFill>
            </a:endParaRPr>
          </a:p>
        </p:txBody>
      </p:sp>
      <p:sp>
        <p:nvSpPr>
          <p:cNvPr id="30" name="Right Brace 29"/>
          <p:cNvSpPr/>
          <p:nvPr/>
        </p:nvSpPr>
        <p:spPr bwMode="auto">
          <a:xfrm>
            <a:off x="4832352" y="4393105"/>
            <a:ext cx="177794" cy="356683"/>
          </a:xfrm>
          <a:prstGeom prst="rightBrace">
            <a:avLst/>
          </a:prstGeom>
          <a:noFill/>
          <a:ln w="6350"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000000"/>
              </a:solidFill>
            </a:endParaRPr>
          </a:p>
        </p:txBody>
      </p:sp>
      <p:sp>
        <p:nvSpPr>
          <p:cNvPr id="37" name="Rectangle 36"/>
          <p:cNvSpPr/>
          <p:nvPr/>
        </p:nvSpPr>
        <p:spPr bwMode="auto">
          <a:xfrm>
            <a:off x="410995" y="5368531"/>
            <a:ext cx="1635501" cy="307446"/>
          </a:xfrm>
          <a:prstGeom prst="rect">
            <a:avLst/>
          </a:prstGeom>
          <a:solidFill>
            <a:schemeClr val="accent6"/>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dirty="0" smtClean="0">
                <a:solidFill>
                  <a:srgbClr val="FFFFFF"/>
                </a:solidFill>
              </a:rPr>
              <a:t>Threshold </a:t>
            </a:r>
          </a:p>
        </p:txBody>
      </p:sp>
      <p:sp>
        <p:nvSpPr>
          <p:cNvPr id="38" name="Rectangle 37"/>
          <p:cNvSpPr/>
          <p:nvPr/>
        </p:nvSpPr>
        <p:spPr bwMode="auto">
          <a:xfrm>
            <a:off x="2562964" y="5368531"/>
            <a:ext cx="2926080" cy="307446"/>
          </a:xfrm>
          <a:prstGeom prst="rect">
            <a:avLst/>
          </a:prstGeom>
          <a:solidFill>
            <a:schemeClr val="accent1"/>
          </a:solidFill>
          <a:ln w="6350"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dirty="0">
                <a:solidFill>
                  <a:schemeClr val="bg1"/>
                </a:solidFill>
              </a:rPr>
              <a:t>Regression Slope </a:t>
            </a:r>
            <a:endParaRPr lang="en-US" sz="1400" dirty="0" smtClean="0">
              <a:solidFill>
                <a:schemeClr val="bg1"/>
              </a:solidFill>
            </a:endParaRPr>
          </a:p>
        </p:txBody>
      </p:sp>
      <p:sp>
        <p:nvSpPr>
          <p:cNvPr id="39" name="Rectangle 38"/>
          <p:cNvSpPr/>
          <p:nvPr/>
        </p:nvSpPr>
        <p:spPr bwMode="auto">
          <a:xfrm>
            <a:off x="5899360" y="5368531"/>
            <a:ext cx="2926080" cy="307446"/>
          </a:xfrm>
          <a:prstGeom prst="rect">
            <a:avLst/>
          </a:prstGeom>
          <a:solidFill>
            <a:schemeClr val="accent1"/>
          </a:solidFill>
          <a:ln w="6350"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r>
              <a:rPr lang="en-US" sz="1400" dirty="0">
                <a:solidFill>
                  <a:schemeClr val="bg1"/>
                </a:solidFill>
              </a:rPr>
              <a:t>Investment Maturity in </a:t>
            </a:r>
            <a:r>
              <a:rPr lang="en-US" sz="1400" dirty="0" smtClean="0">
                <a:solidFill>
                  <a:schemeClr val="bg1"/>
                </a:solidFill>
              </a:rPr>
              <a:t>One </a:t>
            </a:r>
            <a:r>
              <a:rPr lang="en-US" sz="1400" dirty="0">
                <a:solidFill>
                  <a:schemeClr val="bg1"/>
                </a:solidFill>
              </a:rPr>
              <a:t>Month</a:t>
            </a:r>
            <a:endParaRPr lang="en-US" sz="1400" dirty="0" smtClean="0">
              <a:solidFill>
                <a:schemeClr val="bg1"/>
              </a:solidFill>
            </a:endParaRPr>
          </a:p>
        </p:txBody>
      </p:sp>
      <p:sp>
        <p:nvSpPr>
          <p:cNvPr id="40" name="Content Placeholder 2"/>
          <p:cNvSpPr txBox="1">
            <a:spLocks/>
          </p:cNvSpPr>
          <p:nvPr/>
        </p:nvSpPr>
        <p:spPr bwMode="auto">
          <a:xfrm>
            <a:off x="5528944" y="5447370"/>
            <a:ext cx="336549" cy="393073"/>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marL="0" indent="0" algn="ctr">
              <a:spcBef>
                <a:spcPts val="600"/>
              </a:spcBef>
              <a:buFont typeface="Wingdings 2" pitchFamily="18" charset="2"/>
              <a:buNone/>
            </a:pPr>
            <a:r>
              <a:rPr lang="en-US" sz="1200" dirty="0" smtClean="0">
                <a:solidFill>
                  <a:srgbClr val="000000"/>
                </a:solidFill>
              </a:rPr>
              <a:t>+</a:t>
            </a:r>
          </a:p>
        </p:txBody>
      </p:sp>
      <p:sp>
        <p:nvSpPr>
          <p:cNvPr id="41" name="Content Placeholder 2"/>
          <p:cNvSpPr txBox="1">
            <a:spLocks/>
          </p:cNvSpPr>
          <p:nvPr/>
        </p:nvSpPr>
        <p:spPr bwMode="auto">
          <a:xfrm>
            <a:off x="2127779" y="5447370"/>
            <a:ext cx="336549" cy="393073"/>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marL="0" indent="0" algn="ctr">
              <a:spcBef>
                <a:spcPts val="600"/>
              </a:spcBef>
              <a:buFont typeface="Wingdings 2" pitchFamily="18" charset="2"/>
              <a:buNone/>
            </a:pPr>
            <a:r>
              <a:rPr lang="en-US" sz="1200" dirty="0" smtClean="0">
                <a:solidFill>
                  <a:srgbClr val="000000"/>
                </a:solidFill>
              </a:rPr>
              <a:t>=</a:t>
            </a:r>
          </a:p>
        </p:txBody>
      </p:sp>
      <p:sp>
        <p:nvSpPr>
          <p:cNvPr id="42" name="Content Placeholder 2"/>
          <p:cNvSpPr txBox="1">
            <a:spLocks/>
          </p:cNvSpPr>
          <p:nvPr/>
        </p:nvSpPr>
        <p:spPr bwMode="auto">
          <a:xfrm>
            <a:off x="2532955" y="5731934"/>
            <a:ext cx="3048718" cy="6117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a:spcBef>
                <a:spcPts val="300"/>
              </a:spcBef>
              <a:buClr>
                <a:srgbClr val="53565A"/>
              </a:buClr>
            </a:pPr>
            <a:r>
              <a:rPr lang="en-US" sz="1100" dirty="0" smtClean="0">
                <a:solidFill>
                  <a:srgbClr val="000000"/>
                </a:solidFill>
              </a:rPr>
              <a:t>Slope = 10</a:t>
            </a:r>
          </a:p>
          <a:p>
            <a:pPr>
              <a:spcBef>
                <a:spcPts val="300"/>
              </a:spcBef>
              <a:buClr>
                <a:srgbClr val="53565A"/>
              </a:buClr>
            </a:pPr>
            <a:r>
              <a:rPr lang="en-US" sz="1100" dirty="0" smtClean="0">
                <a:solidFill>
                  <a:srgbClr val="000000"/>
                </a:solidFill>
              </a:rPr>
              <a:t>12 month simple average = 1,000</a:t>
            </a:r>
          </a:p>
          <a:p>
            <a:pPr>
              <a:spcBef>
                <a:spcPts val="300"/>
              </a:spcBef>
              <a:buClr>
                <a:srgbClr val="53565A"/>
              </a:buClr>
            </a:pPr>
            <a:r>
              <a:rPr lang="en-US" sz="1100" dirty="0" smtClean="0">
                <a:solidFill>
                  <a:srgbClr val="000000"/>
                </a:solidFill>
              </a:rPr>
              <a:t>12 month core average = 1,100</a:t>
            </a:r>
          </a:p>
        </p:txBody>
      </p:sp>
      <p:sp>
        <p:nvSpPr>
          <p:cNvPr id="43" name="Content Placeholder 2"/>
          <p:cNvSpPr txBox="1">
            <a:spLocks/>
          </p:cNvSpPr>
          <p:nvPr/>
        </p:nvSpPr>
        <p:spPr bwMode="auto">
          <a:xfrm>
            <a:off x="5899360" y="5731934"/>
            <a:ext cx="3048718" cy="6117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a:spcBef>
                <a:spcPts val="300"/>
              </a:spcBef>
              <a:buClr>
                <a:srgbClr val="53565A"/>
              </a:buClr>
            </a:pPr>
            <a:r>
              <a:rPr lang="en-US" sz="1100" dirty="0">
                <a:solidFill>
                  <a:srgbClr val="000000"/>
                </a:solidFill>
              </a:rPr>
              <a:t>Hedge eligible </a:t>
            </a:r>
            <a:r>
              <a:rPr lang="en-US" sz="1100" dirty="0" smtClean="0">
                <a:solidFill>
                  <a:srgbClr val="000000"/>
                </a:solidFill>
              </a:rPr>
              <a:t>balances = 1,200</a:t>
            </a:r>
          </a:p>
          <a:p>
            <a:pPr>
              <a:spcBef>
                <a:spcPts val="300"/>
              </a:spcBef>
              <a:buClr>
                <a:srgbClr val="53565A"/>
              </a:buClr>
            </a:pPr>
            <a:r>
              <a:rPr lang="en-US" sz="1100" dirty="0" smtClean="0">
                <a:solidFill>
                  <a:srgbClr val="000000"/>
                </a:solidFill>
              </a:rPr>
              <a:t>Tenor = 60 months</a:t>
            </a:r>
          </a:p>
          <a:p>
            <a:pPr>
              <a:spcBef>
                <a:spcPts val="300"/>
              </a:spcBef>
              <a:buClr>
                <a:srgbClr val="53565A"/>
              </a:buClr>
            </a:pPr>
            <a:r>
              <a:rPr lang="en-US" sz="1100" dirty="0" smtClean="0">
                <a:solidFill>
                  <a:srgbClr val="000000"/>
                </a:solidFill>
              </a:rPr>
              <a:t>One month maturity = 1,200/60 = 20</a:t>
            </a:r>
          </a:p>
        </p:txBody>
      </p:sp>
      <p:sp>
        <p:nvSpPr>
          <p:cNvPr id="44" name="Content Placeholder 2"/>
          <p:cNvSpPr txBox="1">
            <a:spLocks/>
          </p:cNvSpPr>
          <p:nvPr/>
        </p:nvSpPr>
        <p:spPr bwMode="auto">
          <a:xfrm>
            <a:off x="410995" y="5783839"/>
            <a:ext cx="1635501" cy="61176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marL="228600" indent="-228600" algn="l" rtl="0" eaLnBrk="1" fontAlgn="base" hangingPunct="1">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1" fontAlgn="base" hangingPunct="1">
              <a:spcBef>
                <a:spcPct val="25000"/>
              </a:spcBef>
              <a:spcAft>
                <a:spcPct val="0"/>
              </a:spcAft>
              <a:buClr>
                <a:srgbClr val="DC241F"/>
              </a:buClr>
              <a:buFont typeface="Arial" charset="0"/>
              <a:buChar char="–"/>
              <a:defRPr sz="1400">
                <a:solidFill>
                  <a:schemeClr val="tx1"/>
                </a:solidFill>
                <a:latin typeface="+mn-lt"/>
              </a:defRPr>
            </a:lvl2pPr>
            <a:lvl3pPr marL="684213" indent="-227013" algn="l" rtl="0" eaLnBrk="1" fontAlgn="base" hangingPunct="1">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1" fontAlgn="base" hangingPunct="1">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5pPr>
            <a:lvl6pPr marL="15986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6pPr>
            <a:lvl7pPr marL="20558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7pPr>
            <a:lvl8pPr marL="25130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8pPr>
            <a:lvl9pPr marL="2970213" indent="-227013" algn="l" rtl="0" eaLnBrk="1" fontAlgn="base" hangingPunct="1">
              <a:spcBef>
                <a:spcPct val="25000"/>
              </a:spcBef>
              <a:spcAft>
                <a:spcPct val="0"/>
              </a:spcAft>
              <a:buClr>
                <a:srgbClr val="DC241F"/>
              </a:buClr>
              <a:buFont typeface="Arial" charset="0"/>
              <a:buChar char="–"/>
              <a:defRPr sz="1400">
                <a:solidFill>
                  <a:schemeClr val="tx1"/>
                </a:solidFill>
                <a:latin typeface="+mn-lt"/>
              </a:defRPr>
            </a:lvl9pPr>
          </a:lstStyle>
          <a:p>
            <a:pPr marL="0" indent="0" algn="ctr">
              <a:spcBef>
                <a:spcPts val="300"/>
              </a:spcBef>
              <a:buFont typeface="Wingdings 2" pitchFamily="18" charset="2"/>
              <a:buNone/>
            </a:pPr>
            <a:r>
              <a:rPr lang="en-US" sz="1100" dirty="0" smtClean="0">
                <a:solidFill>
                  <a:srgbClr val="000000"/>
                </a:solidFill>
              </a:rPr>
              <a:t>20</a:t>
            </a:r>
          </a:p>
        </p:txBody>
      </p:sp>
      <p:sp>
        <p:nvSpPr>
          <p:cNvPr id="45" name="Oval 44"/>
          <p:cNvSpPr/>
          <p:nvPr/>
        </p:nvSpPr>
        <p:spPr bwMode="auto">
          <a:xfrm>
            <a:off x="1055894" y="5733039"/>
            <a:ext cx="355600" cy="305881"/>
          </a:xfrm>
          <a:prstGeom prst="ellipse">
            <a:avLst/>
          </a:prstGeom>
          <a:noFill/>
          <a:ln w="1270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000000"/>
              </a:solidFill>
            </a:endParaRPr>
          </a:p>
        </p:txBody>
      </p:sp>
      <p:sp>
        <p:nvSpPr>
          <p:cNvPr id="48" name="TextBox 47"/>
          <p:cNvSpPr txBox="1"/>
          <p:nvPr/>
        </p:nvSpPr>
        <p:spPr>
          <a:xfrm>
            <a:off x="4996066" y="6007215"/>
            <a:ext cx="537327" cy="253916"/>
          </a:xfrm>
          <a:prstGeom prst="rect">
            <a:avLst/>
          </a:prstGeom>
          <a:noFill/>
        </p:spPr>
        <p:txBody>
          <a:bodyPr wrap="none" rtlCol="0">
            <a:spAutoFit/>
          </a:bodyPr>
          <a:lstStyle/>
          <a:p>
            <a:pPr fontAlgn="base">
              <a:spcBef>
                <a:spcPct val="0"/>
              </a:spcBef>
              <a:spcAft>
                <a:spcPct val="0"/>
              </a:spcAft>
            </a:pPr>
            <a:r>
              <a:rPr lang="en-US" sz="1050" dirty="0" smtClean="0">
                <a:solidFill>
                  <a:srgbClr val="000000"/>
                </a:solidFill>
              </a:rPr>
              <a:t>Use 0</a:t>
            </a:r>
            <a:endParaRPr lang="en-US" sz="1050" dirty="0">
              <a:solidFill>
                <a:srgbClr val="000000"/>
              </a:solidFill>
            </a:endParaRPr>
          </a:p>
        </p:txBody>
      </p:sp>
      <p:sp>
        <p:nvSpPr>
          <p:cNvPr id="49" name="Right Brace 48"/>
          <p:cNvSpPr/>
          <p:nvPr/>
        </p:nvSpPr>
        <p:spPr bwMode="auto">
          <a:xfrm>
            <a:off x="4869074" y="5947948"/>
            <a:ext cx="177794" cy="356683"/>
          </a:xfrm>
          <a:prstGeom prst="rightBrace">
            <a:avLst/>
          </a:prstGeom>
          <a:noFill/>
          <a:ln w="6350"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000000"/>
              </a:solidFill>
            </a:endParaRPr>
          </a:p>
        </p:txBody>
      </p:sp>
      <p:sp>
        <p:nvSpPr>
          <p:cNvPr id="52" name="Oval 51"/>
          <p:cNvSpPr/>
          <p:nvPr/>
        </p:nvSpPr>
        <p:spPr bwMode="auto">
          <a:xfrm>
            <a:off x="5325535" y="6028267"/>
            <a:ext cx="155043" cy="229691"/>
          </a:xfrm>
          <a:prstGeom prst="ellipse">
            <a:avLst/>
          </a:prstGeom>
          <a:no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000000"/>
              </a:solidFill>
            </a:endParaRPr>
          </a:p>
        </p:txBody>
      </p:sp>
      <p:cxnSp>
        <p:nvCxnSpPr>
          <p:cNvPr id="36" name="Straight Connector 35"/>
          <p:cNvCxnSpPr/>
          <p:nvPr/>
        </p:nvCxnSpPr>
        <p:spPr bwMode="auto">
          <a:xfrm>
            <a:off x="559171" y="3332692"/>
            <a:ext cx="8094133" cy="0"/>
          </a:xfrm>
          <a:prstGeom prst="line">
            <a:avLst/>
          </a:prstGeom>
          <a:solidFill>
            <a:schemeClr val="accent1"/>
          </a:solidFill>
          <a:ln w="6350" cap="flat" cmpd="sng" algn="ctr">
            <a:solidFill>
              <a:schemeClr val="bg2"/>
            </a:solidFill>
            <a:prstDash val="solid"/>
            <a:round/>
            <a:headEnd type="none" w="med" len="med"/>
            <a:tailEnd type="none" w="med" len="med"/>
          </a:ln>
          <a:effectLst/>
        </p:spPr>
      </p:cxnSp>
      <p:cxnSp>
        <p:nvCxnSpPr>
          <p:cNvPr id="56" name="Straight Connector 55"/>
          <p:cNvCxnSpPr/>
          <p:nvPr/>
        </p:nvCxnSpPr>
        <p:spPr bwMode="auto">
          <a:xfrm>
            <a:off x="559171" y="4957274"/>
            <a:ext cx="8094133" cy="0"/>
          </a:xfrm>
          <a:prstGeom prst="line">
            <a:avLst/>
          </a:prstGeom>
          <a:solidFill>
            <a:schemeClr val="accent1"/>
          </a:solidFill>
          <a:ln w="6350" cap="flat" cmpd="sng" algn="ctr">
            <a:solidFill>
              <a:schemeClr val="bg2"/>
            </a:solidFill>
            <a:prstDash val="solid"/>
            <a:round/>
            <a:headEnd type="none" w="med" len="med"/>
            <a:tailEnd type="none" w="med" len="med"/>
          </a:ln>
          <a:effectLst/>
        </p:spPr>
      </p:cxnSp>
      <p:sp>
        <p:nvSpPr>
          <p:cNvPr id="46" name="Oval 45"/>
          <p:cNvSpPr/>
          <p:nvPr/>
        </p:nvSpPr>
        <p:spPr bwMode="auto">
          <a:xfrm>
            <a:off x="3259666" y="4150719"/>
            <a:ext cx="228600" cy="229691"/>
          </a:xfrm>
          <a:prstGeom prst="ellipse">
            <a:avLst/>
          </a:prstGeom>
          <a:no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000000"/>
              </a:solidFill>
            </a:endParaRPr>
          </a:p>
        </p:txBody>
      </p:sp>
      <p:sp>
        <p:nvSpPr>
          <p:cNvPr id="47" name="Oval 46"/>
          <p:cNvSpPr/>
          <p:nvPr/>
        </p:nvSpPr>
        <p:spPr bwMode="auto">
          <a:xfrm>
            <a:off x="8184832" y="4548639"/>
            <a:ext cx="228600" cy="229691"/>
          </a:xfrm>
          <a:prstGeom prst="ellipse">
            <a:avLst/>
          </a:prstGeom>
          <a:no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000000"/>
              </a:solidFill>
            </a:endParaRPr>
          </a:p>
        </p:txBody>
      </p:sp>
      <p:sp>
        <p:nvSpPr>
          <p:cNvPr id="50" name="Oval 49"/>
          <p:cNvSpPr/>
          <p:nvPr/>
        </p:nvSpPr>
        <p:spPr bwMode="auto">
          <a:xfrm>
            <a:off x="8176365" y="6100341"/>
            <a:ext cx="228600" cy="229691"/>
          </a:xfrm>
          <a:prstGeom prst="ellipse">
            <a:avLst/>
          </a:prstGeom>
          <a:noFill/>
          <a:ln w="6350" cap="flat" cmpd="sng" algn="ctr">
            <a:solidFill>
              <a:srgbClr val="C00000"/>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ct val="0"/>
              </a:spcBef>
              <a:spcAft>
                <a:spcPct val="0"/>
              </a:spcAft>
            </a:pPr>
            <a:endParaRPr lang="en-US" sz="1400" smtClean="0">
              <a:solidFill>
                <a:srgbClr val="000000"/>
              </a:solidFill>
            </a:endParaRPr>
          </a:p>
        </p:txBody>
      </p:sp>
      <p:sp>
        <p:nvSpPr>
          <p:cNvPr id="6" name="Rectangle 5"/>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5</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3619394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Deposit Balance </a:t>
            </a:r>
            <a:r>
              <a:rPr lang="en-US" dirty="0" smtClean="0">
                <a:solidFill>
                  <a:schemeClr val="tx1"/>
                </a:solidFill>
              </a:rPr>
              <a:t>Concentrations: </a:t>
            </a:r>
            <a:r>
              <a:rPr lang="en-US" dirty="0">
                <a:solidFill>
                  <a:schemeClr val="tx1"/>
                </a:solidFill>
              </a:rPr>
              <a:t>All Portfolios</a:t>
            </a:r>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609600"/>
            <a:ext cx="6779065" cy="5759710"/>
          </a:xfrm>
          <a:prstGeom prst="rect">
            <a:avLst/>
          </a:prstGeom>
        </p:spPr>
      </p:pic>
      <p:sp>
        <p:nvSpPr>
          <p:cNvPr id="6" name="Rectangle 5"/>
          <p:cNvSpPr/>
          <p:nvPr>
            <p:custDataLst>
              <p:tags r:id="rId2"/>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6</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1"/>
    </p:custDataLst>
    <p:extLst>
      <p:ext uri="{BB962C8B-B14F-4D97-AF65-F5344CB8AC3E}">
        <p14:creationId xmlns:p14="http://schemas.microsoft.com/office/powerpoint/2010/main" val="605208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836168377"/>
              </p:ext>
            </p:extLst>
          </p:nvPr>
        </p:nvGraphicFramePr>
        <p:xfrm>
          <a:off x="844156" y="623482"/>
          <a:ext cx="6698239" cy="4133850"/>
        </p:xfrm>
        <a:graphic>
          <a:graphicData uri="http://schemas.openxmlformats.org/presentationml/2006/ole">
            <mc:AlternateContent xmlns:mc="http://schemas.openxmlformats.org/markup-compatibility/2006">
              <mc:Choice xmlns:v="urn:schemas-microsoft-com:vml" Requires="v">
                <p:oleObj spid="_x0000_s5144" name="Binary Worksheet" r:id="rId5" imgW="9105967" imgH="5619803" progId="Excel.SheetBinaryMacroEnabled.12">
                  <p:link updateAutomatic="1"/>
                </p:oleObj>
              </mc:Choice>
              <mc:Fallback>
                <p:oleObj name="Binary Worksheet" r:id="rId5" imgW="9105967" imgH="5619803" progId="Excel.SheetBinaryMacroEnabled.12">
                  <p:link updateAutomatic="1"/>
                  <p:pic>
                    <p:nvPicPr>
                      <p:cNvPr id="0" name=""/>
                      <p:cNvPicPr/>
                      <p:nvPr/>
                    </p:nvPicPr>
                    <p:blipFill>
                      <a:blip r:embed="rId6"/>
                      <a:stretch>
                        <a:fillRect/>
                      </a:stretch>
                    </p:blipFill>
                    <p:spPr>
                      <a:xfrm>
                        <a:off x="844156" y="623482"/>
                        <a:ext cx="6698239" cy="4133850"/>
                      </a:xfrm>
                      <a:prstGeom prst="rect">
                        <a:avLst/>
                      </a:prstGeom>
                    </p:spPr>
                  </p:pic>
                </p:oleObj>
              </mc:Fallback>
            </mc:AlternateContent>
          </a:graphicData>
        </a:graphic>
      </p:graphicFrame>
      <p:sp>
        <p:nvSpPr>
          <p:cNvPr id="4099" name="Rectangle 2"/>
          <p:cNvSpPr>
            <a:spLocks noGrp="1" noChangeArrowheads="1"/>
          </p:cNvSpPr>
          <p:nvPr>
            <p:ph type="title"/>
          </p:nvPr>
        </p:nvSpPr>
        <p:spPr/>
        <p:txBody>
          <a:bodyPr/>
          <a:lstStyle/>
          <a:p>
            <a:r>
              <a:rPr lang="en-US" dirty="0" smtClean="0">
                <a:ea typeface="Gulim" pitchFamily="34" charset="-127"/>
                <a:cs typeface="Times New Roman" pitchFamily="18" charset="0"/>
              </a:rPr>
              <a:t>US TTS USD </a:t>
            </a:r>
            <a:r>
              <a:rPr lang="en-US" dirty="0">
                <a:ea typeface="Gulim" pitchFamily="34" charset="-127"/>
                <a:cs typeface="Times New Roman" pitchFamily="18" charset="0"/>
              </a:rPr>
              <a:t>Transfer Pricing </a:t>
            </a:r>
            <a:r>
              <a:rPr lang="en-US" dirty="0" smtClean="0">
                <a:ea typeface="Gulim" pitchFamily="34" charset="-127"/>
                <a:cs typeface="Times New Roman" pitchFamily="18" charset="0"/>
              </a:rPr>
              <a:t>Investments</a:t>
            </a:r>
          </a:p>
        </p:txBody>
      </p:sp>
      <p:sp>
        <p:nvSpPr>
          <p:cNvPr id="25" name="TextBox 24"/>
          <p:cNvSpPr txBox="1"/>
          <p:nvPr/>
        </p:nvSpPr>
        <p:spPr>
          <a:xfrm>
            <a:off x="19050" y="6096000"/>
            <a:ext cx="8348450" cy="630942"/>
          </a:xfrm>
          <a:prstGeom prst="rect">
            <a:avLst/>
          </a:prstGeom>
          <a:solidFill>
            <a:schemeClr val="bg1"/>
          </a:solidFill>
        </p:spPr>
        <p:txBody>
          <a:bodyPr wrap="square" rtlCol="0">
            <a:spAutoFit/>
          </a:bodyPr>
          <a:lstStyle/>
          <a:p>
            <a:pPr marL="228600" indent="-228600" fontAlgn="base">
              <a:spcBef>
                <a:spcPct val="0"/>
              </a:spcBef>
              <a:spcAft>
                <a:spcPct val="0"/>
              </a:spcAft>
              <a:buFontTx/>
              <a:buAutoNum type="arabicParenBoth"/>
            </a:pPr>
            <a:r>
              <a:rPr lang="en-US" sz="700" dirty="0" smtClean="0">
                <a:solidFill>
                  <a:srgbClr val="53565A"/>
                </a:solidFill>
              </a:rPr>
              <a:t>Portfolio previously called MMDA/CDS. Includes IBDDA (~$29B), CDS (~$18B), RBA (~$1B), MMDA (~$2B) and OLI (~$1B). Managed Rate HC &amp; Rate Sen includes 3M LIBOR Broker Sweeps</a:t>
            </a:r>
          </a:p>
          <a:p>
            <a:pPr marL="228600" indent="-228600" fontAlgn="base">
              <a:spcBef>
                <a:spcPct val="0"/>
              </a:spcBef>
              <a:spcAft>
                <a:spcPct val="0"/>
              </a:spcAft>
              <a:buFontTx/>
              <a:buAutoNum type="arabicParenBoth"/>
            </a:pPr>
            <a:r>
              <a:rPr lang="en-US" sz="700" dirty="0" smtClean="0">
                <a:solidFill>
                  <a:srgbClr val="53565A"/>
                </a:solidFill>
              </a:rPr>
              <a:t>For </a:t>
            </a:r>
            <a:r>
              <a:rPr lang="en-US" sz="700" dirty="0">
                <a:solidFill>
                  <a:srgbClr val="53565A"/>
                </a:solidFill>
              </a:rPr>
              <a:t>portfolios with high concentration </a:t>
            </a:r>
            <a:r>
              <a:rPr lang="en-US" sz="700" dirty="0" smtClean="0">
                <a:solidFill>
                  <a:srgbClr val="53565A"/>
                </a:solidFill>
              </a:rPr>
              <a:t>framework, Hedgeable Balance </a:t>
            </a:r>
            <a:r>
              <a:rPr lang="en-US" sz="700" dirty="0">
                <a:solidFill>
                  <a:srgbClr val="53565A"/>
                </a:solidFill>
              </a:rPr>
              <a:t>is minimum of </a:t>
            </a:r>
            <a:r>
              <a:rPr lang="en-US" sz="700" dirty="0" smtClean="0">
                <a:solidFill>
                  <a:srgbClr val="53565A"/>
                </a:solidFill>
              </a:rPr>
              <a:t>Regression Core and GAAP balances. For </a:t>
            </a:r>
            <a:r>
              <a:rPr lang="en-US" sz="700" dirty="0">
                <a:solidFill>
                  <a:srgbClr val="53565A"/>
                </a:solidFill>
              </a:rPr>
              <a:t>portfolios without high concentration framework, Hedgeable Balance is Regression Balance * 1.11 capped to GAAP balances if GAAP balances are higher than regression balance. If GAAP balances are less than Regression Core, Hedgeable Balance is Regression Core if GAAP balance is &gt; than 90% of Regression Core subject to maximum difference of $750MM between Regression Core and GAAP balance</a:t>
            </a:r>
            <a:r>
              <a:rPr lang="en-US" sz="700" dirty="0" smtClean="0">
                <a:solidFill>
                  <a:srgbClr val="53565A"/>
                </a:solidFill>
              </a:rPr>
              <a:t>.</a:t>
            </a:r>
          </a:p>
          <a:p>
            <a:pPr marL="228600" indent="-228600" fontAlgn="base">
              <a:spcBef>
                <a:spcPct val="0"/>
              </a:spcBef>
              <a:spcAft>
                <a:spcPct val="0"/>
              </a:spcAft>
              <a:buFontTx/>
              <a:buAutoNum type="arabicParenBoth"/>
            </a:pPr>
            <a:r>
              <a:rPr lang="en-US" sz="700" dirty="0" smtClean="0">
                <a:solidFill>
                  <a:srgbClr val="53565A"/>
                </a:solidFill>
              </a:rPr>
              <a:t>Compression hedges which are executed using term OIS Swaps rather than LIBOR/Swap. Spread between those curves is around 15bps with OIS having lower yields</a:t>
            </a:r>
          </a:p>
        </p:txBody>
      </p:sp>
      <p:sp>
        <p:nvSpPr>
          <p:cNvPr id="23" name="Oval 22"/>
          <p:cNvSpPr/>
          <p:nvPr/>
        </p:nvSpPr>
        <p:spPr>
          <a:xfrm>
            <a:off x="5956187" y="1211749"/>
            <a:ext cx="356298" cy="1764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000">
              <a:solidFill>
                <a:srgbClr val="FFFFFF"/>
              </a:solidFill>
            </a:endParaRPr>
          </a:p>
        </p:txBody>
      </p:sp>
      <p:sp>
        <p:nvSpPr>
          <p:cNvPr id="16" name="Oval 15"/>
          <p:cNvSpPr/>
          <p:nvPr/>
        </p:nvSpPr>
        <p:spPr>
          <a:xfrm>
            <a:off x="7240415" y="2699565"/>
            <a:ext cx="356298" cy="1764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000">
              <a:solidFill>
                <a:srgbClr val="FFFFFF"/>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1939603368"/>
              </p:ext>
            </p:extLst>
          </p:nvPr>
        </p:nvGraphicFramePr>
        <p:xfrm>
          <a:off x="353688" y="4838614"/>
          <a:ext cx="8304790" cy="1259840"/>
        </p:xfrm>
        <a:graphic>
          <a:graphicData uri="http://schemas.openxmlformats.org/drawingml/2006/table">
            <a:tbl>
              <a:tblPr bandRow="1">
                <a:tableStyleId>{2D5ABB26-0587-4C30-8999-92F81FD0307C}</a:tableStyleId>
              </a:tblPr>
              <a:tblGrid>
                <a:gridCol w="8304790"/>
              </a:tblGrid>
              <a:tr h="937438">
                <a:tc>
                  <a:txBody>
                    <a:bodyPr/>
                    <a:lstStyle/>
                    <a:p>
                      <a:pPr marL="227013" marR="0" indent="-227013"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Char char="•"/>
                        <a:tabLst/>
                        <a:defRPr/>
                      </a:pPr>
                      <a:r>
                        <a:rPr lang="en-US" sz="1000" b="1" dirty="0" smtClean="0">
                          <a:latin typeface="+mn-lt"/>
                        </a:rPr>
                        <a:t>5 Year</a:t>
                      </a:r>
                      <a:r>
                        <a:rPr lang="en-US" sz="1000" dirty="0" smtClean="0">
                          <a:latin typeface="+mn-lt"/>
                        </a:rPr>
                        <a:t> </a:t>
                      </a:r>
                      <a:r>
                        <a:rPr lang="en-US" sz="1000" b="1" dirty="0" smtClean="0">
                          <a:latin typeface="+mn-lt"/>
                        </a:rPr>
                        <a:t>+$0.9B</a:t>
                      </a:r>
                      <a:r>
                        <a:rPr lang="en-US" sz="1000" dirty="0" smtClean="0">
                          <a:latin typeface="+mn-lt"/>
                        </a:rPr>
                        <a:t> driven by FI ECR +$0.7B &amp; Corp ECR +$0.7B on  regression seasoning of balances, partially offset by decline in FI Overcap Sweeps from Guangdong Development Bank -$0.6B</a:t>
                      </a:r>
                    </a:p>
                    <a:p>
                      <a:pPr marL="227013" marR="0" indent="-227013"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Char char="•"/>
                        <a:tabLst/>
                        <a:defRPr/>
                      </a:pPr>
                      <a:r>
                        <a:rPr lang="en-US" sz="1000" b="1" dirty="0" smtClean="0">
                          <a:latin typeface="+mn-lt"/>
                        </a:rPr>
                        <a:t>3 Year</a:t>
                      </a:r>
                      <a:r>
                        <a:rPr lang="en-US" sz="1000" b="0" dirty="0" smtClean="0">
                          <a:latin typeface="+mn-lt"/>
                        </a:rPr>
                        <a:t> </a:t>
                      </a:r>
                      <a:r>
                        <a:rPr lang="en-US" sz="1000" b="1" dirty="0" smtClean="0">
                          <a:latin typeface="+mn-lt"/>
                        </a:rPr>
                        <a:t>+$1.1B</a:t>
                      </a:r>
                      <a:r>
                        <a:rPr lang="en-US" sz="1000" b="0" dirty="0" smtClean="0">
                          <a:latin typeface="+mn-lt"/>
                        </a:rPr>
                        <a:t> on  (1) FI Undercap Managed banking clients from International regions +$0.5B, (2) Managed Rate +$0.3B across multiple clients and (3) Brokered sweeps NFS +$0.2B </a:t>
                      </a:r>
                      <a:endParaRPr lang="en-US" sz="1000" dirty="0" smtClean="0">
                        <a:latin typeface="+mn-lt"/>
                      </a:endParaRPr>
                    </a:p>
                    <a:p>
                      <a:pPr marL="227013" marR="0" indent="-227013" algn="l" defTabSz="914400" rtl="0" eaLnBrk="1" fontAlgn="auto" latinLnBrk="0" hangingPunct="1">
                        <a:lnSpc>
                          <a:spcPct val="100000"/>
                        </a:lnSpc>
                        <a:spcBef>
                          <a:spcPts val="0"/>
                        </a:spcBef>
                        <a:spcAft>
                          <a:spcPts val="400"/>
                        </a:spcAft>
                        <a:buClr>
                          <a:srgbClr val="FF0000"/>
                        </a:buClr>
                        <a:buSzTx/>
                        <a:buFont typeface="Arial" panose="020B0604020202020204" pitchFamily="34" charset="0"/>
                        <a:buChar char="•"/>
                        <a:tabLst/>
                        <a:defRPr/>
                      </a:pPr>
                      <a:r>
                        <a:rPr lang="en-US" sz="1000" b="1" dirty="0" smtClean="0">
                          <a:latin typeface="+mn-lt"/>
                        </a:rPr>
                        <a:t>3 Month Managed Rate HC &amp; Rate Sensitive -$2.8B</a:t>
                      </a:r>
                      <a:r>
                        <a:rPr lang="en-US" sz="1000" dirty="0" smtClean="0">
                          <a:latin typeface="+mn-lt"/>
                        </a:rPr>
                        <a:t> driven by Reserve Bank Account -$2.0B (BCI -$1.1B, MS -$0.6B &amp; </a:t>
                      </a:r>
                      <a:r>
                        <a:rPr lang="en-US" sz="1000" dirty="0" err="1" smtClean="0">
                          <a:latin typeface="+mn-lt"/>
                        </a:rPr>
                        <a:t>Ameriprise</a:t>
                      </a:r>
                      <a:r>
                        <a:rPr lang="en-US" sz="1000" dirty="0" smtClean="0">
                          <a:latin typeface="+mn-lt"/>
                        </a:rPr>
                        <a:t> -$0.3B), Yahoo MMTD -$1.3B, Central Bank of Turkmenistan -$0.6B, and Twenty First Century Fox -$0.5B. Offsetting increases were Uber +$1.3B and MMTD +$0.3B</a:t>
                      </a:r>
                    </a:p>
                  </a:txBody>
                  <a:tcPr>
                    <a:solidFill>
                      <a:schemeClr val="bg1"/>
                    </a:solidFill>
                  </a:tcPr>
                </a:tc>
              </a:tr>
            </a:tbl>
          </a:graphicData>
        </a:graphic>
      </p:graphicFrame>
      <p:sp>
        <p:nvSpPr>
          <p:cNvPr id="10" name="Oval 9"/>
          <p:cNvSpPr/>
          <p:nvPr/>
        </p:nvSpPr>
        <p:spPr>
          <a:xfrm>
            <a:off x="5956187" y="1796605"/>
            <a:ext cx="356298" cy="17649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000">
              <a:solidFill>
                <a:srgbClr val="FFFFFF"/>
              </a:solidFill>
            </a:endParaRPr>
          </a:p>
        </p:txBody>
      </p:sp>
      <p:sp>
        <p:nvSpPr>
          <p:cNvPr id="5" name="Rectangle 4"/>
          <p:cNvSpPr/>
          <p:nvPr>
            <p:custDataLst>
              <p:tags r:id="rId3"/>
            </p:custDataLst>
          </p:nvPr>
        </p:nvSpPr>
        <p:spPr bwMode="auto">
          <a:xfrm>
            <a:off x="165100" y="6718300"/>
            <a:ext cx="57150" cy="121920"/>
          </a:xfrm>
          <a:prstGeom prst="rect">
            <a:avLst/>
          </a:prstGeom>
          <a:noFill/>
          <a:ln w="6350" cap="flat" cmpd="sng" algn="ctr">
            <a:noFill/>
            <a:prstDash val="solid"/>
            <a:round/>
            <a:headEnd type="none" w="med" len="med"/>
            <a:tailEnd type="none" w="med" len="med"/>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6350"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fontAlgn="base">
              <a:spcBef>
                <a:spcPct val="0"/>
              </a:spcBef>
              <a:spcAft>
                <a:spcPct val="0"/>
              </a:spcAft>
            </a:pPr>
            <a:r>
              <a:rPr kumimoji="0" lang="en-US" sz="800" i="0" u="none" strike="noStrike" cap="none" normalizeH="0" baseline="0" smtClean="0">
                <a:ln>
                  <a:noFill/>
                </a:ln>
                <a:solidFill>
                  <a:srgbClr val="53565A"/>
                </a:solidFill>
                <a:effectLst/>
                <a:latin typeface="Arial" pitchFamily="34" charset="0"/>
                <a:ea typeface="+mj-ea"/>
              </a:rPr>
              <a:t>7</a:t>
            </a:r>
            <a:endParaRPr kumimoji="0" lang="en-US" sz="800" i="0" u="none" strike="noStrike" cap="none" normalizeH="0" baseline="0" dirty="0" smtClean="0">
              <a:ln>
                <a:noFill/>
              </a:ln>
              <a:solidFill>
                <a:srgbClr val="53565A"/>
              </a:solidFill>
              <a:effectLst/>
              <a:latin typeface="Arial" pitchFamily="34" charset="0"/>
              <a:ea typeface="+mj-ea"/>
            </a:endParaRPr>
          </a:p>
        </p:txBody>
      </p:sp>
    </p:spTree>
    <p:custDataLst>
      <p:tags r:id="rId2"/>
    </p:custDataLst>
    <p:extLst>
      <p:ext uri="{BB962C8B-B14F-4D97-AF65-F5344CB8AC3E}">
        <p14:creationId xmlns:p14="http://schemas.microsoft.com/office/powerpoint/2010/main" val="33725518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ppLayoutTitle"/>
</p:tagLst>
</file>

<file path=ppt/tags/tag10.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1.xml><?xml version="1.0" encoding="utf-8"?>
<p:tagLst xmlns:a="http://schemas.openxmlformats.org/drawingml/2006/main" xmlns:r="http://schemas.openxmlformats.org/officeDocument/2006/relationships" xmlns:p="http://schemas.openxmlformats.org/presentationml/2006/main">
  <p:tag name="SSB" val="PageNbr"/>
</p:tagLst>
</file>

<file path=ppt/tags/tag12.xml><?xml version="1.0" encoding="utf-8"?>
<p:tagLst xmlns:a="http://schemas.openxmlformats.org/drawingml/2006/main" xmlns:r="http://schemas.openxmlformats.org/officeDocument/2006/relationships" xmlns:p="http://schemas.openxmlformats.org/presentationml/2006/main">
  <p:tag name="SSB" val="txtPageMessage"/>
</p:tagLst>
</file>

<file path=ppt/tags/tag1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4.xml><?xml version="1.0" encoding="utf-8"?>
<p:tagLst xmlns:a="http://schemas.openxmlformats.org/drawingml/2006/main" xmlns:r="http://schemas.openxmlformats.org/officeDocument/2006/relationships" xmlns:p="http://schemas.openxmlformats.org/presentationml/2006/main">
  <p:tag name="SSB" val="PageNbr"/>
</p:tagLst>
</file>

<file path=ppt/tags/tag15.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6.xml><?xml version="1.0" encoding="utf-8"?>
<p:tagLst xmlns:a="http://schemas.openxmlformats.org/drawingml/2006/main" xmlns:r="http://schemas.openxmlformats.org/officeDocument/2006/relationships" xmlns:p="http://schemas.openxmlformats.org/presentationml/2006/main">
  <p:tag name="SSB" val="PageNbr"/>
</p:tagLst>
</file>

<file path=ppt/tags/tag17.xml><?xml version="1.0" encoding="utf-8"?>
<p:tagLst xmlns:a="http://schemas.openxmlformats.org/drawingml/2006/main" xmlns:r="http://schemas.openxmlformats.org/officeDocument/2006/relationships" xmlns:p="http://schemas.openxmlformats.org/presentationml/2006/main">
  <p:tag name="LAYOUT" val="ppLayoutCustom"/>
</p:tagLst>
</file>

<file path=ppt/tags/tag18.xml><?xml version="1.0" encoding="utf-8"?>
<p:tagLst xmlns:a="http://schemas.openxmlformats.org/drawingml/2006/main" xmlns:r="http://schemas.openxmlformats.org/officeDocument/2006/relationships" xmlns:p="http://schemas.openxmlformats.org/presentationml/2006/main">
  <p:tag name="SSB" val="PageNbr"/>
</p:tagLst>
</file>

<file path=ppt/tags/tag19.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xml><?xml version="1.0" encoding="utf-8"?>
<p:tagLst xmlns:a="http://schemas.openxmlformats.org/drawingml/2006/main" xmlns:r="http://schemas.openxmlformats.org/officeDocument/2006/relationships" xmlns:p="http://schemas.openxmlformats.org/presentationml/2006/main">
  <p:tag name="SSB" val="TOC"/>
  <p:tag name="LAYOUT" val="ppLayoutTitleOnly"/>
</p:tagLst>
</file>

<file path=ppt/tags/tag20.xml><?xml version="1.0" encoding="utf-8"?>
<p:tagLst xmlns:a="http://schemas.openxmlformats.org/drawingml/2006/main" xmlns:r="http://schemas.openxmlformats.org/officeDocument/2006/relationships" xmlns:p="http://schemas.openxmlformats.org/presentationml/2006/main">
  <p:tag name="SSB" val="PageNbr"/>
</p:tagLst>
</file>

<file path=ppt/tags/tag21.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2.xml><?xml version="1.0" encoding="utf-8"?>
<p:tagLst xmlns:a="http://schemas.openxmlformats.org/drawingml/2006/main" xmlns:r="http://schemas.openxmlformats.org/officeDocument/2006/relationships" xmlns:p="http://schemas.openxmlformats.org/presentationml/2006/main">
  <p:tag name="SSB" val="PageNbr"/>
</p:tagLst>
</file>

<file path=ppt/tags/tag2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4.xml><?xml version="1.0" encoding="utf-8"?>
<p:tagLst xmlns:a="http://schemas.openxmlformats.org/drawingml/2006/main" xmlns:r="http://schemas.openxmlformats.org/officeDocument/2006/relationships" xmlns:p="http://schemas.openxmlformats.org/presentationml/2006/main">
  <p:tag name="SSB" val="PageNbr"/>
</p:tagLst>
</file>

<file path=ppt/tags/tag25.xml><?xml version="1.0" encoding="utf-8"?>
<p:tagLst xmlns:a="http://schemas.openxmlformats.org/drawingml/2006/main" xmlns:r="http://schemas.openxmlformats.org/officeDocument/2006/relationships" xmlns:p="http://schemas.openxmlformats.org/presentationml/2006/main">
  <p:tag name="SSB" val="txtPageMessage"/>
</p:tagLst>
</file>

<file path=ppt/tags/tag26.xml><?xml version="1.0" encoding="utf-8"?>
<p:tagLst xmlns:a="http://schemas.openxmlformats.org/drawingml/2006/main" xmlns:r="http://schemas.openxmlformats.org/officeDocument/2006/relationships" xmlns:p="http://schemas.openxmlformats.org/presentationml/2006/main">
  <p:tag name="LAYOUT" val="ppLayoutCustom"/>
</p:tagLst>
</file>

<file path=ppt/tags/tag27.xml><?xml version="1.0" encoding="utf-8"?>
<p:tagLst xmlns:a="http://schemas.openxmlformats.org/drawingml/2006/main" xmlns:r="http://schemas.openxmlformats.org/officeDocument/2006/relationships" xmlns:p="http://schemas.openxmlformats.org/presentationml/2006/main">
  <p:tag name="SSB" val="PageNbr"/>
</p:tagLst>
</file>

<file path=ppt/tags/tag28.xml><?xml version="1.0" encoding="utf-8"?>
<p:tagLst xmlns:a="http://schemas.openxmlformats.org/drawingml/2006/main" xmlns:r="http://schemas.openxmlformats.org/officeDocument/2006/relationships" xmlns:p="http://schemas.openxmlformats.org/presentationml/2006/main">
  <p:tag name="SSB" val="txtPageMessage"/>
</p:tagLst>
</file>

<file path=ppt/tags/tag29.xml><?xml version="1.0" encoding="utf-8"?>
<p:tagLst xmlns:a="http://schemas.openxmlformats.org/drawingml/2006/main" xmlns:r="http://schemas.openxmlformats.org/officeDocument/2006/relationships" xmlns:p="http://schemas.openxmlformats.org/presentationml/2006/main">
  <p:tag name="LAYOUT" val="ppLayoutTitleOnly"/>
</p:tagLst>
</file>

<file path=ppt/tags/tag3.xml><?xml version="1.0" encoding="utf-8"?>
<p:tagLst xmlns:a="http://schemas.openxmlformats.org/drawingml/2006/main" xmlns:r="http://schemas.openxmlformats.org/officeDocument/2006/relationships" xmlns:p="http://schemas.openxmlformats.org/presentationml/2006/main">
  <p:tag name="SSB" val="TOCHeader"/>
</p:tagLst>
</file>

<file path=ppt/tags/tag30.xml><?xml version="1.0" encoding="utf-8"?>
<p:tagLst xmlns:a="http://schemas.openxmlformats.org/drawingml/2006/main" xmlns:r="http://schemas.openxmlformats.org/officeDocument/2006/relationships" xmlns:p="http://schemas.openxmlformats.org/presentationml/2006/main">
  <p:tag name="SSB" val="PageNbr"/>
</p:tagLst>
</file>

<file path=ppt/tags/tag31.xml><?xml version="1.0" encoding="utf-8"?>
<p:tagLst xmlns:a="http://schemas.openxmlformats.org/drawingml/2006/main" xmlns:r="http://schemas.openxmlformats.org/officeDocument/2006/relationships" xmlns:p="http://schemas.openxmlformats.org/presentationml/2006/main">
  <p:tag name="SSB" val="txtPageMessage"/>
</p:tagLst>
</file>

<file path=ppt/tags/tag32.xml><?xml version="1.0" encoding="utf-8"?>
<p:tagLst xmlns:a="http://schemas.openxmlformats.org/drawingml/2006/main" xmlns:r="http://schemas.openxmlformats.org/officeDocument/2006/relationships" xmlns:p="http://schemas.openxmlformats.org/presentationml/2006/main">
  <p:tag name="LAYOUT" val="ppLayoutTitleOnly"/>
</p:tagLst>
</file>

<file path=ppt/tags/tag33.xml><?xml version="1.0" encoding="utf-8"?>
<p:tagLst xmlns:a="http://schemas.openxmlformats.org/drawingml/2006/main" xmlns:r="http://schemas.openxmlformats.org/officeDocument/2006/relationships" xmlns:p="http://schemas.openxmlformats.org/presentationml/2006/main">
  <p:tag name="SSB" val="PageNbr"/>
</p:tagLst>
</file>

<file path=ppt/tags/tag34.xml><?xml version="1.0" encoding="utf-8"?>
<p:tagLst xmlns:a="http://schemas.openxmlformats.org/drawingml/2006/main" xmlns:r="http://schemas.openxmlformats.org/officeDocument/2006/relationships" xmlns:p="http://schemas.openxmlformats.org/presentationml/2006/main">
  <p:tag name="SSB" val="txtPageMessage"/>
</p:tagLst>
</file>

<file path=ppt/tags/tag35.xml><?xml version="1.0" encoding="utf-8"?>
<p:tagLst xmlns:a="http://schemas.openxmlformats.org/drawingml/2006/main" xmlns:r="http://schemas.openxmlformats.org/officeDocument/2006/relationships" xmlns:p="http://schemas.openxmlformats.org/presentationml/2006/main">
  <p:tag name="LAYOUT" val="ppLayoutSectionHeader"/>
</p:tagLst>
</file>

<file path=ppt/tags/tag36.xml><?xml version="1.0" encoding="utf-8"?>
<p:tagLst xmlns:a="http://schemas.openxmlformats.org/drawingml/2006/main" xmlns:r="http://schemas.openxmlformats.org/officeDocument/2006/relationships" xmlns:p="http://schemas.openxmlformats.org/presentationml/2006/main">
  <p:tag name="SSB" val="PageNbr"/>
</p:tagLst>
</file>

<file path=ppt/tags/tag37.xml><?xml version="1.0" encoding="utf-8"?>
<p:tagLst xmlns:a="http://schemas.openxmlformats.org/drawingml/2006/main" xmlns:r="http://schemas.openxmlformats.org/officeDocument/2006/relationships" xmlns:p="http://schemas.openxmlformats.org/presentationml/2006/main">
  <p:tag name="LAYOUT" val="ppLayoutCustom"/>
</p:tagLst>
</file>

<file path=ppt/tags/tag38.xml><?xml version="1.0" encoding="utf-8"?>
<p:tagLst xmlns:a="http://schemas.openxmlformats.org/drawingml/2006/main" xmlns:r="http://schemas.openxmlformats.org/officeDocument/2006/relationships" xmlns:p="http://schemas.openxmlformats.org/presentationml/2006/main">
  <p:tag name="SSB" val="PageNbr"/>
</p:tagLst>
</file>

<file path=ppt/tags/tag39.xml><?xml version="1.0" encoding="utf-8"?>
<p:tagLst xmlns:a="http://schemas.openxmlformats.org/drawingml/2006/main" xmlns:r="http://schemas.openxmlformats.org/officeDocument/2006/relationships" xmlns:p="http://schemas.openxmlformats.org/presentationml/2006/main">
  <p:tag name="LAYOUT" val="ppLayoutCustom"/>
</p:tagLst>
</file>

<file path=ppt/tags/tag4.xml><?xml version="1.0" encoding="utf-8"?>
<p:tagLst xmlns:a="http://schemas.openxmlformats.org/drawingml/2006/main" xmlns:r="http://schemas.openxmlformats.org/officeDocument/2006/relationships" xmlns:p="http://schemas.openxmlformats.org/presentationml/2006/main">
  <p:tag name="LAYOUT" val="ppLayoutCustom"/>
</p:tagLst>
</file>

<file path=ppt/tags/tag40.xml><?xml version="1.0" encoding="utf-8"?>
<p:tagLst xmlns:a="http://schemas.openxmlformats.org/drawingml/2006/main" xmlns:r="http://schemas.openxmlformats.org/officeDocument/2006/relationships" xmlns:p="http://schemas.openxmlformats.org/presentationml/2006/main">
  <p:tag name="SSB" val="PageNbr"/>
</p:tagLst>
</file>

<file path=ppt/tags/tag5.xml><?xml version="1.0" encoding="utf-8"?>
<p:tagLst xmlns:a="http://schemas.openxmlformats.org/drawingml/2006/main" xmlns:r="http://schemas.openxmlformats.org/officeDocument/2006/relationships" xmlns:p="http://schemas.openxmlformats.org/presentationml/2006/main">
  <p:tag name="SSB" val="PageNbr"/>
</p:tagLst>
</file>

<file path=ppt/tags/tag6.xml><?xml version="1.0" encoding="utf-8"?>
<p:tagLst xmlns:a="http://schemas.openxmlformats.org/drawingml/2006/main" xmlns:r="http://schemas.openxmlformats.org/officeDocument/2006/relationships" xmlns:p="http://schemas.openxmlformats.org/presentationml/2006/main">
  <p:tag name="SSB" val="txtPageMessage"/>
</p:tagLst>
</file>

<file path=ppt/tags/tag7.xml><?xml version="1.0" encoding="utf-8"?>
<p:tagLst xmlns:a="http://schemas.openxmlformats.org/drawingml/2006/main" xmlns:r="http://schemas.openxmlformats.org/officeDocument/2006/relationships" xmlns:p="http://schemas.openxmlformats.org/presentationml/2006/main">
  <p:tag name="LAYOUT" val="ppLayoutCustom"/>
</p:tagLst>
</file>

<file path=ppt/tags/tag8.xml><?xml version="1.0" encoding="utf-8"?>
<p:tagLst xmlns:a="http://schemas.openxmlformats.org/drawingml/2006/main" xmlns:r="http://schemas.openxmlformats.org/officeDocument/2006/relationships" xmlns:p="http://schemas.openxmlformats.org/presentationml/2006/main">
  <p:tag name="SSB" val="PageNbr"/>
</p:tagLst>
</file>

<file path=ppt/tags/tag9.xml><?xml version="1.0" encoding="utf-8"?>
<p:tagLst xmlns:a="http://schemas.openxmlformats.org/drawingml/2006/main" xmlns:r="http://schemas.openxmlformats.org/officeDocument/2006/relationships" xmlns:p="http://schemas.openxmlformats.org/presentationml/2006/main">
  <p:tag name="SSB" val="txtPageMessage"/>
</p:tagLst>
</file>

<file path=ppt/theme/theme1.xml><?xml version="1.0" encoding="utf-8"?>
<a:theme xmlns:a="http://schemas.openxmlformats.org/drawingml/2006/main" name="1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ti_corporate_white">
  <a:themeElements>
    <a:clrScheme name="citi_corporate_white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fontScheme name="citi_corporate_white">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citi_corporate_white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4.xml><?xml version="1.0" encoding="utf-8"?>
<a:theme xmlns:a="http://schemas.openxmlformats.org/drawingml/2006/main" name="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5.xml><?xml version="1.0" encoding="utf-8"?>
<a:theme xmlns:a="http://schemas.openxmlformats.org/drawingml/2006/main" name="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6.xml><?xml version="1.0" encoding="utf-8"?>
<a:theme xmlns:a="http://schemas.openxmlformats.org/drawingml/2006/main" name="2_ICG_Pres (A4)">
  <a:themeElements>
    <a:clrScheme name="ICG_Pres (A4) 1">
      <a:dk1>
        <a:srgbClr val="53565A"/>
      </a:dk1>
      <a:lt1>
        <a:srgbClr val="FFFFFF"/>
      </a:lt1>
      <a:dk2>
        <a:srgbClr val="97999B"/>
      </a:dk2>
      <a:lt2>
        <a:srgbClr val="53565A"/>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Pres (A4)">
      <a:majorFont>
        <a:latin typeface="Arial"/>
        <a:ea typeface="ヒラギノ角ゴ Pro W3"/>
        <a:cs typeface="Geneva"/>
      </a:majorFont>
      <a:minorFont>
        <a:latin typeface="Arial"/>
        <a:ea typeface="ヒラギノ角ゴ Pro W3"/>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Citi Cyan Tint (20%)">
      <a:srgbClr val="CCF2FC"/>
    </a:custClr>
    <a:custClr name="Citi Light Gray Tint (20%)">
      <a:srgbClr val="EAEBEB"/>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Burnt Orange">
      <a:srgbClr val="CB6015"/>
    </a:custClr>
  </a:custClrLst>
</a:theme>
</file>

<file path=ppt/theme/theme7.xml><?xml version="1.0" encoding="utf-8"?>
<a:theme xmlns:a="http://schemas.openxmlformats.org/drawingml/2006/main" name="6_ICG_Pres (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8.xml><?xml version="1.0" encoding="utf-8"?>
<a:theme xmlns:a="http://schemas.openxmlformats.org/drawingml/2006/main" name="ICG_Pres_TTS(Letter)">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10114</TotalTime>
  <Words>2521</Words>
  <Application>Microsoft Office PowerPoint</Application>
  <PresentationFormat>On-screen Show (4:3)</PresentationFormat>
  <Paragraphs>432</Paragraphs>
  <Slides>17</Slides>
  <Notes>3</Notes>
  <HiddenSlides>0</HiddenSlides>
  <MMClips>0</MMClips>
  <ScaleCrop>false</ScaleCrop>
  <HeadingPairs>
    <vt:vector size="6" baseType="variant">
      <vt:variant>
        <vt:lpstr>Theme</vt:lpstr>
      </vt:variant>
      <vt:variant>
        <vt:i4>8</vt:i4>
      </vt:variant>
      <vt:variant>
        <vt:lpstr>Links</vt:lpstr>
      </vt:variant>
      <vt:variant>
        <vt:i4>1</vt:i4>
      </vt:variant>
      <vt:variant>
        <vt:lpstr>Slide Titles</vt:lpstr>
      </vt:variant>
      <vt:variant>
        <vt:i4>17</vt:i4>
      </vt:variant>
    </vt:vector>
  </HeadingPairs>
  <TitlesOfParts>
    <vt:vector size="26" baseType="lpstr">
      <vt:lpstr>1_ICG_Pres (A4)</vt:lpstr>
      <vt:lpstr>citi_corporate_white</vt:lpstr>
      <vt:lpstr>3_ICG_Pres (A4)</vt:lpstr>
      <vt:lpstr>ICG_Pres (A4)</vt:lpstr>
      <vt:lpstr>ICG_Pres (Letter)</vt:lpstr>
      <vt:lpstr>2_ICG_Pres (A4)</vt:lpstr>
      <vt:lpstr>6_ICG_Pres (Letter)</vt:lpstr>
      <vt:lpstr>ICG_Pres_TTS(Letter)</vt:lpstr>
      <vt:lpstr>\\cpna390gap001\data_grp\GTS Treasury Mgmt\Investments\2014\4Q 2014 Investment\NAM\12 Dec\NA Hedge Summary\NAM Hedge Analysis &amp; Summary Master File - Jan 15.xlsb!TTS!R3C2:R37C34</vt:lpstr>
      <vt:lpstr>LMS Revenue Dynamics</vt:lpstr>
      <vt:lpstr>Agenda</vt:lpstr>
      <vt:lpstr>Summary of Terminology</vt:lpstr>
      <vt:lpstr>Liquidity Premium</vt:lpstr>
      <vt:lpstr>Hedge</vt:lpstr>
      <vt:lpstr>Hedge: NA Portfolio descriptions</vt:lpstr>
      <vt:lpstr>Deposit Balance Concentration Threshold Calculation</vt:lpstr>
      <vt:lpstr>Deposit Balance Concentrations: All Portfolios</vt:lpstr>
      <vt:lpstr>US TTS USD Transfer Pricing Investments</vt:lpstr>
      <vt:lpstr>How to Think About Operational Deposits</vt:lpstr>
      <vt:lpstr>Pricing and NRFF</vt:lpstr>
      <vt:lpstr>Return on Assets</vt:lpstr>
      <vt:lpstr>2015 Client Rate Sensitivity</vt:lpstr>
      <vt:lpstr>Hedge Caterpillars</vt:lpstr>
      <vt:lpstr>PowerPoint Presentation</vt:lpstr>
      <vt:lpstr>NA Key Regressions: US TTS</vt:lpstr>
      <vt:lpstr>LMS NRFF Revenue - Data Process</vt:lpstr>
    </vt:vector>
  </TitlesOfParts>
  <Company>Citigroup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LMS Revenue Dynamics</dc:title>
  <dc:creator>Brady, Michael P [ICG-TTS]</dc:creator>
  <cp:lastModifiedBy>Swiggett, Ashley [ICG-TTS]</cp:lastModifiedBy>
  <cp:revision>116</cp:revision>
  <cp:lastPrinted>2016-02-10T15:28:56Z</cp:lastPrinted>
  <dcterms:created xsi:type="dcterms:W3CDTF">2014-09-29T13:11:57Z</dcterms:created>
  <dcterms:modified xsi:type="dcterms:W3CDTF">2016-12-19T13:47:54Z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OCOpt">
    <vt:lpwstr>1</vt:lpwstr>
  </property>
  <property fmtid="{D5CDD505-2E9C-101B-9397-08002B2CF9AE}" pid="3" name="Design">
    <vt:lpwstr>ICG_Pres(Letter).potx</vt:lpwstr>
  </property>
  <property fmtid="{D5CDD505-2E9C-101B-9397-08002B2CF9AE}" pid="4" name="PNSOpt">
    <vt:lpwstr>1s</vt:lpwstr>
  </property>
  <property fmtid="{D5CDD505-2E9C-101B-9397-08002B2CF9AE}" pid="5" name="Pitchbook Compatible">
    <vt:lpwstr>Yes</vt:lpwstr>
  </property>
</Properties>
</file>