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0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1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2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3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5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6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7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8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9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0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1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2" r:id="rId5"/>
    <p:sldMasterId id="2147483684" r:id="rId6"/>
    <p:sldMasterId id="2147483725" r:id="rId7"/>
    <p:sldMasterId id="2147484270" r:id="rId8"/>
    <p:sldMasterId id="2147484282" r:id="rId9"/>
    <p:sldMasterId id="2147484294" r:id="rId10"/>
    <p:sldMasterId id="2147484299" r:id="rId11"/>
    <p:sldMasterId id="2147484304" r:id="rId12"/>
    <p:sldMasterId id="2147484309" r:id="rId13"/>
    <p:sldMasterId id="2147484333" r:id="rId14"/>
    <p:sldMasterId id="2147484345" r:id="rId15"/>
    <p:sldMasterId id="2147484357" r:id="rId16"/>
    <p:sldMasterId id="2147484363" r:id="rId17"/>
    <p:sldMasterId id="2147484375" r:id="rId18"/>
    <p:sldMasterId id="2147484380" r:id="rId19"/>
    <p:sldMasterId id="2147484387" r:id="rId20"/>
    <p:sldMasterId id="2147484394" r:id="rId21"/>
    <p:sldMasterId id="2147484402" r:id="rId22"/>
    <p:sldMasterId id="2147484416" r:id="rId23"/>
    <p:sldMasterId id="2147484425" r:id="rId24"/>
    <p:sldMasterId id="2147484437" r:id="rId25"/>
  </p:sldMasterIdLst>
  <p:notesMasterIdLst>
    <p:notesMasterId r:id="rId28"/>
  </p:notesMasterIdLst>
  <p:handoutMasterIdLst>
    <p:handoutMasterId r:id="rId29"/>
  </p:handoutMasterIdLst>
  <p:sldIdLst>
    <p:sldId id="783" r:id="rId26"/>
    <p:sldId id="782" r:id="rId27"/>
  </p:sldIdLst>
  <p:sldSz cx="9144000" cy="6858000" type="letter"/>
  <p:notesSz cx="67310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C58"/>
    <a:srgbClr val="00BDF2"/>
    <a:srgbClr val="000000"/>
    <a:srgbClr val="B9CDE5"/>
    <a:srgbClr val="10253F"/>
    <a:srgbClr val="002D72"/>
    <a:srgbClr val="4E728F"/>
    <a:srgbClr val="D9D9D9"/>
    <a:srgbClr val="00843D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9521" autoAdjust="0"/>
    <p:restoredTop sz="89486" autoAdjust="0"/>
  </p:normalViewPr>
  <p:slideViewPr>
    <p:cSldViewPr snapToGrid="0">
      <p:cViewPr>
        <p:scale>
          <a:sx n="90" d="100"/>
          <a:sy n="90" d="100"/>
        </p:scale>
        <p:origin x="-960" y="-163"/>
      </p:cViewPr>
      <p:guideLst>
        <p:guide orient="horz" pos="2352"/>
        <p:guide orient="horz" pos="4032"/>
        <p:guide orient="horz" pos="288"/>
        <p:guide orient="horz" pos="432"/>
        <p:guide orient="horz" pos="672"/>
        <p:guide orient="horz" pos="3888"/>
        <p:guide orient="horz" pos="816"/>
        <p:guide orient="horz" pos="2256"/>
        <p:guide pos="2880"/>
        <p:guide pos="96"/>
        <p:guide pos="5664"/>
        <p:guide pos="2784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448"/>
    </p:cViewPr>
  </p:sorterViewPr>
  <p:notesViewPr>
    <p:cSldViewPr snapToGrid="0">
      <p:cViewPr varScale="1">
        <p:scale>
          <a:sx n="80" d="100"/>
          <a:sy n="80" d="100"/>
        </p:scale>
        <p:origin x="-2094" y="-102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26181" cy="4846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002" tIns="43499" rIns="87002" bIns="43499" numCol="1" anchor="t" anchorCtr="0" compatLnSpc="1">
            <a:prstTxWarp prst="textNoShape">
              <a:avLst/>
            </a:prstTxWarp>
          </a:bodyPr>
          <a:lstStyle>
            <a:lvl1pPr algn="l" defTabSz="870484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822" y="2"/>
            <a:ext cx="2926180" cy="4846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002" tIns="43499" rIns="87002" bIns="43499" numCol="1" anchor="t" anchorCtr="0" compatLnSpc="1">
            <a:prstTxWarp prst="textNoShape">
              <a:avLst/>
            </a:prstTxWarp>
          </a:bodyPr>
          <a:lstStyle>
            <a:lvl1pPr algn="r" defTabSz="870484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0544"/>
            <a:ext cx="2926181" cy="4846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002" tIns="43499" rIns="87002" bIns="43499" numCol="1" anchor="b" anchorCtr="0" compatLnSpc="1">
            <a:prstTxWarp prst="textNoShape">
              <a:avLst/>
            </a:prstTxWarp>
          </a:bodyPr>
          <a:lstStyle>
            <a:lvl1pPr algn="l" defTabSz="870484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822" y="9370544"/>
            <a:ext cx="2926180" cy="4846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7002" tIns="43499" rIns="87002" bIns="43499" numCol="1" anchor="b" anchorCtr="0" compatLnSpc="1">
            <a:prstTxWarp prst="textNoShape">
              <a:avLst/>
            </a:prstTxWarp>
          </a:bodyPr>
          <a:lstStyle>
            <a:lvl1pPr algn="r" defTabSz="870484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66A9E59B-E057-4B3D-9EC3-1DB7AE026B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2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5198" cy="490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649" tIns="44322" rIns="88649" bIns="44322" numCol="1" anchor="t" anchorCtr="0" compatLnSpc="1">
            <a:prstTxWarp prst="textNoShape">
              <a:avLst/>
            </a:prstTxWarp>
          </a:bodyPr>
          <a:lstStyle>
            <a:lvl1pPr algn="l" defTabSz="886141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235" y="2"/>
            <a:ext cx="2915198" cy="4909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649" tIns="44322" rIns="88649" bIns="44322" numCol="1" anchor="t" anchorCtr="0" compatLnSpc="1">
            <a:prstTxWarp prst="textNoShape">
              <a:avLst/>
            </a:prstTxWarp>
          </a:bodyPr>
          <a:lstStyle>
            <a:lvl1pPr algn="r" defTabSz="886141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075" y="352425"/>
            <a:ext cx="6124575" cy="4594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32" y="5505522"/>
            <a:ext cx="5387937" cy="360853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649" tIns="44322" rIns="88649" bIns="4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4252"/>
            <a:ext cx="2915198" cy="48937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649" tIns="44322" rIns="88649" bIns="44322" numCol="1" anchor="b" anchorCtr="0" compatLnSpc="1">
            <a:prstTxWarp prst="textNoShape">
              <a:avLst/>
            </a:prstTxWarp>
          </a:bodyPr>
          <a:lstStyle>
            <a:lvl1pPr algn="l" defTabSz="886141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235" y="9364252"/>
            <a:ext cx="2915198" cy="48937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649" tIns="44322" rIns="88649" bIns="44322" numCol="1" anchor="b" anchorCtr="0" compatLnSpc="1">
            <a:prstTxWarp prst="textNoShape">
              <a:avLst/>
            </a:prstTxWarp>
          </a:bodyPr>
          <a:lstStyle>
            <a:lvl1pPr algn="r" defTabSz="886141">
              <a:defRPr sz="1100">
                <a:ea typeface="ヒラギノ角ゴ Pro W3" pitchFamily="124" charset="-128"/>
                <a:cs typeface="+mn-cs"/>
              </a:defRPr>
            </a:lvl1pPr>
          </a:lstStyle>
          <a:p>
            <a:pPr>
              <a:defRPr/>
            </a:pPr>
            <a:fld id="{204C9906-B73C-4F7C-B4A8-07143D8DE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6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349250"/>
            <a:ext cx="6351588" cy="4765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4BD8-099A-4703-B613-9912E26769D6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349250"/>
            <a:ext cx="6351588" cy="4765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4BD8-099A-4703-B613-9912E26769D6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4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4" y="2631809"/>
            <a:ext cx="8861425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368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0555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610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471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6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382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6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36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902"/>
            <a:ext cx="8862646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12226" y="6624360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fld id="{5580FA49-2466-4D95-813E-BCBDF51C91CF}" type="slidenum">
              <a:rPr lang="en-US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0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12226" y="6624360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fld id="{5580FA49-2466-4D95-813E-BCBDF51C91CF}" type="slidenum">
              <a:rPr lang="en-US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0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12226" y="6624360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fld id="{5580FA49-2466-4D95-813E-BCBDF51C91CF}" type="slidenum">
              <a:rPr lang="en-US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5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12226" y="6624360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fld id="{5580FA49-2466-4D95-813E-BCBDF51C91CF}" type="slidenum">
              <a:rPr lang="en-US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93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12226" y="6624360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fld id="{5580FA49-2466-4D95-813E-BCBDF51C91CF}" type="slidenum">
              <a:rPr lang="en-US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solidFill>
                <a:srgbClr val="53565A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792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8791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362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5644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23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87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87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53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26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1601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810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59595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86870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1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078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82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9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9" y="2631936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2102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839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423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586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830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91415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6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1922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237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iti-r_2c-blu_pos_rg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4775" y="4946650"/>
            <a:ext cx="2430463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5" y="906467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43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59611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85"/>
          <p:cNvSpPr txBox="1">
            <a:spLocks noChangeArrowheads="1"/>
          </p:cNvSpPr>
          <p:nvPr userDrawn="1"/>
        </p:nvSpPr>
        <p:spPr bwMode="black">
          <a:xfrm>
            <a:off x="250842" y="644052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Geneva" pitchFamily="127" charset="-128"/>
                <a:cs typeface="+mn-cs"/>
              </a:defRPr>
            </a:lvl9pPr>
          </a:lstStyle>
          <a:p>
            <a:pPr>
              <a:defRPr/>
            </a:pPr>
            <a:fld id="{FEEFA9DA-E9C2-4947-9CB0-48E224A755AB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dirty="0" smtClean="0">
              <a:solidFill>
                <a:srgbClr val="53565A"/>
              </a:solidFill>
            </a:endParaRPr>
          </a:p>
        </p:txBody>
      </p:sp>
      <p:pic>
        <p:nvPicPr>
          <p:cNvPr id="4" name="Picture 13" descr="citi_logo_0-45-114_s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5" y="6408772"/>
            <a:ext cx="5143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DFF2-6F5C-4D08-8E51-3478539C269A}" type="slidenum">
              <a:rPr lang="en-US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523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928A9-25F9-42CA-9D8E-210F3A7FC00B}" type="slidenum">
              <a:rPr lang="en-US">
                <a:solidFill>
                  <a:srgbClr val="53565A"/>
                </a:solidFill>
              </a:rPr>
              <a:pPr/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4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6" y="314325"/>
            <a:ext cx="8291513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320800"/>
            <a:ext cx="8297863" cy="494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98584-93C7-47C4-AB58-2BE513F6005A}" type="slidenum">
              <a:rPr lang="en-US">
                <a:solidFill>
                  <a:srgbClr val="53565A"/>
                </a:solidFill>
              </a:rPr>
              <a:pPr/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975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6" y="314325"/>
            <a:ext cx="8291513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250" y="1320800"/>
            <a:ext cx="4071938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605" y="1320800"/>
            <a:ext cx="4073525" cy="4946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E7489-DA15-4AE6-85F8-B875B91EC995}" type="slidenum">
              <a:rPr lang="en-US">
                <a:solidFill>
                  <a:srgbClr val="53565A"/>
                </a:solidFill>
              </a:rPr>
              <a:pPr/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7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4641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6" y="314325"/>
            <a:ext cx="8291513" cy="495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C16AA-E3B1-440A-802D-307CFDA70E1E}" type="slidenum">
              <a:rPr lang="en-US">
                <a:solidFill>
                  <a:srgbClr val="53565A"/>
                </a:solidFill>
              </a:rPr>
              <a:pPr/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5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792"/>
            <a:ext cx="8862646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684802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2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6" y="1295400"/>
            <a:ext cx="2744665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209924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9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4712677" y="38862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40677" y="38862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1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3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3" y="2631807"/>
            <a:ext cx="8861425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4620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137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07617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25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9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4776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31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611813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DB6204-C3DA-4AFB-A338-98FC5BA1302F}" type="slidenum">
              <a:rPr lang="en-GB" sz="1000" smtClean="0">
                <a:solidFill>
                  <a:srgbClr val="53565A"/>
                </a:solidFill>
                <a:latin typeface="Arial"/>
              </a:rPr>
              <a:pPr/>
              <a:t>‹#›</a:t>
            </a:fld>
            <a:endParaRPr lang="en-GB" sz="1000" dirty="0">
              <a:solidFill>
                <a:srgbClr val="53565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12939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53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1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610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33805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127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393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6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720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85" y="122238"/>
            <a:ext cx="8499475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8" y="1557338"/>
            <a:ext cx="4173537" cy="4462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557338"/>
            <a:ext cx="4173538" cy="4462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70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726190" y="6604084"/>
            <a:ext cx="417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A61FF0-443A-4BEF-9C3F-9E1346762848}" type="slidenum">
              <a:rPr lang="en-US" sz="1050" smtClean="0">
                <a:solidFill>
                  <a:srgbClr val="99ABC7"/>
                </a:solidFill>
                <a:latin typeface="Arial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50" dirty="0" smtClean="0">
              <a:solidFill>
                <a:srgbClr val="99ABC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10082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792"/>
            <a:ext cx="8862646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5987474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6" y="1295400"/>
            <a:ext cx="2744665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209924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4712677" y="38862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40677" y="38862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7591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808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03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8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7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7" y="2631815"/>
            <a:ext cx="8861425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grpSp>
        <p:nvGrpSpPr>
          <p:cNvPr id="5" name="Group 6"/>
          <p:cNvGrpSpPr>
            <a:grpSpLocks noChangeAspect="1"/>
          </p:cNvGrpSpPr>
          <p:nvPr userDrawn="1"/>
        </p:nvGrpSpPr>
        <p:grpSpPr bwMode="auto">
          <a:xfrm>
            <a:off x="8610600" y="6553258"/>
            <a:ext cx="411480" cy="274727"/>
            <a:chOff x="5207" y="3957"/>
            <a:chExt cx="337" cy="225"/>
          </a:xfrm>
        </p:grpSpPr>
        <p:sp>
          <p:nvSpPr>
            <p:cNvPr id="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5207" y="3957"/>
              <a:ext cx="33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645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453095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F6791C26-2AE7-42DF-913E-D0435F97D6F3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7930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077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29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5053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1996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2243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5781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6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618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0675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0186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382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6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5087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02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02" y="2631785"/>
            <a:ext cx="8861425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grpSp>
        <p:nvGrpSpPr>
          <p:cNvPr id="5" name="Group 6"/>
          <p:cNvGrpSpPr>
            <a:grpSpLocks noChangeAspect="1"/>
          </p:cNvGrpSpPr>
          <p:nvPr userDrawn="1"/>
        </p:nvGrpSpPr>
        <p:grpSpPr bwMode="auto">
          <a:xfrm>
            <a:off x="8610600" y="6553228"/>
            <a:ext cx="411480" cy="274727"/>
            <a:chOff x="5207" y="3957"/>
            <a:chExt cx="337" cy="225"/>
          </a:xfrm>
        </p:grpSpPr>
        <p:sp>
          <p:nvSpPr>
            <p:cNvPr id="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5207" y="3957"/>
              <a:ext cx="33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14479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453095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F6791C26-2AE7-42DF-913E-D0435F97D6F3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1099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608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14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154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664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6299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4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534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88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7718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0902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382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60326"/>
            <a:ext cx="6494462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22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59611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1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7591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808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59611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1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133650"/>
            <a:ext cx="8862646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519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5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628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599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50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8301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8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2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20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7591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808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7591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808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59611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1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4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4" y="2631809"/>
            <a:ext cx="8861425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4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4" y="2631809"/>
            <a:ext cx="8861425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4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4" y="2631809"/>
            <a:ext cx="8861425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7591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0677" y="3429000"/>
            <a:ext cx="8862646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40677" y="2631808"/>
            <a:ext cx="8862646" cy="492443"/>
          </a:xfrm>
          <a:ln w="9525">
            <a:noFill/>
          </a:ln>
          <a:extLst/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549"/>
            <a:ext cx="3008435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80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295400"/>
            <a:ext cx="436098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5059611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3991" y="60326"/>
            <a:ext cx="369332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77" y="60326"/>
            <a:ext cx="6506308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88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6172200"/>
            <a:ext cx="795338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85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384175" y="1531939"/>
            <a:ext cx="8382000" cy="1176337"/>
          </a:xfrm>
        </p:spPr>
        <p:txBody>
          <a:bodyPr/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56686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924225"/>
            <a:ext cx="8382000" cy="906463"/>
          </a:xfrm>
        </p:spPr>
        <p:txBody>
          <a:bodyPr/>
          <a:lstStyle>
            <a:lvl1pPr marL="0" indent="0">
              <a:buFont typeface="Symbol" pitchFamily="18" charset="2"/>
              <a:buNone/>
              <a:defRPr sz="28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7107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5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0068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052513"/>
            <a:ext cx="41148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052513"/>
            <a:ext cx="41148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56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008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19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5445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6703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35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347663"/>
            <a:ext cx="20955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8" y="347663"/>
            <a:ext cx="6134100" cy="5708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8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313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313" y="2631807"/>
            <a:ext cx="8861425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517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63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9811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354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25" y="1295400"/>
            <a:ext cx="4354513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94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73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1.wmf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24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image" Target="../media/image1.wmf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2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131.xml"/><Relationship Id="rId7" Type="http://schemas.openxmlformats.org/officeDocument/2006/relationships/theme" Target="../theme/theme17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2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Relationship Id="rId9" Type="http://schemas.openxmlformats.org/officeDocument/2006/relationships/image" Target="../media/image1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9" Type="http://schemas.openxmlformats.org/officeDocument/2006/relationships/image" Target="../media/image1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.wm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ea typeface="ヒラギノ角ゴ Pro W3" pitchFamily="124" charset="-128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90917" y="1066850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3" r:id="rId2"/>
    <p:sldLayoutId id="2147484234" r:id="rId3"/>
    <p:sldLayoutId id="214748423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938" y="64008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938" y="4572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307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19" descr="citi-r_2c-blu_pos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63" y="6346875"/>
            <a:ext cx="490537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373063" y="347663"/>
            <a:ext cx="8382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D7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3565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3565A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73063" y="1052513"/>
            <a:ext cx="838200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D7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2D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3565A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042" name="Straight Connector 12"/>
          <p:cNvCxnSpPr>
            <a:cxnSpLocks noChangeShapeType="1"/>
          </p:cNvCxnSpPr>
          <p:nvPr/>
        </p:nvCxnSpPr>
        <p:spPr bwMode="auto">
          <a:xfrm>
            <a:off x="385788" y="836613"/>
            <a:ext cx="837247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3" name="Line 19"/>
          <p:cNvCxnSpPr>
            <a:cxnSpLocks noChangeShapeType="1"/>
          </p:cNvCxnSpPr>
          <p:nvPr/>
        </p:nvCxnSpPr>
        <p:spPr bwMode="auto">
          <a:xfrm>
            <a:off x="385788" y="6167438"/>
            <a:ext cx="837247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 userDrawn="1"/>
        </p:nvSpPr>
        <p:spPr>
          <a:xfrm>
            <a:off x="152176" y="6459587"/>
            <a:ext cx="3417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fld id="{569AC9A1-9D12-4E0A-85E4-A5B55C8E7B25}" type="slidenum">
              <a:rPr lang="en-US" sz="1000">
                <a:solidFill>
                  <a:srgbClr val="53565A"/>
                </a:solidFill>
                <a:ea typeface="ヒラギノ角ゴ Pro W3" pitchFamily="124" charset="-128"/>
                <a:cs typeface="+mn-cs"/>
              </a:rPr>
              <a:pPr algn="ctr">
                <a:defRPr/>
              </a:pPr>
              <a:t>‹#›</a:t>
            </a:fld>
            <a:endParaRPr lang="en-US" sz="1000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6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hf hdr="0" ftr="0" dt="0"/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itchFamily="34" charset="0"/>
          <a:ea typeface="ヒラギノ角ゴ Pro W3" pitchFamily="124" charset="-128"/>
        </a:defRPr>
      </a:lvl9pPr>
    </p:titleStyle>
    <p:bodyStyle>
      <a:lvl1pPr marL="176213" indent="-176213" algn="l" rtl="0" fontAlgn="base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9388" algn="l" rtl="0" fontAlgn="base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533400" indent="-174625" algn="l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</a:defRPr>
      </a:lvl3pPr>
      <a:lvl4pPr marL="719138" indent="-184150" algn="l" rtl="0" fontAlgn="base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904875" indent="-184150" algn="l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</a:defRPr>
      </a:lvl5pPr>
      <a:lvl6pPr marL="1362075" indent="-184150" algn="l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</a:defRPr>
      </a:lvl6pPr>
      <a:lvl7pPr marL="1819275" indent="-184150" algn="l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</a:defRPr>
      </a:lvl7pPr>
      <a:lvl8pPr marL="2276475" indent="-184150" algn="l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</a:defRPr>
      </a:lvl8pPr>
      <a:lvl9pPr marL="2733675" indent="-184150" algn="l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7" y="1295400"/>
            <a:ext cx="886264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0702" y="60326"/>
            <a:ext cx="885971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94" descr="citi-co-r_2c-blu_pos_rgb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92" y="6473935"/>
            <a:ext cx="541337" cy="373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912226" y="6624360"/>
            <a:ext cx="1410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80FA49-2466-4D95-813E-BCBDF51C91CF}" type="slidenum">
              <a:rPr lang="en-US">
                <a:solidFill>
                  <a:srgbClr val="000000"/>
                </a:solidFill>
                <a:ea typeface="ヒラギノ角ゴ Pro W3" pitchFamily="124" charset="-128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9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7" y="1295400"/>
            <a:ext cx="886264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9701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0695" y="60326"/>
            <a:ext cx="885971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9702" name="Picture 9" descr="citi-r_2c-blu_pos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 bwMode="auto">
          <a:xfrm>
            <a:off x="134814" y="6569110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marL="171450" indent="-171450">
              <a:spcBef>
                <a:spcPct val="75000"/>
              </a:spcBef>
              <a:buClr>
                <a:srgbClr val="97999B"/>
              </a:buClr>
              <a:buSzPct val="100000"/>
            </a:pPr>
            <a:fld id="{8CC19CAA-37B6-4DA7-B08D-41E9E4E38FDF}" type="slidenum">
              <a:rPr lang="en-GB" sz="800" smtClean="0">
                <a:solidFill>
                  <a:srgbClr val="53565A"/>
                </a:solidFill>
                <a:latin typeface="Arial"/>
              </a:rPr>
              <a:pPr marL="171450" indent="-171450">
                <a:spcBef>
                  <a:spcPct val="75000"/>
                </a:spcBef>
                <a:buClr>
                  <a:srgbClr val="97999B"/>
                </a:buClr>
                <a:buSzPct val="100000"/>
              </a:pPr>
              <a:t>‹#›</a:t>
            </a:fld>
            <a:endParaRPr lang="en-GB" sz="800" dirty="0">
              <a:solidFill>
                <a:srgbClr val="53565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63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9" y="1295400"/>
            <a:ext cx="886264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90" tIns="45696" rIns="91390" bIns="45696"/>
          <a:lstStyle/>
          <a:p>
            <a:pPr defTabSz="913905"/>
            <a:endParaRPr lang="en-GB">
              <a:solidFill>
                <a:srgbClr val="53565A"/>
              </a:solidFill>
              <a:latin typeface="Arial"/>
            </a:endParaRPr>
          </a:p>
        </p:txBody>
      </p:sp>
      <p:sp>
        <p:nvSpPr>
          <p:cNvPr id="3076" name="Line 14"/>
          <p:cNvSpPr>
            <a:spLocks noChangeShapeType="1"/>
          </p:cNvSpPr>
          <p:nvPr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90" tIns="45696" rIns="91390" bIns="45696"/>
          <a:lstStyle/>
          <a:p>
            <a:pPr defTabSz="913905"/>
            <a:endParaRPr lang="en-GB">
              <a:solidFill>
                <a:srgbClr val="53565A"/>
              </a:solidFill>
              <a:latin typeface="Arial"/>
            </a:endParaRPr>
          </a:p>
        </p:txBody>
      </p:sp>
      <p:sp>
        <p:nvSpPr>
          <p:cNvPr id="307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0768" y="60328"/>
            <a:ext cx="885971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82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Box 5"/>
          <p:cNvSpPr txBox="1">
            <a:spLocks noChangeArrowheads="1"/>
          </p:cNvSpPr>
          <p:nvPr/>
        </p:nvSpPr>
        <p:spPr bwMode="auto">
          <a:xfrm>
            <a:off x="5690102" y="914405"/>
            <a:ext cx="184630" cy="30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0" tIns="45696" rIns="91390" bIns="45696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3905" eaLnBrk="1" hangingPunct="1">
              <a:defRPr/>
            </a:pPr>
            <a:endParaRPr lang="en-US" smtClean="0">
              <a:solidFill>
                <a:srgbClr val="53565A"/>
              </a:solidFill>
              <a:ea typeface="STKaiti"/>
              <a:cs typeface="STKaiti"/>
            </a:endParaRPr>
          </a:p>
        </p:txBody>
      </p:sp>
    </p:spTree>
    <p:extLst>
      <p:ext uri="{BB962C8B-B14F-4D97-AF65-F5344CB8AC3E}">
        <p14:creationId xmlns:p14="http://schemas.microsoft.com/office/powerpoint/2010/main" val="534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6952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390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085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781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357" indent="-171357" algn="l" defTabSz="1837331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302" indent="-171357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245" indent="-171357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429" indent="-166598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026" indent="-165010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8980" indent="-165010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5932" indent="-165010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2885" indent="-165010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79837" indent="-165010" algn="l" defTabSz="183733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2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05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59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10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64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17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69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21" algn="l" defTabSz="9139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7" y="1295400"/>
            <a:ext cx="886264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53565A"/>
              </a:solidFill>
              <a:latin typeface="Arial"/>
              <a:ea typeface="ヒラギノ角ゴ Pro W3" pitchFamily="124" charset="-128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53565A"/>
              </a:solidFill>
              <a:latin typeface="Arial"/>
              <a:ea typeface="ヒラギノ角ゴ Pro W3" pitchFamily="124" charset="-128"/>
            </a:endParaRPr>
          </a:p>
        </p:txBody>
      </p:sp>
      <p:sp>
        <p:nvSpPr>
          <p:cNvPr id="307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0702" y="60326"/>
            <a:ext cx="885971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3078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0045" y="914420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978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6" y="30670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20800"/>
            <a:ext cx="8297863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42" y="6440522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F6BF4855-7ADD-4C5C-B46D-6C7B30D717CF}" type="slidenum">
              <a:rPr lang="en-US">
                <a:solidFill>
                  <a:srgbClr val="53565A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522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75655" y="6346825"/>
            <a:ext cx="514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609600" y="838200"/>
            <a:ext cx="8305800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80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7" y="1295400"/>
            <a:ext cx="886264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40695" y="60326"/>
            <a:ext cx="885971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6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05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29" name="Group 6"/>
          <p:cNvGrpSpPr>
            <a:grpSpLocks noChangeAspect="1"/>
          </p:cNvGrpSpPr>
          <p:nvPr/>
        </p:nvGrpSpPr>
        <p:grpSpPr bwMode="auto">
          <a:xfrm>
            <a:off x="8610617" y="6553200"/>
            <a:ext cx="411163" cy="274638"/>
            <a:chOff x="5207" y="3957"/>
            <a:chExt cx="337" cy="225"/>
          </a:xfrm>
        </p:grpSpPr>
        <p:sp>
          <p:nvSpPr>
            <p:cNvPr id="4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5207" y="3957"/>
              <a:ext cx="33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5214" y="4038"/>
              <a:ext cx="113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9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 userDrawn="1"/>
          </p:nvSpPr>
          <p:spPr bwMode="auto">
            <a:xfrm>
              <a:off x="5495" y="4042"/>
              <a:ext cx="26" cy="129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5324" y="3964"/>
              <a:ext cx="213" cy="56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5214" y="4038"/>
              <a:ext cx="113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 userDrawn="1"/>
          </p:nvSpPr>
          <p:spPr bwMode="auto">
            <a:xfrm>
              <a:off x="5495" y="4042"/>
              <a:ext cx="26" cy="129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5324" y="3964"/>
              <a:ext cx="213" cy="56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  <p:sldLayoutId id="214748441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938" y="64008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938" y="4572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cs typeface="+mn-cs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7" y="1295400"/>
            <a:ext cx="886264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40695" y="60326"/>
            <a:ext cx="885971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3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7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43" name="Group 6"/>
          <p:cNvGrpSpPr>
            <a:grpSpLocks noChangeAspect="1"/>
          </p:cNvGrpSpPr>
          <p:nvPr/>
        </p:nvGrpSpPr>
        <p:grpSpPr bwMode="auto">
          <a:xfrm>
            <a:off x="8610600" y="6553258"/>
            <a:ext cx="411480" cy="274727"/>
            <a:chOff x="5207" y="3957"/>
            <a:chExt cx="337" cy="225"/>
          </a:xfrm>
        </p:grpSpPr>
        <p:sp>
          <p:nvSpPr>
            <p:cNvPr id="4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5207" y="3957"/>
              <a:ext cx="33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6" name="Rectangle 9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</p:grp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  <a:ea typeface="ヒラギノ角ゴ Pro W3" pitchFamily="124" charset="-128"/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  <a:ea typeface="ヒラギノ角ゴ Pro W3" pitchFamily="124" charset="-128"/>
              </a:rPr>
              <a:pPr/>
              <a:t>‹#›</a:t>
            </a:fld>
            <a:endParaRPr lang="en-US" dirty="0">
              <a:solidFill>
                <a:prstClr val="black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9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02" y="1295400"/>
            <a:ext cx="8861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43" name="Group 6"/>
          <p:cNvGrpSpPr>
            <a:grpSpLocks noChangeAspect="1"/>
          </p:cNvGrpSpPr>
          <p:nvPr/>
        </p:nvGrpSpPr>
        <p:grpSpPr bwMode="auto">
          <a:xfrm>
            <a:off x="8610600" y="6553228"/>
            <a:ext cx="411480" cy="274727"/>
            <a:chOff x="5207" y="3957"/>
            <a:chExt cx="337" cy="225"/>
          </a:xfrm>
        </p:grpSpPr>
        <p:sp>
          <p:nvSpPr>
            <p:cNvPr id="4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5207" y="3957"/>
              <a:ext cx="337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6" name="Rectangle 9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A1A3A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A1A3A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5213" y="4038"/>
              <a:ext cx="114" cy="134"/>
            </a:xfrm>
            <a:custGeom>
              <a:avLst/>
              <a:gdLst/>
              <a:ahLst/>
              <a:cxnLst>
                <a:cxn ang="0">
                  <a:pos x="1139" y="1171"/>
                </a:cxn>
                <a:cxn ang="0">
                  <a:pos x="1072" y="1223"/>
                </a:cxn>
                <a:cxn ang="0">
                  <a:pos x="1001" y="1261"/>
                </a:cxn>
                <a:cxn ang="0">
                  <a:pos x="928" y="1288"/>
                </a:cxn>
                <a:cxn ang="0">
                  <a:pos x="854" y="1303"/>
                </a:cxn>
                <a:cxn ang="0">
                  <a:pos x="752" y="1303"/>
                </a:cxn>
                <a:cxn ang="0">
                  <a:pos x="611" y="1269"/>
                </a:cxn>
                <a:cxn ang="0">
                  <a:pos x="491" y="1196"/>
                </a:cxn>
                <a:cxn ang="0">
                  <a:pos x="399" y="1091"/>
                </a:cxn>
                <a:cxn ang="0">
                  <a:pos x="341" y="959"/>
                </a:cxn>
                <a:cxn ang="0">
                  <a:pos x="320" y="805"/>
                </a:cxn>
                <a:cxn ang="0">
                  <a:pos x="341" y="652"/>
                </a:cxn>
                <a:cxn ang="0">
                  <a:pos x="399" y="520"/>
                </a:cxn>
                <a:cxn ang="0">
                  <a:pos x="491" y="416"/>
                </a:cxn>
                <a:cxn ang="0">
                  <a:pos x="611" y="343"/>
                </a:cxn>
                <a:cxn ang="0">
                  <a:pos x="752" y="309"/>
                </a:cxn>
                <a:cxn ang="0">
                  <a:pos x="854" y="309"/>
                </a:cxn>
                <a:cxn ang="0">
                  <a:pos x="928" y="323"/>
                </a:cxn>
                <a:cxn ang="0">
                  <a:pos x="1001" y="351"/>
                </a:cxn>
                <a:cxn ang="0">
                  <a:pos x="1072" y="390"/>
                </a:cxn>
                <a:cxn ang="0">
                  <a:pos x="1139" y="441"/>
                </a:cxn>
                <a:cxn ang="0">
                  <a:pos x="1369" y="270"/>
                </a:cxn>
                <a:cxn ang="0">
                  <a:pos x="1293" y="187"/>
                </a:cxn>
                <a:cxn ang="0">
                  <a:pos x="1199" y="113"/>
                </a:cxn>
                <a:cxn ang="0">
                  <a:pos x="1098" y="58"/>
                </a:cxn>
                <a:cxn ang="0">
                  <a:pos x="991" y="21"/>
                </a:cxn>
                <a:cxn ang="0">
                  <a:pos x="874" y="4"/>
                </a:cxn>
                <a:cxn ang="0">
                  <a:pos x="751" y="4"/>
                </a:cxn>
                <a:cxn ang="0">
                  <a:pos x="632" y="18"/>
                </a:cxn>
                <a:cxn ang="0">
                  <a:pos x="517" y="48"/>
                </a:cxn>
                <a:cxn ang="0">
                  <a:pos x="412" y="93"/>
                </a:cxn>
                <a:cxn ang="0">
                  <a:pos x="315" y="152"/>
                </a:cxn>
                <a:cxn ang="0">
                  <a:pos x="228" y="223"/>
                </a:cxn>
                <a:cxn ang="0">
                  <a:pos x="149" y="314"/>
                </a:cxn>
                <a:cxn ang="0">
                  <a:pos x="86" y="416"/>
                </a:cxn>
                <a:cxn ang="0">
                  <a:pos x="40" y="529"/>
                </a:cxn>
                <a:cxn ang="0">
                  <a:pos x="11" y="652"/>
                </a:cxn>
                <a:cxn ang="0">
                  <a:pos x="0" y="783"/>
                </a:cxn>
                <a:cxn ang="0">
                  <a:pos x="6" y="916"/>
                </a:cxn>
                <a:cxn ang="0">
                  <a:pos x="29" y="1042"/>
                </a:cxn>
                <a:cxn ang="0">
                  <a:pos x="68" y="1158"/>
                </a:cxn>
                <a:cxn ang="0">
                  <a:pos x="126" y="1264"/>
                </a:cxn>
                <a:cxn ang="0">
                  <a:pos x="200" y="1358"/>
                </a:cxn>
                <a:cxn ang="0">
                  <a:pos x="285" y="1437"/>
                </a:cxn>
                <a:cxn ang="0">
                  <a:pos x="379" y="1501"/>
                </a:cxn>
                <a:cxn ang="0">
                  <a:pos x="482" y="1550"/>
                </a:cxn>
                <a:cxn ang="0">
                  <a:pos x="592" y="1584"/>
                </a:cxn>
                <a:cxn ang="0">
                  <a:pos x="711" y="1604"/>
                </a:cxn>
                <a:cxn ang="0">
                  <a:pos x="834" y="1609"/>
                </a:cxn>
                <a:cxn ang="0">
                  <a:pos x="952" y="1598"/>
                </a:cxn>
                <a:cxn ang="0">
                  <a:pos x="1064" y="1567"/>
                </a:cxn>
                <a:cxn ang="0">
                  <a:pos x="1167" y="1519"/>
                </a:cxn>
                <a:cxn ang="0">
                  <a:pos x="1263" y="1451"/>
                </a:cxn>
                <a:cxn ang="0">
                  <a:pos x="1351" y="1363"/>
                </a:cxn>
              </a:cxnLst>
              <a:rect l="0" t="0" r="r" b="b"/>
              <a:pathLst>
                <a:path w="1369" h="1609">
                  <a:moveTo>
                    <a:pt x="1189" y="1124"/>
                  </a:moveTo>
                  <a:lnTo>
                    <a:pt x="1181" y="1131"/>
                  </a:lnTo>
                  <a:lnTo>
                    <a:pt x="1171" y="1141"/>
                  </a:lnTo>
                  <a:lnTo>
                    <a:pt x="1161" y="1152"/>
                  </a:lnTo>
                  <a:lnTo>
                    <a:pt x="1150" y="1162"/>
                  </a:lnTo>
                  <a:lnTo>
                    <a:pt x="1139" y="1171"/>
                  </a:lnTo>
                  <a:lnTo>
                    <a:pt x="1127" y="1180"/>
                  </a:lnTo>
                  <a:lnTo>
                    <a:pt x="1117" y="1189"/>
                  </a:lnTo>
                  <a:lnTo>
                    <a:pt x="1105" y="1198"/>
                  </a:lnTo>
                  <a:lnTo>
                    <a:pt x="1095" y="1206"/>
                  </a:lnTo>
                  <a:lnTo>
                    <a:pt x="1084" y="1214"/>
                  </a:lnTo>
                  <a:lnTo>
                    <a:pt x="1072" y="1223"/>
                  </a:lnTo>
                  <a:lnTo>
                    <a:pt x="1060" y="1229"/>
                  </a:lnTo>
                  <a:lnTo>
                    <a:pt x="1048" y="1236"/>
                  </a:lnTo>
                  <a:lnTo>
                    <a:pt x="1037" y="1243"/>
                  </a:lnTo>
                  <a:lnTo>
                    <a:pt x="1025" y="1250"/>
                  </a:lnTo>
                  <a:lnTo>
                    <a:pt x="1014" y="1255"/>
                  </a:lnTo>
                  <a:lnTo>
                    <a:pt x="1001" y="1261"/>
                  </a:lnTo>
                  <a:lnTo>
                    <a:pt x="989" y="1267"/>
                  </a:lnTo>
                  <a:lnTo>
                    <a:pt x="977" y="1272"/>
                  </a:lnTo>
                  <a:lnTo>
                    <a:pt x="966" y="1277"/>
                  </a:lnTo>
                  <a:lnTo>
                    <a:pt x="953" y="1280"/>
                  </a:lnTo>
                  <a:lnTo>
                    <a:pt x="941" y="1284"/>
                  </a:lnTo>
                  <a:lnTo>
                    <a:pt x="928" y="1288"/>
                  </a:lnTo>
                  <a:lnTo>
                    <a:pt x="917" y="1292"/>
                  </a:lnTo>
                  <a:lnTo>
                    <a:pt x="904" y="1295"/>
                  </a:lnTo>
                  <a:lnTo>
                    <a:pt x="892" y="1297"/>
                  </a:lnTo>
                  <a:lnTo>
                    <a:pt x="879" y="1300"/>
                  </a:lnTo>
                  <a:lnTo>
                    <a:pt x="867" y="1301"/>
                  </a:lnTo>
                  <a:lnTo>
                    <a:pt x="854" y="1303"/>
                  </a:lnTo>
                  <a:lnTo>
                    <a:pt x="842" y="1304"/>
                  </a:lnTo>
                  <a:lnTo>
                    <a:pt x="829" y="1305"/>
                  </a:lnTo>
                  <a:lnTo>
                    <a:pt x="817" y="1305"/>
                  </a:lnTo>
                  <a:lnTo>
                    <a:pt x="804" y="1306"/>
                  </a:lnTo>
                  <a:lnTo>
                    <a:pt x="778" y="1305"/>
                  </a:lnTo>
                  <a:lnTo>
                    <a:pt x="752" y="1303"/>
                  </a:lnTo>
                  <a:lnTo>
                    <a:pt x="727" y="1300"/>
                  </a:lnTo>
                  <a:lnTo>
                    <a:pt x="702" y="1296"/>
                  </a:lnTo>
                  <a:lnTo>
                    <a:pt x="678" y="1290"/>
                  </a:lnTo>
                  <a:lnTo>
                    <a:pt x="656" y="1284"/>
                  </a:lnTo>
                  <a:lnTo>
                    <a:pt x="633" y="1277"/>
                  </a:lnTo>
                  <a:lnTo>
                    <a:pt x="611" y="1269"/>
                  </a:lnTo>
                  <a:lnTo>
                    <a:pt x="588" y="1259"/>
                  </a:lnTo>
                  <a:lnTo>
                    <a:pt x="568" y="1248"/>
                  </a:lnTo>
                  <a:lnTo>
                    <a:pt x="547" y="1236"/>
                  </a:lnTo>
                  <a:lnTo>
                    <a:pt x="528" y="1224"/>
                  </a:lnTo>
                  <a:lnTo>
                    <a:pt x="509" y="1210"/>
                  </a:lnTo>
                  <a:lnTo>
                    <a:pt x="491" y="1196"/>
                  </a:lnTo>
                  <a:lnTo>
                    <a:pt x="473" y="1180"/>
                  </a:lnTo>
                  <a:lnTo>
                    <a:pt x="457" y="1164"/>
                  </a:lnTo>
                  <a:lnTo>
                    <a:pt x="441" y="1148"/>
                  </a:lnTo>
                  <a:lnTo>
                    <a:pt x="427" y="1130"/>
                  </a:lnTo>
                  <a:lnTo>
                    <a:pt x="412" y="1110"/>
                  </a:lnTo>
                  <a:lnTo>
                    <a:pt x="399" y="1091"/>
                  </a:lnTo>
                  <a:lnTo>
                    <a:pt x="387" y="1071"/>
                  </a:lnTo>
                  <a:lnTo>
                    <a:pt x="376" y="1050"/>
                  </a:lnTo>
                  <a:lnTo>
                    <a:pt x="365" y="1028"/>
                  </a:lnTo>
                  <a:lnTo>
                    <a:pt x="356" y="1006"/>
                  </a:lnTo>
                  <a:lnTo>
                    <a:pt x="347" y="983"/>
                  </a:lnTo>
                  <a:lnTo>
                    <a:pt x="341" y="959"/>
                  </a:lnTo>
                  <a:lnTo>
                    <a:pt x="335" y="935"/>
                  </a:lnTo>
                  <a:lnTo>
                    <a:pt x="330" y="910"/>
                  </a:lnTo>
                  <a:lnTo>
                    <a:pt x="326" y="885"/>
                  </a:lnTo>
                  <a:lnTo>
                    <a:pt x="322" y="858"/>
                  </a:lnTo>
                  <a:lnTo>
                    <a:pt x="320" y="832"/>
                  </a:lnTo>
                  <a:lnTo>
                    <a:pt x="320" y="805"/>
                  </a:lnTo>
                  <a:lnTo>
                    <a:pt x="320" y="779"/>
                  </a:lnTo>
                  <a:lnTo>
                    <a:pt x="322" y="752"/>
                  </a:lnTo>
                  <a:lnTo>
                    <a:pt x="326" y="726"/>
                  </a:lnTo>
                  <a:lnTo>
                    <a:pt x="330" y="701"/>
                  </a:lnTo>
                  <a:lnTo>
                    <a:pt x="335" y="676"/>
                  </a:lnTo>
                  <a:lnTo>
                    <a:pt x="341" y="652"/>
                  </a:lnTo>
                  <a:lnTo>
                    <a:pt x="347" y="629"/>
                  </a:lnTo>
                  <a:lnTo>
                    <a:pt x="356" y="605"/>
                  </a:lnTo>
                  <a:lnTo>
                    <a:pt x="365" y="583"/>
                  </a:lnTo>
                  <a:lnTo>
                    <a:pt x="376" y="561"/>
                  </a:lnTo>
                  <a:lnTo>
                    <a:pt x="387" y="540"/>
                  </a:lnTo>
                  <a:lnTo>
                    <a:pt x="399" y="520"/>
                  </a:lnTo>
                  <a:lnTo>
                    <a:pt x="412" y="501"/>
                  </a:lnTo>
                  <a:lnTo>
                    <a:pt x="427" y="482"/>
                  </a:lnTo>
                  <a:lnTo>
                    <a:pt x="441" y="464"/>
                  </a:lnTo>
                  <a:lnTo>
                    <a:pt x="457" y="447"/>
                  </a:lnTo>
                  <a:lnTo>
                    <a:pt x="473" y="431"/>
                  </a:lnTo>
                  <a:lnTo>
                    <a:pt x="491" y="416"/>
                  </a:lnTo>
                  <a:lnTo>
                    <a:pt x="509" y="402"/>
                  </a:lnTo>
                  <a:lnTo>
                    <a:pt x="528" y="388"/>
                  </a:lnTo>
                  <a:lnTo>
                    <a:pt x="547" y="376"/>
                  </a:lnTo>
                  <a:lnTo>
                    <a:pt x="568" y="364"/>
                  </a:lnTo>
                  <a:lnTo>
                    <a:pt x="588" y="354"/>
                  </a:lnTo>
                  <a:lnTo>
                    <a:pt x="611" y="343"/>
                  </a:lnTo>
                  <a:lnTo>
                    <a:pt x="633" y="335"/>
                  </a:lnTo>
                  <a:lnTo>
                    <a:pt x="656" y="328"/>
                  </a:lnTo>
                  <a:lnTo>
                    <a:pt x="678" y="321"/>
                  </a:lnTo>
                  <a:lnTo>
                    <a:pt x="702" y="316"/>
                  </a:lnTo>
                  <a:lnTo>
                    <a:pt x="727" y="312"/>
                  </a:lnTo>
                  <a:lnTo>
                    <a:pt x="752" y="309"/>
                  </a:lnTo>
                  <a:lnTo>
                    <a:pt x="778" y="307"/>
                  </a:lnTo>
                  <a:lnTo>
                    <a:pt x="804" y="307"/>
                  </a:lnTo>
                  <a:lnTo>
                    <a:pt x="817" y="307"/>
                  </a:lnTo>
                  <a:lnTo>
                    <a:pt x="829" y="307"/>
                  </a:lnTo>
                  <a:lnTo>
                    <a:pt x="842" y="308"/>
                  </a:lnTo>
                  <a:lnTo>
                    <a:pt x="854" y="309"/>
                  </a:lnTo>
                  <a:lnTo>
                    <a:pt x="867" y="311"/>
                  </a:lnTo>
                  <a:lnTo>
                    <a:pt x="879" y="313"/>
                  </a:lnTo>
                  <a:lnTo>
                    <a:pt x="892" y="315"/>
                  </a:lnTo>
                  <a:lnTo>
                    <a:pt x="904" y="317"/>
                  </a:lnTo>
                  <a:lnTo>
                    <a:pt x="917" y="320"/>
                  </a:lnTo>
                  <a:lnTo>
                    <a:pt x="928" y="323"/>
                  </a:lnTo>
                  <a:lnTo>
                    <a:pt x="941" y="328"/>
                  </a:lnTo>
                  <a:lnTo>
                    <a:pt x="953" y="332"/>
                  </a:lnTo>
                  <a:lnTo>
                    <a:pt x="966" y="336"/>
                  </a:lnTo>
                  <a:lnTo>
                    <a:pt x="977" y="340"/>
                  </a:lnTo>
                  <a:lnTo>
                    <a:pt x="989" y="345"/>
                  </a:lnTo>
                  <a:lnTo>
                    <a:pt x="1001" y="351"/>
                  </a:lnTo>
                  <a:lnTo>
                    <a:pt x="1014" y="357"/>
                  </a:lnTo>
                  <a:lnTo>
                    <a:pt x="1025" y="362"/>
                  </a:lnTo>
                  <a:lnTo>
                    <a:pt x="1037" y="369"/>
                  </a:lnTo>
                  <a:lnTo>
                    <a:pt x="1048" y="376"/>
                  </a:lnTo>
                  <a:lnTo>
                    <a:pt x="1060" y="383"/>
                  </a:lnTo>
                  <a:lnTo>
                    <a:pt x="1072" y="390"/>
                  </a:lnTo>
                  <a:lnTo>
                    <a:pt x="1084" y="397"/>
                  </a:lnTo>
                  <a:lnTo>
                    <a:pt x="1095" y="406"/>
                  </a:lnTo>
                  <a:lnTo>
                    <a:pt x="1105" y="414"/>
                  </a:lnTo>
                  <a:lnTo>
                    <a:pt x="1117" y="423"/>
                  </a:lnTo>
                  <a:lnTo>
                    <a:pt x="1127" y="432"/>
                  </a:lnTo>
                  <a:lnTo>
                    <a:pt x="1139" y="441"/>
                  </a:lnTo>
                  <a:lnTo>
                    <a:pt x="1150" y="452"/>
                  </a:lnTo>
                  <a:lnTo>
                    <a:pt x="1161" y="461"/>
                  </a:lnTo>
                  <a:lnTo>
                    <a:pt x="1171" y="471"/>
                  </a:lnTo>
                  <a:lnTo>
                    <a:pt x="1181" y="483"/>
                  </a:lnTo>
                  <a:lnTo>
                    <a:pt x="1189" y="489"/>
                  </a:lnTo>
                  <a:lnTo>
                    <a:pt x="1369" y="270"/>
                  </a:lnTo>
                  <a:lnTo>
                    <a:pt x="1365" y="264"/>
                  </a:lnTo>
                  <a:lnTo>
                    <a:pt x="1351" y="247"/>
                  </a:lnTo>
                  <a:lnTo>
                    <a:pt x="1337" y="232"/>
                  </a:lnTo>
                  <a:lnTo>
                    <a:pt x="1322" y="217"/>
                  </a:lnTo>
                  <a:lnTo>
                    <a:pt x="1307" y="203"/>
                  </a:lnTo>
                  <a:lnTo>
                    <a:pt x="1293" y="187"/>
                  </a:lnTo>
                  <a:lnTo>
                    <a:pt x="1277" y="174"/>
                  </a:lnTo>
                  <a:lnTo>
                    <a:pt x="1263" y="161"/>
                  </a:lnTo>
                  <a:lnTo>
                    <a:pt x="1247" y="148"/>
                  </a:lnTo>
                  <a:lnTo>
                    <a:pt x="1231" y="137"/>
                  </a:lnTo>
                  <a:lnTo>
                    <a:pt x="1216" y="124"/>
                  </a:lnTo>
                  <a:lnTo>
                    <a:pt x="1199" y="113"/>
                  </a:lnTo>
                  <a:lnTo>
                    <a:pt x="1182" y="104"/>
                  </a:lnTo>
                  <a:lnTo>
                    <a:pt x="1167" y="93"/>
                  </a:lnTo>
                  <a:lnTo>
                    <a:pt x="1150" y="84"/>
                  </a:lnTo>
                  <a:lnTo>
                    <a:pt x="1132" y="74"/>
                  </a:lnTo>
                  <a:lnTo>
                    <a:pt x="1116" y="66"/>
                  </a:lnTo>
                  <a:lnTo>
                    <a:pt x="1098" y="58"/>
                  </a:lnTo>
                  <a:lnTo>
                    <a:pt x="1081" y="50"/>
                  </a:lnTo>
                  <a:lnTo>
                    <a:pt x="1064" y="44"/>
                  </a:lnTo>
                  <a:lnTo>
                    <a:pt x="1046" y="38"/>
                  </a:lnTo>
                  <a:lnTo>
                    <a:pt x="1027" y="32"/>
                  </a:lnTo>
                  <a:lnTo>
                    <a:pt x="1010" y="26"/>
                  </a:lnTo>
                  <a:lnTo>
                    <a:pt x="991" y="21"/>
                  </a:lnTo>
                  <a:lnTo>
                    <a:pt x="971" y="17"/>
                  </a:lnTo>
                  <a:lnTo>
                    <a:pt x="952" y="13"/>
                  </a:lnTo>
                  <a:lnTo>
                    <a:pt x="933" y="10"/>
                  </a:lnTo>
                  <a:lnTo>
                    <a:pt x="914" y="8"/>
                  </a:lnTo>
                  <a:lnTo>
                    <a:pt x="894" y="6"/>
                  </a:lnTo>
                  <a:lnTo>
                    <a:pt x="874" y="4"/>
                  </a:lnTo>
                  <a:lnTo>
                    <a:pt x="854" y="3"/>
                  </a:lnTo>
                  <a:lnTo>
                    <a:pt x="834" y="1"/>
                  </a:lnTo>
                  <a:lnTo>
                    <a:pt x="813" y="0"/>
                  </a:lnTo>
                  <a:lnTo>
                    <a:pt x="792" y="1"/>
                  </a:lnTo>
                  <a:lnTo>
                    <a:pt x="772" y="3"/>
                  </a:lnTo>
                  <a:lnTo>
                    <a:pt x="751" y="4"/>
                  </a:lnTo>
                  <a:lnTo>
                    <a:pt x="731" y="5"/>
                  </a:lnTo>
                  <a:lnTo>
                    <a:pt x="711" y="7"/>
                  </a:lnTo>
                  <a:lnTo>
                    <a:pt x="691" y="9"/>
                  </a:lnTo>
                  <a:lnTo>
                    <a:pt x="670" y="12"/>
                  </a:lnTo>
                  <a:lnTo>
                    <a:pt x="650" y="15"/>
                  </a:lnTo>
                  <a:lnTo>
                    <a:pt x="632" y="18"/>
                  </a:lnTo>
                  <a:lnTo>
                    <a:pt x="612" y="22"/>
                  </a:lnTo>
                  <a:lnTo>
                    <a:pt x="592" y="28"/>
                  </a:lnTo>
                  <a:lnTo>
                    <a:pt x="573" y="32"/>
                  </a:lnTo>
                  <a:lnTo>
                    <a:pt x="555" y="37"/>
                  </a:lnTo>
                  <a:lnTo>
                    <a:pt x="536" y="42"/>
                  </a:lnTo>
                  <a:lnTo>
                    <a:pt x="517" y="48"/>
                  </a:lnTo>
                  <a:lnTo>
                    <a:pt x="499" y="55"/>
                  </a:lnTo>
                  <a:lnTo>
                    <a:pt x="482" y="62"/>
                  </a:lnTo>
                  <a:lnTo>
                    <a:pt x="464" y="69"/>
                  </a:lnTo>
                  <a:lnTo>
                    <a:pt x="446" y="76"/>
                  </a:lnTo>
                  <a:lnTo>
                    <a:pt x="429" y="85"/>
                  </a:lnTo>
                  <a:lnTo>
                    <a:pt x="412" y="93"/>
                  </a:lnTo>
                  <a:lnTo>
                    <a:pt x="395" y="101"/>
                  </a:lnTo>
                  <a:lnTo>
                    <a:pt x="379" y="111"/>
                  </a:lnTo>
                  <a:lnTo>
                    <a:pt x="362" y="120"/>
                  </a:lnTo>
                  <a:lnTo>
                    <a:pt x="345" y="131"/>
                  </a:lnTo>
                  <a:lnTo>
                    <a:pt x="331" y="141"/>
                  </a:lnTo>
                  <a:lnTo>
                    <a:pt x="315" y="152"/>
                  </a:lnTo>
                  <a:lnTo>
                    <a:pt x="301" y="162"/>
                  </a:lnTo>
                  <a:lnTo>
                    <a:pt x="285" y="173"/>
                  </a:lnTo>
                  <a:lnTo>
                    <a:pt x="270" y="185"/>
                  </a:lnTo>
                  <a:lnTo>
                    <a:pt x="257" y="197"/>
                  </a:lnTo>
                  <a:lnTo>
                    <a:pt x="242" y="210"/>
                  </a:lnTo>
                  <a:lnTo>
                    <a:pt x="228" y="223"/>
                  </a:lnTo>
                  <a:lnTo>
                    <a:pt x="213" y="238"/>
                  </a:lnTo>
                  <a:lnTo>
                    <a:pt x="200" y="253"/>
                  </a:lnTo>
                  <a:lnTo>
                    <a:pt x="186" y="267"/>
                  </a:lnTo>
                  <a:lnTo>
                    <a:pt x="174" y="283"/>
                  </a:lnTo>
                  <a:lnTo>
                    <a:pt x="160" y="298"/>
                  </a:lnTo>
                  <a:lnTo>
                    <a:pt x="149" y="314"/>
                  </a:lnTo>
                  <a:lnTo>
                    <a:pt x="137" y="331"/>
                  </a:lnTo>
                  <a:lnTo>
                    <a:pt x="126" y="347"/>
                  </a:lnTo>
                  <a:lnTo>
                    <a:pt x="115" y="364"/>
                  </a:lnTo>
                  <a:lnTo>
                    <a:pt x="105" y="381"/>
                  </a:lnTo>
                  <a:lnTo>
                    <a:pt x="95" y="398"/>
                  </a:lnTo>
                  <a:lnTo>
                    <a:pt x="86" y="416"/>
                  </a:lnTo>
                  <a:lnTo>
                    <a:pt x="78" y="434"/>
                  </a:lnTo>
                  <a:lnTo>
                    <a:pt x="68" y="453"/>
                  </a:lnTo>
                  <a:lnTo>
                    <a:pt x="61" y="471"/>
                  </a:lnTo>
                  <a:lnTo>
                    <a:pt x="54" y="490"/>
                  </a:lnTo>
                  <a:lnTo>
                    <a:pt x="46" y="510"/>
                  </a:lnTo>
                  <a:lnTo>
                    <a:pt x="40" y="529"/>
                  </a:lnTo>
                  <a:lnTo>
                    <a:pt x="34" y="549"/>
                  </a:lnTo>
                  <a:lnTo>
                    <a:pt x="29" y="568"/>
                  </a:lnTo>
                  <a:lnTo>
                    <a:pt x="24" y="589"/>
                  </a:lnTo>
                  <a:lnTo>
                    <a:pt x="18" y="610"/>
                  </a:lnTo>
                  <a:lnTo>
                    <a:pt x="15" y="630"/>
                  </a:lnTo>
                  <a:lnTo>
                    <a:pt x="11" y="652"/>
                  </a:lnTo>
                  <a:lnTo>
                    <a:pt x="8" y="673"/>
                  </a:lnTo>
                  <a:lnTo>
                    <a:pt x="6" y="693"/>
                  </a:lnTo>
                  <a:lnTo>
                    <a:pt x="4" y="716"/>
                  </a:lnTo>
                  <a:lnTo>
                    <a:pt x="2" y="737"/>
                  </a:lnTo>
                  <a:lnTo>
                    <a:pt x="1" y="760"/>
                  </a:lnTo>
                  <a:lnTo>
                    <a:pt x="0" y="783"/>
                  </a:lnTo>
                  <a:lnTo>
                    <a:pt x="0" y="805"/>
                  </a:lnTo>
                  <a:lnTo>
                    <a:pt x="0" y="828"/>
                  </a:lnTo>
                  <a:lnTo>
                    <a:pt x="1" y="851"/>
                  </a:lnTo>
                  <a:lnTo>
                    <a:pt x="2" y="873"/>
                  </a:lnTo>
                  <a:lnTo>
                    <a:pt x="4" y="895"/>
                  </a:lnTo>
                  <a:lnTo>
                    <a:pt x="6" y="916"/>
                  </a:lnTo>
                  <a:lnTo>
                    <a:pt x="8" y="938"/>
                  </a:lnTo>
                  <a:lnTo>
                    <a:pt x="11" y="959"/>
                  </a:lnTo>
                  <a:lnTo>
                    <a:pt x="15" y="981"/>
                  </a:lnTo>
                  <a:lnTo>
                    <a:pt x="18" y="1002"/>
                  </a:lnTo>
                  <a:lnTo>
                    <a:pt x="24" y="1022"/>
                  </a:lnTo>
                  <a:lnTo>
                    <a:pt x="29" y="1042"/>
                  </a:lnTo>
                  <a:lnTo>
                    <a:pt x="34" y="1062"/>
                  </a:lnTo>
                  <a:lnTo>
                    <a:pt x="40" y="1082"/>
                  </a:lnTo>
                  <a:lnTo>
                    <a:pt x="46" y="1102"/>
                  </a:lnTo>
                  <a:lnTo>
                    <a:pt x="54" y="1121"/>
                  </a:lnTo>
                  <a:lnTo>
                    <a:pt x="61" y="1139"/>
                  </a:lnTo>
                  <a:lnTo>
                    <a:pt x="68" y="1158"/>
                  </a:lnTo>
                  <a:lnTo>
                    <a:pt x="78" y="1177"/>
                  </a:lnTo>
                  <a:lnTo>
                    <a:pt x="86" y="1196"/>
                  </a:lnTo>
                  <a:lnTo>
                    <a:pt x="95" y="1212"/>
                  </a:lnTo>
                  <a:lnTo>
                    <a:pt x="105" y="1230"/>
                  </a:lnTo>
                  <a:lnTo>
                    <a:pt x="115" y="1248"/>
                  </a:lnTo>
                  <a:lnTo>
                    <a:pt x="126" y="1264"/>
                  </a:lnTo>
                  <a:lnTo>
                    <a:pt x="137" y="1281"/>
                  </a:lnTo>
                  <a:lnTo>
                    <a:pt x="149" y="1297"/>
                  </a:lnTo>
                  <a:lnTo>
                    <a:pt x="160" y="1313"/>
                  </a:lnTo>
                  <a:lnTo>
                    <a:pt x="174" y="1329"/>
                  </a:lnTo>
                  <a:lnTo>
                    <a:pt x="186" y="1344"/>
                  </a:lnTo>
                  <a:lnTo>
                    <a:pt x="200" y="1358"/>
                  </a:lnTo>
                  <a:lnTo>
                    <a:pt x="213" y="1373"/>
                  </a:lnTo>
                  <a:lnTo>
                    <a:pt x="228" y="1387"/>
                  </a:lnTo>
                  <a:lnTo>
                    <a:pt x="242" y="1401"/>
                  </a:lnTo>
                  <a:lnTo>
                    <a:pt x="257" y="1415"/>
                  </a:lnTo>
                  <a:lnTo>
                    <a:pt x="270" y="1426"/>
                  </a:lnTo>
                  <a:lnTo>
                    <a:pt x="285" y="1437"/>
                  </a:lnTo>
                  <a:lnTo>
                    <a:pt x="301" y="1449"/>
                  </a:lnTo>
                  <a:lnTo>
                    <a:pt x="315" y="1460"/>
                  </a:lnTo>
                  <a:lnTo>
                    <a:pt x="331" y="1471"/>
                  </a:lnTo>
                  <a:lnTo>
                    <a:pt x="345" y="1481"/>
                  </a:lnTo>
                  <a:lnTo>
                    <a:pt x="362" y="1492"/>
                  </a:lnTo>
                  <a:lnTo>
                    <a:pt x="379" y="1501"/>
                  </a:lnTo>
                  <a:lnTo>
                    <a:pt x="395" y="1510"/>
                  </a:lnTo>
                  <a:lnTo>
                    <a:pt x="412" y="1519"/>
                  </a:lnTo>
                  <a:lnTo>
                    <a:pt x="429" y="1527"/>
                  </a:lnTo>
                  <a:lnTo>
                    <a:pt x="446" y="1534"/>
                  </a:lnTo>
                  <a:lnTo>
                    <a:pt x="464" y="1543"/>
                  </a:lnTo>
                  <a:lnTo>
                    <a:pt x="482" y="1550"/>
                  </a:lnTo>
                  <a:lnTo>
                    <a:pt x="499" y="1556"/>
                  </a:lnTo>
                  <a:lnTo>
                    <a:pt x="517" y="1562"/>
                  </a:lnTo>
                  <a:lnTo>
                    <a:pt x="536" y="1569"/>
                  </a:lnTo>
                  <a:lnTo>
                    <a:pt x="555" y="1574"/>
                  </a:lnTo>
                  <a:lnTo>
                    <a:pt x="573" y="1580"/>
                  </a:lnTo>
                  <a:lnTo>
                    <a:pt x="592" y="1584"/>
                  </a:lnTo>
                  <a:lnTo>
                    <a:pt x="612" y="1589"/>
                  </a:lnTo>
                  <a:lnTo>
                    <a:pt x="632" y="1593"/>
                  </a:lnTo>
                  <a:lnTo>
                    <a:pt x="650" y="1596"/>
                  </a:lnTo>
                  <a:lnTo>
                    <a:pt x="670" y="1599"/>
                  </a:lnTo>
                  <a:lnTo>
                    <a:pt x="691" y="1602"/>
                  </a:lnTo>
                  <a:lnTo>
                    <a:pt x="711" y="1604"/>
                  </a:lnTo>
                  <a:lnTo>
                    <a:pt x="731" y="1606"/>
                  </a:lnTo>
                  <a:lnTo>
                    <a:pt x="751" y="1607"/>
                  </a:lnTo>
                  <a:lnTo>
                    <a:pt x="772" y="1609"/>
                  </a:lnTo>
                  <a:lnTo>
                    <a:pt x="792" y="1609"/>
                  </a:lnTo>
                  <a:lnTo>
                    <a:pt x="813" y="1609"/>
                  </a:lnTo>
                  <a:lnTo>
                    <a:pt x="834" y="1609"/>
                  </a:lnTo>
                  <a:lnTo>
                    <a:pt x="854" y="1608"/>
                  </a:lnTo>
                  <a:lnTo>
                    <a:pt x="874" y="1607"/>
                  </a:lnTo>
                  <a:lnTo>
                    <a:pt x="894" y="1605"/>
                  </a:lnTo>
                  <a:lnTo>
                    <a:pt x="914" y="1604"/>
                  </a:lnTo>
                  <a:lnTo>
                    <a:pt x="933" y="1601"/>
                  </a:lnTo>
                  <a:lnTo>
                    <a:pt x="952" y="1598"/>
                  </a:lnTo>
                  <a:lnTo>
                    <a:pt x="971" y="1594"/>
                  </a:lnTo>
                  <a:lnTo>
                    <a:pt x="991" y="1590"/>
                  </a:lnTo>
                  <a:lnTo>
                    <a:pt x="1010" y="1584"/>
                  </a:lnTo>
                  <a:lnTo>
                    <a:pt x="1027" y="1579"/>
                  </a:lnTo>
                  <a:lnTo>
                    <a:pt x="1046" y="1573"/>
                  </a:lnTo>
                  <a:lnTo>
                    <a:pt x="1064" y="1567"/>
                  </a:lnTo>
                  <a:lnTo>
                    <a:pt x="1081" y="1560"/>
                  </a:lnTo>
                  <a:lnTo>
                    <a:pt x="1098" y="1553"/>
                  </a:lnTo>
                  <a:lnTo>
                    <a:pt x="1116" y="1545"/>
                  </a:lnTo>
                  <a:lnTo>
                    <a:pt x="1132" y="1536"/>
                  </a:lnTo>
                  <a:lnTo>
                    <a:pt x="1150" y="1528"/>
                  </a:lnTo>
                  <a:lnTo>
                    <a:pt x="1167" y="1519"/>
                  </a:lnTo>
                  <a:lnTo>
                    <a:pt x="1182" y="1508"/>
                  </a:lnTo>
                  <a:lnTo>
                    <a:pt x="1199" y="1498"/>
                  </a:lnTo>
                  <a:lnTo>
                    <a:pt x="1216" y="1486"/>
                  </a:lnTo>
                  <a:lnTo>
                    <a:pt x="1231" y="1475"/>
                  </a:lnTo>
                  <a:lnTo>
                    <a:pt x="1247" y="1463"/>
                  </a:lnTo>
                  <a:lnTo>
                    <a:pt x="1263" y="1451"/>
                  </a:lnTo>
                  <a:lnTo>
                    <a:pt x="1277" y="1437"/>
                  </a:lnTo>
                  <a:lnTo>
                    <a:pt x="1293" y="1424"/>
                  </a:lnTo>
                  <a:lnTo>
                    <a:pt x="1307" y="1409"/>
                  </a:lnTo>
                  <a:lnTo>
                    <a:pt x="1322" y="1395"/>
                  </a:lnTo>
                  <a:lnTo>
                    <a:pt x="1337" y="1379"/>
                  </a:lnTo>
                  <a:lnTo>
                    <a:pt x="1351" y="1363"/>
                  </a:lnTo>
                  <a:lnTo>
                    <a:pt x="1365" y="1348"/>
                  </a:lnTo>
                  <a:lnTo>
                    <a:pt x="1369" y="1342"/>
                  </a:lnTo>
                  <a:lnTo>
                    <a:pt x="1189" y="1124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 userDrawn="1"/>
          </p:nvSpPr>
          <p:spPr bwMode="auto">
            <a:xfrm>
              <a:off x="5342" y="4040"/>
              <a:ext cx="26" cy="130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5392" y="4000"/>
              <a:ext cx="82" cy="172"/>
            </a:xfrm>
            <a:custGeom>
              <a:avLst/>
              <a:gdLst/>
              <a:ahLst/>
              <a:cxnLst>
                <a:cxn ang="0">
                  <a:pos x="935" y="1716"/>
                </a:cxn>
                <a:cxn ang="0">
                  <a:pos x="895" y="1736"/>
                </a:cxn>
                <a:cxn ang="0">
                  <a:pos x="873" y="1746"/>
                </a:cxn>
                <a:cxn ang="0">
                  <a:pos x="850" y="1755"/>
                </a:cxn>
                <a:cxn ang="0">
                  <a:pos x="829" y="1762"/>
                </a:cxn>
                <a:cxn ang="0">
                  <a:pos x="807" y="1767"/>
                </a:cxn>
                <a:cxn ang="0">
                  <a:pos x="786" y="1772"/>
                </a:cxn>
                <a:cxn ang="0">
                  <a:pos x="764" y="1776"/>
                </a:cxn>
                <a:cxn ang="0">
                  <a:pos x="744" y="1777"/>
                </a:cxn>
                <a:cxn ang="0">
                  <a:pos x="721" y="1777"/>
                </a:cxn>
                <a:cxn ang="0">
                  <a:pos x="694" y="1775"/>
                </a:cxn>
                <a:cxn ang="0">
                  <a:pos x="671" y="1769"/>
                </a:cxn>
                <a:cxn ang="0">
                  <a:pos x="650" y="1761"/>
                </a:cxn>
                <a:cxn ang="0">
                  <a:pos x="633" y="1750"/>
                </a:cxn>
                <a:cxn ang="0">
                  <a:pos x="617" y="1735"/>
                </a:cxn>
                <a:cxn ang="0">
                  <a:pos x="605" y="1717"/>
                </a:cxn>
                <a:cxn ang="0">
                  <a:pos x="595" y="1695"/>
                </a:cxn>
                <a:cxn ang="0">
                  <a:pos x="588" y="1671"/>
                </a:cxn>
                <a:cxn ang="0">
                  <a:pos x="583" y="1644"/>
                </a:cxn>
                <a:cxn ang="0">
                  <a:pos x="581" y="1612"/>
                </a:cxn>
                <a:cxn ang="0">
                  <a:pos x="906" y="777"/>
                </a:cxn>
                <a:cxn ang="0">
                  <a:pos x="581" y="0"/>
                </a:cxn>
                <a:cxn ang="0">
                  <a:pos x="0" y="485"/>
                </a:cxn>
                <a:cxn ang="0">
                  <a:pos x="269" y="1655"/>
                </a:cxn>
                <a:cxn ang="0">
                  <a:pos x="273" y="1719"/>
                </a:cxn>
                <a:cxn ang="0">
                  <a:pos x="283" y="1781"/>
                </a:cxn>
                <a:cxn ang="0">
                  <a:pos x="301" y="1836"/>
                </a:cxn>
                <a:cxn ang="0">
                  <a:pos x="325" y="1887"/>
                </a:cxn>
                <a:cxn ang="0">
                  <a:pos x="355" y="1932"/>
                </a:cxn>
                <a:cxn ang="0">
                  <a:pos x="390" y="1972"/>
                </a:cxn>
                <a:cxn ang="0">
                  <a:pos x="432" y="2004"/>
                </a:cxn>
                <a:cxn ang="0">
                  <a:pos x="478" y="2029"/>
                </a:cxn>
                <a:cxn ang="0">
                  <a:pos x="529" y="2048"/>
                </a:cxn>
                <a:cxn ang="0">
                  <a:pos x="584" y="2058"/>
                </a:cxn>
                <a:cxn ang="0">
                  <a:pos x="636" y="2061"/>
                </a:cxn>
                <a:cxn ang="0">
                  <a:pos x="673" y="2060"/>
                </a:cxn>
                <a:cxn ang="0">
                  <a:pos x="708" y="2057"/>
                </a:cxn>
                <a:cxn ang="0">
                  <a:pos x="741" y="2052"/>
                </a:cxn>
                <a:cxn ang="0">
                  <a:pos x="770" y="2046"/>
                </a:cxn>
                <a:cxn ang="0">
                  <a:pos x="797" y="2038"/>
                </a:cxn>
                <a:cxn ang="0">
                  <a:pos x="822" y="2029"/>
                </a:cxn>
                <a:cxn ang="0">
                  <a:pos x="844" y="2021"/>
                </a:cxn>
                <a:cxn ang="0">
                  <a:pos x="871" y="2008"/>
                </a:cxn>
                <a:cxn ang="0">
                  <a:pos x="905" y="1990"/>
                </a:cxn>
                <a:cxn ang="0">
                  <a:pos x="966" y="1698"/>
                </a:cxn>
              </a:cxnLst>
              <a:rect l="0" t="0" r="r" b="b"/>
              <a:pathLst>
                <a:path w="984" h="2061">
                  <a:moveTo>
                    <a:pt x="966" y="1698"/>
                  </a:moveTo>
                  <a:lnTo>
                    <a:pt x="950" y="1708"/>
                  </a:lnTo>
                  <a:lnTo>
                    <a:pt x="935" y="1716"/>
                  </a:lnTo>
                  <a:lnTo>
                    <a:pt x="919" y="1725"/>
                  </a:lnTo>
                  <a:lnTo>
                    <a:pt x="904" y="1733"/>
                  </a:lnTo>
                  <a:lnTo>
                    <a:pt x="895" y="1736"/>
                  </a:lnTo>
                  <a:lnTo>
                    <a:pt x="888" y="1740"/>
                  </a:lnTo>
                  <a:lnTo>
                    <a:pt x="881" y="1743"/>
                  </a:lnTo>
                  <a:lnTo>
                    <a:pt x="873" y="1746"/>
                  </a:lnTo>
                  <a:lnTo>
                    <a:pt x="865" y="1750"/>
                  </a:lnTo>
                  <a:lnTo>
                    <a:pt x="858" y="1752"/>
                  </a:lnTo>
                  <a:lnTo>
                    <a:pt x="850" y="1755"/>
                  </a:lnTo>
                  <a:lnTo>
                    <a:pt x="843" y="1757"/>
                  </a:lnTo>
                  <a:lnTo>
                    <a:pt x="836" y="1760"/>
                  </a:lnTo>
                  <a:lnTo>
                    <a:pt x="829" y="1762"/>
                  </a:lnTo>
                  <a:lnTo>
                    <a:pt x="821" y="1764"/>
                  </a:lnTo>
                  <a:lnTo>
                    <a:pt x="814" y="1766"/>
                  </a:lnTo>
                  <a:lnTo>
                    <a:pt x="807" y="1767"/>
                  </a:lnTo>
                  <a:lnTo>
                    <a:pt x="800" y="1769"/>
                  </a:lnTo>
                  <a:lnTo>
                    <a:pt x="793" y="1770"/>
                  </a:lnTo>
                  <a:lnTo>
                    <a:pt x="786" y="1772"/>
                  </a:lnTo>
                  <a:lnTo>
                    <a:pt x="779" y="1774"/>
                  </a:lnTo>
                  <a:lnTo>
                    <a:pt x="771" y="1775"/>
                  </a:lnTo>
                  <a:lnTo>
                    <a:pt x="764" y="1776"/>
                  </a:lnTo>
                  <a:lnTo>
                    <a:pt x="758" y="1776"/>
                  </a:lnTo>
                  <a:lnTo>
                    <a:pt x="750" y="1777"/>
                  </a:lnTo>
                  <a:lnTo>
                    <a:pt x="744" y="1777"/>
                  </a:lnTo>
                  <a:lnTo>
                    <a:pt x="737" y="1777"/>
                  </a:lnTo>
                  <a:lnTo>
                    <a:pt x="731" y="1778"/>
                  </a:lnTo>
                  <a:lnTo>
                    <a:pt x="721" y="1777"/>
                  </a:lnTo>
                  <a:lnTo>
                    <a:pt x="712" y="1777"/>
                  </a:lnTo>
                  <a:lnTo>
                    <a:pt x="704" y="1776"/>
                  </a:lnTo>
                  <a:lnTo>
                    <a:pt x="694" y="1775"/>
                  </a:lnTo>
                  <a:lnTo>
                    <a:pt x="687" y="1774"/>
                  </a:lnTo>
                  <a:lnTo>
                    <a:pt x="679" y="1772"/>
                  </a:lnTo>
                  <a:lnTo>
                    <a:pt x="671" y="1769"/>
                  </a:lnTo>
                  <a:lnTo>
                    <a:pt x="664" y="1766"/>
                  </a:lnTo>
                  <a:lnTo>
                    <a:pt x="657" y="1764"/>
                  </a:lnTo>
                  <a:lnTo>
                    <a:pt x="650" y="1761"/>
                  </a:lnTo>
                  <a:lnTo>
                    <a:pt x="644" y="1757"/>
                  </a:lnTo>
                  <a:lnTo>
                    <a:pt x="638" y="1754"/>
                  </a:lnTo>
                  <a:lnTo>
                    <a:pt x="633" y="1750"/>
                  </a:lnTo>
                  <a:lnTo>
                    <a:pt x="627" y="1745"/>
                  </a:lnTo>
                  <a:lnTo>
                    <a:pt x="621" y="1740"/>
                  </a:lnTo>
                  <a:lnTo>
                    <a:pt x="617" y="1735"/>
                  </a:lnTo>
                  <a:lnTo>
                    <a:pt x="612" y="1730"/>
                  </a:lnTo>
                  <a:lnTo>
                    <a:pt x="608" y="1724"/>
                  </a:lnTo>
                  <a:lnTo>
                    <a:pt x="605" y="1717"/>
                  </a:lnTo>
                  <a:lnTo>
                    <a:pt x="602" y="1710"/>
                  </a:lnTo>
                  <a:lnTo>
                    <a:pt x="597" y="1704"/>
                  </a:lnTo>
                  <a:lnTo>
                    <a:pt x="595" y="1695"/>
                  </a:lnTo>
                  <a:lnTo>
                    <a:pt x="592" y="1688"/>
                  </a:lnTo>
                  <a:lnTo>
                    <a:pt x="590" y="1680"/>
                  </a:lnTo>
                  <a:lnTo>
                    <a:pt x="588" y="1671"/>
                  </a:lnTo>
                  <a:lnTo>
                    <a:pt x="586" y="1663"/>
                  </a:lnTo>
                  <a:lnTo>
                    <a:pt x="584" y="1654"/>
                  </a:lnTo>
                  <a:lnTo>
                    <a:pt x="583" y="1644"/>
                  </a:lnTo>
                  <a:lnTo>
                    <a:pt x="582" y="1634"/>
                  </a:lnTo>
                  <a:lnTo>
                    <a:pt x="581" y="1624"/>
                  </a:lnTo>
                  <a:lnTo>
                    <a:pt x="581" y="1612"/>
                  </a:lnTo>
                  <a:lnTo>
                    <a:pt x="581" y="1602"/>
                  </a:lnTo>
                  <a:lnTo>
                    <a:pt x="581" y="777"/>
                  </a:lnTo>
                  <a:lnTo>
                    <a:pt x="906" y="777"/>
                  </a:lnTo>
                  <a:lnTo>
                    <a:pt x="906" y="485"/>
                  </a:lnTo>
                  <a:lnTo>
                    <a:pt x="581" y="485"/>
                  </a:lnTo>
                  <a:lnTo>
                    <a:pt x="581" y="0"/>
                  </a:lnTo>
                  <a:lnTo>
                    <a:pt x="269" y="167"/>
                  </a:lnTo>
                  <a:lnTo>
                    <a:pt x="269" y="485"/>
                  </a:lnTo>
                  <a:lnTo>
                    <a:pt x="0" y="485"/>
                  </a:lnTo>
                  <a:lnTo>
                    <a:pt x="0" y="777"/>
                  </a:lnTo>
                  <a:lnTo>
                    <a:pt x="269" y="777"/>
                  </a:lnTo>
                  <a:lnTo>
                    <a:pt x="269" y="1655"/>
                  </a:lnTo>
                  <a:lnTo>
                    <a:pt x="269" y="1677"/>
                  </a:lnTo>
                  <a:lnTo>
                    <a:pt x="270" y="1699"/>
                  </a:lnTo>
                  <a:lnTo>
                    <a:pt x="273" y="1719"/>
                  </a:lnTo>
                  <a:lnTo>
                    <a:pt x="275" y="1740"/>
                  </a:lnTo>
                  <a:lnTo>
                    <a:pt x="279" y="1761"/>
                  </a:lnTo>
                  <a:lnTo>
                    <a:pt x="283" y="1781"/>
                  </a:lnTo>
                  <a:lnTo>
                    <a:pt x="288" y="1800"/>
                  </a:lnTo>
                  <a:lnTo>
                    <a:pt x="294" y="1818"/>
                  </a:lnTo>
                  <a:lnTo>
                    <a:pt x="301" y="1836"/>
                  </a:lnTo>
                  <a:lnTo>
                    <a:pt x="308" y="1854"/>
                  </a:lnTo>
                  <a:lnTo>
                    <a:pt x="316" y="1871"/>
                  </a:lnTo>
                  <a:lnTo>
                    <a:pt x="325" y="1887"/>
                  </a:lnTo>
                  <a:lnTo>
                    <a:pt x="334" y="1903"/>
                  </a:lnTo>
                  <a:lnTo>
                    <a:pt x="344" y="1917"/>
                  </a:lnTo>
                  <a:lnTo>
                    <a:pt x="355" y="1932"/>
                  </a:lnTo>
                  <a:lnTo>
                    <a:pt x="366" y="1946"/>
                  </a:lnTo>
                  <a:lnTo>
                    <a:pt x="378" y="1958"/>
                  </a:lnTo>
                  <a:lnTo>
                    <a:pt x="390" y="1972"/>
                  </a:lnTo>
                  <a:lnTo>
                    <a:pt x="404" y="1983"/>
                  </a:lnTo>
                  <a:lnTo>
                    <a:pt x="417" y="1993"/>
                  </a:lnTo>
                  <a:lnTo>
                    <a:pt x="432" y="2004"/>
                  </a:lnTo>
                  <a:lnTo>
                    <a:pt x="446" y="2013"/>
                  </a:lnTo>
                  <a:lnTo>
                    <a:pt x="462" y="2022"/>
                  </a:lnTo>
                  <a:lnTo>
                    <a:pt x="478" y="2029"/>
                  </a:lnTo>
                  <a:lnTo>
                    <a:pt x="494" y="2036"/>
                  </a:lnTo>
                  <a:lnTo>
                    <a:pt x="511" y="2042"/>
                  </a:lnTo>
                  <a:lnTo>
                    <a:pt x="529" y="2048"/>
                  </a:lnTo>
                  <a:lnTo>
                    <a:pt x="546" y="2052"/>
                  </a:lnTo>
                  <a:lnTo>
                    <a:pt x="565" y="2056"/>
                  </a:lnTo>
                  <a:lnTo>
                    <a:pt x="584" y="2058"/>
                  </a:lnTo>
                  <a:lnTo>
                    <a:pt x="603" y="2060"/>
                  </a:lnTo>
                  <a:lnTo>
                    <a:pt x="622" y="2061"/>
                  </a:lnTo>
                  <a:lnTo>
                    <a:pt x="636" y="2061"/>
                  </a:lnTo>
                  <a:lnTo>
                    <a:pt x="649" y="2061"/>
                  </a:lnTo>
                  <a:lnTo>
                    <a:pt x="661" y="2061"/>
                  </a:lnTo>
                  <a:lnTo>
                    <a:pt x="673" y="2060"/>
                  </a:lnTo>
                  <a:lnTo>
                    <a:pt x="686" y="2059"/>
                  </a:lnTo>
                  <a:lnTo>
                    <a:pt x="697" y="2058"/>
                  </a:lnTo>
                  <a:lnTo>
                    <a:pt x="708" y="2057"/>
                  </a:lnTo>
                  <a:lnTo>
                    <a:pt x="719" y="2055"/>
                  </a:lnTo>
                  <a:lnTo>
                    <a:pt x="730" y="2054"/>
                  </a:lnTo>
                  <a:lnTo>
                    <a:pt x="741" y="2052"/>
                  </a:lnTo>
                  <a:lnTo>
                    <a:pt x="750" y="2050"/>
                  </a:lnTo>
                  <a:lnTo>
                    <a:pt x="760" y="2048"/>
                  </a:lnTo>
                  <a:lnTo>
                    <a:pt x="770" y="2046"/>
                  </a:lnTo>
                  <a:lnTo>
                    <a:pt x="780" y="2042"/>
                  </a:lnTo>
                  <a:lnTo>
                    <a:pt x="789" y="2040"/>
                  </a:lnTo>
                  <a:lnTo>
                    <a:pt x="797" y="2038"/>
                  </a:lnTo>
                  <a:lnTo>
                    <a:pt x="806" y="2035"/>
                  </a:lnTo>
                  <a:lnTo>
                    <a:pt x="814" y="2032"/>
                  </a:lnTo>
                  <a:lnTo>
                    <a:pt x="822" y="2029"/>
                  </a:lnTo>
                  <a:lnTo>
                    <a:pt x="830" y="2027"/>
                  </a:lnTo>
                  <a:lnTo>
                    <a:pt x="838" y="2024"/>
                  </a:lnTo>
                  <a:lnTo>
                    <a:pt x="844" y="2021"/>
                  </a:lnTo>
                  <a:lnTo>
                    <a:pt x="851" y="2017"/>
                  </a:lnTo>
                  <a:lnTo>
                    <a:pt x="858" y="2014"/>
                  </a:lnTo>
                  <a:lnTo>
                    <a:pt x="871" y="2008"/>
                  </a:lnTo>
                  <a:lnTo>
                    <a:pt x="883" y="2002"/>
                  </a:lnTo>
                  <a:lnTo>
                    <a:pt x="894" y="1997"/>
                  </a:lnTo>
                  <a:lnTo>
                    <a:pt x="905" y="1990"/>
                  </a:lnTo>
                  <a:lnTo>
                    <a:pt x="908" y="1987"/>
                  </a:lnTo>
                  <a:lnTo>
                    <a:pt x="984" y="1688"/>
                  </a:lnTo>
                  <a:lnTo>
                    <a:pt x="966" y="1698"/>
                  </a:lnTo>
                  <a:close/>
                </a:path>
              </a:pathLst>
            </a:custGeom>
            <a:solidFill>
              <a:srgbClr val="0030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 userDrawn="1"/>
          </p:nvSpPr>
          <p:spPr bwMode="auto">
            <a:xfrm>
              <a:off x="5494" y="4041"/>
              <a:ext cx="27" cy="129"/>
            </a:xfrm>
            <a:prstGeom prst="rect">
              <a:avLst/>
            </a:prstGeom>
            <a:solidFill>
              <a:srgbClr val="00308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5324" y="3963"/>
              <a:ext cx="214" cy="57"/>
            </a:xfrm>
            <a:custGeom>
              <a:avLst/>
              <a:gdLst/>
              <a:ahLst/>
              <a:cxnLst>
                <a:cxn ang="0">
                  <a:pos x="2489" y="582"/>
                </a:cxn>
                <a:cxn ang="0">
                  <a:pos x="2395" y="476"/>
                </a:cxn>
                <a:cxn ang="0">
                  <a:pos x="2294" y="380"/>
                </a:cxn>
                <a:cxn ang="0">
                  <a:pos x="2185" y="295"/>
                </a:cxn>
                <a:cxn ang="0">
                  <a:pos x="2068" y="219"/>
                </a:cxn>
                <a:cxn ang="0">
                  <a:pos x="1947" y="153"/>
                </a:cxn>
                <a:cxn ang="0">
                  <a:pos x="1820" y="99"/>
                </a:cxn>
                <a:cxn ang="0">
                  <a:pos x="1688" y="56"/>
                </a:cxn>
                <a:cxn ang="0">
                  <a:pos x="1555" y="25"/>
                </a:cxn>
                <a:cxn ang="0">
                  <a:pos x="1418" y="6"/>
                </a:cxn>
                <a:cxn ang="0">
                  <a:pos x="1280" y="0"/>
                </a:cxn>
                <a:cxn ang="0">
                  <a:pos x="1143" y="6"/>
                </a:cxn>
                <a:cxn ang="0">
                  <a:pos x="1006" y="25"/>
                </a:cxn>
                <a:cxn ang="0">
                  <a:pos x="872" y="56"/>
                </a:cxn>
                <a:cxn ang="0">
                  <a:pos x="741" y="99"/>
                </a:cxn>
                <a:cxn ang="0">
                  <a:pos x="614" y="153"/>
                </a:cxn>
                <a:cxn ang="0">
                  <a:pos x="492" y="219"/>
                </a:cxn>
                <a:cxn ang="0">
                  <a:pos x="375" y="295"/>
                </a:cxn>
                <a:cxn ang="0">
                  <a:pos x="267" y="380"/>
                </a:cxn>
                <a:cxn ang="0">
                  <a:pos x="165" y="476"/>
                </a:cxn>
                <a:cxn ang="0">
                  <a:pos x="72" y="582"/>
                </a:cxn>
                <a:cxn ang="0">
                  <a:pos x="0" y="679"/>
                </a:cxn>
                <a:cxn ang="0">
                  <a:pos x="395" y="650"/>
                </a:cxn>
                <a:cxn ang="0">
                  <a:pos x="468" y="583"/>
                </a:cxn>
                <a:cxn ang="0">
                  <a:pos x="545" y="523"/>
                </a:cxn>
                <a:cxn ang="0">
                  <a:pos x="625" y="469"/>
                </a:cxn>
                <a:cxn ang="0">
                  <a:pos x="708" y="422"/>
                </a:cxn>
                <a:cxn ang="0">
                  <a:pos x="793" y="381"/>
                </a:cxn>
                <a:cxn ang="0">
                  <a:pos x="882" y="348"/>
                </a:cxn>
                <a:cxn ang="0">
                  <a:pos x="971" y="321"/>
                </a:cxn>
                <a:cxn ang="0">
                  <a:pos x="1063" y="301"/>
                </a:cxn>
                <a:cxn ang="0">
                  <a:pos x="1155" y="288"/>
                </a:cxn>
                <a:cxn ang="0">
                  <a:pos x="1249" y="281"/>
                </a:cxn>
                <a:cxn ang="0">
                  <a:pos x="1343" y="283"/>
                </a:cxn>
                <a:cxn ang="0">
                  <a:pos x="1436" y="291"/>
                </a:cxn>
                <a:cxn ang="0">
                  <a:pos x="1528" y="306"/>
                </a:cxn>
                <a:cxn ang="0">
                  <a:pos x="1620" y="329"/>
                </a:cxn>
                <a:cxn ang="0">
                  <a:pos x="1708" y="358"/>
                </a:cxn>
                <a:cxn ang="0">
                  <a:pos x="1797" y="394"/>
                </a:cxn>
                <a:cxn ang="0">
                  <a:pos x="1881" y="437"/>
                </a:cxn>
                <a:cxn ang="0">
                  <a:pos x="1963" y="487"/>
                </a:cxn>
                <a:cxn ang="0">
                  <a:pos x="2042" y="543"/>
                </a:cxn>
                <a:cxn ang="0">
                  <a:pos x="2118" y="605"/>
                </a:cxn>
                <a:cxn ang="0">
                  <a:pos x="2191" y="674"/>
                </a:cxn>
                <a:cxn ang="0">
                  <a:pos x="2546" y="657"/>
                </a:cxn>
              </a:cxnLst>
              <a:rect l="0" t="0" r="r" b="b"/>
              <a:pathLst>
                <a:path w="2561" h="679">
                  <a:moveTo>
                    <a:pt x="2546" y="657"/>
                  </a:moveTo>
                  <a:lnTo>
                    <a:pt x="2518" y="619"/>
                  </a:lnTo>
                  <a:lnTo>
                    <a:pt x="2489" y="582"/>
                  </a:lnTo>
                  <a:lnTo>
                    <a:pt x="2459" y="546"/>
                  </a:lnTo>
                  <a:lnTo>
                    <a:pt x="2429" y="511"/>
                  </a:lnTo>
                  <a:lnTo>
                    <a:pt x="2395" y="476"/>
                  </a:lnTo>
                  <a:lnTo>
                    <a:pt x="2363" y="444"/>
                  </a:lnTo>
                  <a:lnTo>
                    <a:pt x="2329" y="412"/>
                  </a:lnTo>
                  <a:lnTo>
                    <a:pt x="2294" y="380"/>
                  </a:lnTo>
                  <a:lnTo>
                    <a:pt x="2259" y="351"/>
                  </a:lnTo>
                  <a:lnTo>
                    <a:pt x="2223" y="322"/>
                  </a:lnTo>
                  <a:lnTo>
                    <a:pt x="2185" y="295"/>
                  </a:lnTo>
                  <a:lnTo>
                    <a:pt x="2147" y="268"/>
                  </a:lnTo>
                  <a:lnTo>
                    <a:pt x="2108" y="243"/>
                  </a:lnTo>
                  <a:lnTo>
                    <a:pt x="2068" y="219"/>
                  </a:lnTo>
                  <a:lnTo>
                    <a:pt x="2029" y="195"/>
                  </a:lnTo>
                  <a:lnTo>
                    <a:pt x="1988" y="174"/>
                  </a:lnTo>
                  <a:lnTo>
                    <a:pt x="1947" y="153"/>
                  </a:lnTo>
                  <a:lnTo>
                    <a:pt x="1905" y="134"/>
                  </a:lnTo>
                  <a:lnTo>
                    <a:pt x="1862" y="116"/>
                  </a:lnTo>
                  <a:lnTo>
                    <a:pt x="1820" y="99"/>
                  </a:lnTo>
                  <a:lnTo>
                    <a:pt x="1777" y="83"/>
                  </a:lnTo>
                  <a:lnTo>
                    <a:pt x="1732" y="69"/>
                  </a:lnTo>
                  <a:lnTo>
                    <a:pt x="1688" y="56"/>
                  </a:lnTo>
                  <a:lnTo>
                    <a:pt x="1645" y="45"/>
                  </a:lnTo>
                  <a:lnTo>
                    <a:pt x="1600" y="34"/>
                  </a:lnTo>
                  <a:lnTo>
                    <a:pt x="1555" y="25"/>
                  </a:lnTo>
                  <a:lnTo>
                    <a:pt x="1509" y="18"/>
                  </a:lnTo>
                  <a:lnTo>
                    <a:pt x="1464" y="11"/>
                  </a:lnTo>
                  <a:lnTo>
                    <a:pt x="1418" y="6"/>
                  </a:lnTo>
                  <a:lnTo>
                    <a:pt x="1373" y="2"/>
                  </a:lnTo>
                  <a:lnTo>
                    <a:pt x="1326" y="0"/>
                  </a:lnTo>
                  <a:lnTo>
                    <a:pt x="1280" y="0"/>
                  </a:lnTo>
                  <a:lnTo>
                    <a:pt x="1234" y="0"/>
                  </a:lnTo>
                  <a:lnTo>
                    <a:pt x="1189" y="2"/>
                  </a:lnTo>
                  <a:lnTo>
                    <a:pt x="1143" y="6"/>
                  </a:lnTo>
                  <a:lnTo>
                    <a:pt x="1097" y="11"/>
                  </a:lnTo>
                  <a:lnTo>
                    <a:pt x="1051" y="18"/>
                  </a:lnTo>
                  <a:lnTo>
                    <a:pt x="1006" y="25"/>
                  </a:lnTo>
                  <a:lnTo>
                    <a:pt x="961" y="34"/>
                  </a:lnTo>
                  <a:lnTo>
                    <a:pt x="917" y="45"/>
                  </a:lnTo>
                  <a:lnTo>
                    <a:pt x="872" y="56"/>
                  </a:lnTo>
                  <a:lnTo>
                    <a:pt x="828" y="69"/>
                  </a:lnTo>
                  <a:lnTo>
                    <a:pt x="785" y="83"/>
                  </a:lnTo>
                  <a:lnTo>
                    <a:pt x="741" y="99"/>
                  </a:lnTo>
                  <a:lnTo>
                    <a:pt x="698" y="116"/>
                  </a:lnTo>
                  <a:lnTo>
                    <a:pt x="656" y="134"/>
                  </a:lnTo>
                  <a:lnTo>
                    <a:pt x="614" y="153"/>
                  </a:lnTo>
                  <a:lnTo>
                    <a:pt x="572" y="174"/>
                  </a:lnTo>
                  <a:lnTo>
                    <a:pt x="532" y="195"/>
                  </a:lnTo>
                  <a:lnTo>
                    <a:pt x="492" y="219"/>
                  </a:lnTo>
                  <a:lnTo>
                    <a:pt x="453" y="243"/>
                  </a:lnTo>
                  <a:lnTo>
                    <a:pt x="414" y="268"/>
                  </a:lnTo>
                  <a:lnTo>
                    <a:pt x="375" y="295"/>
                  </a:lnTo>
                  <a:lnTo>
                    <a:pt x="339" y="322"/>
                  </a:lnTo>
                  <a:lnTo>
                    <a:pt x="302" y="351"/>
                  </a:lnTo>
                  <a:lnTo>
                    <a:pt x="267" y="380"/>
                  </a:lnTo>
                  <a:lnTo>
                    <a:pt x="232" y="412"/>
                  </a:lnTo>
                  <a:lnTo>
                    <a:pt x="197" y="444"/>
                  </a:lnTo>
                  <a:lnTo>
                    <a:pt x="165" y="476"/>
                  </a:lnTo>
                  <a:lnTo>
                    <a:pt x="133" y="511"/>
                  </a:lnTo>
                  <a:lnTo>
                    <a:pt x="102" y="546"/>
                  </a:lnTo>
                  <a:lnTo>
                    <a:pt x="72" y="582"/>
                  </a:lnTo>
                  <a:lnTo>
                    <a:pt x="43" y="619"/>
                  </a:lnTo>
                  <a:lnTo>
                    <a:pt x="15" y="657"/>
                  </a:lnTo>
                  <a:lnTo>
                    <a:pt x="0" y="679"/>
                  </a:lnTo>
                  <a:lnTo>
                    <a:pt x="367" y="679"/>
                  </a:lnTo>
                  <a:lnTo>
                    <a:pt x="371" y="674"/>
                  </a:lnTo>
                  <a:lnTo>
                    <a:pt x="395" y="650"/>
                  </a:lnTo>
                  <a:lnTo>
                    <a:pt x="419" y="627"/>
                  </a:lnTo>
                  <a:lnTo>
                    <a:pt x="443" y="605"/>
                  </a:lnTo>
                  <a:lnTo>
                    <a:pt x="468" y="583"/>
                  </a:lnTo>
                  <a:lnTo>
                    <a:pt x="493" y="563"/>
                  </a:lnTo>
                  <a:lnTo>
                    <a:pt x="519" y="543"/>
                  </a:lnTo>
                  <a:lnTo>
                    <a:pt x="545" y="523"/>
                  </a:lnTo>
                  <a:lnTo>
                    <a:pt x="571" y="504"/>
                  </a:lnTo>
                  <a:lnTo>
                    <a:pt x="598" y="487"/>
                  </a:lnTo>
                  <a:lnTo>
                    <a:pt x="625" y="469"/>
                  </a:lnTo>
                  <a:lnTo>
                    <a:pt x="652" y="453"/>
                  </a:lnTo>
                  <a:lnTo>
                    <a:pt x="681" y="437"/>
                  </a:lnTo>
                  <a:lnTo>
                    <a:pt x="708" y="422"/>
                  </a:lnTo>
                  <a:lnTo>
                    <a:pt x="737" y="407"/>
                  </a:lnTo>
                  <a:lnTo>
                    <a:pt x="765" y="394"/>
                  </a:lnTo>
                  <a:lnTo>
                    <a:pt x="793" y="381"/>
                  </a:lnTo>
                  <a:lnTo>
                    <a:pt x="823" y="369"/>
                  </a:lnTo>
                  <a:lnTo>
                    <a:pt x="852" y="358"/>
                  </a:lnTo>
                  <a:lnTo>
                    <a:pt x="882" y="348"/>
                  </a:lnTo>
                  <a:lnTo>
                    <a:pt x="912" y="338"/>
                  </a:lnTo>
                  <a:lnTo>
                    <a:pt x="942" y="329"/>
                  </a:lnTo>
                  <a:lnTo>
                    <a:pt x="971" y="321"/>
                  </a:lnTo>
                  <a:lnTo>
                    <a:pt x="1002" y="314"/>
                  </a:lnTo>
                  <a:lnTo>
                    <a:pt x="1032" y="306"/>
                  </a:lnTo>
                  <a:lnTo>
                    <a:pt x="1063" y="301"/>
                  </a:lnTo>
                  <a:lnTo>
                    <a:pt x="1094" y="295"/>
                  </a:lnTo>
                  <a:lnTo>
                    <a:pt x="1124" y="291"/>
                  </a:lnTo>
                  <a:lnTo>
                    <a:pt x="1155" y="288"/>
                  </a:lnTo>
                  <a:lnTo>
                    <a:pt x="1187" y="284"/>
                  </a:lnTo>
                  <a:lnTo>
                    <a:pt x="1218" y="283"/>
                  </a:lnTo>
                  <a:lnTo>
                    <a:pt x="1249" y="281"/>
                  </a:lnTo>
                  <a:lnTo>
                    <a:pt x="1280" y="281"/>
                  </a:lnTo>
                  <a:lnTo>
                    <a:pt x="1312" y="281"/>
                  </a:lnTo>
                  <a:lnTo>
                    <a:pt x="1343" y="283"/>
                  </a:lnTo>
                  <a:lnTo>
                    <a:pt x="1374" y="284"/>
                  </a:lnTo>
                  <a:lnTo>
                    <a:pt x="1405" y="288"/>
                  </a:lnTo>
                  <a:lnTo>
                    <a:pt x="1436" y="291"/>
                  </a:lnTo>
                  <a:lnTo>
                    <a:pt x="1468" y="295"/>
                  </a:lnTo>
                  <a:lnTo>
                    <a:pt x="1498" y="301"/>
                  </a:lnTo>
                  <a:lnTo>
                    <a:pt x="1528" y="306"/>
                  </a:lnTo>
                  <a:lnTo>
                    <a:pt x="1559" y="314"/>
                  </a:lnTo>
                  <a:lnTo>
                    <a:pt x="1590" y="321"/>
                  </a:lnTo>
                  <a:lnTo>
                    <a:pt x="1620" y="329"/>
                  </a:lnTo>
                  <a:lnTo>
                    <a:pt x="1650" y="338"/>
                  </a:lnTo>
                  <a:lnTo>
                    <a:pt x="1679" y="348"/>
                  </a:lnTo>
                  <a:lnTo>
                    <a:pt x="1708" y="358"/>
                  </a:lnTo>
                  <a:lnTo>
                    <a:pt x="1738" y="369"/>
                  </a:lnTo>
                  <a:lnTo>
                    <a:pt x="1768" y="381"/>
                  </a:lnTo>
                  <a:lnTo>
                    <a:pt x="1797" y="394"/>
                  </a:lnTo>
                  <a:lnTo>
                    <a:pt x="1825" y="407"/>
                  </a:lnTo>
                  <a:lnTo>
                    <a:pt x="1853" y="422"/>
                  </a:lnTo>
                  <a:lnTo>
                    <a:pt x="1881" y="437"/>
                  </a:lnTo>
                  <a:lnTo>
                    <a:pt x="1909" y="453"/>
                  </a:lnTo>
                  <a:lnTo>
                    <a:pt x="1936" y="469"/>
                  </a:lnTo>
                  <a:lnTo>
                    <a:pt x="1963" y="487"/>
                  </a:lnTo>
                  <a:lnTo>
                    <a:pt x="1990" y="504"/>
                  </a:lnTo>
                  <a:lnTo>
                    <a:pt x="2016" y="523"/>
                  </a:lnTo>
                  <a:lnTo>
                    <a:pt x="2042" y="543"/>
                  </a:lnTo>
                  <a:lnTo>
                    <a:pt x="2068" y="563"/>
                  </a:lnTo>
                  <a:lnTo>
                    <a:pt x="2093" y="583"/>
                  </a:lnTo>
                  <a:lnTo>
                    <a:pt x="2118" y="605"/>
                  </a:lnTo>
                  <a:lnTo>
                    <a:pt x="2143" y="627"/>
                  </a:lnTo>
                  <a:lnTo>
                    <a:pt x="2167" y="650"/>
                  </a:lnTo>
                  <a:lnTo>
                    <a:pt x="2191" y="674"/>
                  </a:lnTo>
                  <a:lnTo>
                    <a:pt x="2194" y="679"/>
                  </a:lnTo>
                  <a:lnTo>
                    <a:pt x="2561" y="679"/>
                  </a:lnTo>
                  <a:lnTo>
                    <a:pt x="2546" y="65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kern="0" dirty="0">
                <a:solidFill>
                  <a:srgbClr val="000000"/>
                </a:solidFill>
                <a:latin typeface="Arial"/>
                <a:ea typeface="ヒラギノ角ゴ Pro W3" pitchFamily="124" charset="-128"/>
              </a:endParaRPr>
            </a:p>
          </p:txBody>
        </p:sp>
      </p:grp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40677" y="6400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  <a:ea typeface="ヒラギノ角ゴ Pro W3" pitchFamily="124" charset="-128"/>
              </a:rPr>
              <a:t>Page </a:t>
            </a:r>
            <a:fld id="{F6791C26-2AE7-42DF-913E-D0435F97D6F3}" type="slidenum">
              <a:rPr lang="en-US" smtClean="0">
                <a:solidFill>
                  <a:prstClr val="black"/>
                </a:solidFill>
                <a:ea typeface="ヒラギノ角ゴ Pro W3" pitchFamily="124" charset="-128"/>
              </a:rPr>
              <a:pPr/>
              <a:t>‹#›</a:t>
            </a:fld>
            <a:endParaRPr lang="en-US" dirty="0">
              <a:solidFill>
                <a:prstClr val="black"/>
              </a:solidFill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9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938" y="64008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938" y="4572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07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938" y="64008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938" y="4572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101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0677" y="1295400"/>
            <a:ext cx="886264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815" y="64008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815" y="457200"/>
            <a:ext cx="886264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0702" y="60326"/>
            <a:ext cx="885971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79" y="6569075"/>
            <a:ext cx="4381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34938" y="64008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34938" y="457200"/>
            <a:ext cx="886301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53565A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07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90917" y="1066850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90917" y="1066850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313" y="1295400"/>
            <a:ext cx="88614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94" y="64008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  <a:ea typeface="ヒラギノ角ゴ Pro W3" pitchFamily="124" charset="-128"/>
              <a:cs typeface="+mn-cs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94" y="457200"/>
            <a:ext cx="8866187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  <a:ea typeface="ヒラギノ角ゴ Pro W3" pitchFamily="124" charset="-128"/>
              <a:cs typeface="+mn-cs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41289" y="60326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90917" y="1066850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53565A"/>
              </a:solidFill>
              <a:latin typeface="Arial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9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rved Right Arrow 121"/>
          <p:cNvSpPr/>
          <p:nvPr/>
        </p:nvSpPr>
        <p:spPr bwMode="auto">
          <a:xfrm flipV="1">
            <a:off x="248096" y="3859617"/>
            <a:ext cx="348487" cy="1273655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146" name="Straight Connector 145"/>
          <p:cNvCxnSpPr/>
          <p:nvPr/>
        </p:nvCxnSpPr>
        <p:spPr bwMode="auto">
          <a:xfrm flipH="1">
            <a:off x="596583" y="2068071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/>
          <p:nvPr/>
        </p:nvCxnSpPr>
        <p:spPr bwMode="auto">
          <a:xfrm flipH="1">
            <a:off x="616229" y="4024979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522987" y="3535444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558424" y="3060497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572595" y="2564284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4" name="Rectangle 28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NRFF Revenue in LMS – Portfolio view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155006" y="1101802"/>
            <a:ext cx="87849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 Box 4"/>
          <p:cNvSpPr txBox="1">
            <a:spLocks noChangeArrowheads="1"/>
          </p:cNvSpPr>
          <p:nvPr/>
        </p:nvSpPr>
        <p:spPr bwMode="gray">
          <a:xfrm>
            <a:off x="155006" y="494369"/>
            <a:ext cx="971459" cy="547622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Client </a:t>
            </a:r>
          </a:p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revenue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7566" y="2204764"/>
            <a:ext cx="948733" cy="1940025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029" y="2719734"/>
            <a:ext cx="948733" cy="805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75030" y="3525482"/>
            <a:ext cx="948733" cy="97907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577" y="4775685"/>
            <a:ext cx="496340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Client cost of funds: This is the rate which the client is paid on their account and will have variable sensitivity to rising rates (</a:t>
            </a:r>
            <a:r>
              <a:rPr lang="en-GB" sz="1100" dirty="0" err="1" smtClean="0"/>
              <a:t>ie</a:t>
            </a:r>
            <a:r>
              <a:rPr lang="en-GB" sz="1100" dirty="0" smtClean="0"/>
              <a:t> 100% indexed to 0% NIB).  The lower outright CoF relative to the hedge delta = higher NRFF  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2105089" y="4152150"/>
            <a:ext cx="948733" cy="35240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6088" y="4490435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Income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05089" y="4501271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Cost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568599" y="3967128"/>
            <a:ext cx="2514093" cy="8097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569239" y="2176997"/>
            <a:ext cx="5108" cy="185555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173063" y="4101147"/>
            <a:ext cx="81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CoF</a:t>
            </a:r>
          </a:p>
          <a:p>
            <a:pPr algn="ctr"/>
            <a:r>
              <a:rPr lang="en-GB" sz="1000" dirty="0" smtClean="0"/>
              <a:t>(20bps)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60986" y="3672300"/>
            <a:ext cx="605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Pool Rate </a:t>
            </a:r>
            <a:r>
              <a:rPr lang="en-GB" sz="1000" dirty="0" smtClean="0">
                <a:solidFill>
                  <a:schemeClr val="bg1"/>
                </a:solidFill>
              </a:rPr>
              <a:t>(50bp)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7567" y="2809882"/>
            <a:ext cx="94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Hedge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Differential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(40bps)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60986" y="2255963"/>
            <a:ext cx="6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LP</a:t>
            </a:r>
          </a:p>
          <a:p>
            <a:pPr algn="ctr"/>
            <a:r>
              <a:rPr lang="en-GB" sz="1000" dirty="0" smtClean="0"/>
              <a:t>25bps</a:t>
            </a:r>
            <a:endParaRPr lang="en-GB" sz="1000" dirty="0"/>
          </a:p>
        </p:txBody>
      </p:sp>
      <p:cxnSp>
        <p:nvCxnSpPr>
          <p:cNvPr id="108" name="Straight Connector 107"/>
          <p:cNvCxnSpPr/>
          <p:nvPr/>
        </p:nvCxnSpPr>
        <p:spPr bwMode="auto">
          <a:xfrm flipH="1">
            <a:off x="596583" y="2176997"/>
            <a:ext cx="2475934" cy="0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420951" y="4516207"/>
            <a:ext cx="2743897" cy="115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 Box 4"/>
          <p:cNvSpPr txBox="1">
            <a:spLocks noChangeArrowheads="1"/>
          </p:cNvSpPr>
          <p:nvPr/>
        </p:nvSpPr>
        <p:spPr bwMode="gray">
          <a:xfrm>
            <a:off x="1535210" y="556236"/>
            <a:ext cx="946196" cy="423886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O/N Pool </a:t>
            </a:r>
          </a:p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Yield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2" name="Text Box 4"/>
          <p:cNvSpPr txBox="1">
            <a:spLocks noChangeArrowheads="1"/>
          </p:cNvSpPr>
          <p:nvPr/>
        </p:nvSpPr>
        <p:spPr bwMode="gray">
          <a:xfrm>
            <a:off x="6029567" y="545604"/>
            <a:ext cx="1126483" cy="423886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Liquidity Premium 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gray">
          <a:xfrm>
            <a:off x="2855266" y="480366"/>
            <a:ext cx="3003273" cy="639900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Hedge Yield Differential </a:t>
            </a:r>
          </a:p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(blended hedge rate - o/n pool rate)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4" name="Text Box 4"/>
          <p:cNvSpPr txBox="1">
            <a:spLocks noChangeArrowheads="1"/>
          </p:cNvSpPr>
          <p:nvPr/>
        </p:nvSpPr>
        <p:spPr bwMode="gray">
          <a:xfrm>
            <a:off x="7081066" y="605656"/>
            <a:ext cx="761964" cy="423886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-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gray">
          <a:xfrm>
            <a:off x="7462048" y="555077"/>
            <a:ext cx="1166341" cy="42504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Client Cost of Funds. 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gray">
          <a:xfrm>
            <a:off x="2591907" y="605656"/>
            <a:ext cx="342057" cy="423886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+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gray">
          <a:xfrm>
            <a:off x="5858539" y="588373"/>
            <a:ext cx="342057" cy="423886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+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gray">
          <a:xfrm>
            <a:off x="1104515" y="624108"/>
            <a:ext cx="619162" cy="28814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sz="1400" dirty="0" smtClean="0">
                <a:solidFill>
                  <a:srgbClr val="00A8EB"/>
                </a:solidFill>
              </a:rPr>
              <a:t>=</a:t>
            </a:r>
            <a:endParaRPr lang="en-US" sz="1400" dirty="0">
              <a:solidFill>
                <a:srgbClr val="00A8EB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3695" y="4771212"/>
            <a:ext cx="329549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Pool Rate:   The o/n yield in the currency.  Generally the o/n LIBOR rate in US$ and will go up lock step with Central Bank actions.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96584" y="5431705"/>
            <a:ext cx="8375042" cy="9387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Hedge Differential: </a:t>
            </a:r>
            <a:r>
              <a:rPr lang="en-GB" sz="1100" dirty="0"/>
              <a:t>D</a:t>
            </a:r>
            <a:r>
              <a:rPr lang="en-GB" sz="1100" dirty="0" smtClean="0"/>
              <a:t>ifference between the hedge caterpillars and the o/n yield.  The hedge caterpillars are determined by GOT sensitivity analysis and range between o/n and 5yr caterpillars.  </a:t>
            </a:r>
            <a:r>
              <a:rPr lang="en-GB" sz="1100" b="1" i="1" u="sng" dirty="0" smtClean="0"/>
              <a:t>Hedge differential will be compressed as o/n rates rise</a:t>
            </a:r>
            <a:r>
              <a:rPr lang="en-GB" sz="1100" dirty="0" smtClean="0"/>
              <a:t>, as the hedge caterpillars rollover at a slower pace. Amount </a:t>
            </a:r>
            <a:r>
              <a:rPr lang="en-GB" sz="1100" dirty="0"/>
              <a:t>o</a:t>
            </a:r>
            <a:r>
              <a:rPr lang="en-GB" sz="1100" dirty="0" smtClean="0"/>
              <a:t>f compression is dependant upon numerous factors including duration of caterpillar (shorter duration typically results in less compression); shape of curve (steeper curve = less compression); and portion of deposits hedged (vectored or relative to regression line)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3694" y="1724520"/>
            <a:ext cx="2204980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USD Rates at 0.50%</a:t>
            </a:r>
            <a:endParaRPr lang="en-GB" dirty="0"/>
          </a:p>
        </p:txBody>
      </p:sp>
      <p:sp>
        <p:nvSpPr>
          <p:cNvPr id="37" name="Curved Right Arrow 36"/>
          <p:cNvSpPr/>
          <p:nvPr/>
        </p:nvSpPr>
        <p:spPr bwMode="auto">
          <a:xfrm flipV="1">
            <a:off x="95696" y="3144595"/>
            <a:ext cx="500887" cy="2830901"/>
          </a:xfrm>
          <a:prstGeom prst="curvedRightArrow">
            <a:avLst>
              <a:gd name="adj1" fmla="val 29314"/>
              <a:gd name="adj2" fmla="val 50000"/>
              <a:gd name="adj3" fmla="val 25000"/>
            </a:avLst>
          </a:prstGeom>
          <a:solidFill>
            <a:srgbClr val="00BDF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7111" y="1159512"/>
            <a:ext cx="5125111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Liquidity Premium: Based on type of deposit/LCR Value.  Only adjusted as portfolio composition/LCR value alters.  In rate hike will be unchanged.</a:t>
            </a:r>
          </a:p>
        </p:txBody>
      </p:sp>
      <p:sp>
        <p:nvSpPr>
          <p:cNvPr id="38" name="Right Arrow 37"/>
          <p:cNvSpPr/>
          <p:nvPr/>
        </p:nvSpPr>
        <p:spPr bwMode="auto">
          <a:xfrm>
            <a:off x="3795824" y="2952706"/>
            <a:ext cx="1307805" cy="238642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5467411" y="2068072"/>
            <a:ext cx="948733" cy="489363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465403" y="2564284"/>
            <a:ext cx="948733" cy="49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5467411" y="3060543"/>
            <a:ext cx="948733" cy="146711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961268" y="3878659"/>
            <a:ext cx="948733" cy="64900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85885" y="4503579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Income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81701" y="4504738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Cost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 flipH="1">
            <a:off x="5348177" y="3760523"/>
            <a:ext cx="2561824" cy="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>
            <a:endCxn id="75" idx="0"/>
          </p:cNvCxnSpPr>
          <p:nvPr/>
        </p:nvCxnSpPr>
        <p:spPr bwMode="auto">
          <a:xfrm flipH="1">
            <a:off x="7434906" y="2054499"/>
            <a:ext cx="10946" cy="17092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5252486" y="2054499"/>
            <a:ext cx="2590544" cy="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/>
          <p:nvPr/>
        </p:nvCxnSpPr>
        <p:spPr bwMode="auto">
          <a:xfrm>
            <a:off x="5713083" y="4528681"/>
            <a:ext cx="2743897" cy="115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6454282" y="1640650"/>
            <a:ext cx="2365301" cy="318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USD Rates at 0.75%</a:t>
            </a:r>
          </a:p>
        </p:txBody>
      </p:sp>
      <p:sp>
        <p:nvSpPr>
          <p:cNvPr id="140" name="Curved Right Arrow 139"/>
          <p:cNvSpPr/>
          <p:nvPr/>
        </p:nvSpPr>
        <p:spPr bwMode="auto">
          <a:xfrm>
            <a:off x="261075" y="1500309"/>
            <a:ext cx="327177" cy="1108380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 flipH="1">
            <a:off x="768629" y="4527329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TextBox 146"/>
          <p:cNvSpPr txBox="1"/>
          <p:nvPr/>
        </p:nvSpPr>
        <p:spPr>
          <a:xfrm>
            <a:off x="4068140" y="3878659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0.25%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4071678" y="3361180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0.50%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4085849" y="2928765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0.75%</a:t>
            </a:r>
            <a:endParaRPr lang="en-GB" dirty="0"/>
          </a:p>
        </p:txBody>
      </p:sp>
      <p:sp>
        <p:nvSpPr>
          <p:cNvPr id="150" name="TextBox 149"/>
          <p:cNvSpPr txBox="1"/>
          <p:nvPr/>
        </p:nvSpPr>
        <p:spPr>
          <a:xfrm>
            <a:off x="4078754" y="2421919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1.00%</a:t>
            </a:r>
            <a:endParaRPr lang="en-GB" dirty="0"/>
          </a:p>
        </p:txBody>
      </p:sp>
      <p:sp>
        <p:nvSpPr>
          <p:cNvPr id="151" name="TextBox 150"/>
          <p:cNvSpPr txBox="1"/>
          <p:nvPr/>
        </p:nvSpPr>
        <p:spPr>
          <a:xfrm>
            <a:off x="4070342" y="1958149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1.25%</a:t>
            </a:r>
            <a:endParaRPr lang="en-GB" dirty="0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1778097" y="2729696"/>
            <a:ext cx="0" cy="180014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1623762" y="3114958"/>
            <a:ext cx="9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TP ex LP</a:t>
            </a:r>
          </a:p>
          <a:p>
            <a:pPr algn="ctr"/>
            <a:r>
              <a:rPr lang="en-GB" sz="1000" b="1" dirty="0" smtClean="0"/>
              <a:t>90bp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41186" y="2425694"/>
            <a:ext cx="1052624" cy="502042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NIM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a typeface="ヒラギノ角ゴ Pro W3" pitchFamily="124" charset="-128"/>
              </a:rPr>
              <a:t>85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bps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6567593" y="2564284"/>
            <a:ext cx="0" cy="1969842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>
          <a:xfrm>
            <a:off x="6413258" y="3119244"/>
            <a:ext cx="9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TP ex LP</a:t>
            </a:r>
          </a:p>
          <a:p>
            <a:pPr algn="ctr"/>
            <a:r>
              <a:rPr lang="en-GB" sz="1000" b="1" dirty="0" smtClean="0"/>
              <a:t>100bp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65404" y="2484456"/>
            <a:ext cx="94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Hedge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Differential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(25bps)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58091" y="2100857"/>
            <a:ext cx="6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LP</a:t>
            </a:r>
          </a:p>
          <a:p>
            <a:pPr algn="ctr"/>
            <a:r>
              <a:rPr lang="en-GB" sz="1000" dirty="0" smtClean="0"/>
              <a:t>25bps</a:t>
            </a:r>
            <a:endParaRPr lang="en-GB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702436" y="3421970"/>
            <a:ext cx="605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Pool Rate </a:t>
            </a:r>
            <a:r>
              <a:rPr lang="en-GB" sz="1000" dirty="0" smtClean="0">
                <a:solidFill>
                  <a:schemeClr val="bg1"/>
                </a:solidFill>
              </a:rPr>
              <a:t>(75bp)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39460" y="3998504"/>
            <a:ext cx="81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CoF</a:t>
            </a:r>
          </a:p>
          <a:p>
            <a:pPr algn="ctr"/>
            <a:r>
              <a:rPr lang="en-GB" sz="1000" dirty="0" smtClean="0"/>
              <a:t>(30bps)</a:t>
            </a:r>
            <a:endParaRPr lang="en-GB" sz="1000" dirty="0"/>
          </a:p>
        </p:txBody>
      </p:sp>
      <p:sp>
        <p:nvSpPr>
          <p:cNvPr id="90" name="Oval 89"/>
          <p:cNvSpPr/>
          <p:nvPr/>
        </p:nvSpPr>
        <p:spPr bwMode="auto">
          <a:xfrm>
            <a:off x="7555828" y="2466607"/>
            <a:ext cx="1052624" cy="502042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NIM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a typeface="ヒラギノ角ゴ Pro W3" pitchFamily="124" charset="-128"/>
              </a:rPr>
              <a:t>85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bps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20410" y="2027020"/>
            <a:ext cx="1078781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D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00BDF2"/>
                </a:solidFill>
              </a:rPr>
              <a:t>TP = 1.15%</a:t>
            </a:r>
            <a:endParaRPr lang="en-GB" sz="1200" b="1" dirty="0">
              <a:solidFill>
                <a:srgbClr val="00BDF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2243" y="1988927"/>
            <a:ext cx="1078781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D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00BDF2"/>
                </a:solidFill>
              </a:rPr>
              <a:t>TP = 1.25%</a:t>
            </a:r>
            <a:endParaRPr lang="en-GB" sz="1200" b="1" dirty="0">
              <a:solidFill>
                <a:srgbClr val="00BDF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03076" y="1696539"/>
            <a:ext cx="2521006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100" b="1" dirty="0" smtClean="0">
                <a:solidFill>
                  <a:schemeClr val="bg1"/>
                </a:solidFill>
              </a:rPr>
              <a:t>Portfolio hedged to 40% sensitivity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10000" y="4063222"/>
            <a:ext cx="110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CoF + 10bps 40% sensitivity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2108447" y="3999766"/>
            <a:ext cx="948733" cy="140459"/>
          </a:xfrm>
          <a:prstGeom prst="rect">
            <a:avLst/>
          </a:prstGeom>
          <a:solidFill>
            <a:srgbClr val="890C5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NLA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ea typeface="ヒラギノ角ゴ Pro W3" pitchFamily="124" charset="-128"/>
              </a:rPr>
              <a:t>(10bps)</a:t>
            </a: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ヒラギノ角ゴ Pro W3" pitchFamily="124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960539" y="3763733"/>
            <a:ext cx="948733" cy="140459"/>
          </a:xfrm>
          <a:prstGeom prst="rect">
            <a:avLst/>
          </a:prstGeom>
          <a:solidFill>
            <a:srgbClr val="890C5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NLA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ea typeface="ヒラギノ角ゴ Pro W3" pitchFamily="124" charset="-128"/>
              </a:rPr>
              <a:t>(10bps)</a:t>
            </a: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2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/>
          <p:cNvCxnSpPr/>
          <p:nvPr/>
        </p:nvCxnSpPr>
        <p:spPr bwMode="auto">
          <a:xfrm flipH="1">
            <a:off x="596583" y="3142004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/>
          <p:nvPr/>
        </p:nvCxnSpPr>
        <p:spPr bwMode="auto">
          <a:xfrm flipH="1">
            <a:off x="616229" y="5098912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522987" y="4609377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558424" y="4134430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572595" y="3638217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4" name="Rectangle 28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NRFF Revenue in LMS – Client view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155006" y="1378260"/>
            <a:ext cx="878497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 Box 4"/>
          <p:cNvSpPr txBox="1">
            <a:spLocks noChangeArrowheads="1"/>
          </p:cNvSpPr>
          <p:nvPr/>
        </p:nvSpPr>
        <p:spPr bwMode="gray">
          <a:xfrm>
            <a:off x="145452" y="467742"/>
            <a:ext cx="8816620" cy="63405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</p:spPr>
        <p:txBody>
          <a:bodyPr lIns="91423" tIns="45712" rIns="91423" bIns="45712"/>
          <a:lstStyle/>
          <a:p>
            <a:pPr fontAlgn="base">
              <a:spcBef>
                <a:spcPts val="3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A8EB"/>
                </a:solidFill>
              </a:rPr>
              <a:t>Portfolios are hedged based upon average sensitivity of the entire portfolio. Client returns in a rising rate environment will be directly correlated to their interest rate sensitivity (required CoF increase) relative to the overall sensitivity of the product and hedge portfolio – higher sensitivity = NIM reduction; lower sensitivity = NIM enhancement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2105089" y="5226083"/>
            <a:ext cx="948733" cy="35240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6088" y="5564368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Income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05089" y="5575204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Cost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505853" y="4959804"/>
            <a:ext cx="2514093" cy="736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2574346" y="3147092"/>
            <a:ext cx="5109" cy="182559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173063" y="5175080"/>
            <a:ext cx="81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CoF</a:t>
            </a:r>
          </a:p>
          <a:p>
            <a:pPr algn="ctr"/>
            <a:r>
              <a:rPr lang="en-GB" sz="1000" dirty="0" smtClean="0"/>
              <a:t>(25bps)</a:t>
            </a:r>
            <a:endParaRPr lang="en-GB" sz="1000" dirty="0"/>
          </a:p>
        </p:txBody>
      </p:sp>
      <p:cxnSp>
        <p:nvCxnSpPr>
          <p:cNvPr id="108" name="Straight Connector 107"/>
          <p:cNvCxnSpPr/>
          <p:nvPr/>
        </p:nvCxnSpPr>
        <p:spPr bwMode="auto">
          <a:xfrm flipH="1" flipV="1">
            <a:off x="505853" y="3142004"/>
            <a:ext cx="2586310" cy="50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420951" y="5590140"/>
            <a:ext cx="2743897" cy="115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ight Arrow 37"/>
          <p:cNvSpPr/>
          <p:nvPr/>
        </p:nvSpPr>
        <p:spPr bwMode="auto">
          <a:xfrm>
            <a:off x="3795824" y="4026639"/>
            <a:ext cx="1307805" cy="238642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5467411" y="3142005"/>
            <a:ext cx="948733" cy="489363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465403" y="3638217"/>
            <a:ext cx="948733" cy="49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5467411" y="4134476"/>
            <a:ext cx="948733" cy="146711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961268" y="5226084"/>
            <a:ext cx="948733" cy="375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96518" y="5577512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Income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81701" y="5578671"/>
            <a:ext cx="928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Cost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 flipH="1">
            <a:off x="5348177" y="4778310"/>
            <a:ext cx="2561824" cy="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Arrow Connector 130"/>
          <p:cNvCxnSpPr/>
          <p:nvPr/>
        </p:nvCxnSpPr>
        <p:spPr bwMode="auto">
          <a:xfrm flipH="1">
            <a:off x="7435634" y="3124105"/>
            <a:ext cx="10219" cy="167960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5252486" y="3128432"/>
            <a:ext cx="2590544" cy="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/>
          <p:nvPr/>
        </p:nvCxnSpPr>
        <p:spPr bwMode="auto">
          <a:xfrm>
            <a:off x="5713083" y="5602614"/>
            <a:ext cx="2743897" cy="115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155006" y="1465848"/>
            <a:ext cx="2365301" cy="318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USD Rates at 0.75%</a:t>
            </a:r>
          </a:p>
        </p:txBody>
      </p:sp>
      <p:cxnSp>
        <p:nvCxnSpPr>
          <p:cNvPr id="145" name="Straight Connector 144"/>
          <p:cNvCxnSpPr/>
          <p:nvPr/>
        </p:nvCxnSpPr>
        <p:spPr bwMode="auto">
          <a:xfrm flipH="1">
            <a:off x="768629" y="5601262"/>
            <a:ext cx="7933993" cy="1"/>
          </a:xfrm>
          <a:prstGeom prst="line">
            <a:avLst/>
          </a:prstGeom>
          <a:solidFill>
            <a:schemeClr val="folHlink"/>
          </a:solidFill>
          <a:ln w="1270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TextBox 146"/>
          <p:cNvSpPr txBox="1"/>
          <p:nvPr/>
        </p:nvSpPr>
        <p:spPr>
          <a:xfrm>
            <a:off x="4068140" y="4952592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0.25%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4071678" y="4435113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0.50%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4085849" y="4002698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0.75%</a:t>
            </a:r>
            <a:endParaRPr lang="en-GB" dirty="0"/>
          </a:p>
        </p:txBody>
      </p:sp>
      <p:sp>
        <p:nvSpPr>
          <p:cNvPr id="150" name="TextBox 149"/>
          <p:cNvSpPr txBox="1"/>
          <p:nvPr/>
        </p:nvSpPr>
        <p:spPr>
          <a:xfrm>
            <a:off x="4078754" y="3495852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1.00%</a:t>
            </a:r>
            <a:endParaRPr lang="en-GB" dirty="0"/>
          </a:p>
        </p:txBody>
      </p:sp>
      <p:sp>
        <p:nvSpPr>
          <p:cNvPr id="151" name="TextBox 150"/>
          <p:cNvSpPr txBox="1"/>
          <p:nvPr/>
        </p:nvSpPr>
        <p:spPr>
          <a:xfrm>
            <a:off x="4070342" y="3032082"/>
            <a:ext cx="762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1.25%</a:t>
            </a:r>
            <a:endParaRPr lang="en-GB" dirty="0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1778097" y="3631368"/>
            <a:ext cx="0" cy="1972405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1623762" y="4188891"/>
            <a:ext cx="9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TP ex LP</a:t>
            </a:r>
          </a:p>
          <a:p>
            <a:pPr algn="ctr"/>
            <a:r>
              <a:rPr lang="en-GB" sz="1000" b="1" dirty="0" smtClean="0"/>
              <a:t>100bp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41186" y="3499627"/>
            <a:ext cx="1052624" cy="502042"/>
          </a:xfrm>
          <a:prstGeom prst="ellipse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NIM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a typeface="ヒラギノ角ゴ Pro W3" pitchFamily="124" charset="-128"/>
              </a:rPr>
              <a:t>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bps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6567593" y="3638217"/>
            <a:ext cx="0" cy="1969842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>
          <a:xfrm>
            <a:off x="6413258" y="4193177"/>
            <a:ext cx="92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TP ex LP</a:t>
            </a:r>
          </a:p>
          <a:p>
            <a:pPr algn="ctr"/>
            <a:r>
              <a:rPr lang="en-GB" sz="1000" b="1" dirty="0" smtClean="0"/>
              <a:t>100bp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65404" y="3558389"/>
            <a:ext cx="94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Hedge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Differential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(25bps)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58091" y="3174790"/>
            <a:ext cx="6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LP</a:t>
            </a:r>
          </a:p>
          <a:p>
            <a:pPr algn="ctr"/>
            <a:r>
              <a:rPr lang="en-GB" sz="1000" dirty="0" smtClean="0"/>
              <a:t>25bps</a:t>
            </a:r>
            <a:endParaRPr lang="en-GB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702436" y="4634132"/>
            <a:ext cx="605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Pool Rate </a:t>
            </a:r>
            <a:r>
              <a:rPr lang="en-GB" sz="1000" dirty="0" smtClean="0">
                <a:solidFill>
                  <a:schemeClr val="bg1"/>
                </a:solidFill>
              </a:rPr>
              <a:t>(75bp)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69735" y="5171451"/>
            <a:ext cx="81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CoF</a:t>
            </a:r>
          </a:p>
          <a:p>
            <a:pPr algn="ctr"/>
            <a:r>
              <a:rPr lang="en-GB" sz="1000" dirty="0" smtClean="0"/>
              <a:t>(35bps)</a:t>
            </a:r>
            <a:endParaRPr lang="en-GB" sz="1000" dirty="0"/>
          </a:p>
        </p:txBody>
      </p:sp>
      <p:sp>
        <p:nvSpPr>
          <p:cNvPr id="90" name="Oval 89"/>
          <p:cNvSpPr/>
          <p:nvPr/>
        </p:nvSpPr>
        <p:spPr bwMode="auto">
          <a:xfrm>
            <a:off x="7555828" y="3508641"/>
            <a:ext cx="1052624" cy="502042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NIM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ea typeface="ヒラギノ角ゴ Pro W3" pitchFamily="124" charset="-128"/>
              </a:rPr>
              <a:t>80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bps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20409" y="3027148"/>
            <a:ext cx="1078781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D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00BDF2"/>
                </a:solidFill>
              </a:rPr>
              <a:t>TP = 1.25%</a:t>
            </a:r>
            <a:endParaRPr lang="en-GB" sz="1200" b="1" dirty="0">
              <a:solidFill>
                <a:srgbClr val="00BDF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2243" y="3009695"/>
            <a:ext cx="1078781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D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rgbClr val="00BDF2"/>
                </a:solidFill>
              </a:rPr>
              <a:t>TP = 1.25%</a:t>
            </a:r>
            <a:endParaRPr lang="en-GB" sz="1200" b="1" dirty="0">
              <a:solidFill>
                <a:srgbClr val="00BDF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69239" y="1494531"/>
            <a:ext cx="2521006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100" b="1" dirty="0" smtClean="0">
                <a:solidFill>
                  <a:schemeClr val="bg1"/>
                </a:solidFill>
              </a:rPr>
              <a:t>Portfolio hedged to 40% sensitivity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10000" y="5137155"/>
            <a:ext cx="110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CoF + 10bps 40% sensitivity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75029" y="3147092"/>
            <a:ext cx="948733" cy="489363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73021" y="3643304"/>
            <a:ext cx="948733" cy="499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75029" y="4139563"/>
            <a:ext cx="948733" cy="146711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3022" y="3563476"/>
            <a:ext cx="94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Hedge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Differential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(25bps)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5709" y="3179877"/>
            <a:ext cx="60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LP</a:t>
            </a:r>
          </a:p>
          <a:p>
            <a:pPr algn="ctr"/>
            <a:r>
              <a:rPr lang="en-GB" sz="1000" dirty="0" smtClean="0"/>
              <a:t>25bps</a:t>
            </a:r>
            <a:endParaRPr lang="en-GB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910054" y="4500990"/>
            <a:ext cx="6056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Pool Rate </a:t>
            </a:r>
            <a:r>
              <a:rPr lang="en-GB" sz="1000" dirty="0" smtClean="0">
                <a:solidFill>
                  <a:schemeClr val="bg1"/>
                </a:solidFill>
              </a:rPr>
              <a:t>(75bp)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8214" y="2535154"/>
            <a:ext cx="3845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u="sng" dirty="0" smtClean="0"/>
              <a:t>Client A</a:t>
            </a:r>
            <a:r>
              <a:rPr lang="en-GB" sz="1000" b="1" dirty="0" smtClean="0"/>
              <a:t> – Requires </a:t>
            </a:r>
            <a:r>
              <a:rPr lang="en-GB" sz="1000" b="1" dirty="0" smtClean="0">
                <a:solidFill>
                  <a:srgbClr val="FF0000"/>
                </a:solidFill>
              </a:rPr>
              <a:t>5bps</a:t>
            </a:r>
            <a:r>
              <a:rPr lang="en-GB" sz="1000" b="1" dirty="0" smtClean="0"/>
              <a:t> </a:t>
            </a:r>
            <a:r>
              <a:rPr lang="en-GB" sz="1000" b="1" dirty="0" err="1" smtClean="0"/>
              <a:t>Cof</a:t>
            </a:r>
            <a:r>
              <a:rPr lang="en-GB" sz="1000" b="1" dirty="0" smtClean="0"/>
              <a:t> increase</a:t>
            </a:r>
          </a:p>
          <a:p>
            <a:r>
              <a:rPr lang="en-GB" sz="1000" b="1" dirty="0" smtClean="0"/>
              <a:t>20% sensitivity &lt; 40% portfolio sensitivity</a:t>
            </a:r>
          </a:p>
          <a:p>
            <a:r>
              <a:rPr lang="en-GB" sz="1000" b="1" dirty="0" smtClean="0"/>
              <a:t>NIM </a:t>
            </a:r>
            <a:r>
              <a:rPr lang="en-GB" sz="1000" b="1" i="1" u="sng" dirty="0" smtClean="0"/>
              <a:t>increases</a:t>
            </a:r>
            <a:r>
              <a:rPr lang="en-GB" sz="1000" b="1" dirty="0" smtClean="0"/>
              <a:t> by 5bps as a result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5124" y="1914569"/>
            <a:ext cx="878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Using the example from the last slide, when o/n rates were at 0.50% both clients had CoF at 0.20% and a NIM of 0.95% (all in TP at 1.15%). As the central bank raises rates by 25bps each client exhibits different interest rate sensitivity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62833" y="2508862"/>
            <a:ext cx="3845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u="sng" dirty="0" smtClean="0"/>
              <a:t>Client B</a:t>
            </a:r>
            <a:r>
              <a:rPr lang="en-GB" sz="1000" b="1" dirty="0" smtClean="0"/>
              <a:t> – Requires </a:t>
            </a:r>
            <a:r>
              <a:rPr lang="en-GB" sz="1000" b="1" dirty="0" smtClean="0">
                <a:solidFill>
                  <a:srgbClr val="FF0000"/>
                </a:solidFill>
              </a:rPr>
              <a:t>15bps</a:t>
            </a:r>
            <a:r>
              <a:rPr lang="en-GB" sz="1000" b="1" dirty="0" smtClean="0"/>
              <a:t> </a:t>
            </a:r>
            <a:r>
              <a:rPr lang="en-GB" sz="1000" b="1" dirty="0" err="1" smtClean="0"/>
              <a:t>Cof</a:t>
            </a:r>
            <a:r>
              <a:rPr lang="en-GB" sz="1000" b="1" dirty="0" smtClean="0"/>
              <a:t> increase</a:t>
            </a:r>
          </a:p>
          <a:p>
            <a:r>
              <a:rPr lang="en-GB" sz="1000" b="1" dirty="0" smtClean="0"/>
              <a:t>60% sensitivity &gt; 40% portfolio sensitivity</a:t>
            </a:r>
          </a:p>
          <a:p>
            <a:r>
              <a:rPr lang="en-GB" sz="1000" b="1" dirty="0" smtClean="0"/>
              <a:t>NIM </a:t>
            </a:r>
            <a:r>
              <a:rPr lang="en-GB" sz="1000" b="1" i="1" u="sng" dirty="0" smtClean="0"/>
              <a:t>reduces</a:t>
            </a:r>
            <a:r>
              <a:rPr lang="en-GB" sz="1000" b="1" dirty="0" smtClean="0"/>
              <a:t> by 5bps as a result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2108447" y="5100892"/>
            <a:ext cx="948733" cy="125192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+5bps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01712" y="3936323"/>
            <a:ext cx="92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rgbClr val="00B050"/>
                </a:solidFill>
              </a:rPr>
              <a:t>+5bps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21922" y="3954979"/>
            <a:ext cx="92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-</a:t>
            </a:r>
            <a:r>
              <a:rPr lang="en-GB" sz="1000" b="1" dirty="0" smtClean="0">
                <a:solidFill>
                  <a:srgbClr val="FF0000"/>
                </a:solidFill>
              </a:rPr>
              <a:t>5bps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961268" y="4908887"/>
            <a:ext cx="948733" cy="316375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ヒラギノ角ゴ Pro W3" pitchFamily="124" charset="-128"/>
              </a:rPr>
              <a:t>+15bps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108446" y="4972686"/>
            <a:ext cx="948733" cy="140459"/>
          </a:xfrm>
          <a:prstGeom prst="rect">
            <a:avLst/>
          </a:prstGeom>
          <a:solidFill>
            <a:srgbClr val="890C5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NLA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ea typeface="ヒラギノ角ゴ Pro W3" pitchFamily="124" charset="-128"/>
              </a:rPr>
              <a:t>(10bps)</a:t>
            </a: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ヒラギノ角ゴ Pro W3" pitchFamily="124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961267" y="4791310"/>
            <a:ext cx="948733" cy="140459"/>
          </a:xfrm>
          <a:prstGeom prst="rect">
            <a:avLst/>
          </a:prstGeom>
          <a:solidFill>
            <a:srgbClr val="890C58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NLA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ヒラギノ角ゴ Pro W3" pitchFamily="124" charset="-128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ea typeface="ヒラギノ角ゴ Pro W3" pitchFamily="124" charset="-128"/>
              </a:rPr>
              <a:t>(10bps)</a:t>
            </a:r>
            <a:endParaRPr kumimoji="0" lang="en-GB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ヒラギノ角ゴ Pro W3" pitchFamily="12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0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Only"/>
</p:tagLst>
</file>

<file path=ppt/theme/theme1.xml><?xml version="1.0" encoding="utf-8"?>
<a:theme xmlns:a="http://schemas.openxmlformats.org/drawingml/2006/main" name="ICG_Pres_CTS%20(Letter)[1]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0.xml><?xml version="1.0" encoding="utf-8"?>
<a:theme xmlns:a="http://schemas.openxmlformats.org/drawingml/2006/main" name="5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1.xml><?xml version="1.0" encoding="utf-8"?>
<a:theme xmlns:a="http://schemas.openxmlformats.org/drawingml/2006/main" name="6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2.xml><?xml version="1.0" encoding="utf-8"?>
<a:theme xmlns:a="http://schemas.openxmlformats.org/drawingml/2006/main" name="7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3.xml><?xml version="1.0" encoding="utf-8"?>
<a:theme xmlns:a="http://schemas.openxmlformats.org/drawingml/2006/main" name="8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4.xml><?xml version="1.0" encoding="utf-8"?>
<a:theme xmlns:a="http://schemas.openxmlformats.org/drawingml/2006/main" name="9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 marL="171450" indent="-171450" algn="l">
          <a:spcBef>
            <a:spcPct val="75000"/>
          </a:spcBef>
          <a:buClr>
            <a:srgbClr val="97999B"/>
          </a:buClr>
          <a:buSzPct val="100000"/>
          <a:defRPr sz="800" b="1" dirty="0">
            <a:solidFill>
              <a:schemeClr val="accent1"/>
            </a:solidFill>
            <a:latin typeface="Arial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5.xml><?xml version="1.0" encoding="utf-8"?>
<a:theme xmlns:a="http://schemas.openxmlformats.org/drawingml/2006/main" name="10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6.xml><?xml version="1.0" encoding="utf-8"?>
<a:theme xmlns:a="http://schemas.openxmlformats.org/drawingml/2006/main" name="1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7.xml><?xml version="1.0" encoding="utf-8"?>
<a:theme xmlns:a="http://schemas.openxmlformats.org/drawingml/2006/main" name="Citi_corporate_sampleslides20120814">
  <a:themeElements>
    <a:clrScheme name="201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2D72"/>
      </a:accent1>
      <a:accent2>
        <a:srgbClr val="00BDF2"/>
      </a:accent2>
      <a:accent3>
        <a:srgbClr val="FFAA11"/>
      </a:accent3>
      <a:accent4>
        <a:srgbClr val="890C58"/>
      </a:accent4>
      <a:accent5>
        <a:srgbClr val="00843D"/>
      </a:accent5>
      <a:accent6>
        <a:srgbClr val="FFCD00"/>
      </a:accent6>
      <a:hlink>
        <a:srgbClr val="00BDF2"/>
      </a:hlink>
      <a:folHlink>
        <a:srgbClr val="95999D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sampleslides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9.xml><?xml version="1.0" encoding="utf-8"?>
<a:theme xmlns:a="http://schemas.openxmlformats.org/drawingml/2006/main" name="1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20.xml><?xml version="1.0" encoding="utf-8"?>
<a:theme xmlns:a="http://schemas.openxmlformats.org/drawingml/2006/main" name="2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1.xml><?xml version="1.0" encoding="utf-8"?>
<a:theme xmlns:a="http://schemas.openxmlformats.org/drawingml/2006/main" name="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2.xml><?xml version="1.0" encoding="utf-8"?>
<a:theme xmlns:a="http://schemas.openxmlformats.org/drawingml/2006/main" name="1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4.xml><?xml version="1.0" encoding="utf-8"?>
<a:theme xmlns:a="http://schemas.openxmlformats.org/drawingml/2006/main" name="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5.xml><?xml version="1.0" encoding="utf-8"?>
<a:theme xmlns:a="http://schemas.openxmlformats.org/drawingml/2006/main" name="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6.xml><?xml version="1.0" encoding="utf-8"?>
<a:theme xmlns:a="http://schemas.openxmlformats.org/drawingml/2006/main" name="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7.xml><?xml version="1.0" encoding="utf-8"?>
<a:theme xmlns:a="http://schemas.openxmlformats.org/drawingml/2006/main" name="1_ICG_Pres_CTS%20(Letter)[1]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8.xml><?xml version="1.0" encoding="utf-8"?>
<a:theme xmlns:a="http://schemas.openxmlformats.org/drawingml/2006/main" name="2_ICG_Pres_CTS%20(Letter)[1]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9.xml><?xml version="1.0" encoding="utf-8"?>
<a:theme xmlns:a="http://schemas.openxmlformats.org/drawingml/2006/main" name="3_ICG_Pres_CTS%20(Letter)[1]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59DD84D02574090078A3E47DF7868" ma:contentTypeVersion="0" ma:contentTypeDescription="Create a new document." ma:contentTypeScope="" ma:versionID="5b1e21047766522bf7e1303735de8b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0EAE88-09C9-4B75-B848-21F047718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246D40-F542-4C54-AEE2-C62078937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C4B8C9-C45B-45F1-97CD-819DEAD9A74B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ICG_Pres_CTS%20(Letter)[1]</Template>
  <TotalTime>14712</TotalTime>
  <Words>588</Words>
  <Application>Microsoft Office PowerPoint</Application>
  <PresentationFormat>Letter Paper (8.5x11 in)</PresentationFormat>
  <Paragraphs>113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22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ICG_Pres_CTS%20(Letter)[1]</vt:lpstr>
      <vt:lpstr>ICG_Pres (A4)</vt:lpstr>
      <vt:lpstr>1_ICG_Pres (A4)</vt:lpstr>
      <vt:lpstr>2_ICG_Pres (A4)</vt:lpstr>
      <vt:lpstr>3_ICG_Pres (A4)</vt:lpstr>
      <vt:lpstr>4_ICG_Pres (A4)</vt:lpstr>
      <vt:lpstr>1_ICG_Pres_CTS%20(Letter)[1]</vt:lpstr>
      <vt:lpstr>2_ICG_Pres_CTS%20(Letter)[1]</vt:lpstr>
      <vt:lpstr>3_ICG_Pres_CTS%20(Letter)[1]</vt:lpstr>
      <vt:lpstr>5_ICG_Pres (A4)</vt:lpstr>
      <vt:lpstr>6_ICG_Pres (A4)</vt:lpstr>
      <vt:lpstr>7_ICG_Pres (A4)</vt:lpstr>
      <vt:lpstr>8_ICG_Pres (A4)</vt:lpstr>
      <vt:lpstr>9_ICG_Pres (A4)</vt:lpstr>
      <vt:lpstr>10_ICG_Pres (A4)</vt:lpstr>
      <vt:lpstr>11_ICG_Pres (A4)</vt:lpstr>
      <vt:lpstr>Citi_corporate_sampleslides20120814</vt:lpstr>
      <vt:lpstr>1_ICG_Pres (Letter)</vt:lpstr>
      <vt:lpstr>12_ICG_Pres (A4)</vt:lpstr>
      <vt:lpstr>2_ICG_Pres (Letter)</vt:lpstr>
      <vt:lpstr>13_ICG_Pres (A4)</vt:lpstr>
      <vt:lpstr>14_ICG_Pres (A4)</vt:lpstr>
      <vt:lpstr>NRFF Revenue in LMS – Portfolio view</vt:lpstr>
      <vt:lpstr>NRFF Revenue in LMS – Client view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xl28635</dc:creator>
  <cp:lastModifiedBy>Prestage, David T [ICG-TTS]</cp:lastModifiedBy>
  <cp:revision>1216</cp:revision>
  <cp:lastPrinted>2016-11-23T11:19:20Z</cp:lastPrinted>
  <dcterms:created xsi:type="dcterms:W3CDTF">2013-02-25T13:29:06Z</dcterms:created>
  <dcterms:modified xsi:type="dcterms:W3CDTF">2017-02-10T00:47:49Z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0x01010058659DD84D02574090078A3E47DF7868</vt:lpwstr>
  </property>
  <property fmtid="{D5CDD505-2E9C-101B-9397-08002B2CF9AE}" pid="3" name="Design">
    <vt:lpwstr>ICG_Pres(Letter).potx</vt:lpwstr>
  </property>
  <property fmtid="{D5CDD505-2E9C-101B-9397-08002B2CF9AE}" pid="4" name="TOCOpt">
    <vt:lpwstr>1</vt:lpwstr>
  </property>
  <property fmtid="{D5CDD505-2E9C-101B-9397-08002B2CF9AE}" pid="5" name="PNSOpt">
    <vt:lpwstr>1</vt:lpwstr>
  </property>
  <property fmtid="{D5CDD505-2E9C-101B-9397-08002B2CF9AE}" pid="6" name="Pitchbook Compatible">
    <vt:lpwstr>Yes</vt:lpwstr>
  </property>
</Properties>
</file>