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150" autoAdjust="0"/>
  </p:normalViewPr>
  <p:slideViewPr>
    <p:cSldViewPr>
      <p:cViewPr varScale="1">
        <p:scale>
          <a:sx n="87" d="100"/>
          <a:sy n="87" d="100"/>
        </p:scale>
        <p:origin x="-69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2EDC2B-BE4E-49EB-9545-EAEA65FC4C42}" type="datetimeFigureOut">
              <a:rPr lang="zh-CN" altLang="en-US" smtClean="0"/>
              <a:t>2020/2/20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5DAE4F-9589-49D2-A7B4-79C173515133}" type="slidenum">
              <a:rPr lang="zh-CN" altLang="en-US" smtClean="0"/>
              <a:t>‹#›</a:t>
            </a:fld>
            <a:endParaRPr lang="zh-CN" altLang="en-US"/>
          </a:p>
        </p:txBody>
      </p:sp>
    </p:spTree>
    <p:extLst>
      <p:ext uri="{BB962C8B-B14F-4D97-AF65-F5344CB8AC3E}">
        <p14:creationId xmlns:p14="http://schemas.microsoft.com/office/powerpoint/2010/main" val="1497188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By default, the aircraft will fly relative to itself, so a left command causes the aircraft to fly to its left. This makes sense if an aircraft is being piloted from the first person view. However, when the aircraft is being piloted remotely from a fixed location it can be confusing or inconvenient.</a:t>
            </a:r>
          </a:p>
          <a:p>
            <a:r>
              <a:rPr lang="en-US" altLang="zh-CN" sz="1200" b="0" i="0" kern="1200" dirty="0" smtClean="0">
                <a:solidFill>
                  <a:schemeClr val="tx1"/>
                </a:solidFill>
                <a:effectLst/>
                <a:latin typeface="+mn-lt"/>
                <a:ea typeface="+mn-ea"/>
                <a:cs typeface="+mn-cs"/>
              </a:rPr>
              <a:t>When the pilot can't determine the heading of the aircraft, then it is hard to predict how the aircraft will move relative to the pilot. If the aircraft is facing the pilot, then from the pilot's perspective, the aircraft will move right when a left command is issued.</a:t>
            </a:r>
          </a:p>
          <a:p>
            <a:endParaRPr lang="zh-CN" altLang="en-US" dirty="0"/>
          </a:p>
        </p:txBody>
      </p:sp>
      <p:sp>
        <p:nvSpPr>
          <p:cNvPr id="4" name="灯片编号占位符 3"/>
          <p:cNvSpPr>
            <a:spLocks noGrp="1"/>
          </p:cNvSpPr>
          <p:nvPr>
            <p:ph type="sldNum" sz="quarter" idx="10"/>
          </p:nvPr>
        </p:nvSpPr>
        <p:spPr/>
        <p:txBody>
          <a:bodyPr/>
          <a:lstStyle/>
          <a:p>
            <a:fld id="{3E5DAE4F-9589-49D2-A7B4-79C173515133}" type="slidenum">
              <a:rPr lang="zh-CN" altLang="en-US" smtClean="0"/>
              <a:t>7</a:t>
            </a:fld>
            <a:endParaRPr lang="zh-CN" altLang="en-US"/>
          </a:p>
        </p:txBody>
      </p:sp>
    </p:spTree>
    <p:extLst>
      <p:ext uri="{BB962C8B-B14F-4D97-AF65-F5344CB8AC3E}">
        <p14:creationId xmlns:p14="http://schemas.microsoft.com/office/powerpoint/2010/main" val="79096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5DAE4F-9589-49D2-A7B4-79C173515133}" type="slidenum">
              <a:rPr lang="zh-CN" altLang="en-US" smtClean="0"/>
              <a:t>10</a:t>
            </a:fld>
            <a:endParaRPr lang="zh-CN" altLang="en-US"/>
          </a:p>
        </p:txBody>
      </p:sp>
    </p:spTree>
    <p:extLst>
      <p:ext uri="{BB962C8B-B14F-4D97-AF65-F5344CB8AC3E}">
        <p14:creationId xmlns:p14="http://schemas.microsoft.com/office/powerpoint/2010/main" val="182192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2020/2/20</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2020/2/20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2020/2/20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2020/2/20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2020/2/20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2020/2/20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2020/2/20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2020/2/20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2020/2/20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t>2020/2/20</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dji.com/cn/mobile-sdk/documentation/introduction/component-guide-flightController.html#IMU-Inertial-Measurement-Un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en.wikipedia.org/wiki/Right-hand_rul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4287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State Information(10Hz)</a:t>
            </a:r>
            <a:endParaRPr lang="zh-CN" altLang="en-US" dirty="0"/>
          </a:p>
        </p:txBody>
      </p:sp>
      <p:sp>
        <p:nvSpPr>
          <p:cNvPr id="3" name="内容占位符 2"/>
          <p:cNvSpPr>
            <a:spLocks noGrp="1"/>
          </p:cNvSpPr>
          <p:nvPr>
            <p:ph idx="1"/>
          </p:nvPr>
        </p:nvSpPr>
        <p:spPr/>
        <p:txBody>
          <a:bodyPr/>
          <a:lstStyle/>
          <a:p>
            <a:r>
              <a:rPr lang="en-US" altLang="zh-CN" dirty="0"/>
              <a:t>Aircraft position, velocity and altitude</a:t>
            </a:r>
          </a:p>
          <a:p>
            <a:r>
              <a:rPr lang="en-US" altLang="zh-CN" dirty="0"/>
              <a:t>Remaining Battery and Flight time information</a:t>
            </a:r>
          </a:p>
          <a:p>
            <a:r>
              <a:rPr lang="en-US" altLang="zh-CN" dirty="0"/>
              <a:t>Home location</a:t>
            </a:r>
          </a:p>
          <a:p>
            <a:r>
              <a:rPr lang="en-US" altLang="zh-CN" dirty="0"/>
              <a:t>Sensor information (compass, IMU, Satellite positioning)</a:t>
            </a:r>
          </a:p>
          <a:p>
            <a:r>
              <a:rPr lang="en-US" altLang="zh-CN" dirty="0"/>
              <a:t>Return home status</a:t>
            </a:r>
          </a:p>
          <a:p>
            <a:r>
              <a:rPr lang="en-US" altLang="zh-CN" dirty="0"/>
              <a:t>Whether motors are on and aircraft is flying or not</a:t>
            </a:r>
          </a:p>
          <a:p>
            <a:r>
              <a:rPr lang="en-US" altLang="zh-CN" dirty="0"/>
              <a:t>Flight limitation and GEO system information</a:t>
            </a:r>
          </a:p>
          <a:p>
            <a:endParaRPr lang="zh-CN" altLang="en-US" dirty="0"/>
          </a:p>
        </p:txBody>
      </p:sp>
    </p:spTree>
    <p:extLst>
      <p:ext uri="{BB962C8B-B14F-4D97-AF65-F5344CB8AC3E}">
        <p14:creationId xmlns:p14="http://schemas.microsoft.com/office/powerpoint/2010/main" val="1354814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Flying</a:t>
            </a:r>
            <a:endParaRPr lang="zh-CN" altLang="en-US" dirty="0"/>
          </a:p>
        </p:txBody>
      </p:sp>
      <p:sp>
        <p:nvSpPr>
          <p:cNvPr id="3" name="内容占位符 2"/>
          <p:cNvSpPr>
            <a:spLocks noGrp="1"/>
          </p:cNvSpPr>
          <p:nvPr>
            <p:ph idx="1"/>
          </p:nvPr>
        </p:nvSpPr>
        <p:spPr/>
        <p:txBody>
          <a:bodyPr/>
          <a:lstStyle/>
          <a:p>
            <a:r>
              <a:rPr lang="en-US" altLang="zh-CN" dirty="0"/>
              <a:t>Motor Control</a:t>
            </a:r>
          </a:p>
          <a:p>
            <a:pPr lvl="1"/>
            <a:r>
              <a:rPr lang="en-US" altLang="zh-CN" dirty="0"/>
              <a:t>Motors can be turned on and off through APIs in the DJI Mobile SDK. Motors can only be turned off when the aircraft is not flying. Motors will not turn on if there are </a:t>
            </a:r>
            <a:r>
              <a:rPr lang="en-US" altLang="zh-CN" dirty="0">
                <a:hlinkClick r:id="rId2"/>
              </a:rPr>
              <a:t>IMU</a:t>
            </a:r>
            <a:r>
              <a:rPr lang="en-US" altLang="zh-CN" dirty="0"/>
              <a:t> or Compass calibration errors, or if the IMU is still pre-heating</a:t>
            </a:r>
            <a:r>
              <a:rPr lang="en-US" altLang="zh-CN" dirty="0" smtClean="0"/>
              <a:t>.</a:t>
            </a:r>
          </a:p>
          <a:p>
            <a:pPr marL="457200" lvl="1" indent="0">
              <a:buNone/>
            </a:pPr>
            <a:endParaRPr lang="en-US" altLang="zh-CN" dirty="0" smtClean="0"/>
          </a:p>
        </p:txBody>
      </p:sp>
    </p:spTree>
    <p:extLst>
      <p:ext uri="{BB962C8B-B14F-4D97-AF65-F5344CB8AC3E}">
        <p14:creationId xmlns:p14="http://schemas.microsoft.com/office/powerpoint/2010/main" val="644673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Flight Controller</a:t>
            </a:r>
            <a:endParaRPr lang="zh-CN" altLang="en-US" dirty="0"/>
          </a:p>
        </p:txBody>
      </p:sp>
      <p:sp>
        <p:nvSpPr>
          <p:cNvPr id="3" name="内容占位符 2"/>
          <p:cNvSpPr>
            <a:spLocks noGrp="1"/>
          </p:cNvSpPr>
          <p:nvPr>
            <p:ph idx="1"/>
          </p:nvPr>
        </p:nvSpPr>
        <p:spPr/>
        <p:txBody>
          <a:bodyPr>
            <a:normAutofit/>
          </a:bodyPr>
          <a:lstStyle/>
          <a:p>
            <a:r>
              <a:rPr lang="en-US" altLang="zh-CN" b="1" dirty="0"/>
              <a:t>Flight control </a:t>
            </a:r>
            <a:r>
              <a:rPr lang="en-US" altLang="zh-CN" dirty="0"/>
              <a:t>including motor control, taking off and landing, manual flight modes</a:t>
            </a:r>
          </a:p>
          <a:p>
            <a:r>
              <a:rPr lang="en-US" altLang="zh-CN" b="1" dirty="0"/>
              <a:t>Aircraft</a:t>
            </a:r>
            <a:r>
              <a:rPr lang="en-US" altLang="zh-CN" dirty="0"/>
              <a:t> </a:t>
            </a:r>
            <a:r>
              <a:rPr lang="en-US" altLang="zh-CN" b="1" dirty="0"/>
              <a:t>state information </a:t>
            </a:r>
            <a:r>
              <a:rPr lang="en-US" altLang="zh-CN" dirty="0"/>
              <a:t>such as attitude, position, speed</a:t>
            </a:r>
          </a:p>
          <a:p>
            <a:r>
              <a:rPr lang="en-US" altLang="zh-CN" b="1" dirty="0"/>
              <a:t>Sensor</a:t>
            </a:r>
            <a:r>
              <a:rPr lang="en-US" altLang="zh-CN" dirty="0"/>
              <a:t> sub components such as compasses, IMUs, and positioning systems.</a:t>
            </a:r>
          </a:p>
          <a:p>
            <a:r>
              <a:rPr lang="en-US" altLang="zh-CN" dirty="0"/>
              <a:t>Aircraft sub components such as the landing gear</a:t>
            </a:r>
          </a:p>
          <a:p>
            <a:r>
              <a:rPr lang="en-US" altLang="zh-CN" b="1" dirty="0"/>
              <a:t>Flight limitation systems </a:t>
            </a:r>
            <a:r>
              <a:rPr lang="en-US" altLang="zh-CN" dirty="0"/>
              <a:t>such as GEO Zones and the GEO System</a:t>
            </a:r>
          </a:p>
          <a:p>
            <a:r>
              <a:rPr lang="en-US" altLang="zh-CN" dirty="0"/>
              <a:t>Aircraft flight simulation for testing and </a:t>
            </a:r>
            <a:r>
              <a:rPr lang="en-US" altLang="zh-CN" dirty="0" smtClean="0"/>
              <a:t>debugging</a:t>
            </a:r>
            <a:r>
              <a:rPr lang="en-US" altLang="zh-CN" dirty="0"/>
              <a:t/>
            </a:r>
            <a:br>
              <a:rPr lang="en-US" altLang="zh-CN" dirty="0"/>
            </a:br>
            <a:endParaRPr lang="zh-CN" altLang="en-US" dirty="0"/>
          </a:p>
        </p:txBody>
      </p:sp>
    </p:spTree>
    <p:extLst>
      <p:ext uri="{BB962C8B-B14F-4D97-AF65-F5344CB8AC3E}">
        <p14:creationId xmlns:p14="http://schemas.microsoft.com/office/powerpoint/2010/main" val="3605085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933056"/>
            <a:ext cx="2550407" cy="160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2329803"/>
            <a:ext cx="2560645" cy="160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en-US" altLang="zh-CN" dirty="0"/>
              <a:t>F</a:t>
            </a:r>
            <a:r>
              <a:rPr lang="en-US" altLang="zh-CN" dirty="0" smtClean="0"/>
              <a:t>undamental </a:t>
            </a:r>
            <a:r>
              <a:rPr lang="en-US" altLang="zh-CN" dirty="0"/>
              <a:t>C</a:t>
            </a:r>
            <a:r>
              <a:rPr lang="en-US" altLang="zh-CN" dirty="0" smtClean="0"/>
              <a:t>oncepts</a:t>
            </a:r>
            <a:endParaRPr lang="zh-CN" altLang="en-US" dirty="0"/>
          </a:p>
        </p:txBody>
      </p:sp>
      <p:sp>
        <p:nvSpPr>
          <p:cNvPr id="3" name="内容占位符 2"/>
          <p:cNvSpPr>
            <a:spLocks noGrp="1"/>
          </p:cNvSpPr>
          <p:nvPr>
            <p:ph idx="1"/>
          </p:nvPr>
        </p:nvSpPr>
        <p:spPr>
          <a:xfrm>
            <a:off x="457200" y="1600200"/>
            <a:ext cx="7139136" cy="4525963"/>
          </a:xfrm>
        </p:spPr>
        <p:txBody>
          <a:bodyPr/>
          <a:lstStyle/>
          <a:p>
            <a:r>
              <a:rPr lang="en-US" altLang="zh-CN" dirty="0" smtClean="0"/>
              <a:t>Concept1:  Two Coordinate Systems</a:t>
            </a:r>
          </a:p>
          <a:p>
            <a:r>
              <a:rPr lang="en-US" altLang="zh-CN" dirty="0" smtClean="0"/>
              <a:t>1.1 Body Coordinate System</a:t>
            </a:r>
          </a:p>
          <a:p>
            <a:pPr lvl="2"/>
            <a:r>
              <a:rPr lang="en-US" altLang="zh-CN" sz="2400" dirty="0" smtClean="0"/>
              <a:t>using </a:t>
            </a:r>
            <a:r>
              <a:rPr lang="en-US" altLang="zh-CN" sz="2400" dirty="0">
                <a:hlinkClick r:id="rId4"/>
              </a:rPr>
              <a:t>coordinate </a:t>
            </a:r>
            <a:r>
              <a:rPr lang="en-US" altLang="zh-CN" sz="2400" dirty="0">
                <a:hlinkClick r:id="rId4"/>
              </a:rPr>
              <a:t>right hand </a:t>
            </a:r>
            <a:r>
              <a:rPr lang="en-US" altLang="zh-CN" sz="2400" dirty="0">
                <a:hlinkClick r:id="rId4"/>
              </a:rPr>
              <a:t>rule</a:t>
            </a:r>
            <a:endParaRPr lang="en-US" altLang="zh-CN" sz="2400" dirty="0"/>
          </a:p>
          <a:p>
            <a:pPr marL="914400" lvl="2" indent="0">
              <a:buNone/>
            </a:pPr>
            <a:r>
              <a:rPr lang="en-US" altLang="zh-CN" b="1" dirty="0"/>
              <a:t>X</a:t>
            </a:r>
            <a:r>
              <a:rPr lang="en-US" altLang="zh-CN" dirty="0"/>
              <a:t> axis is directed through the front of the </a:t>
            </a:r>
            <a:r>
              <a:rPr lang="en-US" altLang="zh-CN" dirty="0" smtClean="0"/>
              <a:t>aircraft;</a:t>
            </a:r>
          </a:p>
          <a:p>
            <a:pPr marL="914400" lvl="2" indent="0">
              <a:buNone/>
            </a:pPr>
            <a:r>
              <a:rPr lang="en-US" altLang="zh-CN" b="1" dirty="0" smtClean="0"/>
              <a:t>Y</a:t>
            </a:r>
            <a:r>
              <a:rPr lang="en-US" altLang="zh-CN" dirty="0"/>
              <a:t> axis through the right of the </a:t>
            </a:r>
            <a:r>
              <a:rPr lang="en-US" altLang="zh-CN" dirty="0" smtClean="0"/>
              <a:t>aircraft;</a:t>
            </a:r>
          </a:p>
          <a:p>
            <a:pPr marL="914400" lvl="2" indent="0">
              <a:buNone/>
            </a:pPr>
            <a:r>
              <a:rPr lang="en-US" altLang="zh-CN" b="1" dirty="0"/>
              <a:t>Z</a:t>
            </a:r>
            <a:r>
              <a:rPr lang="en-US" altLang="zh-CN" dirty="0"/>
              <a:t> axis </a:t>
            </a:r>
            <a:r>
              <a:rPr lang="en-US" altLang="zh-CN" dirty="0" smtClean="0"/>
              <a:t>through </a:t>
            </a:r>
            <a:r>
              <a:rPr lang="en-US" altLang="zh-CN" dirty="0"/>
              <a:t>the bottom of the </a:t>
            </a:r>
            <a:r>
              <a:rPr lang="en-US" altLang="zh-CN" dirty="0" smtClean="0"/>
              <a:t>aircraft.</a:t>
            </a:r>
          </a:p>
          <a:p>
            <a:pPr lvl="2"/>
            <a:r>
              <a:rPr lang="en-US" altLang="zh-CN" sz="2400" dirty="0" smtClean="0"/>
              <a:t>Aircraft rotation</a:t>
            </a:r>
          </a:p>
          <a:p>
            <a:pPr marL="914400" lvl="2" indent="0">
              <a:buNone/>
            </a:pPr>
            <a:r>
              <a:rPr lang="en-US" altLang="zh-CN" dirty="0" smtClean="0"/>
              <a:t>Using </a:t>
            </a:r>
            <a:r>
              <a:rPr lang="en-US" altLang="zh-CN" u="sng" dirty="0" smtClean="0"/>
              <a:t>right hand rule </a:t>
            </a:r>
            <a:r>
              <a:rPr lang="en-US" altLang="zh-CN" dirty="0" smtClean="0"/>
              <a:t>to define the direction of positive rotation.</a:t>
            </a:r>
          </a:p>
          <a:p>
            <a:pPr marL="914400" lvl="2" indent="0">
              <a:buNone/>
            </a:pPr>
            <a:r>
              <a:rPr lang="en-US" altLang="zh-CN" dirty="0"/>
              <a:t>T</a:t>
            </a:r>
            <a:r>
              <a:rPr lang="en-US" altLang="zh-CN" dirty="0" smtClean="0"/>
              <a:t>he </a:t>
            </a:r>
            <a:r>
              <a:rPr lang="en-US" altLang="zh-CN" dirty="0"/>
              <a:t>X, Y and Z axes are renamed </a:t>
            </a:r>
            <a:r>
              <a:rPr lang="en-US" altLang="zh-CN" b="1" i="1" dirty="0"/>
              <a:t>Roll</a:t>
            </a:r>
            <a:r>
              <a:rPr lang="en-US" altLang="zh-CN" dirty="0"/>
              <a:t>, </a:t>
            </a:r>
            <a:r>
              <a:rPr lang="en-US" altLang="zh-CN" b="1" i="1" dirty="0"/>
              <a:t>Pitch</a:t>
            </a:r>
            <a:r>
              <a:rPr lang="en-US" altLang="zh-CN" dirty="0"/>
              <a:t> and </a:t>
            </a:r>
            <a:r>
              <a:rPr lang="en-US" altLang="zh-CN" b="1" i="1" dirty="0"/>
              <a:t>Yaw</a:t>
            </a:r>
            <a:r>
              <a:rPr lang="en-US" altLang="zh-CN" dirty="0"/>
              <a:t>.</a:t>
            </a:r>
          </a:p>
          <a:p>
            <a:pPr marL="914400" lvl="2" indent="0">
              <a:buNone/>
            </a:pPr>
            <a:r>
              <a:rPr lang="en-US" altLang="zh-CN" dirty="0" smtClean="0"/>
              <a:t>For instance,</a:t>
            </a:r>
            <a:r>
              <a:rPr lang="en-US" altLang="zh-CN" dirty="0"/>
              <a:t>  if the aircraft rotates around the Pitch axis (Y axis) it will move in the X axis direction. Moreover, if the Pitch angle is </a:t>
            </a:r>
            <a:r>
              <a:rPr lang="en-US" altLang="zh-CN" b="1" dirty="0"/>
              <a:t>positive</a:t>
            </a:r>
            <a:r>
              <a:rPr lang="en-US" altLang="zh-CN" dirty="0"/>
              <a:t>, the direction will be </a:t>
            </a:r>
            <a:r>
              <a:rPr lang="en-US" altLang="zh-CN" b="1" dirty="0"/>
              <a:t>backwards</a:t>
            </a:r>
            <a:r>
              <a:rPr lang="en-US" altLang="zh-CN" dirty="0"/>
              <a:t>, or in the </a:t>
            </a:r>
            <a:r>
              <a:rPr lang="en-US" altLang="zh-CN" b="1" dirty="0"/>
              <a:t>negative X axis</a:t>
            </a:r>
            <a:r>
              <a:rPr lang="en-US" altLang="zh-CN" dirty="0"/>
              <a:t>. </a:t>
            </a:r>
            <a:endParaRPr lang="en-US" altLang="zh-CN" dirty="0"/>
          </a:p>
          <a:p>
            <a:pPr marL="914400" lvl="2" indent="0">
              <a:buNone/>
            </a:pPr>
            <a:endParaRPr lang="en-US" altLang="zh-CN" dirty="0"/>
          </a:p>
        </p:txBody>
      </p:sp>
    </p:spTree>
    <p:extLst>
      <p:ext uri="{BB962C8B-B14F-4D97-AF65-F5344CB8AC3E}">
        <p14:creationId xmlns:p14="http://schemas.microsoft.com/office/powerpoint/2010/main" val="2000095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evusa.djicdn.com/images/flightController-concepts/CoordinateSystemNED-00fc49de0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353" y="3342445"/>
            <a:ext cx="3552847" cy="341176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Concept1:  Two Coordinate Systems</a:t>
            </a:r>
          </a:p>
          <a:p>
            <a:r>
              <a:rPr lang="en-US" altLang="zh-CN" dirty="0" smtClean="0"/>
              <a:t>1.2</a:t>
            </a:r>
            <a:r>
              <a:rPr lang="en-US" altLang="zh-CN" dirty="0"/>
              <a:t> </a:t>
            </a:r>
            <a:r>
              <a:rPr lang="en-US" altLang="zh-CN" dirty="0" smtClean="0"/>
              <a:t> Ground </a:t>
            </a:r>
            <a:r>
              <a:rPr lang="en-US" altLang="zh-CN" dirty="0"/>
              <a:t>(World) Coordinate </a:t>
            </a:r>
            <a:r>
              <a:rPr lang="en-US" altLang="zh-CN" dirty="0" smtClean="0"/>
              <a:t>System</a:t>
            </a:r>
          </a:p>
          <a:p>
            <a:pPr lvl="1"/>
            <a:r>
              <a:rPr lang="en-US" altLang="zh-CN" dirty="0"/>
              <a:t>A popular ground or world coordinate system used for aircraft aligns the positive </a:t>
            </a:r>
            <a:r>
              <a:rPr lang="en-US" altLang="zh-CN" b="1" dirty="0"/>
              <a:t>X</a:t>
            </a:r>
            <a:r>
              <a:rPr lang="en-US" altLang="zh-CN" dirty="0"/>
              <a:t>, </a:t>
            </a:r>
            <a:r>
              <a:rPr lang="en-US" altLang="zh-CN" b="1" dirty="0"/>
              <a:t>Y</a:t>
            </a:r>
            <a:r>
              <a:rPr lang="en-US" altLang="zh-CN" dirty="0"/>
              <a:t> and </a:t>
            </a:r>
            <a:r>
              <a:rPr lang="en-US" altLang="zh-CN" b="1" dirty="0"/>
              <a:t>Z</a:t>
            </a:r>
            <a:r>
              <a:rPr lang="en-US" altLang="zh-CN" dirty="0"/>
              <a:t> axes with the directions of </a:t>
            </a:r>
            <a:r>
              <a:rPr lang="en-US" altLang="zh-CN" b="1" dirty="0"/>
              <a:t>North</a:t>
            </a:r>
            <a:r>
              <a:rPr lang="en-US" altLang="zh-CN" dirty="0"/>
              <a:t>, </a:t>
            </a:r>
            <a:r>
              <a:rPr lang="en-US" altLang="zh-CN" b="1" dirty="0" smtClean="0"/>
              <a:t>East </a:t>
            </a:r>
            <a:r>
              <a:rPr lang="en-US" altLang="zh-CN" dirty="0" smtClean="0"/>
              <a:t>and</a:t>
            </a:r>
            <a:r>
              <a:rPr lang="en-US" altLang="zh-CN" dirty="0"/>
              <a:t> </a:t>
            </a:r>
            <a:r>
              <a:rPr lang="en-US" altLang="zh-CN" b="1" dirty="0"/>
              <a:t>D</a:t>
            </a:r>
            <a:r>
              <a:rPr lang="en-US" altLang="zh-CN" b="1" dirty="0" smtClean="0"/>
              <a:t>own</a:t>
            </a:r>
            <a:r>
              <a:rPr lang="en-US" altLang="zh-CN" dirty="0"/>
              <a:t>. This convention is called </a:t>
            </a:r>
            <a:r>
              <a:rPr lang="en-US" altLang="zh-CN" b="1" dirty="0"/>
              <a:t>North-East-Down</a:t>
            </a:r>
            <a:r>
              <a:rPr lang="en-US" altLang="zh-CN" dirty="0"/>
              <a:t> or </a:t>
            </a:r>
            <a:r>
              <a:rPr lang="en-US" altLang="zh-CN" b="1" dirty="0"/>
              <a:t>NED</a:t>
            </a:r>
            <a:r>
              <a:rPr lang="en-US" altLang="zh-CN" dirty="0"/>
              <a:t>.</a:t>
            </a:r>
          </a:p>
        </p:txBody>
      </p:sp>
    </p:spTree>
    <p:extLst>
      <p:ext uri="{BB962C8B-B14F-4D97-AF65-F5344CB8AC3E}">
        <p14:creationId xmlns:p14="http://schemas.microsoft.com/office/powerpoint/2010/main" val="3170645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2636912"/>
            <a:ext cx="2926452" cy="23400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651959"/>
            <a:ext cx="2926452" cy="23400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2636912"/>
            <a:ext cx="2926451" cy="2340000"/>
          </a:xfrm>
          <a:prstGeom prst="rect">
            <a:avLst/>
          </a:prstGeom>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Concept2: Attitude and Flight</a:t>
            </a:r>
            <a:endParaRPr lang="en-US" altLang="zh-CN" dirty="0"/>
          </a:p>
          <a:p>
            <a:r>
              <a:rPr lang="en-US" altLang="zh-CN" dirty="0" smtClean="0"/>
              <a:t>2.1Attitude</a:t>
            </a:r>
          </a:p>
          <a:p>
            <a:pPr marL="457200" lvl="1" indent="0">
              <a:buNone/>
            </a:pPr>
            <a:r>
              <a:rPr lang="en-US" altLang="zh-CN" dirty="0" smtClean="0"/>
              <a:t>The orientation of the Aircraft and Gimbal,  defined by the rotation of  </a:t>
            </a:r>
            <a:r>
              <a:rPr lang="en-US" altLang="zh-CN" b="1" dirty="0" smtClean="0"/>
              <a:t>Pitch</a:t>
            </a:r>
            <a:r>
              <a:rPr lang="en-US" altLang="zh-CN" dirty="0" smtClean="0"/>
              <a:t>, </a:t>
            </a:r>
            <a:r>
              <a:rPr lang="en-US" altLang="zh-CN" b="1" dirty="0" smtClean="0"/>
              <a:t>Roll</a:t>
            </a:r>
            <a:r>
              <a:rPr lang="en-US" altLang="zh-CN" dirty="0" smtClean="0"/>
              <a:t> and </a:t>
            </a:r>
            <a:r>
              <a:rPr lang="en-US" altLang="zh-CN" b="1" dirty="0" smtClean="0"/>
              <a:t>Yaw</a:t>
            </a:r>
            <a:r>
              <a:rPr lang="en-US" altLang="zh-CN" dirty="0" smtClean="0"/>
              <a:t> axes.</a:t>
            </a:r>
          </a:p>
          <a:p>
            <a:pPr marL="457200" lvl="1" indent="0">
              <a:buNone/>
            </a:pPr>
            <a:endParaRPr lang="zh-CN" altLang="en-US" dirty="0"/>
          </a:p>
        </p:txBody>
      </p:sp>
      <p:sp>
        <p:nvSpPr>
          <p:cNvPr id="12" name="TextBox 11"/>
          <p:cNvSpPr txBox="1"/>
          <p:nvPr/>
        </p:nvSpPr>
        <p:spPr>
          <a:xfrm>
            <a:off x="899591" y="4800054"/>
            <a:ext cx="2638420" cy="1077218"/>
          </a:xfrm>
          <a:prstGeom prst="rect">
            <a:avLst/>
          </a:prstGeom>
          <a:noFill/>
        </p:spPr>
        <p:txBody>
          <a:bodyPr wrap="square" rtlCol="0">
            <a:spAutoFit/>
          </a:bodyPr>
          <a:lstStyle/>
          <a:p>
            <a:r>
              <a:rPr lang="en-US" altLang="zh-CN" sz="1600" dirty="0">
                <a:solidFill>
                  <a:schemeClr val="tx1">
                    <a:lumMod val="50000"/>
                    <a:lumOff val="50000"/>
                  </a:schemeClr>
                </a:solidFill>
                <a:latin typeface="+mj-lt"/>
              </a:rPr>
              <a:t>To pitch forward, the back </a:t>
            </a:r>
            <a:r>
              <a:rPr lang="en-US" altLang="zh-CN" sz="1600" dirty="0" smtClean="0">
                <a:solidFill>
                  <a:schemeClr val="tx1">
                    <a:lumMod val="50000"/>
                    <a:lumOff val="50000"/>
                  </a:schemeClr>
                </a:solidFill>
                <a:latin typeface="+mj-lt"/>
              </a:rPr>
              <a:t>propellers </a:t>
            </a:r>
            <a:r>
              <a:rPr lang="en-US" altLang="zh-CN" sz="1600" dirty="0">
                <a:solidFill>
                  <a:schemeClr val="tx1">
                    <a:lumMod val="50000"/>
                    <a:lumOff val="50000"/>
                  </a:schemeClr>
                </a:solidFill>
                <a:latin typeface="+mj-lt"/>
              </a:rPr>
              <a:t>spin faster and have more thrust than the front </a:t>
            </a:r>
            <a:r>
              <a:rPr lang="en-US" altLang="zh-CN" sz="1600" dirty="0" smtClean="0">
                <a:solidFill>
                  <a:schemeClr val="tx1">
                    <a:lumMod val="50000"/>
                    <a:lumOff val="50000"/>
                  </a:schemeClr>
                </a:solidFill>
                <a:latin typeface="+mj-lt"/>
              </a:rPr>
              <a:t>ones. </a:t>
            </a:r>
            <a:endParaRPr lang="zh-CN" altLang="en-US" sz="1600" dirty="0">
              <a:solidFill>
                <a:schemeClr val="tx1">
                  <a:lumMod val="50000"/>
                  <a:lumOff val="50000"/>
                </a:schemeClr>
              </a:solidFill>
              <a:latin typeface="+mj-lt"/>
            </a:endParaRPr>
          </a:p>
        </p:txBody>
      </p:sp>
      <p:sp>
        <p:nvSpPr>
          <p:cNvPr id="13" name="矩形 12"/>
          <p:cNvSpPr/>
          <p:nvPr/>
        </p:nvSpPr>
        <p:spPr>
          <a:xfrm>
            <a:off x="3635896" y="4800054"/>
            <a:ext cx="2448272" cy="1077218"/>
          </a:xfrm>
          <a:prstGeom prst="rect">
            <a:avLst/>
          </a:prstGeom>
          <a:noFill/>
        </p:spPr>
        <p:txBody>
          <a:bodyPr wrap="square" rtlCol="0">
            <a:spAutoFit/>
          </a:bodyPr>
          <a:lstStyle/>
          <a:p>
            <a:r>
              <a:rPr lang="en-US" altLang="zh-CN" sz="1600" dirty="0">
                <a:solidFill>
                  <a:schemeClr val="tx1">
                    <a:lumMod val="50000"/>
                    <a:lumOff val="50000"/>
                  </a:schemeClr>
                </a:solidFill>
                <a:latin typeface="+mj-lt"/>
              </a:rPr>
              <a:t>To roll left, the right </a:t>
            </a:r>
            <a:r>
              <a:rPr lang="en-US" altLang="zh-CN" sz="1600" dirty="0" smtClean="0">
                <a:solidFill>
                  <a:schemeClr val="tx1">
                    <a:lumMod val="50000"/>
                    <a:lumOff val="50000"/>
                  </a:schemeClr>
                </a:solidFill>
                <a:latin typeface="+mj-lt"/>
              </a:rPr>
              <a:t>propellers </a:t>
            </a:r>
            <a:r>
              <a:rPr lang="en-US" altLang="zh-CN" sz="1600" dirty="0">
                <a:solidFill>
                  <a:schemeClr val="tx1">
                    <a:lumMod val="50000"/>
                    <a:lumOff val="50000"/>
                  </a:schemeClr>
                </a:solidFill>
                <a:latin typeface="+mj-lt"/>
              </a:rPr>
              <a:t>spin faster and have more thrust than the left </a:t>
            </a:r>
            <a:r>
              <a:rPr lang="en-US" altLang="zh-CN" sz="1600" dirty="0" smtClean="0">
                <a:solidFill>
                  <a:schemeClr val="tx1">
                    <a:lumMod val="50000"/>
                    <a:lumOff val="50000"/>
                  </a:schemeClr>
                </a:solidFill>
                <a:latin typeface="+mj-lt"/>
              </a:rPr>
              <a:t>propellers</a:t>
            </a:r>
            <a:r>
              <a:rPr lang="en-US" altLang="zh-CN" sz="1600" dirty="0">
                <a:solidFill>
                  <a:schemeClr val="tx1">
                    <a:lumMod val="50000"/>
                    <a:lumOff val="50000"/>
                  </a:schemeClr>
                </a:solidFill>
                <a:latin typeface="+mj-lt"/>
              </a:rPr>
              <a:t>.</a:t>
            </a:r>
            <a:endParaRPr lang="zh-CN" altLang="en-US" sz="1600" dirty="0">
              <a:solidFill>
                <a:schemeClr val="tx1">
                  <a:lumMod val="50000"/>
                  <a:lumOff val="50000"/>
                </a:schemeClr>
              </a:solidFill>
              <a:latin typeface="+mj-lt"/>
            </a:endParaRPr>
          </a:p>
        </p:txBody>
      </p:sp>
      <p:sp>
        <p:nvSpPr>
          <p:cNvPr id="14" name="矩形 13"/>
          <p:cNvSpPr/>
          <p:nvPr/>
        </p:nvSpPr>
        <p:spPr>
          <a:xfrm>
            <a:off x="6274316" y="4786300"/>
            <a:ext cx="2286000" cy="1077218"/>
          </a:xfrm>
          <a:prstGeom prst="rect">
            <a:avLst/>
          </a:prstGeom>
          <a:noFill/>
        </p:spPr>
        <p:txBody>
          <a:bodyPr wrap="square" rtlCol="0">
            <a:spAutoFit/>
          </a:bodyPr>
          <a:lstStyle/>
          <a:p>
            <a:r>
              <a:rPr lang="en-US" altLang="zh-CN" sz="1600" dirty="0">
                <a:solidFill>
                  <a:schemeClr val="tx1">
                    <a:lumMod val="50000"/>
                    <a:lumOff val="50000"/>
                  </a:schemeClr>
                </a:solidFill>
                <a:latin typeface="+mj-lt"/>
              </a:rPr>
              <a:t>If one half spin faster than the other half, the aircraft will rotate around the yaw axis.</a:t>
            </a:r>
            <a:endParaRPr lang="zh-CN" altLang="en-US" sz="1600" dirty="0">
              <a:solidFill>
                <a:schemeClr val="tx1">
                  <a:lumMod val="50000"/>
                  <a:lumOff val="50000"/>
                </a:schemeClr>
              </a:solidFill>
              <a:latin typeface="+mj-lt"/>
            </a:endParaRPr>
          </a:p>
        </p:txBody>
      </p:sp>
      <p:sp>
        <p:nvSpPr>
          <p:cNvPr id="15" name="矩形 14"/>
          <p:cNvSpPr/>
          <p:nvPr/>
        </p:nvSpPr>
        <p:spPr>
          <a:xfrm>
            <a:off x="1187624" y="5976575"/>
            <a:ext cx="7056784" cy="830997"/>
          </a:xfrm>
          <a:prstGeom prst="rect">
            <a:avLst/>
          </a:prstGeom>
          <a:noFill/>
        </p:spPr>
        <p:txBody>
          <a:bodyPr wrap="square" rtlCol="0">
            <a:spAutoFit/>
          </a:bodyPr>
          <a:lstStyle/>
          <a:p>
            <a:r>
              <a:rPr lang="en-US" altLang="zh-CN" sz="1600" dirty="0">
                <a:solidFill>
                  <a:schemeClr val="tx1">
                    <a:lumMod val="50000"/>
                    <a:lumOff val="50000"/>
                  </a:schemeClr>
                </a:solidFill>
                <a:latin typeface="+mj-lt"/>
              </a:rPr>
              <a:t> The flight controller balances the </a:t>
            </a:r>
            <a:r>
              <a:rPr lang="en-US" altLang="zh-CN" sz="1600" dirty="0" smtClean="0">
                <a:solidFill>
                  <a:schemeClr val="tx1">
                    <a:lumMod val="50000"/>
                    <a:lumOff val="50000"/>
                  </a:schemeClr>
                </a:solidFill>
                <a:latin typeface="+mj-lt"/>
              </a:rPr>
              <a:t>thrust/speed </a:t>
            </a:r>
            <a:r>
              <a:rPr lang="en-US" altLang="zh-CN" sz="1600" dirty="0">
                <a:solidFill>
                  <a:schemeClr val="tx1">
                    <a:lumMod val="50000"/>
                    <a:lumOff val="50000"/>
                  </a:schemeClr>
                </a:solidFill>
                <a:latin typeface="+mj-lt"/>
              </a:rPr>
              <a:t>of each </a:t>
            </a:r>
            <a:r>
              <a:rPr lang="en-US" altLang="zh-CN" sz="1600" dirty="0" smtClean="0">
                <a:solidFill>
                  <a:schemeClr val="tx1">
                    <a:lumMod val="50000"/>
                    <a:lumOff val="50000"/>
                  </a:schemeClr>
                </a:solidFill>
                <a:latin typeface="+mj-lt"/>
              </a:rPr>
              <a:t>propeller and </a:t>
            </a:r>
            <a:r>
              <a:rPr lang="en-US" altLang="zh-CN" sz="1600" dirty="0">
                <a:solidFill>
                  <a:schemeClr val="tx1">
                    <a:lumMod val="50000"/>
                    <a:lumOff val="50000"/>
                  </a:schemeClr>
                </a:solidFill>
                <a:latin typeface="+mj-lt"/>
              </a:rPr>
              <a:t>the DJI SDK </a:t>
            </a:r>
            <a:r>
              <a:rPr lang="en-US" altLang="zh-CN" sz="1600" dirty="0" smtClean="0">
                <a:solidFill>
                  <a:schemeClr val="tx1">
                    <a:lumMod val="50000"/>
                    <a:lumOff val="50000"/>
                  </a:schemeClr>
                </a:solidFill>
                <a:latin typeface="+mj-lt"/>
              </a:rPr>
              <a:t>provides </a:t>
            </a:r>
            <a:r>
              <a:rPr lang="en-US" altLang="zh-CN" sz="1600" dirty="0">
                <a:solidFill>
                  <a:schemeClr val="tx1">
                    <a:lumMod val="50000"/>
                    <a:lumOff val="50000"/>
                  </a:schemeClr>
                </a:solidFill>
                <a:latin typeface="+mj-lt"/>
              </a:rPr>
              <a:t>APIs to </a:t>
            </a:r>
            <a:r>
              <a:rPr lang="en-US" altLang="zh-CN" sz="1600" dirty="0" smtClean="0">
                <a:solidFill>
                  <a:schemeClr val="tx1">
                    <a:lumMod val="50000"/>
                    <a:lumOff val="50000"/>
                  </a:schemeClr>
                </a:solidFill>
                <a:latin typeface="+mj-lt"/>
              </a:rPr>
              <a:t>set the Pitch/Roll/Yaw angles.</a:t>
            </a:r>
            <a:r>
              <a:rPr lang="en-US" altLang="zh-CN" sz="1600" dirty="0">
                <a:solidFill>
                  <a:schemeClr val="tx1">
                    <a:lumMod val="50000"/>
                    <a:lumOff val="50000"/>
                  </a:schemeClr>
                </a:solidFill>
                <a:latin typeface="+mj-lt"/>
              </a:rPr>
              <a:t/>
            </a:r>
            <a:br>
              <a:rPr lang="en-US" altLang="zh-CN" sz="1600" dirty="0">
                <a:solidFill>
                  <a:schemeClr val="tx1">
                    <a:lumMod val="50000"/>
                    <a:lumOff val="50000"/>
                  </a:schemeClr>
                </a:solidFill>
                <a:latin typeface="+mj-lt"/>
              </a:rPr>
            </a:br>
            <a:endParaRPr lang="zh-CN" altLang="en-US" sz="1600" dirty="0">
              <a:solidFill>
                <a:schemeClr val="tx1">
                  <a:lumMod val="50000"/>
                  <a:lumOff val="50000"/>
                </a:schemeClr>
              </a:solidFill>
              <a:latin typeface="+mj-lt"/>
            </a:endParaRPr>
          </a:p>
        </p:txBody>
      </p:sp>
    </p:spTree>
    <p:extLst>
      <p:ext uri="{BB962C8B-B14F-4D97-AF65-F5344CB8AC3E}">
        <p14:creationId xmlns:p14="http://schemas.microsoft.com/office/powerpoint/2010/main" val="11083116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2564904"/>
            <a:ext cx="2926452" cy="2340000"/>
          </a:xfrm>
          <a:prstGeom prst="rect">
            <a:avLst/>
          </a:prstGeom>
        </p:spPr>
      </p:pic>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Concept2: Attitude and Flight</a:t>
            </a:r>
          </a:p>
          <a:p>
            <a:r>
              <a:rPr lang="en-US" altLang="zh-CN" dirty="0" smtClean="0"/>
              <a:t>2.2 Throttle</a:t>
            </a:r>
          </a:p>
          <a:p>
            <a:pPr lvl="1"/>
            <a:r>
              <a:rPr lang="en-US" altLang="zh-CN" dirty="0"/>
              <a:t>Throttle controls the aircraft's </a:t>
            </a:r>
            <a:r>
              <a:rPr lang="en-US" altLang="zh-CN" dirty="0" smtClean="0"/>
              <a:t>Average </a:t>
            </a:r>
            <a:r>
              <a:rPr lang="en-US" altLang="zh-CN" dirty="0"/>
              <a:t>T</a:t>
            </a:r>
            <a:r>
              <a:rPr lang="en-US" altLang="zh-CN" dirty="0" smtClean="0"/>
              <a:t>hrust </a:t>
            </a:r>
            <a:r>
              <a:rPr lang="en-US" altLang="zh-CN" dirty="0"/>
              <a:t>from its propulsion system. </a:t>
            </a:r>
            <a:endParaRPr lang="en-US" altLang="zh-CN" dirty="0"/>
          </a:p>
          <a:p>
            <a:endParaRPr lang="zh-CN" altLang="en-US" sz="1600" dirty="0"/>
          </a:p>
        </p:txBody>
      </p:sp>
      <p:sp>
        <p:nvSpPr>
          <p:cNvPr id="6" name="矩形 5"/>
          <p:cNvSpPr/>
          <p:nvPr/>
        </p:nvSpPr>
        <p:spPr>
          <a:xfrm>
            <a:off x="1182694" y="4985881"/>
            <a:ext cx="7133722" cy="1077218"/>
          </a:xfrm>
          <a:prstGeom prst="rect">
            <a:avLst/>
          </a:prstGeom>
        </p:spPr>
        <p:txBody>
          <a:bodyPr wrap="square">
            <a:spAutoFit/>
          </a:bodyPr>
          <a:lstStyle/>
          <a:p>
            <a:r>
              <a:rPr lang="en-US" altLang="zh-CN" sz="1600" dirty="0">
                <a:solidFill>
                  <a:schemeClr val="tx1">
                    <a:lumMod val="50000"/>
                    <a:lumOff val="50000"/>
                  </a:schemeClr>
                </a:solidFill>
                <a:latin typeface="+mj-lt"/>
              </a:rPr>
              <a:t>When the aircraft is </a:t>
            </a:r>
            <a:r>
              <a:rPr lang="en-US" altLang="zh-CN" sz="1600" b="1" dirty="0">
                <a:solidFill>
                  <a:schemeClr val="tx1">
                    <a:lumMod val="50000"/>
                    <a:lumOff val="50000"/>
                  </a:schemeClr>
                </a:solidFill>
                <a:latin typeface="+mj-lt"/>
              </a:rPr>
              <a:t>level</a:t>
            </a:r>
            <a:r>
              <a:rPr lang="en-US" altLang="zh-CN" sz="1600" dirty="0">
                <a:solidFill>
                  <a:schemeClr val="tx1">
                    <a:lumMod val="50000"/>
                    <a:lumOff val="50000"/>
                  </a:schemeClr>
                </a:solidFill>
                <a:latin typeface="+mj-lt"/>
              </a:rPr>
              <a:t>, adjusting the throttle will move the aircraft </a:t>
            </a:r>
            <a:r>
              <a:rPr lang="en-US" altLang="zh-CN" sz="1600" b="1" dirty="0">
                <a:solidFill>
                  <a:schemeClr val="tx1">
                    <a:lumMod val="50000"/>
                    <a:lumOff val="50000"/>
                  </a:schemeClr>
                </a:solidFill>
                <a:latin typeface="+mj-lt"/>
              </a:rPr>
              <a:t>up</a:t>
            </a:r>
            <a:r>
              <a:rPr lang="en-US" altLang="zh-CN" sz="1600" dirty="0">
                <a:solidFill>
                  <a:schemeClr val="tx1">
                    <a:lumMod val="50000"/>
                    <a:lumOff val="50000"/>
                  </a:schemeClr>
                </a:solidFill>
                <a:latin typeface="+mj-lt"/>
              </a:rPr>
              <a:t> or </a:t>
            </a:r>
            <a:r>
              <a:rPr lang="en-US" altLang="zh-CN" sz="1600" b="1" dirty="0">
                <a:solidFill>
                  <a:schemeClr val="tx1">
                    <a:lumMod val="50000"/>
                    <a:lumOff val="50000"/>
                  </a:schemeClr>
                </a:solidFill>
                <a:latin typeface="+mj-lt"/>
              </a:rPr>
              <a:t>down</a:t>
            </a:r>
            <a:r>
              <a:rPr lang="en-US" altLang="zh-CN" sz="1600" dirty="0">
                <a:solidFill>
                  <a:schemeClr val="tx1">
                    <a:lumMod val="50000"/>
                    <a:lumOff val="50000"/>
                  </a:schemeClr>
                </a:solidFill>
                <a:latin typeface="+mj-lt"/>
              </a:rPr>
              <a:t> as all the thrust is in the vertical direction. However, when the aircraft is </a:t>
            </a:r>
            <a:r>
              <a:rPr lang="en-US" altLang="zh-CN" sz="1600" b="1" dirty="0">
                <a:solidFill>
                  <a:schemeClr val="tx1">
                    <a:lumMod val="50000"/>
                    <a:lumOff val="50000"/>
                  </a:schemeClr>
                </a:solidFill>
                <a:latin typeface="+mj-lt"/>
              </a:rPr>
              <a:t>not level </a:t>
            </a:r>
            <a:r>
              <a:rPr lang="en-US" altLang="zh-CN" sz="1600" dirty="0">
                <a:solidFill>
                  <a:schemeClr val="tx1">
                    <a:lumMod val="50000"/>
                    <a:lumOff val="50000"/>
                  </a:schemeClr>
                </a:solidFill>
                <a:latin typeface="+mj-lt"/>
              </a:rPr>
              <a:t>(has non-zero pitch or roll), the thrust will have a horizontal component, and therefore the aircraft will move </a:t>
            </a:r>
            <a:r>
              <a:rPr lang="en-US" altLang="zh-CN" sz="1600" b="1" dirty="0">
                <a:solidFill>
                  <a:schemeClr val="tx1">
                    <a:lumMod val="50000"/>
                    <a:lumOff val="50000"/>
                  </a:schemeClr>
                </a:solidFill>
                <a:latin typeface="+mj-lt"/>
              </a:rPr>
              <a:t>horizontally</a:t>
            </a:r>
            <a:r>
              <a:rPr lang="en-US" altLang="zh-CN" sz="1600" dirty="0">
                <a:solidFill>
                  <a:schemeClr val="tx1">
                    <a:lumMod val="50000"/>
                    <a:lumOff val="50000"/>
                  </a:schemeClr>
                </a:solidFill>
                <a:latin typeface="+mj-lt"/>
              </a:rPr>
              <a:t>.</a:t>
            </a:r>
            <a:endParaRPr lang="zh-CN" altLang="en-US" sz="1600" dirty="0">
              <a:solidFill>
                <a:schemeClr val="tx1">
                  <a:lumMod val="50000"/>
                  <a:lumOff val="50000"/>
                </a:schemeClr>
              </a:solidFill>
              <a:latin typeface="+mj-lt"/>
            </a:endParaRPr>
          </a:p>
        </p:txBody>
      </p:sp>
    </p:spTree>
    <p:extLst>
      <p:ext uri="{BB962C8B-B14F-4D97-AF65-F5344CB8AC3E}">
        <p14:creationId xmlns:p14="http://schemas.microsoft.com/office/powerpoint/2010/main" val="4166119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Concept3:Intelligent Orientation Control (IOC)</a:t>
            </a:r>
            <a:endParaRPr lang="en-US" altLang="zh-CN" dirty="0"/>
          </a:p>
          <a:p>
            <a:r>
              <a:rPr lang="en-US" altLang="zh-CN" dirty="0" smtClean="0"/>
              <a:t>3.1IOC</a:t>
            </a:r>
          </a:p>
          <a:p>
            <a:pPr lvl="1"/>
            <a:r>
              <a:rPr lang="en-US" altLang="zh-CN" dirty="0"/>
              <a:t>IOC (referred to as Flight Orientation Mode in the Mobile SDK) defines how the aircraft will </a:t>
            </a:r>
            <a:r>
              <a:rPr lang="en-US" altLang="zh-CN" b="1" dirty="0"/>
              <a:t>interpret</a:t>
            </a:r>
            <a:r>
              <a:rPr lang="en-US" altLang="zh-CN" dirty="0"/>
              <a:t> horizontal flight commands (forward, backward, left and right</a:t>
            </a:r>
            <a:r>
              <a:rPr lang="en-US" altLang="zh-CN" dirty="0" smtClean="0"/>
              <a:t>).</a:t>
            </a:r>
          </a:p>
          <a:p>
            <a:pPr lvl="1"/>
            <a:r>
              <a:rPr lang="en-US" altLang="zh-CN" dirty="0" smtClean="0"/>
              <a:t>There are 3 Flight </a:t>
            </a:r>
            <a:r>
              <a:rPr lang="en-US" altLang="zh-CN" dirty="0"/>
              <a:t>Orientation </a:t>
            </a:r>
            <a:r>
              <a:rPr lang="en-US" altLang="zh-CN" dirty="0" smtClean="0"/>
              <a:t>Modes are provided : Aircraft Heading (</a:t>
            </a:r>
            <a:r>
              <a:rPr lang="en-US" altLang="zh-CN" dirty="0"/>
              <a:t>which make movement relative </a:t>
            </a:r>
            <a:r>
              <a:rPr lang="en-US" altLang="zh-CN" dirty="0" smtClean="0"/>
              <a:t>to the aircraft), Course Lock and Home Lock(</a:t>
            </a:r>
            <a:r>
              <a:rPr lang="en-US" altLang="zh-CN" dirty="0"/>
              <a:t> </a:t>
            </a:r>
            <a:r>
              <a:rPr lang="en-US" altLang="zh-CN" dirty="0" smtClean="0"/>
              <a:t>which make movement relative to the pilot instead of the aircraft). </a:t>
            </a:r>
          </a:p>
          <a:p>
            <a:pPr lvl="1"/>
            <a:r>
              <a:rPr lang="en-US" altLang="zh-CN" dirty="0" smtClean="0"/>
              <a:t>These orientation modes only work when the remote controller flight mode switch is in "F" for remote controllers with an "F" mode option, and in "P" for all other remote controllers.</a:t>
            </a:r>
          </a:p>
          <a:p>
            <a:pPr marL="342900" lvl="1" indent="-342900">
              <a:buFont typeface="Arial" pitchFamily="34" charset="0"/>
              <a:buChar char="•"/>
            </a:pPr>
            <a:r>
              <a:rPr lang="en-US" altLang="zh-CN" sz="2400" dirty="0" smtClean="0"/>
              <a:t>3.2 </a:t>
            </a:r>
            <a:r>
              <a:rPr lang="en-US" altLang="zh-CN" sz="2400" dirty="0"/>
              <a:t>Aircraft </a:t>
            </a:r>
            <a:r>
              <a:rPr lang="en-US" altLang="zh-CN" sz="2400" dirty="0" smtClean="0"/>
              <a:t>Heading</a:t>
            </a:r>
          </a:p>
          <a:p>
            <a:pPr lvl="1"/>
            <a:r>
              <a:rPr lang="en-US" altLang="zh-CN" dirty="0"/>
              <a:t>The aircraft moves relative to the front of the aircraft.</a:t>
            </a:r>
            <a:endParaRPr lang="en-US" altLang="zh-CN" dirty="0"/>
          </a:p>
        </p:txBody>
      </p:sp>
    </p:spTree>
    <p:extLst>
      <p:ext uri="{BB962C8B-B14F-4D97-AF65-F5344CB8AC3E}">
        <p14:creationId xmlns:p14="http://schemas.microsoft.com/office/powerpoint/2010/main" val="1158605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336016"/>
            <a:ext cx="3202326" cy="250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Concept3:Intelligent Orientation Control (IOC)</a:t>
            </a:r>
          </a:p>
          <a:p>
            <a:r>
              <a:rPr lang="en-US" altLang="zh-CN" dirty="0" smtClean="0"/>
              <a:t>3.3 Course Lock</a:t>
            </a:r>
          </a:p>
          <a:p>
            <a:pPr lvl="1"/>
            <a:r>
              <a:rPr lang="en-US" altLang="zh-CN" dirty="0"/>
              <a:t>The Course Lock orientation mode makes the aircraft move relative to a </a:t>
            </a:r>
            <a:r>
              <a:rPr lang="en-US" altLang="zh-CN" b="1" dirty="0"/>
              <a:t>fixed heading</a:t>
            </a:r>
            <a:r>
              <a:rPr lang="en-US" altLang="zh-CN" dirty="0"/>
              <a:t>. If a heading of 0° (North) is chosen, then no matter the yaw of the aircraft, whenever a left command is given, the aircraft will move West</a:t>
            </a:r>
            <a:r>
              <a:rPr lang="en-US" altLang="zh-CN" dirty="0" smtClean="0"/>
              <a:t>.</a:t>
            </a:r>
          </a:p>
          <a:p>
            <a:pPr lvl="1"/>
            <a:r>
              <a:rPr lang="en-US" altLang="zh-CN" dirty="0"/>
              <a:t>The diagram below illustrates an aircraft that is oriented in the opposite direction of the course lock heading, and shows that when a forward or right command is issued, the aircraft will backwards or left respectively relative to itself.</a:t>
            </a:r>
            <a:endParaRPr lang="en-US" altLang="zh-CN" dirty="0"/>
          </a:p>
          <a:p>
            <a:endParaRPr lang="zh-CN" altLang="en-US" dirty="0"/>
          </a:p>
        </p:txBody>
      </p:sp>
    </p:spTree>
    <p:extLst>
      <p:ext uri="{BB962C8B-B14F-4D97-AF65-F5344CB8AC3E}">
        <p14:creationId xmlns:p14="http://schemas.microsoft.com/office/powerpoint/2010/main" val="3338483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Concept3:Intelligent Orientation Control (IOC)</a:t>
            </a:r>
          </a:p>
          <a:p>
            <a:r>
              <a:rPr lang="en-US" altLang="zh-CN" dirty="0" smtClean="0"/>
              <a:t>3.4 Home Lock</a:t>
            </a:r>
          </a:p>
          <a:p>
            <a:pPr lvl="1"/>
            <a:r>
              <a:rPr lang="en-US" altLang="zh-CN" dirty="0"/>
              <a:t>The Home Lock orientation mode makes the aircraft move radially relative to the </a:t>
            </a:r>
            <a:r>
              <a:rPr lang="en-US" altLang="zh-CN" b="1" dirty="0"/>
              <a:t>home point</a:t>
            </a:r>
            <a:r>
              <a:rPr lang="en-US" altLang="zh-CN" dirty="0"/>
              <a:t>. Forward and backwards commands will move the aircraft further from and closer to the home point respectively. Left and right commands will move the aircraft in a circle around the home point at the current radius</a:t>
            </a:r>
            <a:r>
              <a:rPr lang="en-US" altLang="zh-CN" dirty="0" smtClean="0"/>
              <a:t>.</a:t>
            </a:r>
            <a:endParaRPr lang="en-US" altLang="zh-CN" dirty="0"/>
          </a:p>
          <a:p>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9249" y="3789040"/>
            <a:ext cx="33147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2784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621</TotalTime>
  <Words>636</Words>
  <Application>Microsoft Office PowerPoint</Application>
  <PresentationFormat>全屏显示(4:3)</PresentationFormat>
  <Paragraphs>61</Paragraphs>
  <Slides>11</Slides>
  <Notes>2</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主管人员</vt:lpstr>
      <vt:lpstr>PowerPoint 演示文稿</vt:lpstr>
      <vt:lpstr>Flight Controller</vt:lpstr>
      <vt:lpstr>Fundamental Concepts</vt:lpstr>
      <vt:lpstr>PowerPoint 演示文稿</vt:lpstr>
      <vt:lpstr>PowerPoint 演示文稿</vt:lpstr>
      <vt:lpstr>PowerPoint 演示文稿</vt:lpstr>
      <vt:lpstr>PowerPoint 演示文稿</vt:lpstr>
      <vt:lpstr>PowerPoint 演示文稿</vt:lpstr>
      <vt:lpstr>PowerPoint 演示文稿</vt:lpstr>
      <vt:lpstr>State Information(10Hz)</vt:lpstr>
      <vt:lpstr>Flying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dongyu</dc:creator>
  <cp:lastModifiedBy>dongyu</cp:lastModifiedBy>
  <cp:revision>17</cp:revision>
  <dcterms:created xsi:type="dcterms:W3CDTF">2020-02-20T01:54:38Z</dcterms:created>
  <dcterms:modified xsi:type="dcterms:W3CDTF">2020-02-20T12:27:20Z</dcterms:modified>
</cp:coreProperties>
</file>