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2" r:id="rId6"/>
    <p:sldId id="273" r:id="rId7"/>
    <p:sldId id="266" r:id="rId8"/>
    <p:sldId id="267" r:id="rId9"/>
    <p:sldId id="264" r:id="rId10"/>
    <p:sldId id="271" r:id="rId11"/>
    <p:sldId id="260" r:id="rId12"/>
    <p:sldId id="261" r:id="rId13"/>
    <p:sldId id="262" r:id="rId14"/>
    <p:sldId id="268" r:id="rId15"/>
    <p:sldId id="265" r:id="rId16"/>
    <p:sldId id="274" r:id="rId17"/>
    <p:sldId id="275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2"/>
    <p:restoredTop sz="94646"/>
  </p:normalViewPr>
  <p:slideViewPr>
    <p:cSldViewPr snapToGrid="0" snapToObjects="1">
      <p:cViewPr>
        <p:scale>
          <a:sx n="46" d="100"/>
          <a:sy n="46" d="100"/>
        </p:scale>
        <p:origin x="18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0636-8A2E-4043-881A-1014A5CF3828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3416-B7DF-8D4F-92B3-79363879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</a:t>
            </a:r>
            <a:r>
              <a:rPr lang="en-US" baseline="0" dirty="0" smtClean="0"/>
              <a:t> this class is third party libraries as most of the time you wont build something from scratch using python’s standard libraries on your own.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integrate files and file handling.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the video, take some time to install </a:t>
            </a:r>
            <a:r>
              <a:rPr lang="en-US" dirty="0" err="1" smtClean="0"/>
              <a:t>Aan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7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I heavily recommend installing Python 3 version of anaconda, this is not a DevOps class so if you have a strong reason for using Python 2, I wont stop you.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  <a:r>
              <a:rPr lang="en-US" baseline="0" dirty="0" smtClean="0"/>
              <a:t> </a:t>
            </a:r>
            <a:r>
              <a:rPr lang="en-US" baseline="0" smtClean="0"/>
              <a:t>learning book </a:t>
            </a:r>
            <a:r>
              <a:rPr lang="en-US" smtClean="0"/>
              <a:t>pg </a:t>
            </a:r>
            <a:r>
              <a:rPr lang="en-US" dirty="0" smtClean="0"/>
              <a:t>82 is wonderful because this is a prediction interval.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9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Notebooks</a:t>
            </a:r>
            <a:r>
              <a:rPr lang="en-US" baseline="0" dirty="0" smtClean="0"/>
              <a:t> aren’t perfect: </a:t>
            </a:r>
            <a:r>
              <a:rPr lang="en-US" dirty="0" smtClean="0"/>
              <a:t>https://</a:t>
            </a:r>
            <a:r>
              <a:rPr lang="en-US" dirty="0" err="1" smtClean="0"/>
              <a:t>docs.google.com</a:t>
            </a:r>
            <a:r>
              <a:rPr lang="en-US" dirty="0" smtClean="0"/>
              <a:t>/presentation/d/1n2RlMdmv1p25Xy5thJUhkKGvjtV-dkAIsUXP-AL4ffI/</a:t>
            </a:r>
            <a:r>
              <a:rPr lang="en-US" dirty="0" err="1" smtClean="0"/>
              <a:t>edit#slide</a:t>
            </a:r>
            <a:r>
              <a:rPr lang="en-US" smtClean="0"/>
              <a:t>=id.g3d168d2fd3_0_36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BEF8-C8D8-2848-8261-78C14686017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overflow.blog/2017/09/06/incredible-growth-python/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stackoverflow.blog/2017/09/06/incredible-growth-pyth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W29067qVWk?t=241" TargetMode="External"/><Relationship Id="rId4" Type="http://schemas.openxmlformats.org/officeDocument/2006/relationships/hyperlink" Target="https://docs.google.com/presentation/d/1n2RlMdmv1p25Xy5thJUhkKGvjtV-dkAIsUXP-AL4ffI/edit#slide=id.g3d168d2fd3_0_36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eenteapress.com/thinkstats/thinkstat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galarny@gmail.com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installing-anaconda-windows" TargetMode="External"/><Relationship Id="rId4" Type="http://schemas.openxmlformats.org/officeDocument/2006/relationships/hyperlink" Target="https://www.datacamp.com/community/tutorials/installing-anaconda-mac-os-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upyter.org/install.html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environment-management-with-conda-python-2-3-b9961a8a5097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 smtClean="0"/>
              <a:t>Data Analytics Using Python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8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Anaconda?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58" y="1825625"/>
            <a:ext cx="5273596" cy="3562297"/>
          </a:xfrm>
          <a:ln w="12700">
            <a:solidFill>
              <a:schemeClr val="tx1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3611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Since this is not a Data Analytics/Science DevOps class, </a:t>
            </a:r>
            <a:r>
              <a:rPr lang="en-US" b="1" dirty="0" smtClean="0"/>
              <a:t>I don</a:t>
            </a:r>
            <a:r>
              <a:rPr lang="mr-IN" b="1" dirty="0" smtClean="0"/>
              <a:t>’</a:t>
            </a:r>
            <a:r>
              <a:rPr lang="en-US" b="1" dirty="0" smtClean="0"/>
              <a:t>t mind if you absolutely insist on using Python 2  </a:t>
            </a:r>
            <a:r>
              <a:rPr lang="en-US" dirty="0" smtClean="0"/>
              <a:t>(even if Python and major libraries are </a:t>
            </a:r>
            <a:r>
              <a:rPr lang="en-US" dirty="0"/>
              <a:t>dropping support for </a:t>
            </a:r>
            <a:r>
              <a:rPr lang="en-US" dirty="0" smtClean="0"/>
              <a:t>it in 2020)</a:t>
            </a:r>
          </a:p>
          <a:p>
            <a:r>
              <a:rPr lang="en-US" dirty="0" smtClean="0"/>
              <a:t>More on Anaconda later.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7226" y="5563892"/>
            <a:ext cx="4899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</a:t>
            </a:r>
            <a:r>
              <a:rPr lang="en-US" dirty="0" err="1"/>
              <a:t>towardsdatascience.com</a:t>
            </a:r>
            <a:r>
              <a:rPr lang="en-US" dirty="0"/>
              <a:t>/devops-for-data-scientists-taming-the-unicorn-6410843990de</a:t>
            </a:r>
          </a:p>
        </p:txBody>
      </p:sp>
    </p:spTree>
    <p:extLst>
      <p:ext uri="{BB962C8B-B14F-4D97-AF65-F5344CB8AC3E}">
        <p14:creationId xmlns:p14="http://schemas.microsoft.com/office/powerpoint/2010/main" val="6897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7470" cy="4892416"/>
          </a:xfrm>
        </p:spPr>
        <p:txBody>
          <a:bodyPr>
            <a:normAutofit/>
          </a:bodyPr>
          <a:lstStyle/>
          <a:p>
            <a:r>
              <a:rPr lang="en-US" dirty="0" smtClean="0"/>
              <a:t>Python has a solid claim to be the fastest-growing major programming language.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https://stackoverflow.blog/2017/09/06/incredible-growth-python/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cdn-images-1.medium.com/max/1600/1*6urjmJjozuH-TaMb0-xfZ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1379"/>
            <a:ext cx="6019801" cy="51598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2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Covered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42927" cy="4351338"/>
          </a:xfrm>
        </p:spPr>
        <p:txBody>
          <a:bodyPr/>
          <a:lstStyle/>
          <a:p>
            <a:r>
              <a:rPr lang="en-US" dirty="0" smtClean="0"/>
              <a:t>One thing you will find is that there is a python library for everything. </a:t>
            </a:r>
          </a:p>
          <a:p>
            <a:r>
              <a:rPr lang="en-US" dirty="0" smtClean="0"/>
              <a:t>Part of this course will cover how to utilize libraries to accomplish analytical goals.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27" y="1690688"/>
            <a:ext cx="6676409" cy="42729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59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are Difficult to Make/Understand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1690688"/>
            <a:ext cx="5578456" cy="4783090"/>
          </a:xfrm>
          <a:ln w="12700">
            <a:solidFill>
              <a:schemeClr val="tx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4767470" cy="4892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Before making predictions on data, we need to understand how to use Python to load, manipulate, and understand data. </a:t>
            </a:r>
          </a:p>
          <a:p>
            <a:r>
              <a:rPr lang="en-US" dirty="0" smtClean="0"/>
              <a:t>Even then, you need to be able to explain how your predictions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https://stackoverflow.blog/2017/09/06/incredible-growth-python/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Jupyter</a:t>
            </a:r>
            <a:r>
              <a:rPr lang="en-US" dirty="0" smtClean="0"/>
              <a:t>/</a:t>
            </a:r>
            <a:r>
              <a:rPr lang="en-US" dirty="0" err="1" smtClean="0"/>
              <a:t>IPython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9507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image </a:t>
            </a:r>
            <a:r>
              <a:rPr lang="en-US" dirty="0" smtClean="0"/>
              <a:t>on the right </a:t>
            </a:r>
            <a:r>
              <a:rPr lang="en-US" dirty="0"/>
              <a:t>shows a </a:t>
            </a:r>
            <a:r>
              <a:rPr lang="en-US" dirty="0" err="1"/>
              <a:t>Jupyter</a:t>
            </a:r>
            <a:r>
              <a:rPr lang="en-US" dirty="0"/>
              <a:t> Notebook in action. </a:t>
            </a:r>
            <a:r>
              <a:rPr lang="en-US" dirty="0" err="1"/>
              <a:t>Jupyter</a:t>
            </a:r>
            <a:r>
              <a:rPr lang="en-US" dirty="0"/>
              <a:t> notebooks contain both code and rich text elements, such as figures, links, and equations. </a:t>
            </a:r>
            <a:r>
              <a:rPr lang="en-US" dirty="0" smtClean="0"/>
              <a:t>More references on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Notebooks here: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youtu.be/HW29067qVWk?t=241</a:t>
            </a:r>
            <a:endParaRPr lang="en-US" dirty="0" smtClean="0"/>
          </a:p>
          <a:p>
            <a:r>
              <a:rPr lang="en-US" dirty="0" smtClean="0"/>
              <a:t>Keep in mind, </a:t>
            </a:r>
            <a:r>
              <a:rPr lang="en-US" dirty="0" smtClean="0">
                <a:hlinkClick r:id="rId4"/>
              </a:rPr>
              <a:t>notebooks aren’t perfect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79" y="1285541"/>
            <a:ext cx="4546321" cy="5089397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08480" y="6476557"/>
            <a:ext cx="60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in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9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Python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Python books I use (not necessary or recommended to have): </a:t>
            </a:r>
          </a:p>
          <a:p>
            <a:r>
              <a:rPr lang="en-US" b="1" dirty="0"/>
              <a:t>Think Stats: Probability and Statistics for Programmers by Allen </a:t>
            </a:r>
            <a:r>
              <a:rPr lang="en-US" b="1" dirty="0" smtClean="0"/>
              <a:t>Downey</a:t>
            </a:r>
            <a:br>
              <a:rPr lang="en-US" b="1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greenteapress.com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thinkstats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thinkstats.pdf</a:t>
            </a:r>
            <a:endParaRPr lang="en-US" dirty="0" smtClean="0"/>
          </a:p>
          <a:p>
            <a:r>
              <a:rPr lang="en-US" b="1" dirty="0"/>
              <a:t>Python for Data Analysis: Data Wrangling with Pandas, </a:t>
            </a:r>
            <a:r>
              <a:rPr lang="en-US" b="1" dirty="0" err="1"/>
              <a:t>NumPy</a:t>
            </a:r>
            <a:r>
              <a:rPr lang="en-US" b="1" dirty="0"/>
              <a:t>, and </a:t>
            </a:r>
            <a:r>
              <a:rPr lang="en-US" b="1" dirty="0" err="1" smtClean="0"/>
              <a:t>Ipython</a:t>
            </a:r>
            <a:r>
              <a:rPr lang="en-US" b="1" dirty="0"/>
              <a:t> by Wes McKinney </a:t>
            </a:r>
            <a:endParaRPr lang="en-US" b="1" dirty="0" smtClean="0"/>
          </a:p>
          <a:p>
            <a:r>
              <a:rPr lang="en-US" b="1" dirty="0" smtClean="0"/>
              <a:t>Writing </a:t>
            </a:r>
            <a:r>
              <a:rPr lang="en-US" b="1" dirty="0"/>
              <a:t>Idiomatic Python by Jeff </a:t>
            </a:r>
            <a:r>
              <a:rPr lang="en-US" b="1" dirty="0" err="1"/>
              <a:t>Knupp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0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Integration with 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common to find shell commands in </a:t>
            </a:r>
            <a:r>
              <a:rPr lang="en-US" dirty="0" err="1"/>
              <a:t>Jupyter</a:t>
            </a:r>
            <a:r>
              <a:rPr lang="en-US" dirty="0"/>
              <a:t> Notebooks alongside Python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In </a:t>
            </a:r>
            <a:r>
              <a:rPr lang="en-US" dirty="0" err="1"/>
              <a:t>Jupyter</a:t>
            </a:r>
            <a:r>
              <a:rPr lang="en-US" dirty="0"/>
              <a:t> Notebook, you can access shell commands by escaping to the shell by using an 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97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Integration with 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6620" cy="4351338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code </a:t>
            </a:r>
            <a:r>
              <a:rPr lang="en-US" dirty="0" smtClean="0"/>
              <a:t>below, </a:t>
            </a:r>
            <a:r>
              <a:rPr lang="en-US" dirty="0"/>
              <a:t>the result of the shell command ls (which lists all the files in the current directory) is assigned to the Python variable </a:t>
            </a:r>
            <a:r>
              <a:rPr lang="en-US" dirty="0" err="1" smtClean="0"/>
              <a:t>myfiles</a:t>
            </a:r>
            <a:r>
              <a:rPr lang="en-US" dirty="0"/>
              <a:t> </a:t>
            </a:r>
            <a:r>
              <a:rPr lang="en-US" dirty="0" smtClean="0"/>
              <a:t>(note `</a:t>
            </a:r>
            <a:r>
              <a:rPr lang="en-US" dirty="0" err="1" smtClean="0"/>
              <a:t>ls`</a:t>
            </a:r>
            <a:r>
              <a:rPr lang="en-US" dirty="0" smtClean="0"/>
              <a:t> is a </a:t>
            </a:r>
            <a:r>
              <a:rPr lang="en-US" smtClean="0"/>
              <a:t>Unix command).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myfiles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= !ls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1" y="1825625"/>
            <a:ext cx="3879512" cy="38017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463631" y="5715298"/>
            <a:ext cx="5563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medium-content-serif-font" charset="0"/>
              </a:rPr>
              <a:t>Python </a:t>
            </a:r>
            <a:r>
              <a:rPr lang="en-US" dirty="0">
                <a:latin typeface="medium-content-serif-font" charset="0"/>
              </a:rPr>
              <a:t>Code integrated in a workflow to combine multiple datasets. Notice a Unix Shell command (enclosed in the red rectangle) integrated in a </a:t>
            </a:r>
            <a:r>
              <a:rPr lang="en-US" dirty="0" err="1">
                <a:latin typeface="medium-content-serif-font" charset="0"/>
              </a:rPr>
              <a:t>Jupyter</a:t>
            </a:r>
            <a:r>
              <a:rPr lang="en-US" dirty="0">
                <a:latin typeface="medium-content-serif-font" charset="0"/>
              </a:rPr>
              <a:t> Notebook.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Email: All email should be sent to my email (</a:t>
            </a:r>
            <a:r>
              <a:rPr lang="en-US" sz="3000" dirty="0" smtClean="0">
                <a:hlinkClick r:id="rId2"/>
              </a:rPr>
              <a:t>mgalarny@gmail.com)</a:t>
            </a:r>
            <a:endParaRPr lang="en-US" sz="3000" dirty="0" smtClean="0"/>
          </a:p>
          <a:p>
            <a:r>
              <a:rPr lang="en-US" sz="3000" dirty="0"/>
              <a:t>Contact by email is preferred</a:t>
            </a:r>
            <a:r>
              <a:rPr lang="en-US" sz="3000" dirty="0" smtClean="0"/>
              <a:t>. If necessary, I can setup a zoom meeting. </a:t>
            </a:r>
          </a:p>
          <a:p>
            <a:r>
              <a:rPr lang="en-US" sz="3000" dirty="0" smtClean="0"/>
              <a:t>Please indicate: “Data Analytics using Python” in the subject line, otherwise I won’t know which one of my courses you are referring to. </a:t>
            </a:r>
          </a:p>
        </p:txBody>
      </p:sp>
    </p:spTree>
    <p:extLst>
      <p:ext uri="{BB962C8B-B14F-4D97-AF65-F5344CB8AC3E}">
        <p14:creationId xmlns:p14="http://schemas.microsoft.com/office/powerpoint/2010/main" val="8626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will be posted on the Blackboard web site. </a:t>
            </a:r>
          </a:p>
          <a:p>
            <a:r>
              <a:rPr lang="en-US" dirty="0" smtClean="0"/>
              <a:t>Students are responsible for periodically logging onto the Blackboard web site. </a:t>
            </a:r>
          </a:p>
          <a:p>
            <a:r>
              <a:rPr lang="en-US" dirty="0" smtClean="0"/>
              <a:t>A link to your one project or a zip file should be submitted via email. </a:t>
            </a:r>
          </a:p>
        </p:txBody>
      </p:sp>
    </p:spTree>
    <p:extLst>
      <p:ext uri="{BB962C8B-B14F-4D97-AF65-F5344CB8AC3E}">
        <p14:creationId xmlns:p14="http://schemas.microsoft.com/office/powerpoint/2010/main" val="10636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instructor will not be able to rigorously debug student projects.</a:t>
            </a:r>
          </a:p>
          <a:p>
            <a:r>
              <a:rPr lang="en-US" dirty="0" smtClean="0"/>
              <a:t>However, if you have a code error that has a student stumped, then the source code </a:t>
            </a:r>
            <a:r>
              <a:rPr lang="en-US" b="1" dirty="0" smtClean="0"/>
              <a:t>and</a:t>
            </a:r>
            <a:r>
              <a:rPr lang="en-US" dirty="0" smtClean="0"/>
              <a:t> associated error message should be copy and pasted on the course discussion list.</a:t>
            </a:r>
          </a:p>
          <a:p>
            <a:r>
              <a:rPr lang="en-US" dirty="0" smtClean="0"/>
              <a:t>You can also post your code and errors on the unlisted </a:t>
            </a:r>
            <a:r>
              <a:rPr lang="en-US" dirty="0" err="1" smtClean="0"/>
              <a:t>youtube</a:t>
            </a:r>
            <a:r>
              <a:rPr lang="en-US" dirty="0" smtClean="0"/>
              <a:t> video if you wish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Session </a:t>
            </a:r>
            <a:r>
              <a:rPr lang="en-US" dirty="0" smtClean="0"/>
              <a:t>1: </a:t>
            </a:r>
            <a:r>
              <a:rPr lang="en-US" dirty="0"/>
              <a:t>Install </a:t>
            </a:r>
            <a:r>
              <a:rPr lang="en-US" dirty="0" smtClean="0"/>
              <a:t>Anaconda</a:t>
            </a:r>
            <a:r>
              <a:rPr lang="en-US" dirty="0"/>
              <a:t> </a:t>
            </a:r>
            <a:r>
              <a:rPr lang="en-US" dirty="0" smtClean="0"/>
              <a:t>+ Python Basics (stings, lists</a:t>
            </a:r>
            <a:r>
              <a:rPr lang="en-US" smtClean="0"/>
              <a:t>, </a:t>
            </a:r>
            <a:r>
              <a:rPr lang="en-US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Session 2: </a:t>
            </a:r>
            <a:r>
              <a:rPr lang="en-US" dirty="0"/>
              <a:t>Review Python </a:t>
            </a:r>
            <a:r>
              <a:rPr lang="en-US" dirty="0" smtClean="0"/>
              <a:t>Basics (tuples, dictionaries, functions)</a:t>
            </a:r>
            <a:endParaRPr lang="en-US" dirty="0"/>
          </a:p>
          <a:p>
            <a:r>
              <a:rPr lang="en-US" dirty="0"/>
              <a:t>Session 3: Pandas (data manipulation and analysis library)</a:t>
            </a:r>
          </a:p>
          <a:p>
            <a:pPr lvl="1"/>
            <a:r>
              <a:rPr lang="en-US" sz="2600" dirty="0"/>
              <a:t>How to </a:t>
            </a:r>
            <a:r>
              <a:rPr lang="en-US" sz="2600" dirty="0" smtClean="0"/>
              <a:t>load, manipulate, and export data</a:t>
            </a:r>
            <a:endParaRPr lang="en-US" sz="2600" dirty="0"/>
          </a:p>
          <a:p>
            <a:pPr lvl="1"/>
            <a:r>
              <a:rPr lang="en-US" sz="2600" dirty="0"/>
              <a:t>Integration with </a:t>
            </a:r>
            <a:r>
              <a:rPr lang="en-US" sz="2600" dirty="0" err="1"/>
              <a:t>NumPy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dirty="0" smtClean="0"/>
              <a:t>Session </a:t>
            </a:r>
            <a:r>
              <a:rPr lang="en-US" dirty="0"/>
              <a:t>4: </a:t>
            </a:r>
            <a:r>
              <a:rPr lang="en-US" dirty="0" smtClean="0"/>
              <a:t>Pandas + </a:t>
            </a:r>
            <a:r>
              <a:rPr lang="en-US" dirty="0" err="1" smtClean="0"/>
              <a:t>Matplotlib</a:t>
            </a:r>
            <a:r>
              <a:rPr lang="en-US" dirty="0" smtClean="0"/>
              <a:t> (plotting library)</a:t>
            </a:r>
          </a:p>
          <a:p>
            <a:r>
              <a:rPr lang="en-US" dirty="0" smtClean="0"/>
              <a:t>Session 5: </a:t>
            </a:r>
            <a:r>
              <a:rPr lang="en-US" dirty="0" err="1" smtClean="0"/>
              <a:t>Matplotlib</a:t>
            </a:r>
            <a:r>
              <a:rPr lang="en-US" dirty="0" smtClean="0"/>
              <a:t> + Logistic Regression</a:t>
            </a:r>
          </a:p>
          <a:p>
            <a:r>
              <a:rPr lang="en-US" dirty="0" smtClean="0"/>
              <a:t>Session </a:t>
            </a:r>
            <a:r>
              <a:rPr lang="en-US" dirty="0"/>
              <a:t>6</a:t>
            </a:r>
            <a:r>
              <a:rPr lang="en-US" dirty="0" smtClean="0"/>
              <a:t>: Decision Trees</a:t>
            </a:r>
            <a:endParaRPr lang="en-US" dirty="0"/>
          </a:p>
          <a:p>
            <a:r>
              <a:rPr lang="en-US" dirty="0"/>
              <a:t>Session 7</a:t>
            </a:r>
            <a:r>
              <a:rPr lang="en-US" dirty="0" smtClean="0"/>
              <a:t>: </a:t>
            </a:r>
            <a:r>
              <a:rPr lang="en-US" dirty="0"/>
              <a:t>Decision </a:t>
            </a:r>
            <a:r>
              <a:rPr lang="en-US" dirty="0" smtClean="0"/>
              <a:t>Trees + Random Forests</a:t>
            </a:r>
            <a:endParaRPr lang="en-US" dirty="0"/>
          </a:p>
          <a:p>
            <a:r>
              <a:rPr lang="en-US" dirty="0"/>
              <a:t>Session </a:t>
            </a:r>
            <a:r>
              <a:rPr lang="en-US" dirty="0" smtClean="0"/>
              <a:t>8: Clustering + Principal Component Analysis</a:t>
            </a:r>
          </a:p>
          <a:p>
            <a:r>
              <a:rPr lang="en-US" dirty="0" smtClean="0"/>
              <a:t>Session 9: Topics of Interest and How to Learn Them</a:t>
            </a:r>
          </a:p>
          <a:p>
            <a:pPr lvl="1"/>
            <a:r>
              <a:rPr lang="en-US" dirty="0" smtClean="0"/>
              <a:t>Lecture about topics we didn’t cover in this class and how and where to learn them</a:t>
            </a:r>
          </a:p>
        </p:txBody>
      </p:sp>
    </p:spTree>
    <p:extLst>
      <p:ext uri="{BB962C8B-B14F-4D97-AF65-F5344CB8AC3E}">
        <p14:creationId xmlns:p14="http://schemas.microsoft.com/office/powerpoint/2010/main" val="9255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(lecture videos)</a:t>
            </a:r>
          </a:p>
          <a:p>
            <a:r>
              <a:rPr lang="en-US" dirty="0" smtClean="0"/>
              <a:t>Download Exercises</a:t>
            </a:r>
            <a:endParaRPr lang="en-US" dirty="0"/>
          </a:p>
          <a:p>
            <a:r>
              <a:rPr lang="en-US" dirty="0" smtClean="0"/>
              <a:t>Supplementary Material</a:t>
            </a:r>
          </a:p>
        </p:txBody>
      </p:sp>
    </p:spTree>
    <p:extLst>
      <p:ext uri="{BB962C8B-B14F-4D97-AF65-F5344CB8AC3E}">
        <p14:creationId xmlns:p14="http://schemas.microsoft.com/office/powerpoint/2010/main" val="5691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Started/Python Distribution used 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Python Distribution (Python 3 preferably). </a:t>
            </a:r>
          </a:p>
          <a:p>
            <a:r>
              <a:rPr lang="en-US" dirty="0" smtClean="0"/>
              <a:t>Install </a:t>
            </a:r>
            <a:r>
              <a:rPr lang="en-US" dirty="0"/>
              <a:t>Anaconda on Windows: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www.datacamp.com/community/tutorials/installing-anaconda-windows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/>
              <a:t>Anaconda on Mac: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www.datacamp.com/community/tutorials/installing-anaconda-mac-os-x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Anaconda?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Anaconda </a:t>
            </a:r>
            <a:r>
              <a:rPr lang="en-US" dirty="0"/>
              <a:t>is the strongly recommended way of installing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IPython</a:t>
            </a:r>
            <a:r>
              <a:rPr lang="en-US" dirty="0"/>
              <a:t> (source: </a:t>
            </a:r>
            <a:r>
              <a:rPr lang="en-US" dirty="0">
                <a:hlinkClick r:id="rId2"/>
              </a:rPr>
              <a:t>http://jupyter.org/install.html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 which we will use for this class. </a:t>
            </a:r>
          </a:p>
          <a:p>
            <a:r>
              <a:rPr lang="en-US" dirty="0"/>
              <a:t>Anaconda comes with Microsoft </a:t>
            </a:r>
            <a:r>
              <a:rPr lang="en-US" dirty="0" err="1"/>
              <a:t>VSCode</a:t>
            </a:r>
            <a:r>
              <a:rPr lang="en-US" dirty="0"/>
              <a:t> (in case you want to use it as an IDE</a:t>
            </a:r>
            <a:r>
              <a:rPr lang="en-US" dirty="0" smtClean="0"/>
              <a:t>).</a:t>
            </a:r>
          </a:p>
          <a:p>
            <a:r>
              <a:rPr lang="en-US" dirty="0"/>
              <a:t>Anaconda is a package manager, an environment manager, and Python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Data </a:t>
            </a:r>
            <a:r>
              <a:rPr lang="en-US" dirty="0"/>
              <a:t>analytics projects require many different libraries/packages (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pandas, </a:t>
            </a:r>
            <a:r>
              <a:rPr lang="en-US" dirty="0" err="1"/>
              <a:t>scikit</a:t>
            </a:r>
            <a:r>
              <a:rPr lang="en-US" dirty="0"/>
              <a:t>-learn to name a few), which an installation of Anaconda comes preinstalled with.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Anaconda?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 need additional packages after installing Anaconda, you can use Anaconda’s package manager </a:t>
            </a:r>
            <a:r>
              <a:rPr lang="en-US" dirty="0" err="1"/>
              <a:t>conda</a:t>
            </a:r>
            <a:r>
              <a:rPr lang="en-US" dirty="0"/>
              <a:t> or pip to install those packages. This is highly advantageous as you don’t have to manage dependencies between multiple packages yourself. </a:t>
            </a:r>
            <a:r>
              <a:rPr lang="en-US" dirty="0" err="1"/>
              <a:t>Conda</a:t>
            </a:r>
            <a:r>
              <a:rPr lang="en-US" dirty="0"/>
              <a:t> even makes it easy to switch between Python 2 and 3 (you can learn more here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https://towardsdatascience.com/environment-management-with-conda-python-2-3-b9961a8a5097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886</Words>
  <Application>Microsoft Macintosh PowerPoint</Application>
  <PresentationFormat>Widescreen</PresentationFormat>
  <Paragraphs>95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Mangal</vt:lpstr>
      <vt:lpstr>medium-content-serif-font</vt:lpstr>
      <vt:lpstr>Arial</vt:lpstr>
      <vt:lpstr>Office Theme</vt:lpstr>
      <vt:lpstr>Data Analytics Using Python</vt:lpstr>
      <vt:lpstr>Course Orientation</vt:lpstr>
      <vt:lpstr>Course Orientation</vt:lpstr>
      <vt:lpstr>Seeking Help</vt:lpstr>
      <vt:lpstr>Course Content</vt:lpstr>
      <vt:lpstr>Class Structure</vt:lpstr>
      <vt:lpstr>Getting Started/Python Distribution used in this Class</vt:lpstr>
      <vt:lpstr>Why Anaconda?</vt:lpstr>
      <vt:lpstr>Why Anaconda?</vt:lpstr>
      <vt:lpstr>Why Anaconda?</vt:lpstr>
      <vt:lpstr>Introduction</vt:lpstr>
      <vt:lpstr>What is Covered in this Course</vt:lpstr>
      <vt:lpstr>Predictions are Difficult to Make/Understand</vt:lpstr>
      <vt:lpstr>Why Jupyter/IPython?</vt:lpstr>
      <vt:lpstr>Good Python References</vt:lpstr>
      <vt:lpstr>Extra Slides</vt:lpstr>
      <vt:lpstr>PowerPoint Presentation</vt:lpstr>
      <vt:lpstr>Jupyter Integration with Shell Commands</vt:lpstr>
      <vt:lpstr>Jupyter Integration with Shell Commands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Python</dc:title>
  <dc:creator>Michael Galarnyk</dc:creator>
  <cp:lastModifiedBy>Michael Galarnyk</cp:lastModifiedBy>
  <cp:revision>73</cp:revision>
  <cp:lastPrinted>2018-10-09T17:00:03Z</cp:lastPrinted>
  <dcterms:created xsi:type="dcterms:W3CDTF">2018-10-06T19:16:58Z</dcterms:created>
  <dcterms:modified xsi:type="dcterms:W3CDTF">2019-03-19T17:28:37Z</dcterms:modified>
</cp:coreProperties>
</file>