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5" r:id="rId3"/>
    <p:sldId id="303" r:id="rId4"/>
    <p:sldId id="285" r:id="rId5"/>
    <p:sldId id="276" r:id="rId6"/>
    <p:sldId id="296" r:id="rId7"/>
    <p:sldId id="294" r:id="rId8"/>
    <p:sldId id="277" r:id="rId9"/>
    <p:sldId id="301" r:id="rId10"/>
    <p:sldId id="300" r:id="rId11"/>
    <p:sldId id="299" r:id="rId12"/>
    <p:sldId id="278" r:id="rId13"/>
    <p:sldId id="302" r:id="rId14"/>
    <p:sldId id="280" r:id="rId15"/>
    <p:sldId id="291" r:id="rId16"/>
    <p:sldId id="279" r:id="rId17"/>
    <p:sldId id="281" r:id="rId18"/>
    <p:sldId id="289" r:id="rId19"/>
    <p:sldId id="287" r:id="rId20"/>
    <p:sldId id="286" r:id="rId21"/>
    <p:sldId id="304" r:id="rId22"/>
    <p:sldId id="292" r:id="rId23"/>
    <p:sldId id="293" r:id="rId24"/>
    <p:sldId id="283" r:id="rId25"/>
    <p:sldId id="306" r:id="rId26"/>
    <p:sldId id="305" r:id="rId27"/>
    <p:sldId id="307" r:id="rId28"/>
    <p:sldId id="308" r:id="rId29"/>
    <p:sldId id="282"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5"/>
    <p:restoredTop sz="74585"/>
  </p:normalViewPr>
  <p:slideViewPr>
    <p:cSldViewPr snapToGrid="0" snapToObjects="1">
      <p:cViewPr>
        <p:scale>
          <a:sx n="73" d="100"/>
          <a:sy n="73" d="100"/>
        </p:scale>
        <p:origin x="115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E0636-8A2E-4043-881A-1014A5CF3828}" type="datetimeFigureOut">
              <a:rPr lang="en-US" smtClean="0"/>
              <a:t>3/19/19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73416-B7DF-8D4F-92B3-793638796327}" type="slidenum">
              <a:rPr lang="en-US" smtClean="0"/>
              <a:t>‹#›</a:t>
            </a:fld>
            <a:endParaRPr lang="en-US"/>
          </a:p>
        </p:txBody>
      </p:sp>
    </p:spTree>
    <p:extLst>
      <p:ext uri="{BB962C8B-B14F-4D97-AF65-F5344CB8AC3E}">
        <p14:creationId xmlns:p14="http://schemas.microsoft.com/office/powerpoint/2010/main" val="117194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docs.python.org/3.3/howto/unicode.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docs.python.org/3.3/howto/unicode.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a:t>
            </a:r>
            <a:r>
              <a:rPr lang="en-US" baseline="0" dirty="0" smtClean="0"/>
              <a:t> you have installed Anaconda before this lesson. Let me know if you have had any installation issues. </a:t>
            </a:r>
          </a:p>
          <a:p>
            <a:endParaRPr lang="en-US" baseline="0" dirty="0" smtClean="0"/>
          </a:p>
          <a:p>
            <a:r>
              <a:rPr lang="en-US" baseline="0" dirty="0" smtClean="0"/>
              <a:t>This is going to be review for most of you but I am including it as there are enough students without python experience taking this course. </a:t>
            </a:r>
          </a:p>
          <a:p>
            <a:endParaRPr lang="en-US" baseline="0" dirty="0" smtClean="0"/>
          </a:p>
          <a:p>
            <a:r>
              <a:rPr lang="en-US" baseline="0" dirty="0" smtClean="0"/>
              <a:t>as many of you don’t have python experience. </a:t>
            </a:r>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a:t>
            </a:fld>
            <a:endParaRPr lang="en-US"/>
          </a:p>
        </p:txBody>
      </p:sp>
    </p:spTree>
    <p:extLst>
      <p:ext uri="{BB962C8B-B14F-4D97-AF65-F5344CB8AC3E}">
        <p14:creationId xmlns:p14="http://schemas.microsoft.com/office/powerpoint/2010/main" val="112635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youtu.be</a:t>
            </a:r>
            <a:r>
              <a:rPr lang="en-US" dirty="0" smtClean="0"/>
              <a:t>/DZwmZ8Usvnk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examples,</a:t>
            </a:r>
            <a:r>
              <a:rPr lang="en-US" baseline="0" dirty="0" smtClean="0"/>
              <a:t> the print statements will only be executed if the condition in our print statement evaluates to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have more practice on this in the notebook accompanying this presentation.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Python's Booleans were added with the primary goal of making code clearer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 and False ar</a:t>
            </a:r>
            <a:r>
              <a:rPr lang="en-US" baseline="0" dirty="0" smtClean="0"/>
              <a:t>e </a:t>
            </a:r>
            <a:r>
              <a:rPr lang="en-US" baseline="0" dirty="0" err="1" smtClean="0"/>
              <a:t>booleans</a:t>
            </a:r>
            <a:r>
              <a:rPr lang="en-US" baseline="0" dirty="0" smtClean="0"/>
              <a:t> which were added with the primary goal of making code cleaner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time be sure to indent so that we are writing code within our if block.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Python's Booleans were added with the primary goal of making code clearer. For example, if you're reading a function and encounter the statement </a:t>
            </a:r>
            <a:r>
              <a:rPr lang="en-US" dirty="0" smtClean="0"/>
              <a:t>return 1</a:t>
            </a:r>
            <a:r>
              <a:rPr lang="en-US" sz="1200" b="0" i="0" kern="1200" dirty="0" smtClean="0">
                <a:solidFill>
                  <a:schemeClr val="tx1"/>
                </a:solidFill>
                <a:effectLst/>
                <a:latin typeface="+mn-lt"/>
                <a:ea typeface="+mn-ea"/>
                <a:cs typeface="+mn-cs"/>
              </a:rPr>
              <a:t>, you might wonder whether the </a:t>
            </a:r>
            <a:r>
              <a:rPr lang="en-US" dirty="0" smtClean="0"/>
              <a:t>1</a:t>
            </a:r>
            <a:r>
              <a:rPr lang="en-US" sz="1200" b="0" i="0" kern="1200" dirty="0" smtClean="0">
                <a:solidFill>
                  <a:schemeClr val="tx1"/>
                </a:solidFill>
                <a:effectLst/>
                <a:latin typeface="+mn-lt"/>
                <a:ea typeface="+mn-ea"/>
                <a:cs typeface="+mn-cs"/>
              </a:rPr>
              <a:t> represents a Boolean truth value, an index, or a coefficient that multiplies some other quantity. If the statement is </a:t>
            </a:r>
            <a:r>
              <a:rPr lang="en-US" dirty="0" smtClean="0"/>
              <a:t>return True</a:t>
            </a:r>
            <a:r>
              <a:rPr lang="en-US" sz="1200" b="0" i="0" kern="1200" dirty="0" smtClean="0">
                <a:solidFill>
                  <a:schemeClr val="tx1"/>
                </a:solidFill>
                <a:effectLst/>
                <a:latin typeface="+mn-lt"/>
                <a:ea typeface="+mn-ea"/>
                <a:cs typeface="+mn-cs"/>
              </a:rPr>
              <a:t>, however, the meaning of the return value is quite clear.</a:t>
            </a:r>
            <a:endParaRPr lang="en-US" dirty="0" smtClean="0"/>
          </a:p>
          <a:p>
            <a:endParaRPr lang="en-US" dirty="0" smtClean="0"/>
          </a:p>
          <a:p>
            <a:r>
              <a:rPr lang="en-US" dirty="0" smtClean="0"/>
              <a:t>Update Image</a:t>
            </a:r>
            <a:r>
              <a:rPr lang="en-US" baseline="0" dirty="0" smtClean="0"/>
              <a:t> Soon.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10</a:t>
            </a:fld>
            <a:endParaRPr lang="en-US"/>
          </a:p>
        </p:txBody>
      </p:sp>
    </p:spTree>
    <p:extLst>
      <p:ext uri="{BB962C8B-B14F-4D97-AF65-F5344CB8AC3E}">
        <p14:creationId xmlns:p14="http://schemas.microsoft.com/office/powerpoint/2010/main" val="1157108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docs.python.org</a:t>
            </a:r>
            <a:r>
              <a:rPr lang="en-US" dirty="0" smtClean="0"/>
              <a:t>/2.3/</a:t>
            </a:r>
            <a:r>
              <a:rPr lang="en-US" dirty="0" err="1" smtClean="0"/>
              <a:t>whatsnew</a:t>
            </a:r>
            <a:r>
              <a:rPr lang="en-US" dirty="0" smtClean="0"/>
              <a:t>/section-</a:t>
            </a:r>
            <a:r>
              <a:rPr lang="en-US" dirty="0" err="1" smtClean="0"/>
              <a:t>bool.html</a:t>
            </a:r>
            <a:endParaRPr lang="en-US" dirty="0" smtClean="0"/>
          </a:p>
          <a:p>
            <a:endParaRPr lang="en-US" dirty="0" smtClean="0"/>
          </a:p>
          <a:p>
            <a:endParaRPr lang="en-US" dirty="0" smtClean="0"/>
          </a:p>
          <a:p>
            <a:endParaRPr lang="en-US" dirty="0" smtClean="0"/>
          </a:p>
          <a:p>
            <a:r>
              <a:rPr lang="en-US" dirty="0" smtClean="0"/>
              <a:t>https://</a:t>
            </a:r>
            <a:r>
              <a:rPr lang="en-US" dirty="0" err="1" smtClean="0"/>
              <a:t>github.com</a:t>
            </a:r>
            <a:r>
              <a:rPr lang="en-US" dirty="0" smtClean="0"/>
              <a:t>/</a:t>
            </a:r>
            <a:r>
              <a:rPr lang="en-US" dirty="0" err="1" smtClean="0"/>
              <a:t>mGalarnyk</a:t>
            </a:r>
            <a:r>
              <a:rPr lang="en-US" dirty="0" smtClean="0"/>
              <a:t>/</a:t>
            </a:r>
            <a:r>
              <a:rPr lang="en-US" dirty="0" err="1" smtClean="0"/>
              <a:t>Python_Tutorials</a:t>
            </a:r>
            <a:r>
              <a:rPr lang="en-US" dirty="0" smtClean="0"/>
              <a:t>/blob/master/</a:t>
            </a:r>
            <a:r>
              <a:rPr lang="en-US" dirty="0" err="1" smtClean="0"/>
              <a:t>Python_Basics</a:t>
            </a:r>
            <a:r>
              <a:rPr lang="en-US" dirty="0" smtClean="0"/>
              <a:t>/Intro/Python3Basics_Part1.ipynb</a:t>
            </a:r>
          </a:p>
          <a:p>
            <a:endParaRPr lang="en-US" dirty="0" smtClean="0"/>
          </a:p>
          <a:p>
            <a:r>
              <a:rPr lang="en-US" dirty="0" smtClean="0"/>
              <a:t>Update Image</a:t>
            </a:r>
            <a:r>
              <a:rPr lang="en-US" baseline="0" dirty="0" smtClean="0"/>
              <a:t> Soon.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11</a:t>
            </a:fld>
            <a:endParaRPr lang="en-US"/>
          </a:p>
        </p:txBody>
      </p:sp>
    </p:spTree>
    <p:extLst>
      <p:ext uri="{BB962C8B-B14F-4D97-AF65-F5344CB8AC3E}">
        <p14:creationId xmlns:p14="http://schemas.microsoft.com/office/powerpoint/2010/main" val="880349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hackernoon.com</a:t>
            </a:r>
            <a:r>
              <a:rPr lang="en-US" dirty="0" smtClean="0"/>
              <a:t>/python-basics-6-lists-and-list-manipulation-a56be62b1f95</a:t>
            </a:r>
          </a:p>
          <a:p>
            <a:endParaRPr lang="en-US" dirty="0" smtClean="0"/>
          </a:p>
          <a:p>
            <a:r>
              <a:rPr lang="en-US" dirty="0" smtClean="0"/>
              <a:t>Python</a:t>
            </a:r>
            <a:r>
              <a:rPr lang="en-US" baseline="0" dirty="0" smtClean="0"/>
              <a:t> mention lists don</a:t>
            </a:r>
            <a:r>
              <a:rPr lang="mr-IN" baseline="0" dirty="0" smtClean="0"/>
              <a:t>’</a:t>
            </a:r>
            <a:r>
              <a:rPr lang="en-US" baseline="0" dirty="0" smtClean="0"/>
              <a:t>t have to be </a:t>
            </a:r>
            <a:r>
              <a:rPr lang="en-US" baseline="0" dirty="0" err="1" smtClean="0"/>
              <a:t>homegeneous</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12</a:t>
            </a:fld>
            <a:endParaRPr lang="en-US"/>
          </a:p>
        </p:txBody>
      </p:sp>
    </p:spTree>
    <p:extLst>
      <p:ext uri="{BB962C8B-B14F-4D97-AF65-F5344CB8AC3E}">
        <p14:creationId xmlns:p14="http://schemas.microsoft.com/office/powerpoint/2010/main" val="660951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hackernoon.com</a:t>
            </a:r>
            <a:r>
              <a:rPr lang="en-US" dirty="0" smtClean="0"/>
              <a:t>/python-basics-6-lists-and-list-manipulation-a56be62b1f95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13</a:t>
            </a:fld>
            <a:endParaRPr lang="en-US"/>
          </a:p>
        </p:txBody>
      </p:sp>
    </p:spTree>
    <p:extLst>
      <p:ext uri="{BB962C8B-B14F-4D97-AF65-F5344CB8AC3E}">
        <p14:creationId xmlns:p14="http://schemas.microsoft.com/office/powerpoint/2010/main" val="107990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less like the for keyword in other programming languages, and works more like an iterator method as found in other object-orientated programming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for loop does not require an indexing variable to set beforehand. In this class</a:t>
            </a:r>
            <a:r>
              <a:rPr lang="en-US" baseline="0" dirty="0" smtClean="0"/>
              <a:t>, you will see that there are ways to make anything </a:t>
            </a:r>
            <a:r>
              <a:rPr lang="en-US" baseline="0" dirty="0" err="1" smtClean="0"/>
              <a:t>iterable</a:t>
            </a:r>
            <a:r>
              <a:rPr lang="en-US" baseline="0" dirty="0" smtClean="0"/>
              <a:t> (using the </a:t>
            </a:r>
            <a:r>
              <a:rPr lang="en-US" baseline="0" dirty="0" err="1" smtClean="0"/>
              <a:t>duner</a:t>
            </a:r>
            <a:r>
              <a:rPr lang="en-US" baseline="0" dirty="0" smtClean="0"/>
              <a:t> method __</a:t>
            </a:r>
            <a:r>
              <a:rPr lang="en-US" baseline="0" dirty="0" err="1" smtClean="0"/>
              <a:t>iter</a:t>
            </a:r>
            <a:r>
              <a:rPr lang="en-US" baseline="0" dirty="0" smtClean="0"/>
              <a:t>__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16</a:t>
            </a:fld>
            <a:endParaRPr lang="en-US"/>
          </a:p>
        </p:txBody>
      </p:sp>
    </p:spTree>
    <p:extLst>
      <p:ext uri="{BB962C8B-B14F-4D97-AF65-F5344CB8AC3E}">
        <p14:creationId xmlns:p14="http://schemas.microsoft.com/office/powerpoint/2010/main" val="59445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17</a:t>
            </a:fld>
            <a:endParaRPr lang="en-US"/>
          </a:p>
        </p:txBody>
      </p:sp>
    </p:spTree>
    <p:extLst>
      <p:ext uri="{BB962C8B-B14F-4D97-AF65-F5344CB8AC3E}">
        <p14:creationId xmlns:p14="http://schemas.microsoft.com/office/powerpoint/2010/main" val="349853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t>
            </a:r>
            <a:r>
              <a:rPr lang="en-US" dirty="0" err="1" smtClean="0"/>
              <a:t>webstersDict</a:t>
            </a:r>
            <a:r>
              <a:rPr lang="en-US" dirty="0" smtClean="0"/>
              <a:t> used strings as keys in the dictionary, but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18</a:t>
            </a:fld>
            <a:endParaRPr lang="en-US"/>
          </a:p>
        </p:txBody>
      </p:sp>
    </p:spTree>
    <p:extLst>
      <p:ext uri="{BB962C8B-B14F-4D97-AF65-F5344CB8AC3E}">
        <p14:creationId xmlns:p14="http://schemas.microsoft.com/office/powerpoint/2010/main" val="1885505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performance difference can be partially measured using the </a:t>
            </a:r>
            <a:r>
              <a:rPr lang="en-US" dirty="0" err="1" smtClean="0"/>
              <a:t>timeit</a:t>
            </a:r>
            <a:r>
              <a:rPr lang="en-US" dirty="0" smtClean="0"/>
              <a:t> library which allows you to time your Python code. The code below runs the code for each approach 1 million times and outputs the overall time it took in seconds</a:t>
            </a:r>
          </a:p>
        </p:txBody>
      </p:sp>
      <p:sp>
        <p:nvSpPr>
          <p:cNvPr id="4" name="Slide Number Placeholder 3"/>
          <p:cNvSpPr>
            <a:spLocks noGrp="1"/>
          </p:cNvSpPr>
          <p:nvPr>
            <p:ph type="sldNum" sz="quarter" idx="10"/>
          </p:nvPr>
        </p:nvSpPr>
        <p:spPr/>
        <p:txBody>
          <a:bodyPr/>
          <a:lstStyle/>
          <a:p>
            <a:fld id="{6B573416-B7DF-8D4F-92B3-793638796327}" type="slidenum">
              <a:rPr lang="en-US" smtClean="0"/>
              <a:t>19</a:t>
            </a:fld>
            <a:endParaRPr lang="en-US"/>
          </a:p>
        </p:txBody>
      </p:sp>
    </p:spTree>
    <p:extLst>
      <p:ext uri="{BB962C8B-B14F-4D97-AF65-F5344CB8AC3E}">
        <p14:creationId xmlns:p14="http://schemas.microsoft.com/office/powerpoint/2010/main" val="6517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Lists and tuples are standard Python data types that store values in a sequence. A tuple is </a:t>
            </a:r>
            <a:r>
              <a:rPr lang="en-US" b="1" dirty="0" smtClean="0"/>
              <a:t>immutable</a:t>
            </a:r>
            <a:r>
              <a:rPr lang="en-US" dirty="0" smtClean="0"/>
              <a:t> whereas a list is </a:t>
            </a:r>
            <a:r>
              <a:rPr lang="en-US" b="1" dirty="0" smtClean="0"/>
              <a:t>mutable.</a:t>
            </a:r>
          </a:p>
          <a:p>
            <a:endParaRPr lang="en-US" b="1" dirty="0" smtClean="0"/>
          </a:p>
          <a:p>
            <a:r>
              <a:rPr lang="en-US" b="1" dirty="0" smtClean="0"/>
              <a:t>Update</a:t>
            </a:r>
            <a:r>
              <a:rPr lang="en-US" b="1" baseline="0" dirty="0" smtClean="0"/>
              <a:t> image after figuring out format.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20</a:t>
            </a:fld>
            <a:endParaRPr lang="en-US"/>
          </a:p>
        </p:txBody>
      </p:sp>
    </p:spTree>
    <p:extLst>
      <p:ext uri="{BB962C8B-B14F-4D97-AF65-F5344CB8AC3E}">
        <p14:creationId xmlns:p14="http://schemas.microsoft.com/office/powerpoint/2010/main" val="41763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Lists and tuples are standard Python data types that store values in a sequence. A tuple is </a:t>
            </a:r>
            <a:r>
              <a:rPr lang="en-US" b="1" dirty="0" smtClean="0"/>
              <a:t>immutable</a:t>
            </a:r>
            <a:r>
              <a:rPr lang="en-US" dirty="0" smtClean="0"/>
              <a:t> whereas a list is </a:t>
            </a:r>
            <a:r>
              <a:rPr lang="en-US" b="1" dirty="0" smtClean="0"/>
              <a:t>mutable.</a:t>
            </a:r>
          </a:p>
          <a:p>
            <a:endParaRPr lang="en-US" b="1" dirty="0" smtClean="0"/>
          </a:p>
          <a:p>
            <a:r>
              <a:rPr lang="en-US" b="1" dirty="0" smtClean="0"/>
              <a:t>Update</a:t>
            </a:r>
            <a:r>
              <a:rPr lang="en-US" b="1" baseline="0" dirty="0" smtClean="0"/>
              <a:t> image after figuring out format.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21</a:t>
            </a:fld>
            <a:endParaRPr lang="en-US"/>
          </a:p>
        </p:txBody>
      </p:sp>
    </p:spTree>
    <p:extLst>
      <p:ext uri="{BB962C8B-B14F-4D97-AF65-F5344CB8AC3E}">
        <p14:creationId xmlns:p14="http://schemas.microsoft.com/office/powerpoint/2010/main" val="10470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string is a sequence of characters.</a:t>
            </a:r>
          </a:p>
          <a:p>
            <a:r>
              <a:rPr lang="en-US" sz="1200" b="0" i="0" kern="1200" dirty="0" smtClean="0">
                <a:solidFill>
                  <a:schemeClr val="tx1"/>
                </a:solidFill>
                <a:effectLst/>
                <a:latin typeface="+mn-lt"/>
                <a:ea typeface="+mn-ea"/>
                <a:cs typeface="+mn-cs"/>
              </a:rPr>
              <a:t>Unlike other languages, special characters such as </a:t>
            </a:r>
            <a:r>
              <a:rPr lang="en-US" dirty="0" smtClean="0">
                <a:effectLst/>
              </a:rPr>
              <a:t>\</a:t>
            </a:r>
            <a:r>
              <a:rPr lang="en-US" dirty="0" err="1" smtClean="0">
                <a:effectLst/>
              </a:rPr>
              <a:t>n</a:t>
            </a:r>
            <a:r>
              <a:rPr lang="en-US" sz="1200" b="0" i="0" kern="1200" dirty="0" err="1" smtClean="0">
                <a:solidFill>
                  <a:schemeClr val="tx1"/>
                </a:solidFill>
                <a:effectLst/>
                <a:latin typeface="+mn-lt"/>
                <a:ea typeface="+mn-ea"/>
                <a:cs typeface="+mn-cs"/>
              </a:rPr>
              <a:t>have</a:t>
            </a:r>
            <a:r>
              <a:rPr lang="en-US" sz="1200" b="0" i="0" kern="1200" dirty="0" smtClean="0">
                <a:solidFill>
                  <a:schemeClr val="tx1"/>
                </a:solidFill>
                <a:effectLst/>
                <a:latin typeface="+mn-lt"/>
                <a:ea typeface="+mn-ea"/>
                <a:cs typeface="+mn-cs"/>
              </a:rPr>
              <a:t> the same meaning with both single (</a:t>
            </a:r>
            <a:r>
              <a:rPr lang="en-US" dirty="0" smtClean="0">
                <a:effectLst/>
              </a:rPr>
              <a:t>'...'</a:t>
            </a:r>
            <a:r>
              <a:rPr lang="en-US" sz="1200" b="0" i="0" kern="1200" dirty="0" smtClean="0">
                <a:solidFill>
                  <a:schemeClr val="tx1"/>
                </a:solidFill>
                <a:effectLst/>
                <a:latin typeface="+mn-lt"/>
                <a:ea typeface="+mn-ea"/>
                <a:cs typeface="+mn-cs"/>
              </a:rPr>
              <a:t>) and double (</a:t>
            </a:r>
            <a:r>
              <a:rPr lang="en-US" dirty="0" smtClean="0">
                <a:effectLst/>
              </a:rPr>
              <a:t>"..."</a:t>
            </a:r>
            <a:r>
              <a:rPr lang="en-US" sz="1200" b="0" i="0" kern="1200" dirty="0" smtClean="0">
                <a:solidFill>
                  <a:schemeClr val="tx1"/>
                </a:solidFill>
                <a:effectLst/>
                <a:latin typeface="+mn-lt"/>
                <a:ea typeface="+mn-ea"/>
                <a:cs typeface="+mn-cs"/>
              </a:rPr>
              <a:t>) quotes. The only difference between the two is that within single quotes you don’t need to escape </a:t>
            </a:r>
            <a:r>
              <a:rPr lang="en-US" dirty="0" smtClean="0">
                <a:effectLst/>
              </a:rPr>
              <a:t>"</a:t>
            </a:r>
            <a:r>
              <a:rPr lang="en-US" sz="1200" b="0" i="0" kern="1200" dirty="0" smtClean="0">
                <a:solidFill>
                  <a:schemeClr val="tx1"/>
                </a:solidFill>
                <a:effectLst/>
                <a:latin typeface="+mn-lt"/>
                <a:ea typeface="+mn-ea"/>
                <a:cs typeface="+mn-cs"/>
              </a:rPr>
              <a:t> (but you have to escape </a:t>
            </a:r>
            <a:r>
              <a:rPr lang="en-US" dirty="0" smtClean="0">
                <a:effectLst/>
              </a:rPr>
              <a:t>\'</a:t>
            </a:r>
            <a:r>
              <a:rPr lang="en-US" sz="1200" b="0" i="0" kern="1200" dirty="0" smtClean="0">
                <a:solidFill>
                  <a:schemeClr val="tx1"/>
                </a:solidFill>
                <a:effectLst/>
                <a:latin typeface="+mn-lt"/>
                <a:ea typeface="+mn-ea"/>
                <a:cs typeface="+mn-cs"/>
              </a:rPr>
              <a:t>) and vice versa.</a:t>
            </a: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https://</a:t>
            </a:r>
            <a:r>
              <a:rPr lang="en-US" sz="1200" b="0" i="0" kern="1200" baseline="0" dirty="0" err="1" smtClean="0">
                <a:solidFill>
                  <a:schemeClr val="tx1"/>
                </a:solidFill>
                <a:effectLst/>
                <a:latin typeface="+mn-lt"/>
                <a:ea typeface="+mn-ea"/>
                <a:cs typeface="+mn-cs"/>
              </a:rPr>
              <a:t>docs.python.org</a:t>
            </a:r>
            <a:r>
              <a:rPr lang="en-US" sz="1200" b="0" i="0" kern="1200" baseline="0" dirty="0" smtClean="0">
                <a:solidFill>
                  <a:schemeClr val="tx1"/>
                </a:solidFill>
                <a:effectLst/>
                <a:latin typeface="+mn-lt"/>
                <a:ea typeface="+mn-ea"/>
                <a:cs typeface="+mn-cs"/>
              </a:rPr>
              <a:t>/3/tutorial/</a:t>
            </a:r>
            <a:r>
              <a:rPr lang="en-US" sz="1200" b="0" i="0" kern="1200" baseline="0" dirty="0" err="1" smtClean="0">
                <a:solidFill>
                  <a:schemeClr val="tx1"/>
                </a:solidFill>
                <a:effectLst/>
                <a:latin typeface="+mn-lt"/>
                <a:ea typeface="+mn-ea"/>
                <a:cs typeface="+mn-cs"/>
              </a:rPr>
              <a:t>introduction.html</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String literals can span multiple lines. One way is using triple-quotes: </a:t>
            </a:r>
            <a:r>
              <a:rPr lang="en-US" dirty="0" smtClean="0">
                <a:effectLst/>
              </a:rPr>
              <a:t>"""..."""</a:t>
            </a:r>
            <a:r>
              <a:rPr lang="en-US" sz="1200" b="0" i="0" kern="1200" dirty="0" smtClean="0">
                <a:solidFill>
                  <a:schemeClr val="tx1"/>
                </a:solidFill>
                <a:effectLst/>
                <a:latin typeface="+mn-lt"/>
                <a:ea typeface="+mn-ea"/>
                <a:cs typeface="+mn-cs"/>
              </a:rPr>
              <a:t> or </a:t>
            </a:r>
            <a:r>
              <a:rPr lang="en-US" dirty="0" smtClean="0">
                <a:effectLst/>
              </a:rPr>
              <a:t>'''...'''</a:t>
            </a:r>
            <a:r>
              <a:rPr lang="en-US" sz="1200" b="0" i="0" kern="1200" dirty="0" smtClean="0">
                <a:solidFill>
                  <a:schemeClr val="tx1"/>
                </a:solidFill>
                <a:effectLst/>
                <a:latin typeface="+mn-lt"/>
                <a:ea typeface="+mn-ea"/>
                <a:cs typeface="+mn-cs"/>
              </a:rPr>
              <a:t>. End of lines are automatically included in the string, but it’s possible to prevent this by adding a </a:t>
            </a:r>
            <a:r>
              <a:rPr lang="en-US" dirty="0" smtClean="0">
                <a:effectLst/>
              </a:rPr>
              <a:t>\</a:t>
            </a:r>
            <a:r>
              <a:rPr lang="en-US" sz="1200" b="0" i="0" kern="1200" dirty="0" smtClean="0">
                <a:solidFill>
                  <a:schemeClr val="tx1"/>
                </a:solidFill>
                <a:effectLst/>
                <a:latin typeface="+mn-lt"/>
                <a:ea typeface="+mn-ea"/>
                <a:cs typeface="+mn-cs"/>
              </a:rPr>
              <a:t> at the end of the line. The following example: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character is simply a symbol. For example, the English language has 26 characters.</a:t>
            </a:r>
          </a:p>
          <a:p>
            <a:r>
              <a:rPr lang="en-US" sz="1200" b="0" i="0" kern="1200" dirty="0" smtClean="0">
                <a:solidFill>
                  <a:schemeClr val="tx1"/>
                </a:solidFill>
                <a:effectLst/>
                <a:latin typeface="+mn-lt"/>
                <a:ea typeface="+mn-ea"/>
                <a:cs typeface="+mn-cs"/>
              </a:rPr>
              <a:t>Computers do not deal with characters, they deal with numbers (binary). Even though you may see characters on your screen, internally it is stored and manipulated as a combination of 0's and 1's.</a:t>
            </a:r>
          </a:p>
          <a:p>
            <a:r>
              <a:rPr lang="en-US" sz="1200" b="0" i="0" kern="1200" dirty="0" smtClean="0">
                <a:solidFill>
                  <a:schemeClr val="tx1"/>
                </a:solidFill>
                <a:effectLst/>
                <a:latin typeface="+mn-lt"/>
                <a:ea typeface="+mn-ea"/>
                <a:cs typeface="+mn-cs"/>
              </a:rPr>
              <a:t>This conversion of character to a number is called encoding, and the reverse process is decoding. ASCII and Unicode are some of the popular encoding used.</a:t>
            </a:r>
          </a:p>
          <a:p>
            <a:r>
              <a:rPr lang="en-US" sz="1200" b="0" i="0" kern="1200" dirty="0" smtClean="0">
                <a:solidFill>
                  <a:schemeClr val="tx1"/>
                </a:solidFill>
                <a:effectLst/>
                <a:latin typeface="+mn-lt"/>
                <a:ea typeface="+mn-ea"/>
                <a:cs typeface="+mn-cs"/>
              </a:rPr>
              <a:t>In Python, string is a sequence of Unicode character. Unicode was introduced to include every character in all languages and bring uniformity in encoding. You can </a:t>
            </a:r>
            <a:r>
              <a:rPr lang="en-US" sz="1200" b="0" i="0" u="none" strike="noStrike" kern="1200" dirty="0" smtClean="0">
                <a:solidFill>
                  <a:schemeClr val="tx1"/>
                </a:solidFill>
                <a:effectLst/>
                <a:latin typeface="+mn-lt"/>
                <a:ea typeface="+mn-ea"/>
                <a:cs typeface="+mn-cs"/>
                <a:hlinkClick r:id="rId3" tooltip="Introduction to Unicode"/>
              </a:rPr>
              <a:t>learn more about Unicode</a:t>
            </a:r>
            <a:r>
              <a:rPr lang="en-US" sz="1200" b="0" i="0" kern="1200" dirty="0" smtClean="0">
                <a:solidFill>
                  <a:schemeClr val="tx1"/>
                </a:solidFill>
                <a:effectLst/>
                <a:latin typeface="+mn-lt"/>
                <a:ea typeface="+mn-ea"/>
                <a:cs typeface="+mn-cs"/>
              </a:rPr>
              <a:t> from here.</a:t>
            </a:r>
          </a:p>
          <a:p>
            <a:endParaRPr lang="en-US" dirty="0" smtClean="0"/>
          </a:p>
          <a:p>
            <a:r>
              <a:rPr lang="en-US" sz="1200" b="0" i="0" kern="1200" dirty="0" smtClean="0">
                <a:solidFill>
                  <a:schemeClr val="tx1"/>
                </a:solidFill>
                <a:effectLst/>
                <a:latin typeface="+mn-lt"/>
                <a:ea typeface="+mn-ea"/>
                <a:cs typeface="+mn-cs"/>
              </a:rPr>
              <a:t>This conversion of character to a number is called encoding, and the reverse process is decoding. ASCII and Unicode are some of the popular encoding used.</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2</a:t>
            </a:fld>
            <a:endParaRPr lang="en-US"/>
          </a:p>
        </p:txBody>
      </p:sp>
    </p:spTree>
    <p:extLst>
      <p:ext uri="{BB962C8B-B14F-4D97-AF65-F5344CB8AC3E}">
        <p14:creationId xmlns:p14="http://schemas.microsoft.com/office/powerpoint/2010/main" val="369508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23</a:t>
            </a:fld>
            <a:endParaRPr lang="en-US"/>
          </a:p>
        </p:txBody>
      </p:sp>
    </p:spTree>
    <p:extLst>
      <p:ext uri="{BB962C8B-B14F-4D97-AF65-F5344CB8AC3E}">
        <p14:creationId xmlns:p14="http://schemas.microsoft.com/office/powerpoint/2010/main" val="228890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Another thing that is worth mentioning when you’re working with the </a:t>
            </a:r>
            <a:r>
              <a:rPr lang="en-US" dirty="0" smtClean="0"/>
              <a:t>return</a:t>
            </a:r>
            <a:r>
              <a:rPr lang="en-US" sz="1200" b="0" i="0" kern="1200" dirty="0" smtClean="0">
                <a:solidFill>
                  <a:schemeClr val="tx1"/>
                </a:solidFill>
                <a:effectLst/>
                <a:latin typeface="+mn-lt"/>
                <a:ea typeface="+mn-ea"/>
                <a:cs typeface="+mn-cs"/>
              </a:rPr>
              <a:t> statement is the fact that you can use it to return multiple values. To do this, you make use of tuples.</a:t>
            </a:r>
          </a:p>
          <a:p>
            <a:r>
              <a:rPr lang="en-US" sz="1200" b="0" i="0" kern="1200" dirty="0" smtClean="0">
                <a:solidFill>
                  <a:schemeClr val="tx1"/>
                </a:solidFill>
                <a:effectLst/>
                <a:latin typeface="+mn-lt"/>
                <a:ea typeface="+mn-ea"/>
                <a:cs typeface="+mn-cs"/>
              </a:rPr>
              <a:t>Functions return tuples.</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use functions in programming to bundle a set of instructions that you want to use repeatedly or that, because of their complexity, are better self-contained in a sub-program and called when needed.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Code re-use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Zero or more arguments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May return data to caller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Created with the ‘</a:t>
            </a:r>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keyword </a:t>
            </a:r>
            <a:endParaRPr lang="en-US" dirty="0" smtClean="0"/>
          </a:p>
        </p:txBody>
      </p:sp>
      <p:sp>
        <p:nvSpPr>
          <p:cNvPr id="4" name="Slide Number Placeholder 3"/>
          <p:cNvSpPr>
            <a:spLocks noGrp="1"/>
          </p:cNvSpPr>
          <p:nvPr>
            <p:ph type="sldNum" sz="quarter" idx="10"/>
          </p:nvPr>
        </p:nvSpPr>
        <p:spPr/>
        <p:txBody>
          <a:bodyPr/>
          <a:lstStyle/>
          <a:p>
            <a:fld id="{6B573416-B7DF-8D4F-92B3-793638796327}" type="slidenum">
              <a:rPr lang="en-US" smtClean="0"/>
              <a:t>24</a:t>
            </a:fld>
            <a:endParaRPr lang="en-US"/>
          </a:p>
        </p:txBody>
      </p:sp>
    </p:spTree>
    <p:extLst>
      <p:ext uri="{BB962C8B-B14F-4D97-AF65-F5344CB8AC3E}">
        <p14:creationId xmlns:p14="http://schemas.microsoft.com/office/powerpoint/2010/main" val="697902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Another thing that is worth mentioning when you’re working with the </a:t>
            </a:r>
            <a:r>
              <a:rPr lang="en-US" dirty="0" smtClean="0"/>
              <a:t>return</a:t>
            </a:r>
            <a:r>
              <a:rPr lang="en-US" sz="1200" b="0" i="0" kern="1200" dirty="0" smtClean="0">
                <a:solidFill>
                  <a:schemeClr val="tx1"/>
                </a:solidFill>
                <a:effectLst/>
                <a:latin typeface="+mn-lt"/>
                <a:ea typeface="+mn-ea"/>
                <a:cs typeface="+mn-cs"/>
              </a:rPr>
              <a:t> statement is the fact that you can use it to return multiple values. To do this, you make use of tuples.</a:t>
            </a:r>
          </a:p>
          <a:p>
            <a:r>
              <a:rPr lang="en-US" sz="1200" b="0" i="0" kern="1200" dirty="0" smtClean="0">
                <a:solidFill>
                  <a:schemeClr val="tx1"/>
                </a:solidFill>
                <a:effectLst/>
                <a:latin typeface="+mn-lt"/>
                <a:ea typeface="+mn-ea"/>
                <a:cs typeface="+mn-cs"/>
              </a:rPr>
              <a:t>Functions return tuples.</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use functions in programming to bundle a set of instructions that you want to use repeatedly or that, because of their complexity, are better self-contained in a sub-program and called when needed.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Code re-use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Zero or more arguments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May return data to caller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Created with the ‘</a:t>
            </a:r>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keyword </a:t>
            </a:r>
            <a:endParaRPr lang="en-US" dirty="0" smtClean="0"/>
          </a:p>
        </p:txBody>
      </p:sp>
      <p:sp>
        <p:nvSpPr>
          <p:cNvPr id="4" name="Slide Number Placeholder 3"/>
          <p:cNvSpPr>
            <a:spLocks noGrp="1"/>
          </p:cNvSpPr>
          <p:nvPr>
            <p:ph type="sldNum" sz="quarter" idx="10"/>
          </p:nvPr>
        </p:nvSpPr>
        <p:spPr/>
        <p:txBody>
          <a:bodyPr/>
          <a:lstStyle/>
          <a:p>
            <a:fld id="{6B573416-B7DF-8D4F-92B3-793638796327}" type="slidenum">
              <a:rPr lang="en-US" smtClean="0"/>
              <a:t>25</a:t>
            </a:fld>
            <a:endParaRPr lang="en-US"/>
          </a:p>
        </p:txBody>
      </p:sp>
    </p:spTree>
    <p:extLst>
      <p:ext uri="{BB962C8B-B14F-4D97-AF65-F5344CB8AC3E}">
        <p14:creationId xmlns:p14="http://schemas.microsoft.com/office/powerpoint/2010/main" val="1888015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Need word count in this: https://</a:t>
            </a:r>
            <a:r>
              <a:rPr lang="en-US" dirty="0" err="1" smtClean="0"/>
              <a:t>codeburst.io</a:t>
            </a:r>
            <a:r>
              <a:rPr lang="en-US" smtClean="0"/>
              <a:t>/python-basics-11-word-count-filter-out-punctuation-dictionary-manipulation-and-sorting-lists-3f6c55420855</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thing that is worth mentioning when you’re working with the </a:t>
            </a:r>
            <a:r>
              <a:rPr lang="en-US" dirty="0" smtClean="0"/>
              <a:t>return</a:t>
            </a:r>
            <a:r>
              <a:rPr lang="en-US" sz="1200" b="0" i="0" kern="1200" dirty="0" smtClean="0">
                <a:solidFill>
                  <a:schemeClr val="tx1"/>
                </a:solidFill>
                <a:effectLst/>
                <a:latin typeface="+mn-lt"/>
                <a:ea typeface="+mn-ea"/>
                <a:cs typeface="+mn-cs"/>
              </a:rPr>
              <a:t> statement is the fact that you can use it to return multiple values. To do this, you make use of tuples.</a:t>
            </a:r>
          </a:p>
          <a:p>
            <a:r>
              <a:rPr lang="en-US" sz="1200" b="0" i="0" kern="1200" dirty="0" smtClean="0">
                <a:solidFill>
                  <a:schemeClr val="tx1"/>
                </a:solidFill>
                <a:effectLst/>
                <a:latin typeface="+mn-lt"/>
                <a:ea typeface="+mn-ea"/>
                <a:cs typeface="+mn-cs"/>
              </a:rPr>
              <a:t>Functions return tuples.</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use functions in programming to bundle a set of instructions that you want to use repeatedly or that, because of their complexity, are better self-contained in a sub-program and called when needed.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Code re-use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Zero or more arguments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May return data to caller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Created with the ‘</a:t>
            </a:r>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keyword </a:t>
            </a:r>
            <a:endParaRPr lang="en-US" dirty="0" smtClean="0"/>
          </a:p>
        </p:txBody>
      </p:sp>
      <p:sp>
        <p:nvSpPr>
          <p:cNvPr id="4" name="Slide Number Placeholder 3"/>
          <p:cNvSpPr>
            <a:spLocks noGrp="1"/>
          </p:cNvSpPr>
          <p:nvPr>
            <p:ph type="sldNum" sz="quarter" idx="10"/>
          </p:nvPr>
        </p:nvSpPr>
        <p:spPr/>
        <p:txBody>
          <a:bodyPr/>
          <a:lstStyle/>
          <a:p>
            <a:fld id="{6B573416-B7DF-8D4F-92B3-793638796327}" type="slidenum">
              <a:rPr lang="en-US" smtClean="0"/>
              <a:t>26</a:t>
            </a:fld>
            <a:endParaRPr lang="en-US"/>
          </a:p>
        </p:txBody>
      </p:sp>
    </p:spTree>
    <p:extLst>
      <p:ext uri="{BB962C8B-B14F-4D97-AF65-F5344CB8AC3E}">
        <p14:creationId xmlns:p14="http://schemas.microsoft.com/office/powerpoint/2010/main" val="673665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Lists and tuples are standard Python data types that store values in a sequence. Sets are another standard Python data type that also store values. The major difference is that sets, unlike lists or tuples, cannot have multiple occurrences of the same element and store unordered values.</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towardsdatascience.com</a:t>
            </a:r>
            <a:r>
              <a:rPr lang="en-US" dirty="0" smtClean="0"/>
              <a:t>/python-sets-and-set-theory-2ace093d1607</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29</a:t>
            </a:fld>
            <a:endParaRPr lang="en-US"/>
          </a:p>
        </p:txBody>
      </p:sp>
    </p:spTree>
    <p:extLst>
      <p:ext uri="{BB962C8B-B14F-4D97-AF65-F5344CB8AC3E}">
        <p14:creationId xmlns:p14="http://schemas.microsoft.com/office/powerpoint/2010/main" val="230586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Lists and tuples are standard Python data types that store values in a sequence. Sets are another standard Python data type that also store values. The major difference is that sets, unlike lists or tuples, cannot have multiple occurrences of the same element and store unordered values.</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towardsdatascience.com</a:t>
            </a:r>
            <a:r>
              <a:rPr lang="en-US" smtClean="0"/>
              <a:t>/python-sets-and-set-theory-2ace093d1607</a:t>
            </a:r>
            <a:endParaRPr lang="en-US"/>
          </a:p>
        </p:txBody>
      </p:sp>
      <p:sp>
        <p:nvSpPr>
          <p:cNvPr id="4" name="Slide Number Placeholder 3"/>
          <p:cNvSpPr>
            <a:spLocks noGrp="1"/>
          </p:cNvSpPr>
          <p:nvPr>
            <p:ph type="sldNum" sz="quarter" idx="10"/>
          </p:nvPr>
        </p:nvSpPr>
        <p:spPr/>
        <p:txBody>
          <a:bodyPr/>
          <a:lstStyle/>
          <a:p>
            <a:fld id="{6B573416-B7DF-8D4F-92B3-793638796327}" type="slidenum">
              <a:rPr lang="en-US" smtClean="0"/>
              <a:t>30</a:t>
            </a:fld>
            <a:endParaRPr lang="en-US"/>
          </a:p>
        </p:txBody>
      </p:sp>
    </p:spTree>
    <p:extLst>
      <p:ext uri="{BB962C8B-B14F-4D97-AF65-F5344CB8AC3E}">
        <p14:creationId xmlns:p14="http://schemas.microsoft.com/office/powerpoint/2010/main" val="1232266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string is a sequence of characters.</a:t>
            </a:r>
          </a:p>
          <a:p>
            <a:r>
              <a:rPr lang="en-US" sz="1200" b="0" i="0" kern="1200" dirty="0" smtClean="0">
                <a:solidFill>
                  <a:schemeClr val="tx1"/>
                </a:solidFill>
                <a:effectLst/>
                <a:latin typeface="+mn-lt"/>
                <a:ea typeface="+mn-ea"/>
                <a:cs typeface="+mn-cs"/>
              </a:rPr>
              <a:t>Unlike other languages, special characters such as </a:t>
            </a:r>
            <a:r>
              <a:rPr lang="en-US" dirty="0" smtClean="0">
                <a:effectLst/>
              </a:rPr>
              <a:t>\</a:t>
            </a:r>
            <a:r>
              <a:rPr lang="en-US" dirty="0" err="1" smtClean="0">
                <a:effectLst/>
              </a:rPr>
              <a:t>n</a:t>
            </a:r>
            <a:r>
              <a:rPr lang="en-US" sz="1200" b="0" i="0" kern="1200" dirty="0" err="1" smtClean="0">
                <a:solidFill>
                  <a:schemeClr val="tx1"/>
                </a:solidFill>
                <a:effectLst/>
                <a:latin typeface="+mn-lt"/>
                <a:ea typeface="+mn-ea"/>
                <a:cs typeface="+mn-cs"/>
              </a:rPr>
              <a:t>have</a:t>
            </a:r>
            <a:r>
              <a:rPr lang="en-US" sz="1200" b="0" i="0" kern="1200" dirty="0" smtClean="0">
                <a:solidFill>
                  <a:schemeClr val="tx1"/>
                </a:solidFill>
                <a:effectLst/>
                <a:latin typeface="+mn-lt"/>
                <a:ea typeface="+mn-ea"/>
                <a:cs typeface="+mn-cs"/>
              </a:rPr>
              <a:t> the same meaning with both single (</a:t>
            </a:r>
            <a:r>
              <a:rPr lang="en-US" dirty="0" smtClean="0">
                <a:effectLst/>
              </a:rPr>
              <a:t>'...'</a:t>
            </a:r>
            <a:r>
              <a:rPr lang="en-US" sz="1200" b="0" i="0" kern="1200" dirty="0" smtClean="0">
                <a:solidFill>
                  <a:schemeClr val="tx1"/>
                </a:solidFill>
                <a:effectLst/>
                <a:latin typeface="+mn-lt"/>
                <a:ea typeface="+mn-ea"/>
                <a:cs typeface="+mn-cs"/>
              </a:rPr>
              <a:t>) and double (</a:t>
            </a:r>
            <a:r>
              <a:rPr lang="en-US" dirty="0" smtClean="0">
                <a:effectLst/>
              </a:rPr>
              <a:t>"..."</a:t>
            </a:r>
            <a:r>
              <a:rPr lang="en-US" sz="1200" b="0" i="0" kern="1200" dirty="0" smtClean="0">
                <a:solidFill>
                  <a:schemeClr val="tx1"/>
                </a:solidFill>
                <a:effectLst/>
                <a:latin typeface="+mn-lt"/>
                <a:ea typeface="+mn-ea"/>
                <a:cs typeface="+mn-cs"/>
              </a:rPr>
              <a:t>) quotes. The only difference between the two is that within single quotes you don’t need to escape </a:t>
            </a:r>
            <a:r>
              <a:rPr lang="en-US" dirty="0" smtClean="0">
                <a:effectLst/>
              </a:rPr>
              <a:t>"</a:t>
            </a:r>
            <a:r>
              <a:rPr lang="en-US" sz="1200" b="0" i="0" kern="1200" dirty="0" smtClean="0">
                <a:solidFill>
                  <a:schemeClr val="tx1"/>
                </a:solidFill>
                <a:effectLst/>
                <a:latin typeface="+mn-lt"/>
                <a:ea typeface="+mn-ea"/>
                <a:cs typeface="+mn-cs"/>
              </a:rPr>
              <a:t> (but you have to escape </a:t>
            </a:r>
            <a:r>
              <a:rPr lang="en-US" dirty="0" smtClean="0">
                <a:effectLst/>
              </a:rPr>
              <a:t>\'</a:t>
            </a:r>
            <a:r>
              <a:rPr lang="en-US" sz="1200" b="0" i="0" kern="1200" dirty="0" smtClean="0">
                <a:solidFill>
                  <a:schemeClr val="tx1"/>
                </a:solidFill>
                <a:effectLst/>
                <a:latin typeface="+mn-lt"/>
                <a:ea typeface="+mn-ea"/>
                <a:cs typeface="+mn-cs"/>
              </a:rPr>
              <a:t>) and vice versa.</a:t>
            </a: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https://</a:t>
            </a:r>
            <a:r>
              <a:rPr lang="en-US" sz="1200" b="0" i="0" kern="1200" baseline="0" dirty="0" err="1" smtClean="0">
                <a:solidFill>
                  <a:schemeClr val="tx1"/>
                </a:solidFill>
                <a:effectLst/>
                <a:latin typeface="+mn-lt"/>
                <a:ea typeface="+mn-ea"/>
                <a:cs typeface="+mn-cs"/>
              </a:rPr>
              <a:t>docs.python.org</a:t>
            </a:r>
            <a:r>
              <a:rPr lang="en-US" sz="1200" b="0" i="0" kern="1200" baseline="0" dirty="0" smtClean="0">
                <a:solidFill>
                  <a:schemeClr val="tx1"/>
                </a:solidFill>
                <a:effectLst/>
                <a:latin typeface="+mn-lt"/>
                <a:ea typeface="+mn-ea"/>
                <a:cs typeface="+mn-cs"/>
              </a:rPr>
              <a:t>/3/tutorial/</a:t>
            </a:r>
            <a:r>
              <a:rPr lang="en-US" sz="1200" b="0" i="0" kern="1200" baseline="0" dirty="0" err="1" smtClean="0">
                <a:solidFill>
                  <a:schemeClr val="tx1"/>
                </a:solidFill>
                <a:effectLst/>
                <a:latin typeface="+mn-lt"/>
                <a:ea typeface="+mn-ea"/>
                <a:cs typeface="+mn-cs"/>
              </a:rPr>
              <a:t>introduction.html</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String literals can span multiple lines. One way is using triple-quotes: </a:t>
            </a:r>
            <a:r>
              <a:rPr lang="en-US" dirty="0" smtClean="0">
                <a:effectLst/>
              </a:rPr>
              <a:t>"""..."""</a:t>
            </a:r>
            <a:r>
              <a:rPr lang="en-US" sz="1200" b="0" i="0" kern="1200" dirty="0" smtClean="0">
                <a:solidFill>
                  <a:schemeClr val="tx1"/>
                </a:solidFill>
                <a:effectLst/>
                <a:latin typeface="+mn-lt"/>
                <a:ea typeface="+mn-ea"/>
                <a:cs typeface="+mn-cs"/>
              </a:rPr>
              <a:t> or </a:t>
            </a:r>
            <a:r>
              <a:rPr lang="en-US" dirty="0" smtClean="0">
                <a:effectLst/>
              </a:rPr>
              <a:t>'''...'''</a:t>
            </a:r>
            <a:r>
              <a:rPr lang="en-US" sz="1200" b="0" i="0" kern="1200" dirty="0" smtClean="0">
                <a:solidFill>
                  <a:schemeClr val="tx1"/>
                </a:solidFill>
                <a:effectLst/>
                <a:latin typeface="+mn-lt"/>
                <a:ea typeface="+mn-ea"/>
                <a:cs typeface="+mn-cs"/>
              </a:rPr>
              <a:t>. End of lines are automatically included in the string, but it’s possible to prevent this by adding a </a:t>
            </a:r>
            <a:r>
              <a:rPr lang="en-US" dirty="0" smtClean="0">
                <a:effectLst/>
              </a:rPr>
              <a:t>\</a:t>
            </a:r>
            <a:r>
              <a:rPr lang="en-US" sz="1200" b="0" i="0" kern="1200" dirty="0" smtClean="0">
                <a:solidFill>
                  <a:schemeClr val="tx1"/>
                </a:solidFill>
                <a:effectLst/>
                <a:latin typeface="+mn-lt"/>
                <a:ea typeface="+mn-ea"/>
                <a:cs typeface="+mn-cs"/>
              </a:rPr>
              <a:t> at the end of the line. The following example: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character is simply a symbol. For example, the English language has 26 characters.</a:t>
            </a:r>
          </a:p>
          <a:p>
            <a:r>
              <a:rPr lang="en-US" sz="1200" b="0" i="0" kern="1200" dirty="0" smtClean="0">
                <a:solidFill>
                  <a:schemeClr val="tx1"/>
                </a:solidFill>
                <a:effectLst/>
                <a:latin typeface="+mn-lt"/>
                <a:ea typeface="+mn-ea"/>
                <a:cs typeface="+mn-cs"/>
              </a:rPr>
              <a:t>Computers do not deal with characters, they deal with numbers (binary). Even though you may see characters on your screen, internally it is stored and manipulated as a combination of 0's and 1's.</a:t>
            </a:r>
          </a:p>
          <a:p>
            <a:r>
              <a:rPr lang="en-US" sz="1200" b="0" i="0" kern="1200" dirty="0" smtClean="0">
                <a:solidFill>
                  <a:schemeClr val="tx1"/>
                </a:solidFill>
                <a:effectLst/>
                <a:latin typeface="+mn-lt"/>
                <a:ea typeface="+mn-ea"/>
                <a:cs typeface="+mn-cs"/>
              </a:rPr>
              <a:t>This conversion of character to a number is called encoding, and the reverse process is decoding. ASCII and Unicode are some of the popular encoding used.</a:t>
            </a:r>
          </a:p>
          <a:p>
            <a:r>
              <a:rPr lang="en-US" sz="1200" b="0" i="0" kern="1200" dirty="0" smtClean="0">
                <a:solidFill>
                  <a:schemeClr val="tx1"/>
                </a:solidFill>
                <a:effectLst/>
                <a:latin typeface="+mn-lt"/>
                <a:ea typeface="+mn-ea"/>
                <a:cs typeface="+mn-cs"/>
              </a:rPr>
              <a:t>In Python, string is a sequence of Unicode character. Unicode was introduced to include every character in all languages and bring uniformity in encoding. You can </a:t>
            </a:r>
            <a:r>
              <a:rPr lang="en-US" sz="1200" b="0" i="0" u="none" strike="noStrike" kern="1200" dirty="0" smtClean="0">
                <a:solidFill>
                  <a:schemeClr val="tx1"/>
                </a:solidFill>
                <a:effectLst/>
                <a:latin typeface="+mn-lt"/>
                <a:ea typeface="+mn-ea"/>
                <a:cs typeface="+mn-cs"/>
                <a:hlinkClick r:id="rId3" tooltip="Introduction to Unicode"/>
              </a:rPr>
              <a:t>learn more about Unicode</a:t>
            </a:r>
            <a:r>
              <a:rPr lang="en-US" sz="1200" b="0" i="0" kern="1200" dirty="0" smtClean="0">
                <a:solidFill>
                  <a:schemeClr val="tx1"/>
                </a:solidFill>
                <a:effectLst/>
                <a:latin typeface="+mn-lt"/>
                <a:ea typeface="+mn-ea"/>
                <a:cs typeface="+mn-cs"/>
              </a:rPr>
              <a:t> from here.</a:t>
            </a:r>
          </a:p>
          <a:p>
            <a:endParaRPr lang="en-US" dirty="0" smtClean="0"/>
          </a:p>
          <a:p>
            <a:r>
              <a:rPr lang="en-US" sz="1200" b="0" i="0" kern="1200" dirty="0" smtClean="0">
                <a:solidFill>
                  <a:schemeClr val="tx1"/>
                </a:solidFill>
                <a:effectLst/>
                <a:latin typeface="+mn-lt"/>
                <a:ea typeface="+mn-ea"/>
                <a:cs typeface="+mn-cs"/>
              </a:rPr>
              <a:t>This conversion of character to a number is called encoding, and the reverse process is decoding. ASCII and Unicode are some of the popular encoding used.</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3</a:t>
            </a:fld>
            <a:endParaRPr lang="en-US"/>
          </a:p>
        </p:txBody>
      </p:sp>
    </p:spTree>
    <p:extLst>
      <p:ext uri="{BB962C8B-B14F-4D97-AF65-F5344CB8AC3E}">
        <p14:creationId xmlns:p14="http://schemas.microsoft.com/office/powerpoint/2010/main" val="98084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reference and such</a:t>
            </a:r>
            <a:r>
              <a:rPr lang="en-US" baseline="0" dirty="0" smtClean="0"/>
              <a:t>. </a:t>
            </a:r>
          </a:p>
          <a:p>
            <a:endParaRPr lang="en-US" baseline="0" dirty="0" smtClean="0"/>
          </a:p>
          <a:p>
            <a:r>
              <a:rPr lang="en-US" baseline="0" dirty="0" smtClean="0"/>
              <a:t>One common question I get is: </a:t>
            </a:r>
          </a:p>
          <a:p>
            <a:r>
              <a:rPr lang="en-US" baseline="0" dirty="0" smtClean="0"/>
              <a:t>In Python, are arguments passed by value or by reference in Python? </a:t>
            </a:r>
          </a:p>
          <a:p>
            <a:endParaRPr lang="en-US" baseline="0" dirty="0" smtClean="0"/>
          </a:p>
          <a:p>
            <a:r>
              <a:rPr lang="en-US" baseline="0" dirty="0" smtClean="0"/>
              <a:t>Arguments are passed by assignment in Python. Since assignment just creates references to objects, there’s no alias between argument name in the caller and </a:t>
            </a:r>
            <a:r>
              <a:rPr lang="en-US" baseline="0" dirty="0" err="1" smtClean="0"/>
              <a:t>callee</a:t>
            </a:r>
            <a:r>
              <a:rPr lang="en-US" baseline="0" dirty="0" smtClean="0"/>
              <a:t>, and so no call-by-reference per se (python documentation)</a:t>
            </a:r>
          </a:p>
          <a:p>
            <a:r>
              <a:rPr lang="en-US" baseline="0" dirty="0" smtClean="0"/>
              <a:t>https://</a:t>
            </a:r>
            <a:r>
              <a:rPr lang="en-US" baseline="0" dirty="0" err="1" smtClean="0"/>
              <a:t>www.quora.com</a:t>
            </a:r>
            <a:r>
              <a:rPr lang="en-US" baseline="0" dirty="0" smtClean="0"/>
              <a:t>/Are-arguments-passed-by-value-or-by-reference-in-Python</a:t>
            </a:r>
          </a:p>
          <a:p>
            <a:endParaRPr lang="en-US" baseline="0" dirty="0" smtClean="0"/>
          </a:p>
          <a:p>
            <a:r>
              <a:rPr lang="en-US" sz="1200" b="0" i="0" kern="1200" dirty="0" smtClean="0">
                <a:solidFill>
                  <a:schemeClr val="tx1"/>
                </a:solidFill>
                <a:effectLst/>
                <a:latin typeface="+mn-lt"/>
                <a:ea typeface="+mn-ea"/>
                <a:cs typeface="+mn-cs"/>
              </a:rPr>
              <a:t>If it were by reference, when you passed an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and modified the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within the method, the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outside the method would be affected, but it it is not.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it were by value, then when you passed a list and modified the list within the method, the list outside the method would be unaffected, but it is.</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Easy. A “variable” in Python isn’t a traditional variable. Instead, it’s a binding to an object. Essentially, a pointer, but to an object, not a memory location. With a list, this is easy to see.</a:t>
            </a:r>
          </a:p>
          <a:p>
            <a:endParaRPr lang="en-US" sz="1200" b="0" i="0" kern="1200" baseline="0" dirty="0" smtClean="0">
              <a:solidFill>
                <a:schemeClr val="tx1"/>
              </a:solidFill>
              <a:effectLst/>
              <a:latin typeface="+mn-lt"/>
              <a:ea typeface="+mn-ea"/>
              <a:cs typeface="+mn-cs"/>
            </a:endParaRPr>
          </a:p>
          <a:p>
            <a:r>
              <a:rPr lang="en-US" baseline="0" dirty="0" smtClean="0"/>
              <a:t>https://</a:t>
            </a:r>
            <a:r>
              <a:rPr lang="en-US" baseline="0" dirty="0" err="1" smtClean="0"/>
              <a:t>docs.python.org</a:t>
            </a:r>
            <a:r>
              <a:rPr lang="en-US" baseline="0" dirty="0" smtClean="0"/>
              <a:t>/3/</a:t>
            </a:r>
            <a:r>
              <a:rPr lang="en-US" baseline="0" dirty="0" err="1" smtClean="0"/>
              <a:t>faq</a:t>
            </a:r>
            <a:r>
              <a:rPr lang="en-US" baseline="0" dirty="0" smtClean="0"/>
              <a:t>/programming.html#how-do-i-write-a-function-with-output-parameters-call-by-reference</a:t>
            </a:r>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4</a:t>
            </a:fld>
            <a:endParaRPr lang="en-US"/>
          </a:p>
        </p:txBody>
      </p:sp>
    </p:spTree>
    <p:extLst>
      <p:ext uri="{BB962C8B-B14F-4D97-AF65-F5344CB8AC3E}">
        <p14:creationId xmlns:p14="http://schemas.microsoft.com/office/powerpoint/2010/main" val="185603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mGalarnyk</a:t>
            </a:r>
            <a:r>
              <a:rPr lang="en-US" dirty="0" smtClean="0"/>
              <a:t>/</a:t>
            </a:r>
            <a:r>
              <a:rPr lang="en-US" dirty="0" err="1" smtClean="0"/>
              <a:t>Python_Tutorials</a:t>
            </a:r>
            <a:r>
              <a:rPr lang="en-US" dirty="0" smtClean="0"/>
              <a:t>/blob/master/</a:t>
            </a:r>
            <a:r>
              <a:rPr lang="en-US" dirty="0" err="1" smtClean="0"/>
              <a:t>Python_Basics</a:t>
            </a:r>
            <a:r>
              <a:rPr lang="en-US" dirty="0" smtClean="0"/>
              <a:t>/Intro/Python3Basics_Part1.ipynb</a:t>
            </a:r>
          </a:p>
          <a:p>
            <a:endParaRPr lang="en-US" dirty="0" smtClean="0"/>
          </a:p>
          <a:p>
            <a:r>
              <a:rPr lang="en-US" dirty="0" smtClean="0"/>
              <a:t>Python</a:t>
            </a:r>
            <a:r>
              <a:rPr lang="en-US" baseline="0" dirty="0" smtClean="0"/>
              <a:t> 2 vs 3 differences: https://</a:t>
            </a:r>
            <a:r>
              <a:rPr lang="en-US" baseline="0" dirty="0" err="1" smtClean="0"/>
              <a:t>www.youtube.com</a:t>
            </a:r>
            <a:r>
              <a:rPr lang="en-US" baseline="0" dirty="0" smtClean="0"/>
              <a:t>/</a:t>
            </a:r>
            <a:r>
              <a:rPr lang="en-US" baseline="0" dirty="0" err="1" smtClean="0"/>
              <a:t>watch?v</a:t>
            </a:r>
            <a:r>
              <a:rPr lang="en-US" baseline="0" dirty="0" smtClean="0"/>
              <a:t>=30ghRykclIU</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5</a:t>
            </a:fld>
            <a:endParaRPr lang="en-US"/>
          </a:p>
        </p:txBody>
      </p:sp>
    </p:spTree>
    <p:extLst>
      <p:ext uri="{BB962C8B-B14F-4D97-AF65-F5344CB8AC3E}">
        <p14:creationId xmlns:p14="http://schemas.microsoft.com/office/powerpoint/2010/main" val="176278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mGalarnyk</a:t>
            </a:r>
            <a:r>
              <a:rPr lang="en-US" dirty="0" smtClean="0"/>
              <a:t>/</a:t>
            </a:r>
            <a:r>
              <a:rPr lang="en-US" dirty="0" err="1" smtClean="0"/>
              <a:t>Python_Tutorials</a:t>
            </a:r>
            <a:r>
              <a:rPr lang="en-US" dirty="0" smtClean="0"/>
              <a:t>/blob/master/</a:t>
            </a:r>
            <a:r>
              <a:rPr lang="en-US" dirty="0" err="1" smtClean="0"/>
              <a:t>Python_Basics</a:t>
            </a:r>
            <a:r>
              <a:rPr lang="en-US" dirty="0" smtClean="0"/>
              <a:t>/Intro/Python3Basics_Part1.ipynb</a:t>
            </a:r>
          </a:p>
          <a:p>
            <a:endParaRPr lang="en-US" dirty="0" smtClean="0"/>
          </a:p>
          <a:p>
            <a:r>
              <a:rPr lang="en-US" dirty="0" smtClean="0"/>
              <a:t>Python</a:t>
            </a:r>
            <a:r>
              <a:rPr lang="en-US" baseline="0" dirty="0" smtClean="0"/>
              <a:t> 2 vs 3 differences: https://</a:t>
            </a:r>
            <a:r>
              <a:rPr lang="en-US" baseline="0" dirty="0" err="1" smtClean="0"/>
              <a:t>www.youtube.com</a:t>
            </a:r>
            <a:r>
              <a:rPr lang="en-US" baseline="0" dirty="0" smtClean="0"/>
              <a:t>/</a:t>
            </a:r>
            <a:r>
              <a:rPr lang="en-US" baseline="0" dirty="0" err="1" smtClean="0"/>
              <a:t>watch?v</a:t>
            </a:r>
            <a:r>
              <a:rPr lang="en-US" baseline="0" dirty="0" smtClean="0"/>
              <a:t>=30ghRykclIU</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6</a:t>
            </a:fld>
            <a:endParaRPr lang="en-US"/>
          </a:p>
        </p:txBody>
      </p:sp>
    </p:spTree>
    <p:extLst>
      <p:ext uri="{BB962C8B-B14F-4D97-AF65-F5344CB8AC3E}">
        <p14:creationId xmlns:p14="http://schemas.microsoft.com/office/powerpoint/2010/main" val="153925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mGalarnyk</a:t>
            </a:r>
            <a:r>
              <a:rPr lang="en-US" dirty="0" smtClean="0"/>
              <a:t>/</a:t>
            </a:r>
            <a:r>
              <a:rPr lang="en-US" dirty="0" err="1" smtClean="0"/>
              <a:t>Python_Tutorials</a:t>
            </a:r>
            <a:r>
              <a:rPr lang="en-US" dirty="0" smtClean="0"/>
              <a:t>/blob/master/</a:t>
            </a:r>
            <a:r>
              <a:rPr lang="en-US" dirty="0" err="1" smtClean="0"/>
              <a:t>Python_Basics</a:t>
            </a:r>
            <a:r>
              <a:rPr lang="en-US" dirty="0" smtClean="0"/>
              <a:t>/Intro/Python3Basics_Part1.ipynb</a:t>
            </a:r>
          </a:p>
          <a:p>
            <a:endParaRPr lang="en-US" dirty="0" smtClean="0"/>
          </a:p>
          <a:p>
            <a:r>
              <a:rPr lang="en-US" dirty="0" smtClean="0"/>
              <a:t>Python</a:t>
            </a:r>
            <a:r>
              <a:rPr lang="en-US" baseline="0" dirty="0" smtClean="0"/>
              <a:t> 2 vs 3 differences: https://</a:t>
            </a:r>
            <a:r>
              <a:rPr lang="en-US" baseline="0" dirty="0" err="1" smtClean="0"/>
              <a:t>www.youtube.com</a:t>
            </a:r>
            <a:r>
              <a:rPr lang="en-US" baseline="0" dirty="0" smtClean="0"/>
              <a:t>/</a:t>
            </a:r>
            <a:r>
              <a:rPr lang="en-US" baseline="0" dirty="0" err="1" smtClean="0"/>
              <a:t>watch?v</a:t>
            </a:r>
            <a:r>
              <a:rPr lang="en-US" baseline="0" smtClean="0"/>
              <a:t>=30ghRykclIU</a:t>
            </a:r>
          </a:p>
          <a:p>
            <a:endParaRPr lang="en-US" smtClean="0"/>
          </a:p>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7</a:t>
            </a:fld>
            <a:endParaRPr lang="en-US"/>
          </a:p>
        </p:txBody>
      </p:sp>
    </p:spTree>
    <p:extLst>
      <p:ext uri="{BB962C8B-B14F-4D97-AF65-F5344CB8AC3E}">
        <p14:creationId xmlns:p14="http://schemas.microsoft.com/office/powerpoint/2010/main" val="179504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/khKv-8q7YmY?t=469</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a:t>
            </a:r>
            <a:r>
              <a:rPr lang="en-US" sz="1200" b="0" i="0" kern="1200" baseline="0" dirty="0" smtClean="0">
                <a:solidFill>
                  <a:schemeClr val="tx1"/>
                </a:solidFill>
                <a:effectLst/>
                <a:latin typeface="+mn-lt"/>
                <a:ea typeface="+mn-ea"/>
                <a:cs typeface="+mn-cs"/>
              </a:rPr>
              <a:t> working with numbers, you will often need to use comparisons.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Python's Booleans were originally added to Python with the primary goal of making code clearer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Python's Booleans were added with the primary goal of making code clearer. For example, if you're reading a function and encounter the statement </a:t>
            </a:r>
            <a:r>
              <a:rPr lang="en-US" dirty="0" smtClean="0"/>
              <a:t>return 1</a:t>
            </a:r>
            <a:r>
              <a:rPr lang="en-US" sz="1200" b="0" i="0" kern="1200" dirty="0" smtClean="0">
                <a:solidFill>
                  <a:schemeClr val="tx1"/>
                </a:solidFill>
                <a:effectLst/>
                <a:latin typeface="+mn-lt"/>
                <a:ea typeface="+mn-ea"/>
                <a:cs typeface="+mn-cs"/>
              </a:rPr>
              <a:t>, you might wonder whether the </a:t>
            </a:r>
            <a:r>
              <a:rPr lang="en-US" dirty="0" smtClean="0"/>
              <a:t>1</a:t>
            </a:r>
            <a:r>
              <a:rPr lang="en-US" sz="1200" b="0" i="0" kern="1200" dirty="0" smtClean="0">
                <a:solidFill>
                  <a:schemeClr val="tx1"/>
                </a:solidFill>
                <a:effectLst/>
                <a:latin typeface="+mn-lt"/>
                <a:ea typeface="+mn-ea"/>
                <a:cs typeface="+mn-cs"/>
              </a:rPr>
              <a:t> represents a Boolean truth value, an index, or a coefficient that multiplies some other quantity. If the statement is </a:t>
            </a:r>
            <a:r>
              <a:rPr lang="en-US" dirty="0" smtClean="0"/>
              <a:t>return True</a:t>
            </a:r>
            <a:r>
              <a:rPr lang="en-US" sz="1200" b="0" i="0" kern="1200" dirty="0" smtClean="0">
                <a:solidFill>
                  <a:schemeClr val="tx1"/>
                </a:solidFill>
                <a:effectLst/>
                <a:latin typeface="+mn-lt"/>
                <a:ea typeface="+mn-ea"/>
                <a:cs typeface="+mn-cs"/>
              </a:rPr>
              <a:t>, however, the meaning of the return value is quite clear.</a:t>
            </a:r>
            <a:endParaRPr lang="en-US" dirty="0" smtClean="0"/>
          </a:p>
          <a:p>
            <a:endParaRPr lang="en-US" dirty="0" smtClean="0"/>
          </a:p>
          <a:p>
            <a:endParaRPr lang="en-US" dirty="0" smtClean="0"/>
          </a:p>
          <a:p>
            <a:r>
              <a:rPr lang="en-US" dirty="0" smtClean="0"/>
              <a:t>Update Image</a:t>
            </a:r>
            <a:r>
              <a:rPr lang="en-US" baseline="0" dirty="0" smtClean="0"/>
              <a:t> Soon.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8</a:t>
            </a:fld>
            <a:endParaRPr lang="en-US"/>
          </a:p>
        </p:txBody>
      </p:sp>
    </p:spTree>
    <p:extLst>
      <p:ext uri="{BB962C8B-B14F-4D97-AF65-F5344CB8AC3E}">
        <p14:creationId xmlns:p14="http://schemas.microsoft.com/office/powerpoint/2010/main" val="117584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/khKv-8q7YmY?t=469</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a:t>
            </a:r>
            <a:r>
              <a:rPr lang="en-US" sz="1200" b="0" i="0" kern="1200" baseline="0" dirty="0" smtClean="0">
                <a:solidFill>
                  <a:schemeClr val="tx1"/>
                </a:solidFill>
                <a:effectLst/>
                <a:latin typeface="+mn-lt"/>
                <a:ea typeface="+mn-ea"/>
                <a:cs typeface="+mn-cs"/>
              </a:rPr>
              <a:t> working with numbers, you will often need to use comparisons.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Python's Booleans were originally added to Python with the primary goal of making code clearer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Python's Booleans were added with the primary goal of making code clearer. For example, if you're reading a function and encounter the statement </a:t>
            </a:r>
            <a:r>
              <a:rPr lang="en-US" dirty="0" smtClean="0"/>
              <a:t>return 1</a:t>
            </a:r>
            <a:r>
              <a:rPr lang="en-US" sz="1200" b="0" i="0" kern="1200" dirty="0" smtClean="0">
                <a:solidFill>
                  <a:schemeClr val="tx1"/>
                </a:solidFill>
                <a:effectLst/>
                <a:latin typeface="+mn-lt"/>
                <a:ea typeface="+mn-ea"/>
                <a:cs typeface="+mn-cs"/>
              </a:rPr>
              <a:t>, you might wonder whether the </a:t>
            </a:r>
            <a:r>
              <a:rPr lang="en-US" dirty="0" smtClean="0"/>
              <a:t>1</a:t>
            </a:r>
            <a:r>
              <a:rPr lang="en-US" sz="1200" b="0" i="0" kern="1200" dirty="0" smtClean="0">
                <a:solidFill>
                  <a:schemeClr val="tx1"/>
                </a:solidFill>
                <a:effectLst/>
                <a:latin typeface="+mn-lt"/>
                <a:ea typeface="+mn-ea"/>
                <a:cs typeface="+mn-cs"/>
              </a:rPr>
              <a:t> represents a Boolean truth value, an index, or a coefficient that multiplies some other quantity. If the statement is </a:t>
            </a:r>
            <a:r>
              <a:rPr lang="en-US" dirty="0" smtClean="0"/>
              <a:t>return True</a:t>
            </a:r>
            <a:r>
              <a:rPr lang="en-US" sz="1200" b="0" i="0" kern="1200" dirty="0" smtClean="0">
                <a:solidFill>
                  <a:schemeClr val="tx1"/>
                </a:solidFill>
                <a:effectLst/>
                <a:latin typeface="+mn-lt"/>
                <a:ea typeface="+mn-ea"/>
                <a:cs typeface="+mn-cs"/>
              </a:rPr>
              <a:t>, however, the meaning of the return value is quite clear.</a:t>
            </a:r>
            <a:endParaRPr lang="en-US" dirty="0" smtClean="0"/>
          </a:p>
          <a:p>
            <a:endParaRPr lang="en-US" dirty="0" smtClean="0"/>
          </a:p>
          <a:p>
            <a:endParaRPr lang="en-US" dirty="0" smtClean="0"/>
          </a:p>
          <a:p>
            <a:r>
              <a:rPr lang="en-US" dirty="0" smtClean="0"/>
              <a:t>Update Image</a:t>
            </a:r>
            <a:r>
              <a:rPr lang="en-US" baseline="0" dirty="0" smtClean="0"/>
              <a:t> Soon. </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9</a:t>
            </a:fld>
            <a:endParaRPr lang="en-US"/>
          </a:p>
        </p:txBody>
      </p:sp>
    </p:spTree>
    <p:extLst>
      <p:ext uri="{BB962C8B-B14F-4D97-AF65-F5344CB8AC3E}">
        <p14:creationId xmlns:p14="http://schemas.microsoft.com/office/powerpoint/2010/main" val="164008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63BEF8-C8D8-2848-8261-78C146860174}"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31263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3BEF8-C8D8-2848-8261-78C146860174}"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20618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3BEF8-C8D8-2848-8261-78C146860174}"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0963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3BEF8-C8D8-2848-8261-78C146860174}"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35678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3BEF8-C8D8-2848-8261-78C146860174}"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76335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63BEF8-C8D8-2848-8261-78C146860174}"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642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63BEF8-C8D8-2848-8261-78C146860174}" type="datetimeFigureOut">
              <a:rPr lang="en-US" smtClean="0"/>
              <a:t>3/19/19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69540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63BEF8-C8D8-2848-8261-78C146860174}" type="datetimeFigureOut">
              <a:rPr lang="en-US" smtClean="0"/>
              <a:t>3/19/19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90184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3BEF8-C8D8-2848-8261-78C146860174}"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23510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BEF8-C8D8-2848-8261-78C146860174}"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81883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BEF8-C8D8-2848-8261-78C146860174}"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1095261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3BEF8-C8D8-2848-8261-78C146860174}" type="datetimeFigureOut">
              <a:rPr lang="en-US" smtClean="0"/>
              <a:t>3/19/19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5EC77-D645-5F43-8EC8-1C74EEF76245}" type="slidenum">
              <a:rPr lang="en-US" smtClean="0"/>
              <a:t>‹#›</a:t>
            </a:fld>
            <a:endParaRPr lang="en-US"/>
          </a:p>
        </p:txBody>
      </p:sp>
    </p:spTree>
    <p:extLst>
      <p:ext uri="{BB962C8B-B14F-4D97-AF65-F5344CB8AC3E}">
        <p14:creationId xmlns:p14="http://schemas.microsoft.com/office/powerpoint/2010/main" val="162394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hyperlink" Target="https://codeburst.io/python-basics-1-hello-world-and-strings-de0d17857c93" TargetMode="External"/><Relationship Id="rId4" Type="http://schemas.openxmlformats.org/officeDocument/2006/relationships/hyperlink" Target="https://hackernoon.com/python-basics-6-lists-and-list-manipulation-a56be62b1f95" TargetMode="External"/><Relationship Id="rId5" Type="http://schemas.openxmlformats.org/officeDocument/2006/relationships/hyperlink" Target="https://hackernoon.com/python-basics-9-tuples-tuple-manipulation-and-the-fibonacci-sequence-2d0da4e2d326" TargetMode="External"/><Relationship Id="rId6" Type="http://schemas.openxmlformats.org/officeDocument/2006/relationships/hyperlink" Target="https://hackernoon.com/python-basics-10-dictionaries-and-dictionary-methods-4e9efa70f5b9" TargetMode="External"/><Relationship Id="rId7" Type="http://schemas.openxmlformats.org/officeDocument/2006/relationships/hyperlink" Target="https://towardsdatascience.com/python-sets-and-set-theory-2ace093d1607" TargetMode="External"/><Relationship Id="rId8" Type="http://schemas.openxmlformats.org/officeDocument/2006/relationships/hyperlink" Target="https://www.python-course.eu/python3_functions.php"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smtClean="0"/>
              <a:t>Python Basics</a:t>
            </a:r>
            <a:endParaRPr lang="en-US" sz="7000" dirty="0"/>
          </a:p>
        </p:txBody>
      </p:sp>
    </p:spTree>
    <p:extLst>
      <p:ext uri="{BB962C8B-B14F-4D97-AF65-F5344CB8AC3E}">
        <p14:creationId xmlns:p14="http://schemas.microsoft.com/office/powerpoint/2010/main" val="73836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a:xfrm>
            <a:off x="838200" y="1825625"/>
            <a:ext cx="4619625" cy="4351338"/>
          </a:xfrm>
        </p:spPr>
        <p:txBody>
          <a:bodyPr/>
          <a:lstStyle/>
          <a:p>
            <a:r>
              <a:rPr lang="en-US" dirty="0" smtClean="0"/>
              <a:t>Purpose is to control what statements get executed depending on whether certain values evaluate to True or False .</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25" y="1825625"/>
            <a:ext cx="6631443" cy="4420962"/>
          </a:xfrm>
          <a:prstGeom prst="rect">
            <a:avLst/>
          </a:prstGeom>
          <a:ln w="12700">
            <a:solidFill>
              <a:schemeClr val="tx1"/>
            </a:solidFill>
          </a:ln>
        </p:spPr>
      </p:pic>
    </p:spTree>
    <p:extLst>
      <p:ext uri="{BB962C8B-B14F-4D97-AF65-F5344CB8AC3E}">
        <p14:creationId xmlns:p14="http://schemas.microsoft.com/office/powerpoint/2010/main" val="173650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a:xfrm>
            <a:off x="838200" y="1825625"/>
            <a:ext cx="4619625" cy="4351338"/>
          </a:xfrm>
        </p:spPr>
        <p:txBody>
          <a:bodyPr/>
          <a:lstStyle/>
          <a:p>
            <a:r>
              <a:rPr lang="en-US" dirty="0"/>
              <a:t>The Boolean type is a subclass of the </a:t>
            </a:r>
            <a:r>
              <a:rPr lang="en-US" dirty="0" err="1"/>
              <a:t>int</a:t>
            </a:r>
            <a:r>
              <a:rPr lang="en-US" dirty="0"/>
              <a:t> class so that arithmetic using a Boolean still work</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365" y="1690621"/>
            <a:ext cx="2723782" cy="2829355"/>
          </a:xfrm>
          <a:prstGeom prst="rect">
            <a:avLst/>
          </a:prstGeom>
          <a:ln w="12700">
            <a:solidFill>
              <a:schemeClr val="tx1"/>
            </a:solidFill>
          </a:ln>
        </p:spPr>
      </p:pic>
    </p:spTree>
    <p:extLst>
      <p:ext uri="{BB962C8B-B14F-4D97-AF65-F5344CB8AC3E}">
        <p14:creationId xmlns:p14="http://schemas.microsoft.com/office/powerpoint/2010/main" val="210894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a:xfrm>
            <a:off x="838200" y="1825625"/>
            <a:ext cx="5257800" cy="4351338"/>
          </a:xfrm>
        </p:spPr>
        <p:txBody>
          <a:bodyPr/>
          <a:lstStyle/>
          <a:p>
            <a:r>
              <a:rPr lang="en-US" dirty="0"/>
              <a:t>Lists store an ordered collection of items which can be of different </a:t>
            </a:r>
            <a:r>
              <a:rPr lang="en-US" dirty="0" smtClean="0"/>
              <a:t>types. </a:t>
            </a:r>
          </a:p>
          <a:p>
            <a:r>
              <a:rPr lang="en-US" dirty="0" smtClean="0"/>
              <a:t>Lists are written within square brackets []. </a:t>
            </a:r>
            <a:endParaRPr lang="en-US" dirty="0"/>
          </a:p>
        </p:txBody>
      </p:sp>
      <p:sp>
        <p:nvSpPr>
          <p:cNvPr id="5" name="Rectangle 4"/>
          <p:cNvSpPr/>
          <p:nvPr/>
        </p:nvSpPr>
        <p:spPr>
          <a:xfrm>
            <a:off x="7717482" y="3098800"/>
            <a:ext cx="3271715" cy="923330"/>
          </a:xfrm>
          <a:prstGeom prst="rect">
            <a:avLst/>
          </a:prstGeom>
        </p:spPr>
        <p:txBody>
          <a:bodyPr wrap="square">
            <a:spAutoFit/>
          </a:bodyPr>
          <a:lstStyle/>
          <a:p>
            <a:r>
              <a:rPr lang="en-US" dirty="0">
                <a:latin typeface="medium-content-sans-serif-font" charset="0"/>
              </a:rPr>
              <a:t>Defining a List. The second row in this table index is how you access items in the list.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536" y="1690688"/>
            <a:ext cx="4087605" cy="2439377"/>
          </a:xfrm>
          <a:prstGeom prst="rect">
            <a:avLst/>
          </a:prstGeom>
          <a:ln w="12700">
            <a:solidFill>
              <a:schemeClr val="tx1"/>
            </a:solidFill>
          </a:ln>
        </p:spPr>
      </p:pic>
    </p:spTree>
    <p:extLst>
      <p:ext uri="{BB962C8B-B14F-4D97-AF65-F5344CB8AC3E}">
        <p14:creationId xmlns:p14="http://schemas.microsoft.com/office/powerpoint/2010/main" val="139616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Values in Lists </a:t>
            </a:r>
            <a:endParaRPr lang="en-US" dirty="0"/>
          </a:p>
        </p:txBody>
      </p:sp>
      <p:sp>
        <p:nvSpPr>
          <p:cNvPr id="3" name="Content Placeholder 2"/>
          <p:cNvSpPr>
            <a:spLocks noGrp="1"/>
          </p:cNvSpPr>
          <p:nvPr>
            <p:ph idx="1"/>
          </p:nvPr>
        </p:nvSpPr>
        <p:spPr>
          <a:xfrm>
            <a:off x="838200" y="1825625"/>
            <a:ext cx="4572732" cy="4351338"/>
          </a:xfrm>
        </p:spPr>
        <p:txBody>
          <a:bodyPr>
            <a:normAutofit fontScale="92500" lnSpcReduction="20000"/>
          </a:bodyPr>
          <a:lstStyle/>
          <a:p>
            <a:r>
              <a:rPr lang="en-US" dirty="0" smtClean="0"/>
              <a:t>Lists </a:t>
            </a:r>
            <a:r>
              <a:rPr lang="en-US" dirty="0"/>
              <a:t>are an ordered sequences of items, just like lists. </a:t>
            </a:r>
            <a:endParaRPr lang="en-US" dirty="0" smtClean="0"/>
          </a:p>
          <a:p>
            <a:endParaRPr lang="en-US" dirty="0" smtClean="0"/>
          </a:p>
          <a:p>
            <a:endParaRPr lang="en-US" dirty="0"/>
          </a:p>
          <a:p>
            <a:endParaRPr lang="en-US" dirty="0" smtClean="0"/>
          </a:p>
          <a:p>
            <a:endParaRPr lang="en-US" dirty="0"/>
          </a:p>
          <a:p>
            <a:r>
              <a:rPr lang="en-US" dirty="0" smtClean="0"/>
              <a:t>Each </a:t>
            </a:r>
            <a:r>
              <a:rPr lang="en-US" dirty="0"/>
              <a:t>item in a list has an assigned index value. It is important to note that python is a zero indexed based language. All this means is that the first item in the list is at index 0.</a:t>
            </a:r>
          </a:p>
        </p:txBody>
      </p:sp>
      <p:sp>
        <p:nvSpPr>
          <p:cNvPr id="7" name="Rectangle 6"/>
          <p:cNvSpPr/>
          <p:nvPr/>
        </p:nvSpPr>
        <p:spPr>
          <a:xfrm>
            <a:off x="6277949" y="3007802"/>
            <a:ext cx="5216281" cy="646331"/>
          </a:xfrm>
          <a:prstGeom prst="rect">
            <a:avLst/>
          </a:prstGeom>
        </p:spPr>
        <p:txBody>
          <a:bodyPr wrap="square">
            <a:spAutoFit/>
          </a:bodyPr>
          <a:lstStyle/>
          <a:p>
            <a:r>
              <a:rPr lang="en-US" dirty="0">
                <a:latin typeface="medium-content-sans-serif-font" charset="0"/>
              </a:rPr>
              <a:t>Defining a List. The second row in this table index is how you access items in the list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001" y="1825625"/>
            <a:ext cx="5258179" cy="129164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562" y="4190999"/>
            <a:ext cx="4433056" cy="1822939"/>
          </a:xfrm>
          <a:prstGeom prst="rect">
            <a:avLst/>
          </a:prstGeom>
          <a:ln w="12700">
            <a:solidFill>
              <a:schemeClr val="tx1"/>
            </a:solidFill>
          </a:ln>
        </p:spPr>
      </p:pic>
    </p:spTree>
    <p:extLst>
      <p:ext uri="{BB962C8B-B14F-4D97-AF65-F5344CB8AC3E}">
        <p14:creationId xmlns:p14="http://schemas.microsoft.com/office/powerpoint/2010/main" val="122354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a:xfrm>
            <a:off x="838200" y="1825625"/>
            <a:ext cx="4226169" cy="4351338"/>
          </a:xfrm>
        </p:spPr>
        <p:txBody>
          <a:bodyPr/>
          <a:lstStyle/>
          <a:p>
            <a:r>
              <a:rPr lang="en-US" dirty="0"/>
              <a:t>Tuples are an ordered sequences of items, just like lists. </a:t>
            </a:r>
            <a:endParaRPr lang="en-US" dirty="0" smtClean="0"/>
          </a:p>
          <a:p>
            <a:r>
              <a:rPr lang="en-US" dirty="0" smtClean="0"/>
              <a:t>The </a:t>
            </a:r>
            <a:r>
              <a:rPr lang="en-US" dirty="0"/>
              <a:t>main difference between tuples and lists is that tuples cannot be changed (immutable) unlike lists which can (mutable).</a:t>
            </a:r>
          </a:p>
        </p:txBody>
      </p:sp>
      <p:sp>
        <p:nvSpPr>
          <p:cNvPr id="4" name="Rectangle 3"/>
          <p:cNvSpPr/>
          <p:nvPr/>
        </p:nvSpPr>
        <p:spPr>
          <a:xfrm>
            <a:off x="5644662" y="1825625"/>
            <a:ext cx="6078415" cy="2246769"/>
          </a:xfrm>
          <a:prstGeom prst="rect">
            <a:avLst/>
          </a:prstGeom>
          <a:ln w="12700">
            <a:solidFill>
              <a:schemeClr val="tx1"/>
            </a:solidFill>
          </a:ln>
        </p:spPr>
        <p:txBody>
          <a:bodyPr wrap="square">
            <a:spAutoFit/>
          </a:bodyPr>
          <a:lstStyle/>
          <a:p>
            <a:r>
              <a:rPr lang="en-US" sz="2800" dirty="0"/>
              <a:t># </a:t>
            </a:r>
            <a:r>
              <a:rPr lang="en-US" sz="2800" dirty="0" smtClean="0"/>
              <a:t>Initialize a Tuple</a:t>
            </a:r>
            <a:r>
              <a:rPr lang="en-US" sz="2800" dirty="0"/>
              <a:t/>
            </a:r>
            <a:br>
              <a:rPr lang="en-US" sz="2800" dirty="0"/>
            </a:br>
            <a:r>
              <a:rPr lang="en-US" sz="2800" dirty="0"/>
              <a:t>z = (3, 7, 4, 2</a:t>
            </a:r>
            <a:r>
              <a:rPr lang="en-US" sz="2800" dirty="0" smtClean="0"/>
              <a:t>)</a:t>
            </a:r>
          </a:p>
          <a:p>
            <a:endParaRPr lang="en-US" sz="2800" dirty="0"/>
          </a:p>
          <a:p>
            <a:r>
              <a:rPr lang="en-US" sz="2800" dirty="0" smtClean="0"/>
              <a:t># Initialize a Tuple(without </a:t>
            </a:r>
            <a:r>
              <a:rPr lang="en-US" sz="2800" dirty="0"/>
              <a:t>parenthesis)</a:t>
            </a:r>
            <a:br>
              <a:rPr lang="en-US" sz="2800" dirty="0"/>
            </a:br>
            <a:r>
              <a:rPr lang="en-US" sz="2800" dirty="0"/>
              <a:t>z = 3, 7, 4, 2</a:t>
            </a:r>
          </a:p>
        </p:txBody>
      </p:sp>
      <p:sp>
        <p:nvSpPr>
          <p:cNvPr id="5" name="Rectangle 4"/>
          <p:cNvSpPr/>
          <p:nvPr/>
        </p:nvSpPr>
        <p:spPr>
          <a:xfrm>
            <a:off x="6075728" y="4207331"/>
            <a:ext cx="5216281" cy="369332"/>
          </a:xfrm>
          <a:prstGeom prst="rect">
            <a:avLst/>
          </a:prstGeom>
        </p:spPr>
        <p:txBody>
          <a:bodyPr wrap="square">
            <a:spAutoFit/>
          </a:bodyPr>
          <a:lstStyle/>
          <a:p>
            <a:pPr algn="ctr"/>
            <a:r>
              <a:rPr lang="en-US" dirty="0" smtClean="0">
                <a:latin typeface="medium-content-sans-serif-font" charset="0"/>
              </a:rPr>
              <a:t>The two ways to initialize a tuple</a:t>
            </a:r>
            <a:endParaRPr lang="en-US" dirty="0">
              <a:latin typeface="medium-content-sans-serif-font" charset="0"/>
            </a:endParaRPr>
          </a:p>
        </p:txBody>
      </p:sp>
    </p:spTree>
    <p:extLst>
      <p:ext uri="{BB962C8B-B14F-4D97-AF65-F5344CB8AC3E}">
        <p14:creationId xmlns:p14="http://schemas.microsoft.com/office/powerpoint/2010/main" val="116670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795" y="1825625"/>
            <a:ext cx="6116594" cy="1800078"/>
          </a:xfrm>
          <a:prstGeom prst="rect">
            <a:avLst/>
          </a:prstGeom>
          <a:ln w="12700">
            <a:solidFill>
              <a:schemeClr val="tx1"/>
            </a:solidFill>
          </a:ln>
        </p:spPr>
      </p:pic>
      <p:sp>
        <p:nvSpPr>
          <p:cNvPr id="2" name="Title 1"/>
          <p:cNvSpPr>
            <a:spLocks noGrp="1"/>
          </p:cNvSpPr>
          <p:nvPr>
            <p:ph type="title"/>
          </p:nvPr>
        </p:nvSpPr>
        <p:spPr/>
        <p:txBody>
          <a:bodyPr/>
          <a:lstStyle/>
          <a:p>
            <a:r>
              <a:rPr lang="en-US" dirty="0" smtClean="0"/>
              <a:t>Access Values in Tuples</a:t>
            </a:r>
            <a:endParaRPr lang="en-US" dirty="0"/>
          </a:p>
        </p:txBody>
      </p:sp>
      <p:sp>
        <p:nvSpPr>
          <p:cNvPr id="3" name="Content Placeholder 2"/>
          <p:cNvSpPr>
            <a:spLocks noGrp="1"/>
          </p:cNvSpPr>
          <p:nvPr>
            <p:ph idx="1"/>
          </p:nvPr>
        </p:nvSpPr>
        <p:spPr>
          <a:xfrm>
            <a:off x="838200" y="1825625"/>
            <a:ext cx="4226169" cy="4351338"/>
          </a:xfrm>
        </p:spPr>
        <p:txBody>
          <a:bodyPr/>
          <a:lstStyle/>
          <a:p>
            <a:r>
              <a:rPr lang="en-US" dirty="0"/>
              <a:t>Tuples are an ordered sequences of items, just like lists. </a:t>
            </a:r>
            <a:endParaRPr lang="en-US" dirty="0" smtClean="0"/>
          </a:p>
          <a:p>
            <a:r>
              <a:rPr lang="en-US" dirty="0" smtClean="0"/>
              <a:t>The </a:t>
            </a:r>
            <a:r>
              <a:rPr lang="en-US" dirty="0"/>
              <a:t>main difference between tuples and lists is that tuples cannot be changed (immutable) unlike lists which can (mutable).</a:t>
            </a:r>
          </a:p>
        </p:txBody>
      </p:sp>
    </p:spTree>
    <p:extLst>
      <p:ext uri="{BB962C8B-B14F-4D97-AF65-F5344CB8AC3E}">
        <p14:creationId xmlns:p14="http://schemas.microsoft.com/office/powerpoint/2010/main" val="155781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a:xfrm>
            <a:off x="838200" y="1825625"/>
            <a:ext cx="5268132" cy="4351338"/>
          </a:xfrm>
        </p:spPr>
        <p:txBody>
          <a:bodyPr>
            <a:normAutofit/>
          </a:bodyPr>
          <a:lstStyle/>
          <a:p>
            <a:r>
              <a:rPr lang="en-US" dirty="0" smtClean="0"/>
              <a:t>A</a:t>
            </a:r>
            <a:r>
              <a:rPr lang="en-US" dirty="0"/>
              <a:t> </a:t>
            </a:r>
            <a:r>
              <a:rPr lang="en-US" dirty="0" smtClean="0"/>
              <a:t>for</a:t>
            </a:r>
            <a:r>
              <a:rPr lang="en-US" dirty="0"/>
              <a:t> loop is used for iterating over a sequence </a:t>
            </a:r>
            <a:r>
              <a:rPr lang="en-US" dirty="0" smtClean="0"/>
              <a:t>(list</a:t>
            </a:r>
            <a:r>
              <a:rPr lang="en-US" dirty="0"/>
              <a:t>, a tuple, a dictionary, a set, </a:t>
            </a:r>
            <a:r>
              <a:rPr lang="en-US" dirty="0" smtClean="0"/>
              <a:t>string, </a:t>
            </a:r>
            <a:r>
              <a:rPr lang="en-US" dirty="0" err="1" smtClean="0"/>
              <a:t>etc</a:t>
            </a:r>
            <a:r>
              <a:rPr lang="en-US" dirty="0" smtClean="0"/>
              <a:t>).</a:t>
            </a:r>
          </a:p>
          <a:p>
            <a:endParaRPr lang="en-US" dirty="0"/>
          </a:p>
          <a:p>
            <a:r>
              <a:rPr lang="en-US" dirty="0" smtClean="0"/>
              <a:t>In Python, code </a:t>
            </a:r>
            <a:r>
              <a:rPr lang="en-US" dirty="0"/>
              <a:t>blocks are NOT surrounded by </a:t>
            </a:r>
            <a:r>
              <a:rPr lang="en-US" dirty="0" smtClean="0"/>
              <a:t>{}. Python </a:t>
            </a:r>
            <a:r>
              <a:rPr lang="en-US" dirty="0"/>
              <a:t>uses </a:t>
            </a:r>
            <a:r>
              <a:rPr lang="en-US" dirty="0" smtClean="0"/>
              <a:t>indentation.  </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591" y="1825625"/>
            <a:ext cx="5297971" cy="2394683"/>
          </a:xfrm>
          <a:prstGeom prst="rect">
            <a:avLst/>
          </a:prstGeom>
          <a:ln w="12700">
            <a:solidFill>
              <a:schemeClr val="tx1"/>
            </a:solidFill>
          </a:ln>
        </p:spPr>
      </p:pic>
      <p:sp>
        <p:nvSpPr>
          <p:cNvPr id="6" name="Rectangle 5"/>
          <p:cNvSpPr/>
          <p:nvPr/>
        </p:nvSpPr>
        <p:spPr>
          <a:xfrm>
            <a:off x="6699435" y="4355245"/>
            <a:ext cx="5216281" cy="369332"/>
          </a:xfrm>
          <a:prstGeom prst="rect">
            <a:avLst/>
          </a:prstGeom>
        </p:spPr>
        <p:txBody>
          <a:bodyPr wrap="square">
            <a:spAutoFit/>
          </a:bodyPr>
          <a:lstStyle/>
          <a:p>
            <a:pPr algn="ctr"/>
            <a:r>
              <a:rPr lang="en-US" dirty="0" smtClean="0">
                <a:latin typeface="medium-content-sans-serif-font" charset="0"/>
              </a:rPr>
              <a:t>Notice that after the colon, the next line is indented.</a:t>
            </a:r>
            <a:endParaRPr lang="en-US" dirty="0">
              <a:latin typeface="medium-content-sans-serif-font" charset="0"/>
            </a:endParaRPr>
          </a:p>
        </p:txBody>
      </p:sp>
    </p:spTree>
    <p:extLst>
      <p:ext uri="{BB962C8B-B14F-4D97-AF65-F5344CB8AC3E}">
        <p14:creationId xmlns:p14="http://schemas.microsoft.com/office/powerpoint/2010/main" val="35093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and Dictionary Methods</a:t>
            </a:r>
          </a:p>
        </p:txBody>
      </p:sp>
      <p:sp>
        <p:nvSpPr>
          <p:cNvPr id="3" name="Content Placeholder 2"/>
          <p:cNvSpPr>
            <a:spLocks noGrp="1"/>
          </p:cNvSpPr>
          <p:nvPr>
            <p:ph idx="1"/>
          </p:nvPr>
        </p:nvSpPr>
        <p:spPr>
          <a:xfrm>
            <a:off x="392726" y="1825625"/>
            <a:ext cx="4413734" cy="4351338"/>
          </a:xfrm>
        </p:spPr>
        <p:txBody>
          <a:bodyPr>
            <a:normAutofit/>
          </a:bodyPr>
          <a:lstStyle/>
          <a:p>
            <a:r>
              <a:rPr lang="en-US" dirty="0"/>
              <a:t>Unordered collection of key-value </a:t>
            </a:r>
            <a:r>
              <a:rPr lang="en-US" dirty="0" smtClean="0"/>
              <a:t>pairs</a:t>
            </a:r>
            <a:endParaRPr lang="en-US" dirty="0"/>
          </a:p>
          <a:p>
            <a:r>
              <a:rPr lang="en-US" dirty="0" smtClean="0"/>
              <a:t>Dictionary </a:t>
            </a:r>
            <a:r>
              <a:rPr lang="en-US" dirty="0"/>
              <a:t>keys can be any immutable data type (numbers, strings, tuples </a:t>
            </a:r>
            <a:r>
              <a:rPr lang="en-US" dirty="0" err="1"/>
              <a:t>etc</a:t>
            </a:r>
            <a:r>
              <a:rPr lang="en-US" dirty="0"/>
              <a:t>).</a:t>
            </a:r>
            <a:endParaRPr lang="en-US" dirty="0" smtClean="0"/>
          </a:p>
          <a:p>
            <a:r>
              <a:rPr lang="en-US" dirty="0"/>
              <a:t>Dictionary values can be just about anything (</a:t>
            </a:r>
            <a:r>
              <a:rPr lang="en-US" dirty="0" err="1"/>
              <a:t>int</a:t>
            </a:r>
            <a:r>
              <a:rPr lang="en-US" dirty="0"/>
              <a:t>, lists, functions, strings, </a:t>
            </a:r>
            <a:r>
              <a:rPr lang="en-US" dirty="0" err="1"/>
              <a:t>etc</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760" y="1825625"/>
            <a:ext cx="7041670" cy="2094674"/>
          </a:xfrm>
          <a:prstGeom prst="rect">
            <a:avLst/>
          </a:prstGeom>
          <a:ln w="12700">
            <a:solidFill>
              <a:schemeClr val="tx1"/>
            </a:solidFill>
          </a:ln>
        </p:spPr>
      </p:pic>
    </p:spTree>
    <p:extLst>
      <p:ext uri="{BB962C8B-B14F-4D97-AF65-F5344CB8AC3E}">
        <p14:creationId xmlns:p14="http://schemas.microsoft.com/office/powerpoint/2010/main" val="141131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Values in a Dictionary</a:t>
            </a:r>
            <a:endParaRPr lang="en-US" dirty="0"/>
          </a:p>
        </p:txBody>
      </p:sp>
      <p:sp>
        <p:nvSpPr>
          <p:cNvPr id="3" name="Content Placeholder 2"/>
          <p:cNvSpPr>
            <a:spLocks noGrp="1"/>
          </p:cNvSpPr>
          <p:nvPr>
            <p:ph idx="1"/>
          </p:nvPr>
        </p:nvSpPr>
        <p:spPr>
          <a:xfrm>
            <a:off x="392726" y="1825625"/>
            <a:ext cx="4413734" cy="4351338"/>
          </a:xfrm>
        </p:spPr>
        <p:txBody>
          <a:bodyPr>
            <a:normAutofit/>
          </a:bodyPr>
          <a:lstStyle/>
          <a:p>
            <a:r>
              <a:rPr lang="en-US" dirty="0" smtClean="0"/>
              <a:t>By supplying a dictionary key inside [], you can get its corresponding value.</a:t>
            </a:r>
          </a:p>
          <a:p>
            <a:endParaRPr lang="en-US" dirty="0" smtClean="0"/>
          </a:p>
          <a:p>
            <a:endParaRPr lang="en-US" dirty="0"/>
          </a:p>
          <a:p>
            <a:r>
              <a:rPr lang="en-US" dirty="0" smtClean="0"/>
              <a:t>Keep </a:t>
            </a:r>
            <a:r>
              <a:rPr lang="en-US" dirty="0"/>
              <a:t>in mind that you will get a </a:t>
            </a:r>
            <a:r>
              <a:rPr lang="en-US" dirty="0" err="1"/>
              <a:t>KeyError</a:t>
            </a:r>
            <a:r>
              <a:rPr lang="en-US" dirty="0"/>
              <a:t> if you try to access a value for a key that </a:t>
            </a:r>
            <a:r>
              <a:rPr lang="en-US" b="1" dirty="0"/>
              <a:t>does not exist</a:t>
            </a:r>
            <a:r>
              <a:rPr lang="en-US" dirty="0"/>
              <a:t>.</a:t>
            </a:r>
            <a:endParaRPr lang="en-US" dirty="0" smtClean="0"/>
          </a:p>
          <a:p>
            <a:endParaRPr lang="en-US" dirty="0"/>
          </a:p>
          <a:p>
            <a:endParaRPr lang="en-US" dirty="0" smtClean="0"/>
          </a:p>
          <a:p>
            <a:endParaRPr lang="en-US" dirty="0" smtClean="0"/>
          </a:p>
        </p:txBody>
      </p:sp>
      <p:sp>
        <p:nvSpPr>
          <p:cNvPr id="5" name="Rectangle 4"/>
          <p:cNvSpPr/>
          <p:nvPr/>
        </p:nvSpPr>
        <p:spPr>
          <a:xfrm>
            <a:off x="5132500" y="3016251"/>
            <a:ext cx="6702186" cy="646331"/>
          </a:xfrm>
          <a:prstGeom prst="rect">
            <a:avLst/>
          </a:prstGeom>
        </p:spPr>
        <p:txBody>
          <a:bodyPr wrap="square">
            <a:spAutoFit/>
          </a:bodyPr>
          <a:lstStyle/>
          <a:p>
            <a:r>
              <a:rPr lang="en-US" dirty="0" smtClean="0">
                <a:latin typeface="medium-content-sans-serif-font" charset="0"/>
              </a:rPr>
              <a:t>The code uses the key ’marathon’ to access the value ‘a running race that is about 26 miles’.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500" y="1825625"/>
            <a:ext cx="6702186" cy="1050865"/>
          </a:xfrm>
          <a:prstGeom prst="rect">
            <a:avLst/>
          </a:prstGeom>
          <a:ln w="12700">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500" y="4001294"/>
            <a:ext cx="6702186" cy="1909697"/>
          </a:xfrm>
          <a:prstGeom prst="rect">
            <a:avLst/>
          </a:prstGeom>
          <a:ln w="12700">
            <a:solidFill>
              <a:schemeClr val="tx1"/>
            </a:solidFill>
          </a:ln>
        </p:spPr>
      </p:pic>
    </p:spTree>
    <p:extLst>
      <p:ext uri="{BB962C8B-B14F-4D97-AF65-F5344CB8AC3E}">
        <p14:creationId xmlns:p14="http://schemas.microsoft.com/office/powerpoint/2010/main" val="122021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vs Lists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89" y="3714327"/>
            <a:ext cx="11231021" cy="1846195"/>
          </a:xfrm>
          <a:prstGeom prst="rect">
            <a:avLst/>
          </a:prstGeom>
        </p:spPr>
      </p:pic>
      <p:sp>
        <p:nvSpPr>
          <p:cNvPr id="6" name="Content Placeholder 2"/>
          <p:cNvSpPr>
            <a:spLocks noGrp="1"/>
          </p:cNvSpPr>
          <p:nvPr>
            <p:ph idx="1"/>
          </p:nvPr>
        </p:nvSpPr>
        <p:spPr>
          <a:xfrm>
            <a:off x="838200" y="1825625"/>
            <a:ext cx="10515600" cy="4351338"/>
          </a:xfrm>
        </p:spPr>
        <p:txBody>
          <a:bodyPr/>
          <a:lstStyle/>
          <a:p>
            <a:pPr marL="0" indent="0">
              <a:lnSpc>
                <a:spcPct val="100000"/>
              </a:lnSpc>
              <a:spcBef>
                <a:spcPts val="0"/>
              </a:spcBef>
              <a:buNone/>
              <a:defRPr/>
            </a:pPr>
            <a:r>
              <a:rPr lang="en-US" b="1" dirty="0" smtClean="0"/>
              <a:t>Tuples </a:t>
            </a:r>
            <a:r>
              <a:rPr lang="en-US" b="1" dirty="0"/>
              <a:t>are faster than lists.</a:t>
            </a:r>
            <a:r>
              <a:rPr lang="en-US" dirty="0"/>
              <a:t> If you’re defining a constant set of values and all you’re ever going to do with it is iterate through it, use a tuple instead of a list.</a:t>
            </a:r>
          </a:p>
          <a:p>
            <a:endParaRPr lang="en-US" dirty="0"/>
          </a:p>
        </p:txBody>
      </p:sp>
    </p:spTree>
    <p:extLst>
      <p:ext uri="{BB962C8B-B14F-4D97-AF65-F5344CB8AC3E}">
        <p14:creationId xmlns:p14="http://schemas.microsoft.com/office/powerpoint/2010/main" val="200663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Notes</a:t>
            </a:r>
            <a:endParaRPr lang="en-US" dirty="0"/>
          </a:p>
        </p:txBody>
      </p:sp>
      <p:sp>
        <p:nvSpPr>
          <p:cNvPr id="5" name="Content Placeholder 2"/>
          <p:cNvSpPr>
            <a:spLocks noGrp="1"/>
          </p:cNvSpPr>
          <p:nvPr>
            <p:ph idx="1"/>
          </p:nvPr>
        </p:nvSpPr>
        <p:spPr>
          <a:xfrm>
            <a:off x="838200" y="1825625"/>
            <a:ext cx="10515599" cy="4351338"/>
          </a:xfrm>
        </p:spPr>
        <p:txBody>
          <a:bodyPr/>
          <a:lstStyle/>
          <a:p>
            <a:r>
              <a:rPr lang="en-US" dirty="0" smtClean="0"/>
              <a:t>The following slides are review</a:t>
            </a:r>
          </a:p>
          <a:p>
            <a:r>
              <a:rPr lang="en-US" dirty="0" smtClean="0"/>
              <a:t>If you don’t know everything in the slides, don’t worry.  </a:t>
            </a:r>
          </a:p>
          <a:p>
            <a:r>
              <a:rPr lang="en-US" dirty="0" smtClean="0"/>
              <a:t>I will do my best to include continuous review throughout the course (including much not shown in this lecture). </a:t>
            </a:r>
          </a:p>
          <a:p>
            <a:r>
              <a:rPr lang="en-US" dirty="0" smtClean="0"/>
              <a:t>This is one of the few </a:t>
            </a:r>
            <a:r>
              <a:rPr lang="en-US" dirty="0" err="1" smtClean="0"/>
              <a:t>powerpoint</a:t>
            </a:r>
            <a:r>
              <a:rPr lang="en-US" dirty="0" smtClean="0"/>
              <a:t> lectures for this class. </a:t>
            </a:r>
          </a:p>
        </p:txBody>
      </p:sp>
    </p:spTree>
    <p:extLst>
      <p:ext uri="{BB962C8B-B14F-4D97-AF65-F5344CB8AC3E}">
        <p14:creationId xmlns:p14="http://schemas.microsoft.com/office/powerpoint/2010/main" val="343385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990600" y="1978025"/>
            <a:ext cx="47771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Lists and tuples are standard Python data types that store values in a sequence. A tuple is </a:t>
            </a:r>
            <a:r>
              <a:rPr lang="en-US" b="1" dirty="0"/>
              <a:t>immutable</a:t>
            </a:r>
            <a:r>
              <a:rPr lang="en-US" dirty="0"/>
              <a:t> whereas a list is </a:t>
            </a:r>
            <a:r>
              <a:rPr lang="en-US" b="1" dirty="0"/>
              <a:t>mutable</a:t>
            </a:r>
            <a:r>
              <a:rPr lang="en-US" b="1" dirty="0" smtClean="0"/>
              <a:t>.</a:t>
            </a:r>
            <a:endParaRPr lang="en-US" dirty="0"/>
          </a:p>
        </p:txBody>
      </p:sp>
      <p:sp>
        <p:nvSpPr>
          <p:cNvPr id="2" name="Title 1"/>
          <p:cNvSpPr>
            <a:spLocks noGrp="1"/>
          </p:cNvSpPr>
          <p:nvPr>
            <p:ph type="title"/>
          </p:nvPr>
        </p:nvSpPr>
        <p:spPr/>
        <p:txBody>
          <a:bodyPr/>
          <a:lstStyle/>
          <a:p>
            <a:r>
              <a:rPr lang="en-US" dirty="0" smtClean="0"/>
              <a:t>Tuples vs Lists</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2671"/>
          <a:stretch/>
        </p:blipFill>
        <p:spPr>
          <a:xfrm>
            <a:off x="6321720" y="1978025"/>
            <a:ext cx="5437983" cy="2189529"/>
          </a:xfrm>
          <a:prstGeom prst="rect">
            <a:avLst/>
          </a:prstGeom>
          <a:ln w="12700">
            <a:solidFill>
              <a:schemeClr val="tx1"/>
            </a:solidFill>
          </a:ln>
        </p:spPr>
      </p:pic>
      <p:sp>
        <p:nvSpPr>
          <p:cNvPr id="6" name="Rectangle 5"/>
          <p:cNvSpPr/>
          <p:nvPr/>
        </p:nvSpPr>
        <p:spPr>
          <a:xfrm>
            <a:off x="6321720" y="4255477"/>
            <a:ext cx="5437983" cy="646331"/>
          </a:xfrm>
          <a:prstGeom prst="rect">
            <a:avLst/>
          </a:prstGeom>
        </p:spPr>
        <p:txBody>
          <a:bodyPr wrap="square">
            <a:spAutoFit/>
          </a:bodyPr>
          <a:lstStyle/>
          <a:p>
            <a:r>
              <a:rPr lang="en-US" dirty="0">
                <a:latin typeface="medium-content-sans-serif-font" charset="0"/>
              </a:rPr>
              <a:t>A</a:t>
            </a:r>
            <a:r>
              <a:rPr lang="en-US" dirty="0" smtClean="0">
                <a:latin typeface="medium-content-sans-serif-font" charset="0"/>
              </a:rPr>
              <a:t>fter </a:t>
            </a:r>
            <a:r>
              <a:rPr lang="en-US" dirty="0">
                <a:latin typeface="medium-content-sans-serif-font" charset="0"/>
              </a:rPr>
              <a:t>initializing a tuple, it is impossible to update individual items in a tuple.</a:t>
            </a:r>
            <a:endParaRPr lang="en-US" dirty="0"/>
          </a:p>
        </p:txBody>
      </p:sp>
    </p:spTree>
    <p:extLst>
      <p:ext uri="{BB962C8B-B14F-4D97-AF65-F5344CB8AC3E}">
        <p14:creationId xmlns:p14="http://schemas.microsoft.com/office/powerpoint/2010/main" val="195699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990600" y="1978025"/>
            <a:ext cx="47771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Lists and tuples are standard Python data types that store values in a sequence. A tuple is </a:t>
            </a:r>
            <a:r>
              <a:rPr lang="en-US" b="1" dirty="0"/>
              <a:t>immutable</a:t>
            </a:r>
            <a:r>
              <a:rPr lang="en-US" dirty="0"/>
              <a:t> whereas a list is </a:t>
            </a:r>
            <a:r>
              <a:rPr lang="en-US" b="1" dirty="0"/>
              <a:t>mutable</a:t>
            </a:r>
            <a:r>
              <a:rPr lang="en-US" b="1" dirty="0" smtClean="0"/>
              <a:t>.</a:t>
            </a:r>
            <a:endParaRPr lang="en-US" dirty="0"/>
          </a:p>
        </p:txBody>
      </p:sp>
      <p:sp>
        <p:nvSpPr>
          <p:cNvPr id="2" name="Title 1"/>
          <p:cNvSpPr>
            <a:spLocks noGrp="1"/>
          </p:cNvSpPr>
          <p:nvPr>
            <p:ph type="title"/>
          </p:nvPr>
        </p:nvSpPr>
        <p:spPr/>
        <p:txBody>
          <a:bodyPr/>
          <a:lstStyle/>
          <a:p>
            <a:r>
              <a:rPr lang="en-US" dirty="0" smtClean="0"/>
              <a:t>Tuples vs Lists</a:t>
            </a:r>
            <a:endParaRPr lang="en-US" dirty="0"/>
          </a:p>
        </p:txBody>
      </p:sp>
      <p:sp>
        <p:nvSpPr>
          <p:cNvPr id="6" name="Rectangle 5"/>
          <p:cNvSpPr/>
          <p:nvPr/>
        </p:nvSpPr>
        <p:spPr>
          <a:xfrm>
            <a:off x="7355737" y="4769603"/>
            <a:ext cx="3396114" cy="646331"/>
          </a:xfrm>
          <a:prstGeom prst="rect">
            <a:avLst/>
          </a:prstGeom>
        </p:spPr>
        <p:txBody>
          <a:bodyPr wrap="square">
            <a:spAutoFit/>
          </a:bodyPr>
          <a:lstStyle/>
          <a:p>
            <a:r>
              <a:rPr lang="en-US" dirty="0">
                <a:latin typeface="medium-content-sans-serif-font" charset="0"/>
              </a:rPr>
              <a:t>A</a:t>
            </a:r>
            <a:r>
              <a:rPr lang="en-US" dirty="0" smtClean="0">
                <a:latin typeface="medium-content-sans-serif-font" charset="0"/>
              </a:rPr>
              <a:t>fter </a:t>
            </a:r>
            <a:r>
              <a:rPr lang="en-US" dirty="0">
                <a:latin typeface="medium-content-sans-serif-font" charset="0"/>
              </a:rPr>
              <a:t>initializing a </a:t>
            </a:r>
            <a:r>
              <a:rPr lang="en-US" dirty="0" smtClean="0">
                <a:latin typeface="medium-content-sans-serif-font" charset="0"/>
              </a:rPr>
              <a:t>list, you can </a:t>
            </a:r>
            <a:r>
              <a:rPr lang="en-US" smtClean="0">
                <a:latin typeface="medium-content-sans-serif-font" charset="0"/>
              </a:rPr>
              <a:t>update it.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989" y="1978025"/>
            <a:ext cx="2923611" cy="2791578"/>
          </a:xfrm>
          <a:prstGeom prst="rect">
            <a:avLst/>
          </a:prstGeom>
          <a:ln w="12700">
            <a:solidFill>
              <a:schemeClr val="tx1"/>
            </a:solidFill>
          </a:ln>
        </p:spPr>
      </p:pic>
    </p:spTree>
    <p:extLst>
      <p:ext uri="{BB962C8B-B14F-4D97-AF65-F5344CB8AC3E}">
        <p14:creationId xmlns:p14="http://schemas.microsoft.com/office/powerpoint/2010/main" val="109974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vs Lists</a:t>
            </a:r>
            <a:endParaRPr lang="en-US" dirty="0"/>
          </a:p>
        </p:txBody>
      </p:sp>
      <p:sp>
        <p:nvSpPr>
          <p:cNvPr id="3" name="Content Placeholder 2"/>
          <p:cNvSpPr>
            <a:spLocks noGrp="1"/>
          </p:cNvSpPr>
          <p:nvPr>
            <p:ph idx="1"/>
          </p:nvPr>
        </p:nvSpPr>
        <p:spPr>
          <a:xfrm>
            <a:off x="838199" y="1825625"/>
            <a:ext cx="5351585" cy="4351338"/>
          </a:xfrm>
        </p:spPr>
        <p:txBody>
          <a:bodyPr>
            <a:normAutofit/>
          </a:bodyPr>
          <a:lstStyle/>
          <a:p>
            <a:r>
              <a:rPr lang="en-US" dirty="0"/>
              <a:t>Some tuples can be used as dictionary keys (specifically, tuples that contain immutable values like strings, numbers, and other tuples). Lists can never be used as dictionary keys, because lists are not </a:t>
            </a:r>
            <a:r>
              <a:rPr lang="en-US" dirty="0" smtClean="0"/>
              <a:t>immutable.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2717" b="47758"/>
          <a:stretch/>
        </p:blipFill>
        <p:spPr>
          <a:xfrm>
            <a:off x="7274169" y="1825625"/>
            <a:ext cx="4079631" cy="1456686"/>
          </a:xfrm>
          <a:prstGeom prst="rect">
            <a:avLst/>
          </a:prstGeom>
          <a:ln w="12700">
            <a:solidFill>
              <a:schemeClr val="tx1"/>
            </a:solidFill>
          </a:ln>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7418" r="5299"/>
          <a:stretch/>
        </p:blipFill>
        <p:spPr>
          <a:xfrm>
            <a:off x="7274169" y="3635530"/>
            <a:ext cx="4079631" cy="2788323"/>
          </a:xfrm>
          <a:prstGeom prst="rect">
            <a:avLst/>
          </a:prstGeom>
          <a:ln w="12700">
            <a:solidFill>
              <a:schemeClr val="tx1"/>
            </a:solidFill>
          </a:ln>
        </p:spPr>
      </p:pic>
    </p:spTree>
    <p:extLst>
      <p:ext uri="{BB962C8B-B14F-4D97-AF65-F5344CB8AC3E}">
        <p14:creationId xmlns:p14="http://schemas.microsoft.com/office/powerpoint/2010/main" val="187630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7274169" y="3417248"/>
            <a:ext cx="4078224" cy="2773192"/>
          </a:xfrm>
          <a:prstGeom prst="rect">
            <a:avLst/>
          </a:prstGeom>
          <a:ln w="12700">
            <a:solidFill>
              <a:schemeClr val="tx1"/>
            </a:solid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0000" b="49564"/>
          <a:stretch/>
        </p:blipFill>
        <p:spPr>
          <a:xfrm>
            <a:off x="7274169" y="1690688"/>
            <a:ext cx="4078224" cy="1398696"/>
          </a:xfrm>
          <a:prstGeom prst="rect">
            <a:avLst/>
          </a:prstGeom>
          <a:ln w="12700">
            <a:solidFill>
              <a:schemeClr val="tx1"/>
            </a:solidFill>
          </a:ln>
        </p:spPr>
      </p:pic>
      <p:sp>
        <p:nvSpPr>
          <p:cNvPr id="2" name="Title 1"/>
          <p:cNvSpPr>
            <a:spLocks noGrp="1"/>
          </p:cNvSpPr>
          <p:nvPr>
            <p:ph type="title"/>
          </p:nvPr>
        </p:nvSpPr>
        <p:spPr/>
        <p:txBody>
          <a:bodyPr/>
          <a:lstStyle/>
          <a:p>
            <a:r>
              <a:rPr lang="en-US" dirty="0" smtClean="0"/>
              <a:t>Tuples vs Lists</a:t>
            </a:r>
            <a:endParaRPr lang="en-US" dirty="0"/>
          </a:p>
        </p:txBody>
      </p:sp>
      <p:sp>
        <p:nvSpPr>
          <p:cNvPr id="3" name="Content Placeholder 2"/>
          <p:cNvSpPr>
            <a:spLocks noGrp="1"/>
          </p:cNvSpPr>
          <p:nvPr>
            <p:ph idx="1"/>
          </p:nvPr>
        </p:nvSpPr>
        <p:spPr>
          <a:xfrm>
            <a:off x="838199" y="1825625"/>
            <a:ext cx="5351585" cy="4351338"/>
          </a:xfrm>
        </p:spPr>
        <p:txBody>
          <a:bodyPr>
            <a:normAutofit/>
          </a:bodyPr>
          <a:lstStyle/>
          <a:p>
            <a:r>
              <a:rPr lang="en-US" dirty="0"/>
              <a:t>Tuples can be used as values in sets whereas lists can </a:t>
            </a:r>
            <a:r>
              <a:rPr lang="en-US" dirty="0" smtClean="0"/>
              <a:t>not.</a:t>
            </a:r>
            <a:endParaRPr lang="en-US" dirty="0"/>
          </a:p>
        </p:txBody>
      </p:sp>
    </p:spTree>
    <p:extLst>
      <p:ext uri="{BB962C8B-B14F-4D97-AF65-F5344CB8AC3E}">
        <p14:creationId xmlns:p14="http://schemas.microsoft.com/office/powerpoint/2010/main" val="179562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Functions</a:t>
            </a:r>
            <a:endParaRPr lang="en-US" dirty="0"/>
          </a:p>
        </p:txBody>
      </p:sp>
      <p:sp>
        <p:nvSpPr>
          <p:cNvPr id="3" name="Content Placeholder 2"/>
          <p:cNvSpPr>
            <a:spLocks noGrp="1"/>
          </p:cNvSpPr>
          <p:nvPr>
            <p:ph idx="1"/>
          </p:nvPr>
        </p:nvSpPr>
        <p:spPr>
          <a:xfrm>
            <a:off x="838200" y="1825625"/>
            <a:ext cx="5826369" cy="4351338"/>
          </a:xfrm>
        </p:spPr>
        <p:txBody>
          <a:bodyPr/>
          <a:lstStyle/>
          <a:p>
            <a:r>
              <a:rPr lang="en-US" dirty="0" smtClean="0"/>
              <a:t>The purpose of functions is code re-use. </a:t>
            </a:r>
          </a:p>
          <a:p>
            <a:r>
              <a:rPr lang="en-US" dirty="0" smtClean="0"/>
              <a:t>Functions can have zero or more arguments</a:t>
            </a:r>
          </a:p>
          <a:p>
            <a:r>
              <a:rPr lang="en-US" dirty="0" smtClean="0"/>
              <a:t>Functions are created with the </a:t>
            </a:r>
            <a:r>
              <a:rPr lang="en-US" dirty="0" err="1" smtClean="0"/>
              <a:t>def</a:t>
            </a:r>
            <a:r>
              <a:rPr lang="en-US" dirty="0" smtClean="0"/>
              <a:t> keyword. </a:t>
            </a:r>
          </a:p>
          <a:p>
            <a:r>
              <a:rPr lang="en-US" dirty="0" smtClean="0"/>
              <a:t>This is something we will go over throughout the course.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080" y="1825625"/>
            <a:ext cx="4222720" cy="2265850"/>
          </a:xfrm>
          <a:prstGeom prst="rect">
            <a:avLst/>
          </a:prstGeom>
          <a:ln w="12700">
            <a:solidFill>
              <a:schemeClr val="tx1"/>
            </a:solidFill>
          </a:ln>
        </p:spPr>
      </p:pic>
      <p:sp>
        <p:nvSpPr>
          <p:cNvPr id="5" name="Rectangle 4"/>
          <p:cNvSpPr/>
          <p:nvPr/>
        </p:nvSpPr>
        <p:spPr>
          <a:xfrm>
            <a:off x="7131081" y="4226412"/>
            <a:ext cx="4222720" cy="646331"/>
          </a:xfrm>
          <a:prstGeom prst="rect">
            <a:avLst/>
          </a:prstGeom>
        </p:spPr>
        <p:txBody>
          <a:bodyPr wrap="square">
            <a:spAutoFit/>
          </a:bodyPr>
          <a:lstStyle/>
          <a:p>
            <a:r>
              <a:rPr lang="en-US" dirty="0" smtClean="0">
                <a:latin typeface="medium-content-sans-serif-font" charset="0"/>
              </a:rPr>
              <a:t>Python code to remove </a:t>
            </a:r>
            <a:r>
              <a:rPr lang="en-US" dirty="0">
                <a:latin typeface="medium-content-sans-serif-font" charset="0"/>
              </a:rPr>
              <a:t>d</a:t>
            </a:r>
            <a:r>
              <a:rPr lang="en-US" dirty="0" smtClean="0">
                <a:latin typeface="medium-content-sans-serif-font" charset="0"/>
              </a:rPr>
              <a:t>uplicates from a list. Could you do this another way? </a:t>
            </a:r>
            <a:endParaRPr lang="en-US" dirty="0"/>
          </a:p>
        </p:txBody>
      </p:sp>
    </p:spTree>
    <p:extLst>
      <p:ext uri="{BB962C8B-B14F-4D97-AF65-F5344CB8AC3E}">
        <p14:creationId xmlns:p14="http://schemas.microsoft.com/office/powerpoint/2010/main" val="173594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Collections Resources</a:t>
            </a:r>
            <a:endParaRPr lang="en-US" dirty="0"/>
          </a:p>
        </p:txBody>
      </p:sp>
      <p:sp>
        <p:nvSpPr>
          <p:cNvPr id="3" name="Content Placeholder 2"/>
          <p:cNvSpPr>
            <a:spLocks noGrp="1"/>
          </p:cNvSpPr>
          <p:nvPr>
            <p:ph idx="1"/>
          </p:nvPr>
        </p:nvSpPr>
        <p:spPr>
          <a:xfrm>
            <a:off x="838200" y="1825625"/>
            <a:ext cx="10310446" cy="4351338"/>
          </a:xfrm>
        </p:spPr>
        <p:txBody>
          <a:bodyPr>
            <a:normAutofit fontScale="92500" lnSpcReduction="10000"/>
          </a:bodyPr>
          <a:lstStyle/>
          <a:p>
            <a:r>
              <a:rPr lang="en-US" b="1" dirty="0"/>
              <a:t>Strings</a:t>
            </a:r>
            <a:r>
              <a:rPr lang="en-US" dirty="0"/>
              <a:t>: </a:t>
            </a:r>
            <a:r>
              <a:rPr lang="en-US" dirty="0">
                <a:hlinkClick r:id="rId3"/>
              </a:rPr>
              <a:t>https://codeburst.io/python-basics-1-hello-world-and-strings-de0d17857c93</a:t>
            </a:r>
            <a:endParaRPr lang="en-US" dirty="0"/>
          </a:p>
          <a:p>
            <a:r>
              <a:rPr lang="en-US" b="1" dirty="0"/>
              <a:t>Lists</a:t>
            </a:r>
            <a:r>
              <a:rPr lang="en-US" dirty="0"/>
              <a:t>: </a:t>
            </a:r>
            <a:r>
              <a:rPr lang="en-US" dirty="0">
                <a:hlinkClick r:id="rId4"/>
              </a:rPr>
              <a:t>https://hackernoon.com/python-basics-6-lists-and-list-manipulation-a56be62b1f95</a:t>
            </a:r>
            <a:endParaRPr lang="en-US" dirty="0"/>
          </a:p>
          <a:p>
            <a:r>
              <a:rPr lang="en-US" b="1" dirty="0"/>
              <a:t>Tuples</a:t>
            </a:r>
            <a:r>
              <a:rPr lang="en-US" dirty="0"/>
              <a:t>: </a:t>
            </a:r>
            <a:r>
              <a:rPr lang="en-US" dirty="0">
                <a:hlinkClick r:id="rId5"/>
              </a:rPr>
              <a:t>https://hackernoon.com/python-basics-9-tuples-tuple-manipulation-and-the-fibonacci-sequence-2d0da4e2d326</a:t>
            </a:r>
            <a:endParaRPr lang="en-US" dirty="0"/>
          </a:p>
          <a:p>
            <a:r>
              <a:rPr lang="en-US" b="1" dirty="0" smtClean="0"/>
              <a:t>Dictionaries</a:t>
            </a:r>
            <a:r>
              <a:rPr lang="en-US" dirty="0" smtClean="0"/>
              <a:t>: </a:t>
            </a:r>
            <a:r>
              <a:rPr lang="en-US" dirty="0" smtClean="0">
                <a:hlinkClick r:id="rId6"/>
              </a:rPr>
              <a:t>https</a:t>
            </a:r>
            <a:r>
              <a:rPr lang="en-US" dirty="0">
                <a:hlinkClick r:id="rId6"/>
              </a:rPr>
              <a:t>://hackernoon.com/python-basics-10-dictionaries-and-dictionary-methods-4e9efa70f5b9</a:t>
            </a:r>
            <a:endParaRPr lang="en-US" dirty="0"/>
          </a:p>
          <a:p>
            <a:r>
              <a:rPr lang="en-US" b="1" dirty="0"/>
              <a:t>Sets</a:t>
            </a:r>
            <a:r>
              <a:rPr lang="en-US" dirty="0"/>
              <a:t>: </a:t>
            </a:r>
            <a:r>
              <a:rPr lang="en-US" dirty="0">
                <a:hlinkClick r:id="rId7"/>
              </a:rPr>
              <a:t>https://towardsdatascience.com/python-sets-and-set-theory-2ace093d1607</a:t>
            </a:r>
            <a:endParaRPr lang="en-US" dirty="0"/>
          </a:p>
          <a:p>
            <a:r>
              <a:rPr lang="en-US" b="1" dirty="0"/>
              <a:t>Functions</a:t>
            </a:r>
            <a:r>
              <a:rPr lang="en-US" dirty="0"/>
              <a:t>: </a:t>
            </a:r>
            <a:r>
              <a:rPr lang="en-US" dirty="0">
                <a:hlinkClick r:id="rId8"/>
              </a:rPr>
              <a:t>https://</a:t>
            </a:r>
            <a:r>
              <a:rPr lang="en-US" dirty="0" smtClean="0">
                <a:hlinkClick r:id="rId8"/>
              </a:rPr>
              <a:t>www.python-course.eu/python3_functions.php</a:t>
            </a:r>
            <a:endParaRPr lang="en-US" dirty="0" smtClean="0"/>
          </a:p>
          <a:p>
            <a:endParaRPr lang="en-US" dirty="0"/>
          </a:p>
        </p:txBody>
      </p:sp>
    </p:spTree>
    <p:extLst>
      <p:ext uri="{BB962C8B-B14F-4D97-AF65-F5344CB8AC3E}">
        <p14:creationId xmlns:p14="http://schemas.microsoft.com/office/powerpoint/2010/main" val="144484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Along</a:t>
            </a:r>
            <a:endParaRPr lang="en-US" dirty="0"/>
          </a:p>
        </p:txBody>
      </p:sp>
      <p:sp>
        <p:nvSpPr>
          <p:cNvPr id="3" name="Content Placeholder 2"/>
          <p:cNvSpPr>
            <a:spLocks noGrp="1"/>
          </p:cNvSpPr>
          <p:nvPr>
            <p:ph idx="1"/>
          </p:nvPr>
        </p:nvSpPr>
        <p:spPr>
          <a:xfrm>
            <a:off x="838200" y="1825625"/>
            <a:ext cx="5826369" cy="4351338"/>
          </a:xfrm>
        </p:spPr>
        <p:txBody>
          <a:bodyPr>
            <a:normAutofit/>
          </a:bodyPr>
          <a:lstStyle/>
          <a:p>
            <a:r>
              <a:rPr lang="en-US" dirty="0" smtClean="0"/>
              <a:t>Open the notebook</a:t>
            </a:r>
            <a:endParaRPr lang="en-US" dirty="0"/>
          </a:p>
          <a:p>
            <a:r>
              <a:rPr lang="en-US" dirty="0" smtClean="0"/>
              <a:t>Start the exercises!</a:t>
            </a:r>
          </a:p>
          <a:p>
            <a:r>
              <a:rPr lang="en-US" dirty="0" smtClean="0"/>
              <a:t>Don’t worry if you are struggling, there is a video that goes over </a:t>
            </a:r>
            <a:r>
              <a:rPr lang="en-US" smtClean="0"/>
              <a:t>the exercises.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080" y="1825625"/>
            <a:ext cx="4222720" cy="2265850"/>
          </a:xfrm>
          <a:prstGeom prst="rect">
            <a:avLst/>
          </a:prstGeom>
          <a:ln w="12700">
            <a:solidFill>
              <a:schemeClr val="tx1"/>
            </a:solidFill>
          </a:ln>
        </p:spPr>
      </p:pic>
      <p:sp>
        <p:nvSpPr>
          <p:cNvPr id="5" name="Rectangle 4"/>
          <p:cNvSpPr/>
          <p:nvPr/>
        </p:nvSpPr>
        <p:spPr>
          <a:xfrm>
            <a:off x="7131081" y="4226412"/>
            <a:ext cx="4222720" cy="646331"/>
          </a:xfrm>
          <a:prstGeom prst="rect">
            <a:avLst/>
          </a:prstGeom>
        </p:spPr>
        <p:txBody>
          <a:bodyPr wrap="square">
            <a:spAutoFit/>
          </a:bodyPr>
          <a:lstStyle/>
          <a:p>
            <a:r>
              <a:rPr lang="en-US" dirty="0" smtClean="0">
                <a:latin typeface="medium-content-sans-serif-font" charset="0"/>
              </a:rPr>
              <a:t>We will get to more fun stuff after going over the basics</a:t>
            </a:r>
            <a:endParaRPr lang="en-US" dirty="0"/>
          </a:p>
        </p:txBody>
      </p:sp>
    </p:spTree>
    <p:extLst>
      <p:ext uri="{BB962C8B-B14F-4D97-AF65-F5344CB8AC3E}">
        <p14:creationId xmlns:p14="http://schemas.microsoft.com/office/powerpoint/2010/main" val="1062090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660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719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Sets</a:t>
            </a:r>
            <a:endParaRPr lang="en-US" dirty="0"/>
          </a:p>
        </p:txBody>
      </p:sp>
      <p:sp>
        <p:nvSpPr>
          <p:cNvPr id="3" name="Content Placeholder 2"/>
          <p:cNvSpPr>
            <a:spLocks noGrp="1"/>
          </p:cNvSpPr>
          <p:nvPr>
            <p:ph idx="1"/>
          </p:nvPr>
        </p:nvSpPr>
        <p:spPr>
          <a:xfrm>
            <a:off x="838200" y="1825625"/>
            <a:ext cx="5210908" cy="4351338"/>
          </a:xfrm>
        </p:spPr>
        <p:txBody>
          <a:bodyPr>
            <a:normAutofit lnSpcReduction="10000"/>
          </a:bodyPr>
          <a:lstStyle/>
          <a:p>
            <a:r>
              <a:rPr lang="en-US" dirty="0"/>
              <a:t>Sets are a mutable collection of distinct (unique) immutable values that are </a:t>
            </a:r>
            <a:r>
              <a:rPr lang="en-US" dirty="0" smtClean="0"/>
              <a:t>unordered. </a:t>
            </a:r>
          </a:p>
          <a:p>
            <a:r>
              <a:rPr lang="en-US" dirty="0"/>
              <a:t>Because sets cannot have multiple occurrences of the same element, it makes sets highly useful to efficiently remove duplicate values from a list or tuple and to perform common math operations like unions and intersections.</a:t>
            </a:r>
          </a:p>
        </p:txBody>
      </p:sp>
      <p:sp>
        <p:nvSpPr>
          <p:cNvPr id="4" name="Rectangle 3"/>
          <p:cNvSpPr/>
          <p:nvPr/>
        </p:nvSpPr>
        <p:spPr>
          <a:xfrm>
            <a:off x="6447693" y="1825625"/>
            <a:ext cx="5462954" cy="1477328"/>
          </a:xfrm>
          <a:prstGeom prst="rect">
            <a:avLst/>
          </a:prstGeom>
          <a:ln w="12700">
            <a:solidFill>
              <a:schemeClr val="tx1"/>
            </a:solidFill>
          </a:ln>
        </p:spPr>
        <p:txBody>
          <a:bodyPr wrap="square">
            <a:spAutoFit/>
          </a:bodyPr>
          <a:lstStyle/>
          <a:p>
            <a:r>
              <a:rPr lang="en-US" dirty="0" err="1"/>
              <a:t>dataScientist</a:t>
            </a:r>
            <a:r>
              <a:rPr lang="en-US" dirty="0"/>
              <a:t> = set(['Python', 'R', 'SQL', '</a:t>
            </a:r>
            <a:r>
              <a:rPr lang="en-US" dirty="0" err="1"/>
              <a:t>Git</a:t>
            </a:r>
            <a:r>
              <a:rPr lang="en-US" dirty="0"/>
              <a:t>', 'Tableau', 'SAS']) </a:t>
            </a:r>
            <a:endParaRPr lang="en-US" dirty="0" smtClean="0"/>
          </a:p>
          <a:p>
            <a:endParaRPr lang="en-US" dirty="0" smtClean="0"/>
          </a:p>
          <a:p>
            <a:r>
              <a:rPr lang="en-US" dirty="0" err="1" smtClean="0"/>
              <a:t>dataEngineer</a:t>
            </a:r>
            <a:r>
              <a:rPr lang="en-US" dirty="0" smtClean="0"/>
              <a:t> </a:t>
            </a:r>
            <a:r>
              <a:rPr lang="en-US" dirty="0"/>
              <a:t>= set(['Python', 'Java', 'Scala', '</a:t>
            </a:r>
            <a:r>
              <a:rPr lang="en-US" dirty="0" err="1"/>
              <a:t>Git</a:t>
            </a:r>
            <a:r>
              <a:rPr lang="en-US" dirty="0"/>
              <a:t>', 'SQL', 'Hadoop'])</a:t>
            </a:r>
          </a:p>
        </p:txBody>
      </p:sp>
      <p:sp>
        <p:nvSpPr>
          <p:cNvPr id="5" name="Rectangle 4"/>
          <p:cNvSpPr/>
          <p:nvPr/>
        </p:nvSpPr>
        <p:spPr>
          <a:xfrm>
            <a:off x="7268306" y="3437890"/>
            <a:ext cx="3727939" cy="646331"/>
          </a:xfrm>
          <a:prstGeom prst="rect">
            <a:avLst/>
          </a:prstGeom>
        </p:spPr>
        <p:txBody>
          <a:bodyPr wrap="square">
            <a:spAutoFit/>
          </a:bodyPr>
          <a:lstStyle/>
          <a:p>
            <a:r>
              <a:rPr lang="en-US" dirty="0">
                <a:latin typeface="medium-content-serif-font" charset="0"/>
              </a:rPr>
              <a:t>To </a:t>
            </a:r>
            <a:r>
              <a:rPr lang="en-US" dirty="0" err="1">
                <a:latin typeface="medium-content-serif-font" charset="0"/>
              </a:rPr>
              <a:t>intialize</a:t>
            </a:r>
            <a:r>
              <a:rPr lang="en-US" dirty="0">
                <a:latin typeface="medium-content-serif-font" charset="0"/>
              </a:rPr>
              <a:t> a set with values, you can pass in a list to </a:t>
            </a:r>
            <a:r>
              <a:rPr lang="en-US" dirty="0"/>
              <a:t>set()</a:t>
            </a:r>
          </a:p>
        </p:txBody>
      </p:sp>
    </p:spTree>
    <p:extLst>
      <p:ext uri="{BB962C8B-B14F-4D97-AF65-F5344CB8AC3E}">
        <p14:creationId xmlns:p14="http://schemas.microsoft.com/office/powerpoint/2010/main" val="181242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550735" cy="1778807"/>
          </a:xfrm>
          <a:prstGeom prst="rect">
            <a:avLst/>
          </a:prstGeom>
          <a:ln w="12700">
            <a:solidFill>
              <a:schemeClr val="tx1"/>
            </a:solidFill>
          </a:ln>
        </p:spPr>
      </p:pic>
      <p:sp>
        <p:nvSpPr>
          <p:cNvPr id="2" name="Title 1"/>
          <p:cNvSpPr>
            <a:spLocks noGrp="1"/>
          </p:cNvSpPr>
          <p:nvPr>
            <p:ph type="title"/>
          </p:nvPr>
        </p:nvSpPr>
        <p:spPr/>
        <p:txBody>
          <a:bodyPr/>
          <a:lstStyle/>
          <a:p>
            <a:r>
              <a:rPr lang="en-US" dirty="0" smtClean="0"/>
              <a:t>Strings</a:t>
            </a:r>
            <a:endParaRPr lang="en-US" dirty="0"/>
          </a:p>
        </p:txBody>
      </p:sp>
      <p:sp>
        <p:nvSpPr>
          <p:cNvPr id="5" name="Content Placeholder 2"/>
          <p:cNvSpPr>
            <a:spLocks noGrp="1"/>
          </p:cNvSpPr>
          <p:nvPr>
            <p:ph idx="1"/>
          </p:nvPr>
        </p:nvSpPr>
        <p:spPr>
          <a:xfrm>
            <a:off x="838201" y="1825625"/>
            <a:ext cx="4601308" cy="4351338"/>
          </a:xfrm>
        </p:spPr>
        <p:txBody>
          <a:bodyPr/>
          <a:lstStyle/>
          <a:p>
            <a:r>
              <a:rPr lang="en-US" dirty="0"/>
              <a:t>A string is a sequence of characters</a:t>
            </a:r>
            <a:r>
              <a:rPr lang="en-US" dirty="0" smtClean="0"/>
              <a:t>.</a:t>
            </a:r>
          </a:p>
          <a:p>
            <a:r>
              <a:rPr lang="en-US" dirty="0" smtClean="0"/>
              <a:t>String literals may be enclosed in single quotes or double doubles with the same result</a:t>
            </a:r>
            <a:r>
              <a:rPr lang="en-US" baseline="30000" dirty="0"/>
              <a:t>*</a:t>
            </a:r>
            <a:r>
              <a:rPr lang="en-US" dirty="0" smtClean="0"/>
              <a:t>.  </a:t>
            </a:r>
            <a:endParaRPr lang="en-US" dirty="0"/>
          </a:p>
        </p:txBody>
      </p:sp>
      <p:sp>
        <p:nvSpPr>
          <p:cNvPr id="8" name="Rectangle 7"/>
          <p:cNvSpPr/>
          <p:nvPr/>
        </p:nvSpPr>
        <p:spPr>
          <a:xfrm>
            <a:off x="6306555" y="6354763"/>
            <a:ext cx="5340180" cy="369332"/>
          </a:xfrm>
          <a:prstGeom prst="rect">
            <a:avLst/>
          </a:prstGeom>
        </p:spPr>
        <p:txBody>
          <a:bodyPr wrap="none">
            <a:spAutoFit/>
          </a:bodyPr>
          <a:lstStyle/>
          <a:p>
            <a:r>
              <a:rPr lang="en-US" dirty="0"/>
              <a:t>* https://</a:t>
            </a:r>
            <a:r>
              <a:rPr lang="en-US" dirty="0" err="1"/>
              <a:t>docs.python.org</a:t>
            </a:r>
            <a:r>
              <a:rPr lang="en-US" dirty="0"/>
              <a:t>/3/tutorial/</a:t>
            </a:r>
            <a:r>
              <a:rPr lang="en-US" dirty="0" err="1"/>
              <a:t>introduction.html</a:t>
            </a:r>
            <a:endParaRPr lang="en-US" dirty="0"/>
          </a:p>
        </p:txBody>
      </p:sp>
    </p:spTree>
    <p:extLst>
      <p:ext uri="{BB962C8B-B14F-4D97-AF65-F5344CB8AC3E}">
        <p14:creationId xmlns:p14="http://schemas.microsoft.com/office/powerpoint/2010/main" val="1842675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Sets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414" y="4272696"/>
            <a:ext cx="3517524"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158" y="4272696"/>
            <a:ext cx="3452065" cy="2286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195" y="1873495"/>
            <a:ext cx="3651962" cy="2286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9157" y="1873495"/>
            <a:ext cx="3452065" cy="2286000"/>
          </a:xfrm>
          <a:prstGeom prst="rect">
            <a:avLst/>
          </a:prstGeom>
        </p:spPr>
      </p:pic>
      <p:sp>
        <p:nvSpPr>
          <p:cNvPr id="12" name="Content Placeholder 2"/>
          <p:cNvSpPr>
            <a:spLocks noGrp="1"/>
          </p:cNvSpPr>
          <p:nvPr>
            <p:ph idx="1"/>
          </p:nvPr>
        </p:nvSpPr>
        <p:spPr>
          <a:xfrm>
            <a:off x="838200" y="1825625"/>
            <a:ext cx="3901775" cy="4351338"/>
          </a:xfrm>
        </p:spPr>
        <p:txBody>
          <a:bodyPr>
            <a:normAutofit lnSpcReduction="10000"/>
          </a:bodyPr>
          <a:lstStyle/>
          <a:p>
            <a:r>
              <a:rPr lang="en-US" dirty="0"/>
              <a:t>A common use of sets in Python is computing standard math operations such as union, intersection, difference, and symmetric </a:t>
            </a:r>
            <a:r>
              <a:rPr lang="en-US" dirty="0" smtClean="0"/>
              <a:t>difference.</a:t>
            </a:r>
          </a:p>
          <a:p>
            <a:r>
              <a:rPr lang="en-US" dirty="0" smtClean="0"/>
              <a:t>The red part of each Venn diagram is the resultant set of a given set operation</a:t>
            </a:r>
          </a:p>
        </p:txBody>
      </p:sp>
    </p:spTree>
    <p:extLst>
      <p:ext uri="{BB962C8B-B14F-4D97-AF65-F5344CB8AC3E}">
        <p14:creationId xmlns:p14="http://schemas.microsoft.com/office/powerpoint/2010/main" val="184192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838201" y="1825625"/>
            <a:ext cx="3733800" cy="4351338"/>
          </a:xfrm>
        </p:spPr>
        <p:txBody>
          <a:bodyPr>
            <a:normAutofit lnSpcReduction="10000"/>
          </a:bodyPr>
          <a:lstStyle/>
          <a:p>
            <a:r>
              <a:rPr lang="en-US" dirty="0"/>
              <a:t>Variables are used to store information to be referenced and manipulated in a computer </a:t>
            </a:r>
            <a:r>
              <a:rPr lang="en-US" dirty="0" smtClean="0"/>
              <a:t>program</a:t>
            </a:r>
          </a:p>
          <a:p>
            <a:r>
              <a:rPr lang="en-US" dirty="0" smtClean="0"/>
              <a:t>They are convenient “handles” to the data. </a:t>
            </a:r>
          </a:p>
          <a:p>
            <a:r>
              <a:rPr lang="en-US" dirty="0"/>
              <a:t>Variables are passed by assignment in Python (more on this later)</a:t>
            </a:r>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741" y="1690688"/>
            <a:ext cx="7226300" cy="2019300"/>
          </a:xfrm>
          <a:prstGeom prst="rect">
            <a:avLst/>
          </a:prstGeom>
          <a:ln w="12700">
            <a:solidFill>
              <a:schemeClr val="tx1"/>
            </a:solidFill>
          </a:ln>
        </p:spPr>
      </p:pic>
    </p:spTree>
    <p:extLst>
      <p:ext uri="{BB962C8B-B14F-4D97-AF65-F5344CB8AC3E}">
        <p14:creationId xmlns:p14="http://schemas.microsoft.com/office/powerpoint/2010/main" val="71839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Math</a:t>
            </a:r>
            <a:endParaRPr lang="en-US" dirty="0"/>
          </a:p>
        </p:txBody>
      </p:sp>
      <p:sp>
        <p:nvSpPr>
          <p:cNvPr id="3" name="Content Placeholder 2"/>
          <p:cNvSpPr>
            <a:spLocks noGrp="1"/>
          </p:cNvSpPr>
          <p:nvPr>
            <p:ph idx="1"/>
          </p:nvPr>
        </p:nvSpPr>
        <p:spPr>
          <a:xfrm>
            <a:off x="838200" y="1825625"/>
            <a:ext cx="4366846" cy="4351338"/>
          </a:xfrm>
        </p:spPr>
        <p:txBody>
          <a:bodyPr/>
          <a:lstStyle/>
          <a:p>
            <a:r>
              <a:rPr lang="en-US" dirty="0"/>
              <a:t>There are four distinct numeric types: plain integers, long integers, floating point numbers, and complex numbers. In addition, Booleans are a subtype of plain integers.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30340" b="65872"/>
          <a:stretch/>
        </p:blipFill>
        <p:spPr>
          <a:xfrm>
            <a:off x="5293385" y="1690621"/>
            <a:ext cx="6177830" cy="2881379"/>
          </a:xfrm>
          <a:prstGeom prst="rect">
            <a:avLst/>
          </a:prstGeom>
          <a:ln w="12700">
            <a:solidFill>
              <a:schemeClr val="tx1"/>
            </a:solidFill>
          </a:ln>
        </p:spPr>
      </p:pic>
    </p:spTree>
    <p:extLst>
      <p:ext uri="{BB962C8B-B14F-4D97-AF65-F5344CB8AC3E}">
        <p14:creationId xmlns:p14="http://schemas.microsoft.com/office/powerpoint/2010/main" val="22138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Math</a:t>
            </a:r>
            <a:endParaRPr lang="en-US" dirty="0"/>
          </a:p>
        </p:txBody>
      </p:sp>
      <p:sp>
        <p:nvSpPr>
          <p:cNvPr id="3" name="Content Placeholder 2"/>
          <p:cNvSpPr>
            <a:spLocks noGrp="1"/>
          </p:cNvSpPr>
          <p:nvPr>
            <p:ph idx="1"/>
          </p:nvPr>
        </p:nvSpPr>
        <p:spPr>
          <a:xfrm>
            <a:off x="838200" y="1825625"/>
            <a:ext cx="4366846" cy="4351338"/>
          </a:xfrm>
        </p:spPr>
        <p:txBody>
          <a:bodyPr/>
          <a:lstStyle/>
          <a:p>
            <a:r>
              <a:rPr lang="en-US" dirty="0"/>
              <a:t>There are four distinct numeric types: plain integers, long integers, floating point numbers, and complex numbers. In addition, Booleans are a subtype of plain integers.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5443" r="48706" b="43196"/>
          <a:stretch/>
        </p:blipFill>
        <p:spPr>
          <a:xfrm>
            <a:off x="5436441" y="1690621"/>
            <a:ext cx="5671097" cy="2248333"/>
          </a:xfrm>
          <a:prstGeom prst="rect">
            <a:avLst/>
          </a:prstGeom>
          <a:ln w="12700">
            <a:solidFill>
              <a:schemeClr val="tx1"/>
            </a:solidFill>
          </a:ln>
        </p:spPr>
      </p:pic>
    </p:spTree>
    <p:extLst>
      <p:ext uri="{BB962C8B-B14F-4D97-AF65-F5344CB8AC3E}">
        <p14:creationId xmlns:p14="http://schemas.microsoft.com/office/powerpoint/2010/main" val="10652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Math</a:t>
            </a:r>
            <a:endParaRPr lang="en-US" dirty="0"/>
          </a:p>
        </p:txBody>
      </p:sp>
      <p:sp>
        <p:nvSpPr>
          <p:cNvPr id="3" name="Content Placeholder 2"/>
          <p:cNvSpPr>
            <a:spLocks noGrp="1"/>
          </p:cNvSpPr>
          <p:nvPr>
            <p:ph idx="1"/>
          </p:nvPr>
        </p:nvSpPr>
        <p:spPr>
          <a:xfrm>
            <a:off x="838200" y="1825625"/>
            <a:ext cx="4366846" cy="4351338"/>
          </a:xfrm>
        </p:spPr>
        <p:txBody>
          <a:bodyPr/>
          <a:lstStyle/>
          <a:p>
            <a:r>
              <a:rPr lang="en-US" dirty="0"/>
              <a:t>There are four distinct numeric types: plain integers, long integers, floating point numbers, and complex numbers. In addition, Booleans are a subtype of plain integers.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7270"/>
          <a:stretch/>
        </p:blipFill>
        <p:spPr>
          <a:xfrm>
            <a:off x="5081954" y="1690688"/>
            <a:ext cx="6953473" cy="2828625"/>
          </a:xfrm>
          <a:prstGeom prst="rect">
            <a:avLst/>
          </a:prstGeom>
          <a:ln w="12700">
            <a:solidFill>
              <a:schemeClr val="tx1"/>
            </a:solidFill>
          </a:ln>
        </p:spPr>
      </p:pic>
    </p:spTree>
    <p:extLst>
      <p:ext uri="{BB962C8B-B14F-4D97-AF65-F5344CB8AC3E}">
        <p14:creationId xmlns:p14="http://schemas.microsoft.com/office/powerpoint/2010/main" val="3850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a:xfrm>
            <a:off x="838200" y="1825625"/>
            <a:ext cx="4619625" cy="4351338"/>
          </a:xfrm>
        </p:spPr>
        <p:txBody>
          <a:bodyPr>
            <a:normAutofit fontScale="85000" lnSpcReduction="20000"/>
          </a:bodyPr>
          <a:lstStyle/>
          <a:p>
            <a:r>
              <a:rPr lang="en-US" dirty="0" smtClean="0"/>
              <a:t>Sometimes you want to know the relationship between two values. Are they equal, greater than, less than, or something else.  </a:t>
            </a:r>
            <a:endParaRPr lang="en-US" dirty="0"/>
          </a:p>
          <a:p>
            <a:r>
              <a:rPr lang="en-US" dirty="0" smtClean="0"/>
              <a:t>Comparison operators allow you to test the relationship between values. </a:t>
            </a:r>
          </a:p>
          <a:p>
            <a:r>
              <a:rPr lang="en-US" dirty="0" smtClean="0"/>
              <a:t>Comparison operators return </a:t>
            </a:r>
            <a:r>
              <a:rPr lang="en-US" dirty="0" err="1" smtClean="0"/>
              <a:t>booleans</a:t>
            </a:r>
            <a:r>
              <a:rPr lang="en-US" dirty="0" smtClean="0"/>
              <a:t> (True, False values) which are constants of type bool. </a:t>
            </a:r>
          </a:p>
          <a:p>
            <a:r>
              <a:rPr lang="en-US" dirty="0"/>
              <a:t>To sum up True and False in a sentence: they're alternative ways to spell the integer values 1 and </a:t>
            </a:r>
            <a:r>
              <a:rPr lang="en-US" dirty="0" smtClean="0"/>
              <a:t>0</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636" y="1690621"/>
            <a:ext cx="4871240" cy="3217863"/>
          </a:xfrm>
          <a:prstGeom prst="rect">
            <a:avLst/>
          </a:prstGeom>
        </p:spPr>
      </p:pic>
    </p:spTree>
    <p:extLst>
      <p:ext uri="{BB962C8B-B14F-4D97-AF65-F5344CB8AC3E}">
        <p14:creationId xmlns:p14="http://schemas.microsoft.com/office/powerpoint/2010/main" val="81093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 Example</a:t>
            </a:r>
            <a:endParaRPr lang="en-US" dirty="0"/>
          </a:p>
        </p:txBody>
      </p:sp>
      <p:sp>
        <p:nvSpPr>
          <p:cNvPr id="3" name="Content Placeholder 2"/>
          <p:cNvSpPr>
            <a:spLocks noGrp="1"/>
          </p:cNvSpPr>
          <p:nvPr>
            <p:ph idx="1"/>
          </p:nvPr>
        </p:nvSpPr>
        <p:spPr>
          <a:xfrm>
            <a:off x="838200" y="1825625"/>
            <a:ext cx="4619625" cy="4351338"/>
          </a:xfrm>
        </p:spPr>
        <p:txBody>
          <a:bodyPr>
            <a:normAutofit fontScale="85000" lnSpcReduction="20000"/>
          </a:bodyPr>
          <a:lstStyle/>
          <a:p>
            <a:r>
              <a:rPr lang="en-US" dirty="0" smtClean="0"/>
              <a:t>Sometimes you want to know the relationship between two values. Are they equal, greater than, less than, or something else.  </a:t>
            </a:r>
            <a:endParaRPr lang="en-US" dirty="0"/>
          </a:p>
          <a:p>
            <a:r>
              <a:rPr lang="en-US" dirty="0" smtClean="0"/>
              <a:t>Comparison operators allow you to test the relationship between values. </a:t>
            </a:r>
          </a:p>
          <a:p>
            <a:r>
              <a:rPr lang="en-US" dirty="0" smtClean="0"/>
              <a:t>Comparison operators return </a:t>
            </a:r>
            <a:r>
              <a:rPr lang="en-US" dirty="0" err="1" smtClean="0"/>
              <a:t>booleans</a:t>
            </a:r>
            <a:r>
              <a:rPr lang="en-US" dirty="0" smtClean="0"/>
              <a:t> (True, False values) which are constants of type bool. </a:t>
            </a:r>
          </a:p>
          <a:p>
            <a:r>
              <a:rPr lang="en-US" dirty="0"/>
              <a:t>To sum up True and False in a sentence: they're alternative ways to spell the integer values 1 and </a:t>
            </a:r>
            <a:r>
              <a:rPr lang="en-US" dirty="0" smtClean="0"/>
              <a:t>0</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237" y="1825625"/>
            <a:ext cx="4053563" cy="2232025"/>
          </a:xfrm>
          <a:prstGeom prst="rect">
            <a:avLst/>
          </a:prstGeom>
          <a:ln w="12700">
            <a:solidFill>
              <a:schemeClr val="tx1"/>
            </a:solidFill>
          </a:ln>
        </p:spPr>
      </p:pic>
    </p:spTree>
    <p:extLst>
      <p:ext uri="{BB962C8B-B14F-4D97-AF65-F5344CB8AC3E}">
        <p14:creationId xmlns:p14="http://schemas.microsoft.com/office/powerpoint/2010/main" val="927986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6440</TotalTime>
  <Words>1884</Words>
  <Application>Microsoft Macintosh PowerPoint</Application>
  <PresentationFormat>Widescreen</PresentationFormat>
  <Paragraphs>301</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Calibri Light</vt:lpstr>
      <vt:lpstr>Mangal</vt:lpstr>
      <vt:lpstr>medium-content-sans-serif-font</vt:lpstr>
      <vt:lpstr>medium-content-serif-font</vt:lpstr>
      <vt:lpstr>Arial</vt:lpstr>
      <vt:lpstr>Office Theme</vt:lpstr>
      <vt:lpstr>Python Basics</vt:lpstr>
      <vt:lpstr>Presentation Notes</vt:lpstr>
      <vt:lpstr>Strings</vt:lpstr>
      <vt:lpstr>Variables</vt:lpstr>
      <vt:lpstr>Basic Math</vt:lpstr>
      <vt:lpstr>Basic Math</vt:lpstr>
      <vt:lpstr>Basic Math</vt:lpstr>
      <vt:lpstr>Comparison Operators</vt:lpstr>
      <vt:lpstr>Comparison Operator Example</vt:lpstr>
      <vt:lpstr>Conditionals</vt:lpstr>
      <vt:lpstr>Caution</vt:lpstr>
      <vt:lpstr>Lists</vt:lpstr>
      <vt:lpstr>Access Values in Lists </vt:lpstr>
      <vt:lpstr>Tuples</vt:lpstr>
      <vt:lpstr>Access Values in Tuples</vt:lpstr>
      <vt:lpstr>For Loops</vt:lpstr>
      <vt:lpstr>Dictionary and Dictionary Methods</vt:lpstr>
      <vt:lpstr>Access Values in a Dictionary</vt:lpstr>
      <vt:lpstr>Tuples vs Lists</vt:lpstr>
      <vt:lpstr>Tuples vs Lists</vt:lpstr>
      <vt:lpstr>Tuples vs Lists</vt:lpstr>
      <vt:lpstr>Tuples vs Lists</vt:lpstr>
      <vt:lpstr>Tuples vs Lists</vt:lpstr>
      <vt:lpstr>Python Functions</vt:lpstr>
      <vt:lpstr>Python Collections Resources</vt:lpstr>
      <vt:lpstr>Code Along</vt:lpstr>
      <vt:lpstr>Extra Slides</vt:lpstr>
      <vt:lpstr>PowerPoint Presentation</vt:lpstr>
      <vt:lpstr>Python Sets</vt:lpstr>
      <vt:lpstr>Python Sets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Using Python</dc:title>
  <dc:creator>Michael Galarnyk</dc:creator>
  <cp:lastModifiedBy>Michael Galarnyk</cp:lastModifiedBy>
  <cp:revision>153</cp:revision>
  <cp:lastPrinted>2018-10-09T17:00:03Z</cp:lastPrinted>
  <dcterms:created xsi:type="dcterms:W3CDTF">2018-10-06T19:16:58Z</dcterms:created>
  <dcterms:modified xsi:type="dcterms:W3CDTF">2019-03-19T18:47:19Z</dcterms:modified>
</cp:coreProperties>
</file>