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1" r:id="rId7"/>
    <p:sldId id="260" r:id="rId8"/>
    <p:sldId id="264" r:id="rId9"/>
    <p:sldId id="267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3ECF39-1044-4AD9-91C4-6EF416BF5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61D0D3-3F18-4B2E-A83A-7E417ABD2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B6FDA9-B652-40B0-B01F-C31B915E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AB2B-B230-493E-BE8E-2C812F306802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91EA88-2F4B-4811-9C3A-360E0B1B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02A199-E248-4DD5-ACBA-EEC4EFD7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23DE-EA8A-4542-8637-8EE92EC2F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27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FE4717-4E28-43D7-ABFF-065D7A7A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1F5A63-9A79-4529-B767-F51EDF2F3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F6AE8E-EA52-432F-90D0-766F67AC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AB2B-B230-493E-BE8E-2C812F306802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262329-72DA-4B45-BC68-A40E37EB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ADDB85-3208-47DC-823A-D696012E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23DE-EA8A-4542-8637-8EE92EC2F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83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ADC7F8-49D2-4E5F-956D-5CF993C35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6EA224-E2D5-4349-B07D-0BB3DD5EC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B1CB97-7557-4916-9CF7-FF37BB52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AB2B-B230-493E-BE8E-2C812F306802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45CBE4-4EBC-4EE5-AF47-04F8D9E4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810DA8-7DAA-48ED-884F-5C450C3B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23DE-EA8A-4542-8637-8EE92EC2F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1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9955A1-8F51-4DD5-A53F-D04B4CB9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0AF904-21A4-4738-BE29-E13C84A5A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97280F-E70A-4FA1-BC98-5CAF09DB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AB2B-B230-493E-BE8E-2C812F306802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118DE0-E35C-487F-A430-31C5AEC0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D6F631-14F9-4D6F-A263-6F072DDD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23DE-EA8A-4542-8637-8EE92EC2F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44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5E7B0E-9279-4954-949C-6D896FD7C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614F8F-4D58-421F-A45B-C69F1434D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64ADCE-EA8D-439C-B753-30CC9C5A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AB2B-B230-493E-BE8E-2C812F306802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9AD8D7-BF9C-43BA-996C-6672C26D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D6D472-A5DC-4FFD-9ACD-438245F8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23DE-EA8A-4542-8637-8EE92EC2F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8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14241-54B2-40AF-A850-22295CF8B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01D575-0D6B-4CC9-8419-EF3E0B4EA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B7A5D8-7A22-4C3E-BE25-78706EFC7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40EFAA-FC1A-4064-818F-8EBB136E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AB2B-B230-493E-BE8E-2C812F306802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D97720-844D-4A19-833B-5E0DF131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5A667B-9FB5-45D4-AB3B-0C00B54F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23DE-EA8A-4542-8637-8EE92EC2F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11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95C24-B920-4C23-8D75-C523A11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9B2618-8A37-4B41-967B-3DA09A763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9DAA56-592B-4C0C-A0E9-98D6AA68E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7D1EB0-E91A-4E30-B0F2-CA6035050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B48868-7B63-4BD5-9D57-1E3525C03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94B77AD-E587-4A6E-B60E-45DE31D2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AB2B-B230-493E-BE8E-2C812F306802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4970001-E286-4411-A1E7-F29D930A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666BC22-FB65-44AC-93F5-349694A4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23DE-EA8A-4542-8637-8EE92EC2F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95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ED779-8F9E-4A0E-AF42-08EEA9BF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6F38A4A-58E2-4BAA-B680-00259A94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AB2B-B230-493E-BE8E-2C812F306802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6E58D6-C647-49DB-8FD1-B38CA3F7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1AD125-6AB2-4367-B4A5-10C39701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23DE-EA8A-4542-8637-8EE92EC2F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29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BB3889-2D88-46BC-B0A5-1E630F2E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AB2B-B230-493E-BE8E-2C812F306802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E3F0072-EC77-45F9-920F-8A9EF6E2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758377-FEF2-4020-946F-622BA04A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23DE-EA8A-4542-8637-8EE92EC2F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2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DC336-023F-4BA4-AF7E-45E2477D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80D318-BBAF-457D-9568-D02FFB808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C85CF0-1FD9-4519-9BF2-A62AEEFF6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BA842C-4AA6-4CD3-B136-341A8987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AB2B-B230-493E-BE8E-2C812F306802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0A8D2C-313E-4A85-AB64-AEDEE6CE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50D4EE-15F9-49A6-A113-164E63EE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23DE-EA8A-4542-8637-8EE92EC2F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74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7DEBE4-8568-48E4-8AC8-86F805BC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073EBB0-7692-4FE5-8DB0-EE0E55C9B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3DBFDA-97AA-4C60-BFE9-C5E8C9F36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D267B0-81FC-4859-80E3-A9DC1C6E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AB2B-B230-493E-BE8E-2C812F306802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938A69-2AD9-45C5-87ED-289117FC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D1D4FC-E230-406D-B36B-85583CAE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23DE-EA8A-4542-8637-8EE92EC2F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29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939A9F3-71F5-467D-A7A6-FE8B9C2C6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4F19EF-2BA4-4C88-AAB4-4EC4B347D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3AAC3E-8D7C-460F-B110-746A414A4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AB2B-B230-493E-BE8E-2C812F306802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69A119-F5A0-41C4-86C9-3BD0FAF17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F6B1B8-2B79-4A14-83BA-562D999E9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F23DE-EA8A-4542-8637-8EE92EC2F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18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2B562-33F9-4B06-9700-DCE7B4347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b="1" dirty="0"/>
              <a:t>POO 101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1F88BB-350E-40EB-BBC9-EFC0A0E6E1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DB22BD-6D4B-4243-81A6-C157E7F70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000919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97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00FD72-54D6-478F-959E-2CE3F78F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800"/>
            <a:ext cx="10515600" cy="56181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sz="2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/* définition des fonctions membres </a:t>
            </a:r>
            <a:r>
              <a:rPr lang="fr-FR" sz="2600" b="1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en dehors </a:t>
            </a:r>
            <a:r>
              <a:rPr lang="fr-FR" sz="2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de la classe </a:t>
            </a:r>
            <a:endParaRPr lang="fr-FR" sz="2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Point::initialiser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x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y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Point::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deplacer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x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y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y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Point::afficher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() {  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cout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"Je suis en ("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y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lèche : bas 3">
            <a:extLst>
              <a:ext uri="{FF2B5EF4-FFF2-40B4-BE49-F238E27FC236}">
                <a16:creationId xmlns:a16="http://schemas.microsoft.com/office/drawing/2014/main" id="{1AC89F58-8DAA-44A5-A2B0-D365B983050A}"/>
              </a:ext>
            </a:extLst>
          </p:cNvPr>
          <p:cNvSpPr/>
          <p:nvPr/>
        </p:nvSpPr>
        <p:spPr>
          <a:xfrm rot="8996752">
            <a:off x="2608120" y="1215734"/>
            <a:ext cx="1039091" cy="1205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DBD398D-D66F-40E8-AB4A-26D6A3E8144A}"/>
              </a:ext>
            </a:extLst>
          </p:cNvPr>
          <p:cNvSpPr txBox="1"/>
          <p:nvPr/>
        </p:nvSpPr>
        <p:spPr>
          <a:xfrm>
            <a:off x="3879189" y="1587574"/>
            <a:ext cx="73655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:: = Opérateur de résolution de portée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036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00FD72-54D6-478F-959E-2CE3F78F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800"/>
            <a:ext cx="4881880" cy="561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6A737D"/>
                </a:solidFill>
                <a:latin typeface="Consolas" panose="020B0609020204030204" pitchFamily="49" charset="0"/>
              </a:rPr>
              <a:t>// Utilisation</a:t>
            </a:r>
          </a:p>
          <a:p>
            <a:pPr marL="0" indent="0">
              <a:buNone/>
            </a:pP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Point a, b;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24292E"/>
                </a:solidFill>
                <a:latin typeface="Consolas" panose="020B0609020204030204" pitchFamily="49" charset="0"/>
              </a:rPr>
              <a:t>a.</a:t>
            </a:r>
            <a:r>
              <a:rPr lang="fr-FR" sz="2400" dirty="0" err="1">
                <a:solidFill>
                  <a:srgbClr val="6F42C1"/>
                </a:solidFill>
                <a:latin typeface="Consolas" panose="020B0609020204030204" pitchFamily="49" charset="0"/>
              </a:rPr>
              <a:t>initialiser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sz="2400" dirty="0">
                <a:solidFill>
                  <a:srgbClr val="005CC5"/>
                </a:solidFill>
                <a:latin typeface="Consolas" panose="020B0609020204030204" pitchFamily="49" charset="0"/>
              </a:rPr>
              <a:t>5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, </a:t>
            </a:r>
            <a:r>
              <a:rPr lang="fr-FR" sz="2400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fr-FR" sz="2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		</a:t>
            </a:r>
            <a:endParaRPr lang="fr-FR" sz="2400" dirty="0">
              <a:solidFill>
                <a:srgbClr val="6A737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fr-FR" sz="2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deplacer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fr-FR" sz="2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		</a:t>
            </a:r>
            <a:endParaRPr lang="fr-FR" sz="2400" dirty="0">
              <a:solidFill>
                <a:srgbClr val="6A737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b.</a:t>
            </a:r>
            <a:r>
              <a:rPr lang="fr-FR" sz="2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initialiser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	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b.</a:t>
            </a:r>
            <a:r>
              <a:rPr lang="fr-FR" sz="2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      </a:t>
            </a:r>
            <a:r>
              <a:rPr lang="fr-FR" sz="2400" dirty="0">
                <a:solidFill>
                  <a:srgbClr val="6A737D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b.x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       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E805462-62E4-4B8F-91DB-6397ABE44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480" y="4038861"/>
            <a:ext cx="3610479" cy="2676899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998234C-9448-455A-8FD8-2FD57EB35624}"/>
              </a:ext>
            </a:extLst>
          </p:cNvPr>
          <p:cNvSpPr txBox="1">
            <a:spLocks/>
          </p:cNvSpPr>
          <p:nvPr/>
        </p:nvSpPr>
        <p:spPr>
          <a:xfrm>
            <a:off x="5405120" y="1028700"/>
            <a:ext cx="6329680" cy="5148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6A737D"/>
                </a:solidFill>
                <a:latin typeface="Consolas" panose="020B0609020204030204" pitchFamily="49" charset="0"/>
              </a:rPr>
              <a:t>// Je suis en (5, 2)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solidFill>
                <a:srgbClr val="6A737D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6A737D"/>
                </a:solidFill>
                <a:latin typeface="Consolas" panose="020B0609020204030204" pitchFamily="49" charset="0"/>
              </a:rPr>
              <a:t>// Je suis en (3, 6)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solidFill>
                <a:srgbClr val="6A737D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6A737D"/>
                </a:solidFill>
                <a:latin typeface="Consolas" panose="020B0609020204030204" pitchFamily="49" charset="0"/>
              </a:rPr>
              <a:t>// Je suis en (1, -1) 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6A737D"/>
                </a:solidFill>
                <a:latin typeface="Consolas" panose="020B0609020204030204" pitchFamily="49" charset="0"/>
              </a:rPr>
              <a:t>// ?</a:t>
            </a:r>
            <a:endParaRPr lang="fr-FR" sz="24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solidFill>
                <a:srgbClr val="24292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7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D6A4AA-5691-4ABF-98C2-7DF40A3D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D54B7-8A04-42D2-91B8-5B5506CEC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073"/>
            <a:ext cx="10515600" cy="51746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/>
              <a:t>Méthode permettant d’initialiser les attributs d’un objet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28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  </a:t>
            </a:r>
            <a:r>
              <a:rPr lang="fr-FR" sz="28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	</a:t>
            </a:r>
            <a:endParaRPr lang="fr-FR" sz="28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fr-FR" sz="2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sz="2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 :</a:t>
            </a:r>
            <a:r>
              <a:rPr lang="fr-FR" sz="28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	</a:t>
            </a:r>
            <a:endParaRPr lang="fr-FR" sz="28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24292E"/>
                </a:solidFill>
                <a:latin typeface="Consolas" panose="020B0609020204030204" pitchFamily="49" charset="0"/>
              </a:rPr>
              <a:t>		</a:t>
            </a:r>
            <a:r>
              <a:rPr lang="fr-FR" sz="2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x;</a:t>
            </a:r>
            <a:r>
              <a:rPr lang="fr-FR" sz="28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  </a:t>
            </a:r>
            <a:endParaRPr lang="fr-FR" sz="28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24292E"/>
                </a:solidFill>
                <a:latin typeface="Consolas" panose="020B0609020204030204" pitchFamily="49" charset="0"/>
              </a:rPr>
              <a:t>		</a:t>
            </a:r>
            <a:r>
              <a:rPr lang="fr-FR" sz="2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24292E"/>
                </a:solidFill>
                <a:latin typeface="Consolas" panose="020B0609020204030204" pitchFamily="49" charset="0"/>
              </a:rPr>
              <a:t>	</a:t>
            </a:r>
            <a:r>
              <a:rPr lang="fr-FR" sz="2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 :</a:t>
            </a:r>
            <a:r>
              <a:rPr lang="fr-FR" sz="28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	</a:t>
            </a:r>
            <a:endParaRPr lang="fr-FR" sz="28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fr-FR" sz="2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2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fr-FR" sz="28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	// Constructeur = pas de type retour</a:t>
            </a:r>
            <a:endParaRPr lang="fr-FR" sz="28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fr-FR" sz="2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2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dirty="0" err="1">
                <a:solidFill>
                  <a:srgbClr val="6F42C1"/>
                </a:solidFill>
                <a:latin typeface="Consolas" panose="020B0609020204030204" pitchFamily="49" charset="0"/>
              </a:rPr>
              <a:t>d</a:t>
            </a:r>
            <a:r>
              <a:rPr lang="fr-FR" sz="28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eplacer</a:t>
            </a:r>
            <a:r>
              <a:rPr lang="fr-FR" sz="2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2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fr-FR" sz="2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2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sz="2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Point::Point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x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y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sz="28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8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2834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00FD72-54D6-478F-959E-2CE3F78F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800"/>
            <a:ext cx="10550236" cy="61745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6A737D"/>
                </a:solidFill>
                <a:latin typeface="Consolas" panose="020B0609020204030204" pitchFamily="49" charset="0"/>
              </a:rPr>
              <a:t>// Utilisation du constructeur</a:t>
            </a:r>
          </a:p>
          <a:p>
            <a:pPr marL="0" indent="0">
              <a:buNone/>
            </a:pP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a(</a:t>
            </a:r>
            <a:r>
              <a:rPr lang="fr-FR" sz="2400" dirty="0">
                <a:solidFill>
                  <a:srgbClr val="005CC5"/>
                </a:solidFill>
                <a:latin typeface="Consolas" panose="020B0609020204030204" pitchFamily="49" charset="0"/>
              </a:rPr>
              <a:t>5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400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fr-FR" sz="2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fr-FR" sz="2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deplacer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2400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fr-FR" sz="2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b(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b.</a:t>
            </a:r>
            <a:r>
              <a:rPr lang="fr-FR" sz="2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fr-FR" sz="24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    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A617162-0E06-4193-992E-1B2049E32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480" y="4038861"/>
            <a:ext cx="3610479" cy="2676899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C7B47E3-B227-46CE-897F-0A93985AF471}"/>
              </a:ext>
            </a:extLst>
          </p:cNvPr>
          <p:cNvSpPr txBox="1">
            <a:spLocks/>
          </p:cNvSpPr>
          <p:nvPr/>
        </p:nvSpPr>
        <p:spPr>
          <a:xfrm>
            <a:off x="1548245" y="1028700"/>
            <a:ext cx="10186555" cy="5148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solidFill>
                <a:srgbClr val="6A737D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solidFill>
                <a:srgbClr val="6A737D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solidFill>
                <a:srgbClr val="6A737D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solidFill>
                <a:srgbClr val="6A737D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solidFill>
                <a:srgbClr val="6A737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6F42C1"/>
                </a:solidFill>
                <a:latin typeface="Consolas" panose="020B0609020204030204" pitchFamily="49" charset="0"/>
              </a:rPr>
              <a:t>Point 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c; 			</a:t>
            </a:r>
            <a:r>
              <a:rPr lang="fr-FR" sz="2400" dirty="0">
                <a:solidFill>
                  <a:srgbClr val="6A737D"/>
                </a:solidFill>
                <a:latin typeface="Consolas" panose="020B0609020204030204" pitchFamily="49" charset="0"/>
              </a:rPr>
              <a:t>// ?</a:t>
            </a:r>
            <a:endParaRPr lang="fr-FR" sz="24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solidFill>
                <a:srgbClr val="24292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78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ACECC0-C866-4167-96BA-76B511CBC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3455"/>
            <a:ext cx="10515600" cy="555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6A737D"/>
                </a:solidFill>
                <a:latin typeface="Consolas" panose="020B0609020204030204" pitchFamily="49" charset="0"/>
              </a:rPr>
              <a:t>// Le constructeur peut être </a:t>
            </a:r>
            <a:r>
              <a:rPr lang="fr-FR" sz="2400" dirty="0" err="1">
                <a:solidFill>
                  <a:srgbClr val="6A737D"/>
                </a:solidFill>
                <a:latin typeface="Consolas" panose="020B0609020204030204" pitchFamily="49" charset="0"/>
              </a:rPr>
              <a:t>surdéfini</a:t>
            </a:r>
            <a:r>
              <a:rPr lang="fr-FR" sz="2400" dirty="0">
                <a:solidFill>
                  <a:srgbClr val="6A737D"/>
                </a:solidFill>
                <a:latin typeface="Consolas" panose="020B0609020204030204" pitchFamily="49" charset="0"/>
              </a:rPr>
              <a:t> :</a:t>
            </a:r>
          </a:p>
          <a:p>
            <a:pPr marL="0" indent="0">
              <a:buNone/>
            </a:pPr>
            <a:endParaRPr lang="fr-FR" sz="2400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  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	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 :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	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		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x;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  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		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	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 :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	 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();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01231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5C14F9F-B461-4792-8D8F-AF4504253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390" y="3526336"/>
            <a:ext cx="5001491" cy="3331664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ACECC0-C866-4167-96BA-76B511CBC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3455"/>
            <a:ext cx="10515600" cy="55535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x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y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x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y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x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y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fr-FR" sz="24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6A737D"/>
                </a:solidFill>
                <a:latin typeface="Consolas" panose="020B0609020204030204" pitchFamily="49" charset="0"/>
              </a:rPr>
              <a:t>// Peut aussi s’écrire : 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: x(</a:t>
            </a:r>
            <a:r>
              <a:rPr lang="fr-FR" sz="2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), y(</a:t>
            </a:r>
            <a:r>
              <a:rPr lang="fr-FR" sz="2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{}</a:t>
            </a:r>
          </a:p>
        </p:txBody>
      </p:sp>
    </p:spTree>
    <p:extLst>
      <p:ext uri="{BB962C8B-B14F-4D97-AF65-F5344CB8AC3E}">
        <p14:creationId xmlns:p14="http://schemas.microsoft.com/office/powerpoint/2010/main" val="391616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00FD72-54D6-478F-959E-2CE3F78F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800"/>
            <a:ext cx="10550236" cy="61745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6A737D"/>
                </a:solidFill>
                <a:latin typeface="Consolas" panose="020B0609020204030204" pitchFamily="49" charset="0"/>
              </a:rPr>
              <a:t>// Utilisation du constructeur</a:t>
            </a:r>
          </a:p>
          <a:p>
            <a:pPr marL="0" indent="0">
              <a:buNone/>
            </a:pPr>
            <a:r>
              <a:rPr lang="fr-FR" sz="2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pPr marL="0" indent="0">
              <a:buNone/>
            </a:pP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a(</a:t>
            </a:r>
            <a:r>
              <a:rPr lang="fr-FR" sz="2600" dirty="0">
                <a:solidFill>
                  <a:srgbClr val="005CC5"/>
                </a:solidFill>
                <a:latin typeface="Consolas" panose="020B0609020204030204" pitchFamily="49" charset="0"/>
              </a:rPr>
              <a:t>5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fr-FR" sz="2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fr-FR" sz="2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deplacer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2600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fr-FR" sz="2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b(</a:t>
            </a:r>
            <a:r>
              <a:rPr lang="fr-FR" sz="2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2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b.</a:t>
            </a:r>
            <a:r>
              <a:rPr lang="fr-FR" sz="2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fr-FR" sz="26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    Point </a:t>
            </a:r>
            <a:r>
              <a:rPr lang="fr-FR" sz="2600" dirty="0">
                <a:solidFill>
                  <a:srgbClr val="24292E"/>
                </a:solidFill>
                <a:latin typeface="Consolas" panose="020B0609020204030204" pitchFamily="49" charset="0"/>
              </a:rPr>
              <a:t>c;</a:t>
            </a:r>
          </a:p>
          <a:p>
            <a:pPr marL="0" indent="0">
              <a:buNone/>
            </a:pPr>
            <a:endParaRPr lang="fr-FR" sz="2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FBA743C-CD1F-45AF-AF3A-40384870ADAC}"/>
              </a:ext>
            </a:extLst>
          </p:cNvPr>
          <p:cNvSpPr txBox="1">
            <a:spLocks/>
          </p:cNvSpPr>
          <p:nvPr/>
        </p:nvSpPr>
        <p:spPr>
          <a:xfrm>
            <a:off x="5488247" y="488374"/>
            <a:ext cx="6329680" cy="5148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fr-FR" sz="24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6A737D"/>
                </a:solidFill>
                <a:latin typeface="Consolas" panose="020B0609020204030204" pitchFamily="49" charset="0"/>
              </a:rPr>
              <a:t>// Je suis en (5, 5)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fr-FR" sz="2400" dirty="0">
              <a:solidFill>
                <a:srgbClr val="6A737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6A737D"/>
                </a:solidFill>
                <a:latin typeface="Consolas" panose="020B0609020204030204" pitchFamily="49" charset="0"/>
              </a:rPr>
              <a:t>// Je suis en (3, 9)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fr-FR" sz="2400" dirty="0">
              <a:solidFill>
                <a:srgbClr val="6A737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6A737D"/>
                </a:solidFill>
                <a:latin typeface="Consolas" panose="020B0609020204030204" pitchFamily="49" charset="0"/>
              </a:rPr>
              <a:t>// Je suis en (1, -1)  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fr-FR" sz="2400" dirty="0">
              <a:solidFill>
                <a:srgbClr val="6A737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fr-FR" sz="2400" dirty="0">
              <a:solidFill>
                <a:srgbClr val="6A737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6A737D"/>
                </a:solidFill>
                <a:latin typeface="Consolas" panose="020B0609020204030204" pitchFamily="49" charset="0"/>
              </a:rPr>
              <a:t>// ?</a:t>
            </a:r>
            <a:endParaRPr lang="fr-FR" sz="24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solidFill>
                <a:srgbClr val="24292E"/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 descr="Success Kid - Wikipedia">
            <a:extLst>
              <a:ext uri="{FF2B5EF4-FFF2-40B4-BE49-F238E27FC236}">
                <a16:creationId xmlns:a16="http://schemas.microsoft.com/office/drawing/2014/main" id="{6443C119-D069-429E-B8BA-93440E8C7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4476750"/>
            <a:ext cx="302895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26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D60704-57D3-47F5-B679-601D50BCC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Attribut </a:t>
            </a:r>
            <a:r>
              <a:rPr lang="fr-FR" dirty="0" err="1"/>
              <a:t>static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5BF4FA-D8F4-46F1-9644-A4D731C14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Attribut partagé par tous les objets de la classe :</a:t>
            </a:r>
          </a:p>
          <a:p>
            <a:pPr marL="0" indent="0">
              <a:buNone/>
            </a:pPr>
            <a:endParaRPr lang="en-US" sz="2400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endParaRPr lang="en-US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// Ne </a:t>
            </a:r>
            <a:r>
              <a:rPr lang="en-US" sz="2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s’initialise</a:t>
            </a:r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qu’à</a:t>
            </a:r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l’extérieur</a:t>
            </a:r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de la </a:t>
            </a:r>
            <a:r>
              <a:rPr lang="en-US" sz="2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classe</a:t>
            </a:r>
            <a:endParaRPr lang="en-US" sz="2400" b="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::x </a:t>
            </a:r>
            <a:r>
              <a:rPr lang="en-US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71842E-9B74-4C27-BE47-DD987E82B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427" y="2531472"/>
            <a:ext cx="4861981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6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79EEE0-D2BF-4895-A24C-DA046397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Destructeur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BC0EB5-6F63-407E-A742-0D5E087D1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sz="2400" dirty="0">
                <a:latin typeface="Calibri" panose="020F0502020204030204" pitchFamily="34" charset="0"/>
              </a:rPr>
              <a:t>Un </a:t>
            </a:r>
            <a:r>
              <a:rPr lang="fr-FR" sz="2400" b="1" dirty="0">
                <a:latin typeface="Calibri" panose="020F0502020204030204" pitchFamily="34" charset="0"/>
              </a:rPr>
              <a:t>d</a:t>
            </a:r>
            <a:r>
              <a:rPr lang="fr-FR" sz="2400" b="1" i="0" u="none" strike="noStrike" baseline="0" dirty="0">
                <a:latin typeface="Calibri" panose="020F0502020204030204" pitchFamily="34" charset="0"/>
              </a:rPr>
              <a:t>estructeur </a:t>
            </a:r>
            <a:r>
              <a:rPr lang="fr-FR" sz="2400" b="0" i="0" u="none" strike="noStrike" baseline="0" dirty="0">
                <a:latin typeface="Calibri" panose="020F0502020204030204" pitchFamily="34" charset="0"/>
              </a:rPr>
              <a:t>est une fonction membre qui est automatiquement appelée au moment de la "destruction" d’un objet, avant la libération de </a:t>
            </a:r>
            <a:r>
              <a:rPr lang="fr-FR" sz="2400" dirty="0">
                <a:latin typeface="Calibri" panose="020F0502020204030204" pitchFamily="34" charset="0"/>
              </a:rPr>
              <a:t>son </a:t>
            </a:r>
            <a:r>
              <a:rPr lang="fr-FR" sz="2400" b="0" i="0" u="none" strike="noStrike" baseline="0" dirty="0">
                <a:latin typeface="Calibri" panose="020F0502020204030204" pitchFamily="34" charset="0"/>
              </a:rPr>
              <a:t>espace mémoire :</a:t>
            </a:r>
          </a:p>
          <a:p>
            <a:pPr marL="0" indent="0" algn="l">
              <a:buNone/>
            </a:pPr>
            <a:endParaRPr lang="fr-FR" sz="2400" dirty="0">
              <a:latin typeface="Calibri" panose="020F0502020204030204" pitchFamily="34" charset="0"/>
            </a:endParaRPr>
          </a:p>
          <a:p>
            <a:pPr algn="l"/>
            <a:r>
              <a:rPr lang="fr-FR" sz="2400" b="0" i="0" u="none" strike="noStrike" baseline="0" dirty="0">
                <a:latin typeface="Calibri" panose="020F0502020204030204" pitchFamily="34" charset="0"/>
              </a:rPr>
              <a:t>à la fin du bloc ou de la fonction pour les objets automatiques</a:t>
            </a:r>
          </a:p>
          <a:p>
            <a:pPr algn="l"/>
            <a:r>
              <a:rPr lang="fr-FR" sz="2400" b="0" i="0" u="none" strike="noStrike" baseline="0" dirty="0">
                <a:latin typeface="Calibri" panose="020F0502020204030204" pitchFamily="34" charset="0"/>
              </a:rPr>
              <a:t>à la fin du programme pour les objets statiques, </a:t>
            </a:r>
          </a:p>
          <a:p>
            <a:r>
              <a:rPr lang="fr-FR" sz="2400" b="0" i="0" u="none" strike="noStrike" baseline="0" dirty="0">
                <a:latin typeface="Calibri" panose="020F0502020204030204" pitchFamily="34" charset="0"/>
              </a:rPr>
              <a:t>à l'aide de l'instruction 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fr-FR" sz="16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fr-FR" sz="2400" b="0" i="0" u="none" strike="noStrike" baseline="0" dirty="0">
                <a:latin typeface="Calibri" panose="020F0502020204030204" pitchFamily="34" charset="0"/>
              </a:rPr>
              <a:t>ou à la fin du bloc ou de la                             fonction pour les objets dynamiques</a:t>
            </a:r>
          </a:p>
          <a:p>
            <a:endParaRPr lang="fr-FR" sz="4400" dirty="0"/>
          </a:p>
        </p:txBody>
      </p:sp>
      <p:pic>
        <p:nvPicPr>
          <p:cNvPr id="1026" name="Picture 2" descr="Encyclopédie - Destructeur (le) (Asgard) - Marvel-World.com">
            <a:extLst>
              <a:ext uri="{FF2B5EF4-FFF2-40B4-BE49-F238E27FC236}">
                <a16:creationId xmlns:a16="http://schemas.microsoft.com/office/drawing/2014/main" id="{6A57C6E4-799F-42CB-AEAC-9ACFE501D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773" y="3059979"/>
            <a:ext cx="190500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747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1F34DA-DB20-47C7-B42D-04BDED91D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2655"/>
            <a:ext cx="10515600" cy="5604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ObjectCounter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: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count;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// Compteur du nombre d'objets créés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public: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ObjectCounter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();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// Constructeur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1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fr-FR" sz="2400" b="1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ObjectCounter</a:t>
            </a:r>
            <a:r>
              <a:rPr lang="fr-FR" sz="2400" b="1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();</a:t>
            </a:r>
            <a:r>
              <a:rPr lang="fr-FR" sz="2400" b="1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Destructeur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4812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2749A8-6DBD-4155-9EF5-B62EFBE6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Origine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8BB52C-25AE-42DC-9D2A-2222A8F0B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Programmation structurée ou procédurale limitée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Programme de + en + complexe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Systèmes d’exploitation graphiques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7126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1F34DA-DB20-47C7-B42D-04BDED91D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2655"/>
            <a:ext cx="10515600" cy="5604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Initialisation de la variable statique </a:t>
            </a:r>
          </a:p>
          <a:p>
            <a:pPr marL="0" indent="0">
              <a:buNone/>
            </a:pP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ObjectCounter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::count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Définition du constructeur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ObjectCounter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2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ObjectCounter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    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 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"++ construction : il y a maintenant "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count 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 objet(s)</a:t>
            </a:r>
            <a:r>
              <a:rPr lang="fr-FR" sz="18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fr-FR" sz="18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Définition du destructeur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ObjectCounter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fr-FR" sz="2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ObjectCounter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  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 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"-- destruction : il y a maintenant "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count </a:t>
            </a:r>
            <a:r>
              <a:rPr lang="fr-FR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 objet(s)</a:t>
            </a:r>
            <a:r>
              <a:rPr lang="fr-FR" sz="18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fr-FR" sz="18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101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1F34DA-DB20-47C7-B42D-04BDED91D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2655"/>
            <a:ext cx="10515600" cy="56043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Fonction qui crée 2 objets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Creation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  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ObjectCounter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u,v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cout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"sortie de la fonction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fr-FR" sz="2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  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ObjectCounter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a;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// Le constructeur crée 1 objet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cout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"appel de la fonction </a:t>
            </a:r>
            <a:r>
              <a:rPr lang="fr-FR" sz="2400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Creation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fr-FR" sz="2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Creation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     // La fonction crée 2 objets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ObjectCounter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b;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// Le constructeur crée 1 objet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426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1F34DA-DB20-47C7-B42D-04BDED91D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2655"/>
            <a:ext cx="10515600" cy="5604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++ construction : il y a maintenant 1 objet(s)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appel de la fonction </a:t>
            </a:r>
            <a:r>
              <a:rPr lang="fr-FR" sz="2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Creation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++ construction : il y a maintenant 2 objet(s)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++ construction : il y a maintenant 3 objet(s)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sortie de la fonction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-- destruction : il y a maintenant 2 objet(s)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-- destruction : il y a maintenant 1 objet(s)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++ construction : il y a maintenant 2 objet(s)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-- destruction : il y a maintenant 1 objet(s)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-- destruction : il y a maintenant 0 objet(s)</a:t>
            </a:r>
          </a:p>
        </p:txBody>
      </p:sp>
    </p:spTree>
    <p:extLst>
      <p:ext uri="{BB962C8B-B14F-4D97-AF65-F5344CB8AC3E}">
        <p14:creationId xmlns:p14="http://schemas.microsoft.com/office/powerpoint/2010/main" val="402110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E2503A5-E2C6-484F-AA6B-30E59A081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17" y="2971093"/>
            <a:ext cx="6355383" cy="479243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D53E5D4-D87A-4085-A90F-66D39944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« objet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569138-5F54-4885-A89E-91F958B8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Décomposer un problème en un certain nombre d'entités indépendantes les unes des autres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Résoudre un problème :</a:t>
            </a:r>
          </a:p>
          <a:p>
            <a:pPr lvl="1"/>
            <a:r>
              <a:rPr lang="fr-FR" sz="2800" dirty="0"/>
              <a:t>Identification des constituants du système </a:t>
            </a:r>
          </a:p>
          <a:p>
            <a:pPr lvl="1"/>
            <a:r>
              <a:rPr lang="fr-FR" sz="2800" dirty="0"/>
              <a:t>Analyse des relations qui existent entre eux</a:t>
            </a:r>
          </a:p>
          <a:p>
            <a:pPr lvl="1"/>
            <a:endParaRPr lang="fr-FR" sz="2800" dirty="0"/>
          </a:p>
          <a:p>
            <a:pPr marL="0" indent="0">
              <a:buNone/>
            </a:pPr>
            <a:r>
              <a:rPr lang="fr-FR" dirty="0"/>
              <a:t>Exemple : modélisons une banque</a:t>
            </a:r>
          </a:p>
        </p:txBody>
      </p:sp>
    </p:spTree>
    <p:extLst>
      <p:ext uri="{BB962C8B-B14F-4D97-AF65-F5344CB8AC3E}">
        <p14:creationId xmlns:p14="http://schemas.microsoft.com/office/powerpoint/2010/main" val="163877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09446439-94A0-4D36-AB3A-B90DD6A53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7320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0DA26B5-4BE5-4BBE-8112-2D95C0D6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6753FD-0EE2-4618-B358-80C237E7A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44840" cy="4351338"/>
          </a:xfrm>
        </p:spPr>
        <p:txBody>
          <a:bodyPr/>
          <a:lstStyle/>
          <a:p>
            <a:r>
              <a:rPr lang="fr-FR" dirty="0"/>
              <a:t>Grande structuration du projet</a:t>
            </a:r>
          </a:p>
          <a:p>
            <a:pPr lvl="1"/>
            <a:r>
              <a:rPr lang="fr-FR" dirty="0"/>
              <a:t>Réflexion préalable avant le codage </a:t>
            </a:r>
          </a:p>
          <a:p>
            <a:pPr lvl="1"/>
            <a:r>
              <a:rPr lang="fr-FR" dirty="0"/>
              <a:t>Décomposition naturelle du système</a:t>
            </a:r>
          </a:p>
          <a:p>
            <a:endParaRPr lang="fr-FR" dirty="0"/>
          </a:p>
          <a:p>
            <a:r>
              <a:rPr lang="fr-FR" dirty="0"/>
              <a:t>Indépendance des composants</a:t>
            </a:r>
          </a:p>
          <a:p>
            <a:pPr lvl="1"/>
            <a:r>
              <a:rPr lang="fr-FR" dirty="0"/>
              <a:t>Développement, tests et maintenance indépendants pour chaque composant </a:t>
            </a:r>
          </a:p>
          <a:p>
            <a:pPr lvl="1"/>
            <a:r>
              <a:rPr lang="fr-FR" dirty="0"/>
              <a:t>Intégration plus facile grâce aux interfaces</a:t>
            </a:r>
          </a:p>
          <a:p>
            <a:pPr lvl="1"/>
            <a:r>
              <a:rPr lang="fr-FR" dirty="0"/>
              <a:t>Documentation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76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llustration of a man falling into a pit | Premium Vector">
            <a:extLst>
              <a:ext uri="{FF2B5EF4-FFF2-40B4-BE49-F238E27FC236}">
                <a16:creationId xmlns:a16="http://schemas.microsoft.com/office/drawing/2014/main" id="{004ED7C7-BD60-444E-A35A-D0FB1F6A3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643" y="2086928"/>
            <a:ext cx="4520481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67C2F48-5B5F-4768-B840-F147DB47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Inconvénients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9079E2-E03B-4E02-B833-665EDA001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Conception plus longue</a:t>
            </a:r>
          </a:p>
          <a:p>
            <a:endParaRPr lang="fr-FR" dirty="0"/>
          </a:p>
          <a:p>
            <a:r>
              <a:rPr lang="fr-FR" dirty="0"/>
              <a:t>Respecter les règles de l'art ou…</a:t>
            </a:r>
          </a:p>
          <a:p>
            <a:pPr lvl="1"/>
            <a:r>
              <a:rPr lang="fr-FR" dirty="0"/>
              <a:t>Système extrêmement complexe</a:t>
            </a:r>
          </a:p>
          <a:p>
            <a:pPr lvl="1"/>
            <a:r>
              <a:rPr lang="fr-FR" dirty="0"/>
              <a:t>Composants inutiles </a:t>
            </a:r>
          </a:p>
          <a:p>
            <a:pPr lvl="1"/>
            <a:r>
              <a:rPr lang="fr-FR" dirty="0"/>
              <a:t>Mauvaises performances</a:t>
            </a:r>
          </a:p>
        </p:txBody>
      </p:sp>
    </p:spTree>
    <p:extLst>
      <p:ext uri="{BB962C8B-B14F-4D97-AF65-F5344CB8AC3E}">
        <p14:creationId xmlns:p14="http://schemas.microsoft.com/office/powerpoint/2010/main" val="28016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B71D3-2A73-456E-8D5B-19367517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E2D57D-BE70-4D49-B875-E0BD5E70D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Classe :</a:t>
            </a:r>
          </a:p>
          <a:p>
            <a:pPr lvl="1"/>
            <a:r>
              <a:rPr lang="fr-FR" dirty="0"/>
              <a:t>Attributs : données</a:t>
            </a:r>
          </a:p>
          <a:p>
            <a:pPr lvl="1"/>
            <a:r>
              <a:rPr lang="fr-FR" dirty="0"/>
              <a:t>Méthodes : fonctions pour agir sur les données</a:t>
            </a:r>
          </a:p>
          <a:p>
            <a:pPr lvl="1"/>
            <a:endParaRPr lang="fr-FR" dirty="0"/>
          </a:p>
          <a:p>
            <a:r>
              <a:rPr lang="fr-FR" dirty="0"/>
              <a:t>Objet = instance de classe</a:t>
            </a:r>
          </a:p>
          <a:p>
            <a:endParaRPr lang="fr-FR" dirty="0"/>
          </a:p>
          <a:p>
            <a:r>
              <a:rPr lang="fr-FR" dirty="0"/>
              <a:t>Spécificateurs d’accès : public, </a:t>
            </a:r>
            <a:r>
              <a:rPr lang="fr-FR" dirty="0" err="1"/>
              <a:t>private</a:t>
            </a:r>
            <a:r>
              <a:rPr lang="fr-FR" dirty="0"/>
              <a:t>, </a:t>
            </a:r>
            <a:r>
              <a:rPr lang="fr-FR" dirty="0" err="1"/>
              <a:t>protected</a:t>
            </a:r>
            <a:endParaRPr lang="fr-FR" dirty="0"/>
          </a:p>
          <a:p>
            <a:endParaRPr lang="fr-FR" dirty="0"/>
          </a:p>
          <a:p>
            <a:r>
              <a:rPr lang="fr-FR" dirty="0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113209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CFAE8-749F-47DD-9F40-8AD9DE67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UML : Diagramme de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8CFC65-DA87-4382-8BA7-7AAD0B257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Indispensable</a:t>
            </a:r>
          </a:p>
          <a:p>
            <a:endParaRPr lang="fr-FR" dirty="0"/>
          </a:p>
          <a:p>
            <a:r>
              <a:rPr lang="fr-FR" dirty="0"/>
              <a:t>Contient :</a:t>
            </a:r>
          </a:p>
          <a:p>
            <a:pPr lvl="1"/>
            <a:r>
              <a:rPr lang="fr-FR" sz="2800" dirty="0"/>
              <a:t>Classes</a:t>
            </a:r>
          </a:p>
          <a:p>
            <a:pPr lvl="1"/>
            <a:r>
              <a:rPr lang="fr-FR" sz="2800" dirty="0"/>
              <a:t>Interfaces</a:t>
            </a:r>
          </a:p>
          <a:p>
            <a:pPr lvl="1"/>
            <a:r>
              <a:rPr lang="fr-FR" sz="2800" dirty="0"/>
              <a:t>Relations</a:t>
            </a:r>
          </a:p>
          <a:p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FFF25E-0CF4-49D0-86E4-1A2CE5ACE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216" y="734727"/>
            <a:ext cx="20955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ow to convert class diagram (association relation) to code - Stack Overflow">
            <a:extLst>
              <a:ext uri="{FF2B5EF4-FFF2-40B4-BE49-F238E27FC236}">
                <a16:creationId xmlns:a16="http://schemas.microsoft.com/office/drawing/2014/main" id="{23C5D696-13DF-4FC2-870E-2C0AEC17B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073" y="2579116"/>
            <a:ext cx="6932468" cy="538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942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09C62-A62F-4B2F-835F-04BADE62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 en C++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389891-879D-4E06-AB7F-F7210963B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déclaration de la classe Point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  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	// nom de la classe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 :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	// déclaration des membres privés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		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x;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  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		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	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 :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	// déclaration des membres publics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initialiser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rgbClr val="6F42C1"/>
                </a:solidFill>
                <a:latin typeface="Consolas" panose="020B0609020204030204" pitchFamily="49" charset="0"/>
              </a:rPr>
              <a:t>d</a:t>
            </a:r>
            <a:r>
              <a:rPr lang="fr-FR" sz="2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eplacer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149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00FD72-54D6-478F-959E-2CE3F78F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800"/>
            <a:ext cx="10515600" cy="5923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déclaration de la classe Point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  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	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 :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	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		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x;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     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		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	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 :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initialiser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rgbClr val="6F42C1"/>
                </a:solidFill>
                <a:latin typeface="Consolas" panose="020B0609020204030204" pitchFamily="49" charset="0"/>
              </a:rPr>
              <a:t>d</a:t>
            </a:r>
            <a:r>
              <a:rPr lang="fr-FR" sz="2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eplacer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>
                <a:solidFill>
                  <a:srgbClr val="6A737D"/>
                </a:solidFill>
                <a:latin typeface="Consolas" panose="020B0609020204030204" pitchFamily="49" charset="0"/>
              </a:rPr>
              <a:t>// Déclaration </a:t>
            </a:r>
            <a:r>
              <a:rPr lang="fr-FR" sz="2400" b="1" dirty="0" err="1">
                <a:solidFill>
                  <a:srgbClr val="6A737D"/>
                </a:solidFill>
                <a:latin typeface="Consolas" panose="020B0609020204030204" pitchFamily="49" charset="0"/>
              </a:rPr>
              <a:t>inline</a:t>
            </a:r>
            <a:endParaRPr lang="fr-FR" sz="2400" b="1" dirty="0">
              <a:solidFill>
                <a:srgbClr val="6A737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 {  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			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 </a:t>
            </a:r>
            <a:r>
              <a:rPr lang="fr-FR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"Je suis en ("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fr-FR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y </a:t>
            </a:r>
            <a:r>
              <a:rPr lang="fr-FR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fr-FR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816749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1427</Words>
  <Application>Microsoft Office PowerPoint</Application>
  <PresentationFormat>Grand écran</PresentationFormat>
  <Paragraphs>254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Thème Office</vt:lpstr>
      <vt:lpstr>POO 101</vt:lpstr>
      <vt:lpstr>Origine</vt:lpstr>
      <vt:lpstr>Approche « objet »</vt:lpstr>
      <vt:lpstr>Avantages</vt:lpstr>
      <vt:lpstr>Inconvénients</vt:lpstr>
      <vt:lpstr>Concepts</vt:lpstr>
      <vt:lpstr>UML : Diagramme de classes</vt:lpstr>
      <vt:lpstr>Et en C++ ?</vt:lpstr>
      <vt:lpstr>Présentation PowerPoint</vt:lpstr>
      <vt:lpstr>Présentation PowerPoint</vt:lpstr>
      <vt:lpstr>Présentation PowerPoint</vt:lpstr>
      <vt:lpstr>Constructeur</vt:lpstr>
      <vt:lpstr>Présentation PowerPoint</vt:lpstr>
      <vt:lpstr>Présentation PowerPoint</vt:lpstr>
      <vt:lpstr>Présentation PowerPoint</vt:lpstr>
      <vt:lpstr>Présentation PowerPoint</vt:lpstr>
      <vt:lpstr>Attribut static</vt:lpstr>
      <vt:lpstr>Destructeur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 DOMER</dc:creator>
  <cp:lastModifiedBy>Mathieu DOMER</cp:lastModifiedBy>
  <cp:revision>32</cp:revision>
  <dcterms:created xsi:type="dcterms:W3CDTF">2020-09-13T19:14:20Z</dcterms:created>
  <dcterms:modified xsi:type="dcterms:W3CDTF">2020-09-18T10:01:37Z</dcterms:modified>
</cp:coreProperties>
</file>