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6" r:id="rId11"/>
    <p:sldId id="265" r:id="rId12"/>
    <p:sldId id="267" r:id="rId13"/>
    <p:sldId id="274"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7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F3DD3A-4D51-45CB-AE30-D0636DC072E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5EA2CC6-3328-4AD5-9A55-B6C0BBE9A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2CAA4CF-2561-466C-8214-0C4E3D743FBB}"/>
              </a:ext>
            </a:extLst>
          </p:cNvPr>
          <p:cNvSpPr>
            <a:spLocks noGrp="1"/>
          </p:cNvSpPr>
          <p:nvPr>
            <p:ph type="dt" sz="half" idx="10"/>
          </p:nvPr>
        </p:nvSpPr>
        <p:spPr/>
        <p:txBody>
          <a:bodyPr/>
          <a:lstStyle/>
          <a:p>
            <a:fld id="{B95EB901-5006-41D0-A7F4-85587FFAA5B1}" type="datetimeFigureOut">
              <a:rPr lang="fr-FR" smtClean="0"/>
              <a:t>02/01/2021</a:t>
            </a:fld>
            <a:endParaRPr lang="fr-FR"/>
          </a:p>
        </p:txBody>
      </p:sp>
      <p:sp>
        <p:nvSpPr>
          <p:cNvPr id="5" name="Espace réservé du pied de page 4">
            <a:extLst>
              <a:ext uri="{FF2B5EF4-FFF2-40B4-BE49-F238E27FC236}">
                <a16:creationId xmlns:a16="http://schemas.microsoft.com/office/drawing/2014/main" id="{B2FACA46-A288-4530-A566-E539666896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FDB9E9-9C29-4147-ABF2-F1525D389E92}"/>
              </a:ext>
            </a:extLst>
          </p:cNvPr>
          <p:cNvSpPr>
            <a:spLocks noGrp="1"/>
          </p:cNvSpPr>
          <p:nvPr>
            <p:ph type="sldNum" sz="quarter" idx="12"/>
          </p:nvPr>
        </p:nvSpPr>
        <p:spPr/>
        <p:txBody>
          <a:bodyPr/>
          <a:lstStyle/>
          <a:p>
            <a:fld id="{44DAA0DB-FE34-4263-8B4F-3B119D39229B}" type="slidenum">
              <a:rPr lang="fr-FR" smtClean="0"/>
              <a:t>‹N°›</a:t>
            </a:fld>
            <a:endParaRPr lang="fr-FR"/>
          </a:p>
        </p:txBody>
      </p:sp>
    </p:spTree>
    <p:extLst>
      <p:ext uri="{BB962C8B-B14F-4D97-AF65-F5344CB8AC3E}">
        <p14:creationId xmlns:p14="http://schemas.microsoft.com/office/powerpoint/2010/main" val="47719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CD442C-DC61-4F90-BDE4-F3707D69403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1496EFB-B668-4F97-9B0E-F12C86E1214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B187036-9972-4DF7-92E1-2AA9C2BC3E0C}"/>
              </a:ext>
            </a:extLst>
          </p:cNvPr>
          <p:cNvSpPr>
            <a:spLocks noGrp="1"/>
          </p:cNvSpPr>
          <p:nvPr>
            <p:ph type="dt" sz="half" idx="10"/>
          </p:nvPr>
        </p:nvSpPr>
        <p:spPr/>
        <p:txBody>
          <a:bodyPr/>
          <a:lstStyle/>
          <a:p>
            <a:fld id="{B95EB901-5006-41D0-A7F4-85587FFAA5B1}" type="datetimeFigureOut">
              <a:rPr lang="fr-FR" smtClean="0"/>
              <a:t>02/01/2021</a:t>
            </a:fld>
            <a:endParaRPr lang="fr-FR"/>
          </a:p>
        </p:txBody>
      </p:sp>
      <p:sp>
        <p:nvSpPr>
          <p:cNvPr id="5" name="Espace réservé du pied de page 4">
            <a:extLst>
              <a:ext uri="{FF2B5EF4-FFF2-40B4-BE49-F238E27FC236}">
                <a16:creationId xmlns:a16="http://schemas.microsoft.com/office/drawing/2014/main" id="{93A04C8F-BEF0-40C6-939F-347A952043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C7CA216-0C82-4288-9B5D-8661E15C60FE}"/>
              </a:ext>
            </a:extLst>
          </p:cNvPr>
          <p:cNvSpPr>
            <a:spLocks noGrp="1"/>
          </p:cNvSpPr>
          <p:nvPr>
            <p:ph type="sldNum" sz="quarter" idx="12"/>
          </p:nvPr>
        </p:nvSpPr>
        <p:spPr/>
        <p:txBody>
          <a:bodyPr/>
          <a:lstStyle/>
          <a:p>
            <a:fld id="{44DAA0DB-FE34-4263-8B4F-3B119D39229B}" type="slidenum">
              <a:rPr lang="fr-FR" smtClean="0"/>
              <a:t>‹N°›</a:t>
            </a:fld>
            <a:endParaRPr lang="fr-FR"/>
          </a:p>
        </p:txBody>
      </p:sp>
    </p:spTree>
    <p:extLst>
      <p:ext uri="{BB962C8B-B14F-4D97-AF65-F5344CB8AC3E}">
        <p14:creationId xmlns:p14="http://schemas.microsoft.com/office/powerpoint/2010/main" val="669375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5DBA510-D895-4233-A2DD-D39AA4B7D5B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016E17C-EF9F-4376-ABB7-F86BB43941D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FE7A0D6-FFCA-4868-A4C6-C1C023B065FD}"/>
              </a:ext>
            </a:extLst>
          </p:cNvPr>
          <p:cNvSpPr>
            <a:spLocks noGrp="1"/>
          </p:cNvSpPr>
          <p:nvPr>
            <p:ph type="dt" sz="half" idx="10"/>
          </p:nvPr>
        </p:nvSpPr>
        <p:spPr/>
        <p:txBody>
          <a:bodyPr/>
          <a:lstStyle/>
          <a:p>
            <a:fld id="{B95EB901-5006-41D0-A7F4-85587FFAA5B1}" type="datetimeFigureOut">
              <a:rPr lang="fr-FR" smtClean="0"/>
              <a:t>02/01/2021</a:t>
            </a:fld>
            <a:endParaRPr lang="fr-FR"/>
          </a:p>
        </p:txBody>
      </p:sp>
      <p:sp>
        <p:nvSpPr>
          <p:cNvPr id="5" name="Espace réservé du pied de page 4">
            <a:extLst>
              <a:ext uri="{FF2B5EF4-FFF2-40B4-BE49-F238E27FC236}">
                <a16:creationId xmlns:a16="http://schemas.microsoft.com/office/drawing/2014/main" id="{6AC0F171-1519-4805-9300-FBD30B9FBA7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852DE99-3F57-48EF-BD8E-4D5731F76006}"/>
              </a:ext>
            </a:extLst>
          </p:cNvPr>
          <p:cNvSpPr>
            <a:spLocks noGrp="1"/>
          </p:cNvSpPr>
          <p:nvPr>
            <p:ph type="sldNum" sz="quarter" idx="12"/>
          </p:nvPr>
        </p:nvSpPr>
        <p:spPr/>
        <p:txBody>
          <a:bodyPr/>
          <a:lstStyle/>
          <a:p>
            <a:fld id="{44DAA0DB-FE34-4263-8B4F-3B119D39229B}" type="slidenum">
              <a:rPr lang="fr-FR" smtClean="0"/>
              <a:t>‹N°›</a:t>
            </a:fld>
            <a:endParaRPr lang="fr-FR"/>
          </a:p>
        </p:txBody>
      </p:sp>
    </p:spTree>
    <p:extLst>
      <p:ext uri="{BB962C8B-B14F-4D97-AF65-F5344CB8AC3E}">
        <p14:creationId xmlns:p14="http://schemas.microsoft.com/office/powerpoint/2010/main" val="78220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B6EACB-DADE-486F-8779-2D323DFA5F4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AE06419-058A-48F1-9277-81365A05E2A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F665D9-9CB1-482B-A4E7-857A5715A657}"/>
              </a:ext>
            </a:extLst>
          </p:cNvPr>
          <p:cNvSpPr>
            <a:spLocks noGrp="1"/>
          </p:cNvSpPr>
          <p:nvPr>
            <p:ph type="dt" sz="half" idx="10"/>
          </p:nvPr>
        </p:nvSpPr>
        <p:spPr/>
        <p:txBody>
          <a:bodyPr/>
          <a:lstStyle/>
          <a:p>
            <a:fld id="{B95EB901-5006-41D0-A7F4-85587FFAA5B1}" type="datetimeFigureOut">
              <a:rPr lang="fr-FR" smtClean="0"/>
              <a:t>02/01/2021</a:t>
            </a:fld>
            <a:endParaRPr lang="fr-FR"/>
          </a:p>
        </p:txBody>
      </p:sp>
      <p:sp>
        <p:nvSpPr>
          <p:cNvPr id="5" name="Espace réservé du pied de page 4">
            <a:extLst>
              <a:ext uri="{FF2B5EF4-FFF2-40B4-BE49-F238E27FC236}">
                <a16:creationId xmlns:a16="http://schemas.microsoft.com/office/drawing/2014/main" id="{0026CCE9-13AE-4BBC-B361-47A9D305161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B270BB-C6B8-4949-B882-F932BFC046D2}"/>
              </a:ext>
            </a:extLst>
          </p:cNvPr>
          <p:cNvSpPr>
            <a:spLocks noGrp="1"/>
          </p:cNvSpPr>
          <p:nvPr>
            <p:ph type="sldNum" sz="quarter" idx="12"/>
          </p:nvPr>
        </p:nvSpPr>
        <p:spPr/>
        <p:txBody>
          <a:bodyPr/>
          <a:lstStyle/>
          <a:p>
            <a:fld id="{44DAA0DB-FE34-4263-8B4F-3B119D39229B}" type="slidenum">
              <a:rPr lang="fr-FR" smtClean="0"/>
              <a:t>‹N°›</a:t>
            </a:fld>
            <a:endParaRPr lang="fr-FR"/>
          </a:p>
        </p:txBody>
      </p:sp>
    </p:spTree>
    <p:extLst>
      <p:ext uri="{BB962C8B-B14F-4D97-AF65-F5344CB8AC3E}">
        <p14:creationId xmlns:p14="http://schemas.microsoft.com/office/powerpoint/2010/main" val="86292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736FD4-E261-426E-A765-67F7888FFE2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2A3D6AF-EB78-4485-B78E-3C14589C0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5DFF051-2E4C-41DE-AA04-9FF0FCD0D828}"/>
              </a:ext>
            </a:extLst>
          </p:cNvPr>
          <p:cNvSpPr>
            <a:spLocks noGrp="1"/>
          </p:cNvSpPr>
          <p:nvPr>
            <p:ph type="dt" sz="half" idx="10"/>
          </p:nvPr>
        </p:nvSpPr>
        <p:spPr/>
        <p:txBody>
          <a:bodyPr/>
          <a:lstStyle/>
          <a:p>
            <a:fld id="{B95EB901-5006-41D0-A7F4-85587FFAA5B1}" type="datetimeFigureOut">
              <a:rPr lang="fr-FR" smtClean="0"/>
              <a:t>02/01/2021</a:t>
            </a:fld>
            <a:endParaRPr lang="fr-FR"/>
          </a:p>
        </p:txBody>
      </p:sp>
      <p:sp>
        <p:nvSpPr>
          <p:cNvPr id="5" name="Espace réservé du pied de page 4">
            <a:extLst>
              <a:ext uri="{FF2B5EF4-FFF2-40B4-BE49-F238E27FC236}">
                <a16:creationId xmlns:a16="http://schemas.microsoft.com/office/drawing/2014/main" id="{292A2CD7-EA8B-4559-AA7C-433DEFE2D8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C1A80E1-01D4-4868-A564-18657336ADB9}"/>
              </a:ext>
            </a:extLst>
          </p:cNvPr>
          <p:cNvSpPr>
            <a:spLocks noGrp="1"/>
          </p:cNvSpPr>
          <p:nvPr>
            <p:ph type="sldNum" sz="quarter" idx="12"/>
          </p:nvPr>
        </p:nvSpPr>
        <p:spPr/>
        <p:txBody>
          <a:bodyPr/>
          <a:lstStyle/>
          <a:p>
            <a:fld id="{44DAA0DB-FE34-4263-8B4F-3B119D39229B}" type="slidenum">
              <a:rPr lang="fr-FR" smtClean="0"/>
              <a:t>‹N°›</a:t>
            </a:fld>
            <a:endParaRPr lang="fr-FR"/>
          </a:p>
        </p:txBody>
      </p:sp>
    </p:spTree>
    <p:extLst>
      <p:ext uri="{BB962C8B-B14F-4D97-AF65-F5344CB8AC3E}">
        <p14:creationId xmlns:p14="http://schemas.microsoft.com/office/powerpoint/2010/main" val="127793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B1246F-C58F-4196-8332-ADCC76156B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DD58832-5A11-47C0-A69A-6C6B5085615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B87DFE7-742D-4585-9DAA-17B2686D26C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8B5676D-231D-4498-B599-0DE1146BBC12}"/>
              </a:ext>
            </a:extLst>
          </p:cNvPr>
          <p:cNvSpPr>
            <a:spLocks noGrp="1"/>
          </p:cNvSpPr>
          <p:nvPr>
            <p:ph type="dt" sz="half" idx="10"/>
          </p:nvPr>
        </p:nvSpPr>
        <p:spPr/>
        <p:txBody>
          <a:bodyPr/>
          <a:lstStyle/>
          <a:p>
            <a:fld id="{B95EB901-5006-41D0-A7F4-85587FFAA5B1}" type="datetimeFigureOut">
              <a:rPr lang="fr-FR" smtClean="0"/>
              <a:t>02/01/2021</a:t>
            </a:fld>
            <a:endParaRPr lang="fr-FR"/>
          </a:p>
        </p:txBody>
      </p:sp>
      <p:sp>
        <p:nvSpPr>
          <p:cNvPr id="6" name="Espace réservé du pied de page 5">
            <a:extLst>
              <a:ext uri="{FF2B5EF4-FFF2-40B4-BE49-F238E27FC236}">
                <a16:creationId xmlns:a16="http://schemas.microsoft.com/office/drawing/2014/main" id="{78A58673-D82E-4AF2-B41D-A68B7FB2D31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BA7C50C-09E0-49BF-9C26-E8B2036EBD01}"/>
              </a:ext>
            </a:extLst>
          </p:cNvPr>
          <p:cNvSpPr>
            <a:spLocks noGrp="1"/>
          </p:cNvSpPr>
          <p:nvPr>
            <p:ph type="sldNum" sz="quarter" idx="12"/>
          </p:nvPr>
        </p:nvSpPr>
        <p:spPr/>
        <p:txBody>
          <a:bodyPr/>
          <a:lstStyle/>
          <a:p>
            <a:fld id="{44DAA0DB-FE34-4263-8B4F-3B119D39229B}" type="slidenum">
              <a:rPr lang="fr-FR" smtClean="0"/>
              <a:t>‹N°›</a:t>
            </a:fld>
            <a:endParaRPr lang="fr-FR"/>
          </a:p>
        </p:txBody>
      </p:sp>
    </p:spTree>
    <p:extLst>
      <p:ext uri="{BB962C8B-B14F-4D97-AF65-F5344CB8AC3E}">
        <p14:creationId xmlns:p14="http://schemas.microsoft.com/office/powerpoint/2010/main" val="312427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A6948B-C861-4E18-94B0-A00CD0B0B3D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11AE9F5-E5CC-41E5-88A7-BEBE2481C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592BB11-D95E-46C3-85E6-1990413872E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21893AF-F923-4CB0-9F91-485CAA066F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F12FB20-446E-4BA5-9721-7C242D8198C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371EAA6-70A9-41D9-A8BC-2AAFA754015D}"/>
              </a:ext>
            </a:extLst>
          </p:cNvPr>
          <p:cNvSpPr>
            <a:spLocks noGrp="1"/>
          </p:cNvSpPr>
          <p:nvPr>
            <p:ph type="dt" sz="half" idx="10"/>
          </p:nvPr>
        </p:nvSpPr>
        <p:spPr/>
        <p:txBody>
          <a:bodyPr/>
          <a:lstStyle/>
          <a:p>
            <a:fld id="{B95EB901-5006-41D0-A7F4-85587FFAA5B1}" type="datetimeFigureOut">
              <a:rPr lang="fr-FR" smtClean="0"/>
              <a:t>02/01/2021</a:t>
            </a:fld>
            <a:endParaRPr lang="fr-FR"/>
          </a:p>
        </p:txBody>
      </p:sp>
      <p:sp>
        <p:nvSpPr>
          <p:cNvPr id="8" name="Espace réservé du pied de page 7">
            <a:extLst>
              <a:ext uri="{FF2B5EF4-FFF2-40B4-BE49-F238E27FC236}">
                <a16:creationId xmlns:a16="http://schemas.microsoft.com/office/drawing/2014/main" id="{3A787462-1A94-483D-821F-3733BFB8C00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9D2F5BE-CCBB-46FF-85D6-FF93929C19FC}"/>
              </a:ext>
            </a:extLst>
          </p:cNvPr>
          <p:cNvSpPr>
            <a:spLocks noGrp="1"/>
          </p:cNvSpPr>
          <p:nvPr>
            <p:ph type="sldNum" sz="quarter" idx="12"/>
          </p:nvPr>
        </p:nvSpPr>
        <p:spPr/>
        <p:txBody>
          <a:bodyPr/>
          <a:lstStyle/>
          <a:p>
            <a:fld id="{44DAA0DB-FE34-4263-8B4F-3B119D39229B}" type="slidenum">
              <a:rPr lang="fr-FR" smtClean="0"/>
              <a:t>‹N°›</a:t>
            </a:fld>
            <a:endParaRPr lang="fr-FR"/>
          </a:p>
        </p:txBody>
      </p:sp>
    </p:spTree>
    <p:extLst>
      <p:ext uri="{BB962C8B-B14F-4D97-AF65-F5344CB8AC3E}">
        <p14:creationId xmlns:p14="http://schemas.microsoft.com/office/powerpoint/2010/main" val="37458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891646-6811-4E5A-AAD6-F27C30C72EC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3E9AD79-6674-4A3D-851A-549ECAFAAD3A}"/>
              </a:ext>
            </a:extLst>
          </p:cNvPr>
          <p:cNvSpPr>
            <a:spLocks noGrp="1"/>
          </p:cNvSpPr>
          <p:nvPr>
            <p:ph type="dt" sz="half" idx="10"/>
          </p:nvPr>
        </p:nvSpPr>
        <p:spPr/>
        <p:txBody>
          <a:bodyPr/>
          <a:lstStyle/>
          <a:p>
            <a:fld id="{B95EB901-5006-41D0-A7F4-85587FFAA5B1}" type="datetimeFigureOut">
              <a:rPr lang="fr-FR" smtClean="0"/>
              <a:t>02/01/2021</a:t>
            </a:fld>
            <a:endParaRPr lang="fr-FR"/>
          </a:p>
        </p:txBody>
      </p:sp>
      <p:sp>
        <p:nvSpPr>
          <p:cNvPr id="4" name="Espace réservé du pied de page 3">
            <a:extLst>
              <a:ext uri="{FF2B5EF4-FFF2-40B4-BE49-F238E27FC236}">
                <a16:creationId xmlns:a16="http://schemas.microsoft.com/office/drawing/2014/main" id="{9569C991-8C06-4D21-BD65-11D6E11E4DB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413D71F-594C-4B5D-970C-BFCFACA491A5}"/>
              </a:ext>
            </a:extLst>
          </p:cNvPr>
          <p:cNvSpPr>
            <a:spLocks noGrp="1"/>
          </p:cNvSpPr>
          <p:nvPr>
            <p:ph type="sldNum" sz="quarter" idx="12"/>
          </p:nvPr>
        </p:nvSpPr>
        <p:spPr/>
        <p:txBody>
          <a:bodyPr/>
          <a:lstStyle/>
          <a:p>
            <a:fld id="{44DAA0DB-FE34-4263-8B4F-3B119D39229B}" type="slidenum">
              <a:rPr lang="fr-FR" smtClean="0"/>
              <a:t>‹N°›</a:t>
            </a:fld>
            <a:endParaRPr lang="fr-FR"/>
          </a:p>
        </p:txBody>
      </p:sp>
    </p:spTree>
    <p:extLst>
      <p:ext uri="{BB962C8B-B14F-4D97-AF65-F5344CB8AC3E}">
        <p14:creationId xmlns:p14="http://schemas.microsoft.com/office/powerpoint/2010/main" val="77840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70C7B19-D836-4482-94C9-E227F95482AA}"/>
              </a:ext>
            </a:extLst>
          </p:cNvPr>
          <p:cNvSpPr>
            <a:spLocks noGrp="1"/>
          </p:cNvSpPr>
          <p:nvPr>
            <p:ph type="dt" sz="half" idx="10"/>
          </p:nvPr>
        </p:nvSpPr>
        <p:spPr/>
        <p:txBody>
          <a:bodyPr/>
          <a:lstStyle/>
          <a:p>
            <a:fld id="{B95EB901-5006-41D0-A7F4-85587FFAA5B1}" type="datetimeFigureOut">
              <a:rPr lang="fr-FR" smtClean="0"/>
              <a:t>02/01/2021</a:t>
            </a:fld>
            <a:endParaRPr lang="fr-FR"/>
          </a:p>
        </p:txBody>
      </p:sp>
      <p:sp>
        <p:nvSpPr>
          <p:cNvPr id="3" name="Espace réservé du pied de page 2">
            <a:extLst>
              <a:ext uri="{FF2B5EF4-FFF2-40B4-BE49-F238E27FC236}">
                <a16:creationId xmlns:a16="http://schemas.microsoft.com/office/drawing/2014/main" id="{6D191B49-4AB3-4783-8AB2-2F8A31EF32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23924C3-AB5B-4951-90B7-91723FA34EA3}"/>
              </a:ext>
            </a:extLst>
          </p:cNvPr>
          <p:cNvSpPr>
            <a:spLocks noGrp="1"/>
          </p:cNvSpPr>
          <p:nvPr>
            <p:ph type="sldNum" sz="quarter" idx="12"/>
          </p:nvPr>
        </p:nvSpPr>
        <p:spPr/>
        <p:txBody>
          <a:bodyPr/>
          <a:lstStyle/>
          <a:p>
            <a:fld id="{44DAA0DB-FE34-4263-8B4F-3B119D39229B}" type="slidenum">
              <a:rPr lang="fr-FR" smtClean="0"/>
              <a:t>‹N°›</a:t>
            </a:fld>
            <a:endParaRPr lang="fr-FR"/>
          </a:p>
        </p:txBody>
      </p:sp>
    </p:spTree>
    <p:extLst>
      <p:ext uri="{BB962C8B-B14F-4D97-AF65-F5344CB8AC3E}">
        <p14:creationId xmlns:p14="http://schemas.microsoft.com/office/powerpoint/2010/main" val="2747419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C8455F-2F65-4EEA-8E83-E02B4F9BF79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D7F443C-2EE9-4983-B147-653A2A28B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008DDF1-D745-4661-946C-C35B2A7C6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1DC1878-D046-4398-9A27-491E35A436E9}"/>
              </a:ext>
            </a:extLst>
          </p:cNvPr>
          <p:cNvSpPr>
            <a:spLocks noGrp="1"/>
          </p:cNvSpPr>
          <p:nvPr>
            <p:ph type="dt" sz="half" idx="10"/>
          </p:nvPr>
        </p:nvSpPr>
        <p:spPr/>
        <p:txBody>
          <a:bodyPr/>
          <a:lstStyle/>
          <a:p>
            <a:fld id="{B95EB901-5006-41D0-A7F4-85587FFAA5B1}" type="datetimeFigureOut">
              <a:rPr lang="fr-FR" smtClean="0"/>
              <a:t>02/01/2021</a:t>
            </a:fld>
            <a:endParaRPr lang="fr-FR"/>
          </a:p>
        </p:txBody>
      </p:sp>
      <p:sp>
        <p:nvSpPr>
          <p:cNvPr id="6" name="Espace réservé du pied de page 5">
            <a:extLst>
              <a:ext uri="{FF2B5EF4-FFF2-40B4-BE49-F238E27FC236}">
                <a16:creationId xmlns:a16="http://schemas.microsoft.com/office/drawing/2014/main" id="{905D7FCB-3330-4629-9D68-AC95E05779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1EC72B2-225F-4684-B9C3-AF7D97C4E36C}"/>
              </a:ext>
            </a:extLst>
          </p:cNvPr>
          <p:cNvSpPr>
            <a:spLocks noGrp="1"/>
          </p:cNvSpPr>
          <p:nvPr>
            <p:ph type="sldNum" sz="quarter" idx="12"/>
          </p:nvPr>
        </p:nvSpPr>
        <p:spPr/>
        <p:txBody>
          <a:bodyPr/>
          <a:lstStyle/>
          <a:p>
            <a:fld id="{44DAA0DB-FE34-4263-8B4F-3B119D39229B}" type="slidenum">
              <a:rPr lang="fr-FR" smtClean="0"/>
              <a:t>‹N°›</a:t>
            </a:fld>
            <a:endParaRPr lang="fr-FR"/>
          </a:p>
        </p:txBody>
      </p:sp>
    </p:spTree>
    <p:extLst>
      <p:ext uri="{BB962C8B-B14F-4D97-AF65-F5344CB8AC3E}">
        <p14:creationId xmlns:p14="http://schemas.microsoft.com/office/powerpoint/2010/main" val="3742319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1834C7-67B3-41C3-AC8F-84E6272AF40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94EB5DB-2CB5-4C9D-AEA1-67749074E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CB389F4-FDA4-4611-8116-44964A98E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D67DD67-94CA-4A19-A2CE-9BE9654E8393}"/>
              </a:ext>
            </a:extLst>
          </p:cNvPr>
          <p:cNvSpPr>
            <a:spLocks noGrp="1"/>
          </p:cNvSpPr>
          <p:nvPr>
            <p:ph type="dt" sz="half" idx="10"/>
          </p:nvPr>
        </p:nvSpPr>
        <p:spPr/>
        <p:txBody>
          <a:bodyPr/>
          <a:lstStyle/>
          <a:p>
            <a:fld id="{B95EB901-5006-41D0-A7F4-85587FFAA5B1}" type="datetimeFigureOut">
              <a:rPr lang="fr-FR" smtClean="0"/>
              <a:t>02/01/2021</a:t>
            </a:fld>
            <a:endParaRPr lang="fr-FR"/>
          </a:p>
        </p:txBody>
      </p:sp>
      <p:sp>
        <p:nvSpPr>
          <p:cNvPr id="6" name="Espace réservé du pied de page 5">
            <a:extLst>
              <a:ext uri="{FF2B5EF4-FFF2-40B4-BE49-F238E27FC236}">
                <a16:creationId xmlns:a16="http://schemas.microsoft.com/office/drawing/2014/main" id="{D5FC64C2-D25A-44F4-8966-5EEB7A26CEF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416B80F-6118-487B-B537-0C3593BDB063}"/>
              </a:ext>
            </a:extLst>
          </p:cNvPr>
          <p:cNvSpPr>
            <a:spLocks noGrp="1"/>
          </p:cNvSpPr>
          <p:nvPr>
            <p:ph type="sldNum" sz="quarter" idx="12"/>
          </p:nvPr>
        </p:nvSpPr>
        <p:spPr/>
        <p:txBody>
          <a:bodyPr/>
          <a:lstStyle/>
          <a:p>
            <a:fld id="{44DAA0DB-FE34-4263-8B4F-3B119D39229B}" type="slidenum">
              <a:rPr lang="fr-FR" smtClean="0"/>
              <a:t>‹N°›</a:t>
            </a:fld>
            <a:endParaRPr lang="fr-FR"/>
          </a:p>
        </p:txBody>
      </p:sp>
    </p:spTree>
    <p:extLst>
      <p:ext uri="{BB962C8B-B14F-4D97-AF65-F5344CB8AC3E}">
        <p14:creationId xmlns:p14="http://schemas.microsoft.com/office/powerpoint/2010/main" val="170252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5D5A65F-FA80-4B68-9520-E3FA77E5FC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F24DF1B-BAFC-487D-9C55-FB6D65701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DA04DC6-04EC-4593-8F8D-FBA526F2A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EB901-5006-41D0-A7F4-85587FFAA5B1}" type="datetimeFigureOut">
              <a:rPr lang="fr-FR" smtClean="0"/>
              <a:t>02/01/2021</a:t>
            </a:fld>
            <a:endParaRPr lang="fr-FR"/>
          </a:p>
        </p:txBody>
      </p:sp>
      <p:sp>
        <p:nvSpPr>
          <p:cNvPr id="5" name="Espace réservé du pied de page 4">
            <a:extLst>
              <a:ext uri="{FF2B5EF4-FFF2-40B4-BE49-F238E27FC236}">
                <a16:creationId xmlns:a16="http://schemas.microsoft.com/office/drawing/2014/main" id="{39564AF1-95A5-44FB-B675-AF81D41DE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F42479D-4699-4D37-81A6-1792D6738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AA0DB-FE34-4263-8B4F-3B119D39229B}" type="slidenum">
              <a:rPr lang="fr-FR" smtClean="0"/>
              <a:t>‹N°›</a:t>
            </a:fld>
            <a:endParaRPr lang="fr-FR"/>
          </a:p>
        </p:txBody>
      </p:sp>
    </p:spTree>
    <p:extLst>
      <p:ext uri="{BB962C8B-B14F-4D97-AF65-F5344CB8AC3E}">
        <p14:creationId xmlns:p14="http://schemas.microsoft.com/office/powerpoint/2010/main" val="1443912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qt.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335DFC-7DD7-4425-8760-E8E9D93A6BEE}"/>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A8BD551C-71C9-4437-AC4A-C931DCA6A21A}"/>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3EEBE4F4-02FE-4475-AE38-EA139E781F47}"/>
              </a:ext>
            </a:extLst>
          </p:cNvPr>
          <p:cNvPicPr>
            <a:picLocks noChangeAspect="1"/>
          </p:cNvPicPr>
          <p:nvPr/>
        </p:nvPicPr>
        <p:blipFill rotWithShape="1">
          <a:blip r:embed="rId2">
            <a:extLst>
              <a:ext uri="{28A0092B-C50C-407E-A947-70E740481C1C}">
                <a14:useLocalDpi xmlns:a14="http://schemas.microsoft.com/office/drawing/2010/main" val="0"/>
              </a:ext>
            </a:extLst>
          </a:blip>
          <a:srcRect l="3333" r="3333"/>
          <a:stretch/>
        </p:blipFill>
        <p:spPr>
          <a:xfrm>
            <a:off x="-1" y="0"/>
            <a:ext cx="12192001" cy="6858000"/>
          </a:xfrm>
          <a:prstGeom prst="rect">
            <a:avLst/>
          </a:prstGeom>
        </p:spPr>
      </p:pic>
    </p:spTree>
    <p:extLst>
      <p:ext uri="{BB962C8B-B14F-4D97-AF65-F5344CB8AC3E}">
        <p14:creationId xmlns:p14="http://schemas.microsoft.com/office/powerpoint/2010/main" val="15763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A1E2A-7FF0-48CF-8D07-B01B8D830DA8}"/>
              </a:ext>
            </a:extLst>
          </p:cNvPr>
          <p:cNvSpPr>
            <a:spLocks noGrp="1"/>
          </p:cNvSpPr>
          <p:nvPr>
            <p:ph type="title"/>
          </p:nvPr>
        </p:nvSpPr>
        <p:spPr/>
        <p:txBody>
          <a:bodyPr/>
          <a:lstStyle/>
          <a:p>
            <a:r>
              <a:rPr lang="fr-FR" dirty="0"/>
              <a:t>Classe </a:t>
            </a:r>
            <a:r>
              <a:rPr lang="fr-FR" dirty="0" err="1"/>
              <a:t>QWidget</a:t>
            </a:r>
            <a:endParaRPr lang="fr-FR" dirty="0"/>
          </a:p>
        </p:txBody>
      </p:sp>
      <p:sp>
        <p:nvSpPr>
          <p:cNvPr id="3" name="Espace réservé du contenu 2">
            <a:extLst>
              <a:ext uri="{FF2B5EF4-FFF2-40B4-BE49-F238E27FC236}">
                <a16:creationId xmlns:a16="http://schemas.microsoft.com/office/drawing/2014/main" id="{9DC7FEA6-7A6E-44A4-9839-46537ABF9D69}"/>
              </a:ext>
            </a:extLst>
          </p:cNvPr>
          <p:cNvSpPr>
            <a:spLocks noGrp="1"/>
          </p:cNvSpPr>
          <p:nvPr>
            <p:ph idx="1"/>
          </p:nvPr>
        </p:nvSpPr>
        <p:spPr/>
        <p:txBody>
          <a:bodyPr>
            <a:normAutofit/>
          </a:bodyPr>
          <a:lstStyle/>
          <a:p>
            <a:r>
              <a:rPr lang="fr-FR" dirty="0"/>
              <a:t>Elle hérite de </a:t>
            </a:r>
            <a:r>
              <a:rPr lang="fr-FR" dirty="0" err="1"/>
              <a:t>QObject</a:t>
            </a:r>
            <a:endParaRPr lang="fr-FR" dirty="0"/>
          </a:p>
          <a:p>
            <a:r>
              <a:rPr lang="fr-FR" dirty="0"/>
              <a:t>Elle est la classe mère de toutes les classes servant à réaliser des interfaces graphiques</a:t>
            </a:r>
          </a:p>
          <a:p>
            <a:r>
              <a:rPr lang="fr-FR" dirty="0"/>
              <a:t>Les widgets :</a:t>
            </a:r>
          </a:p>
          <a:p>
            <a:pPr lvl="1"/>
            <a:r>
              <a:rPr lang="fr-FR" dirty="0"/>
              <a:t>sont capable de se "peindre"</a:t>
            </a:r>
          </a:p>
          <a:p>
            <a:pPr lvl="1"/>
            <a:r>
              <a:rPr lang="fr-FR" dirty="0"/>
              <a:t>sont capable d’envoyer et recevoir les évènements souris, clavier</a:t>
            </a:r>
          </a:p>
          <a:p>
            <a:pPr lvl="1"/>
            <a:r>
              <a:rPr lang="fr-FR" dirty="0"/>
              <a:t>sont les éléments de base des interfaces graphiques</a:t>
            </a:r>
          </a:p>
          <a:p>
            <a:pPr lvl="1"/>
            <a:r>
              <a:rPr lang="fr-FR" dirty="0"/>
              <a:t>sont tous rectangulaires</a:t>
            </a:r>
          </a:p>
          <a:p>
            <a:pPr lvl="1"/>
            <a:r>
              <a:rPr lang="fr-FR" dirty="0"/>
              <a:t>sont ordonnés suivant l’axe z (gestion de la profondeur)</a:t>
            </a:r>
          </a:p>
          <a:p>
            <a:pPr lvl="1"/>
            <a:r>
              <a:rPr lang="fr-FR" dirty="0"/>
              <a:t>peuvent avoir un widget parent</a:t>
            </a:r>
          </a:p>
        </p:txBody>
      </p:sp>
    </p:spTree>
    <p:extLst>
      <p:ext uri="{BB962C8B-B14F-4D97-AF65-F5344CB8AC3E}">
        <p14:creationId xmlns:p14="http://schemas.microsoft.com/office/powerpoint/2010/main" val="411530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6FF3D56-20C0-49FA-8178-6DF79F3DE80C}"/>
              </a:ext>
            </a:extLst>
          </p:cNvPr>
          <p:cNvPicPr>
            <a:picLocks noChangeAspect="1"/>
          </p:cNvPicPr>
          <p:nvPr/>
        </p:nvPicPr>
        <p:blipFill>
          <a:blip r:embed="rId2"/>
          <a:stretch>
            <a:fillRect/>
          </a:stretch>
        </p:blipFill>
        <p:spPr>
          <a:xfrm>
            <a:off x="2295525" y="319087"/>
            <a:ext cx="7600950" cy="6219825"/>
          </a:xfrm>
          <a:prstGeom prst="rect">
            <a:avLst/>
          </a:prstGeom>
        </p:spPr>
      </p:pic>
    </p:spTree>
    <p:extLst>
      <p:ext uri="{BB962C8B-B14F-4D97-AF65-F5344CB8AC3E}">
        <p14:creationId xmlns:p14="http://schemas.microsoft.com/office/powerpoint/2010/main" val="2966346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15BB83-59D3-4606-8502-8E903508610E}"/>
              </a:ext>
            </a:extLst>
          </p:cNvPr>
          <p:cNvSpPr>
            <a:spLocks noGrp="1"/>
          </p:cNvSpPr>
          <p:nvPr>
            <p:ph type="title"/>
          </p:nvPr>
        </p:nvSpPr>
        <p:spPr/>
        <p:txBody>
          <a:bodyPr/>
          <a:lstStyle/>
          <a:p>
            <a:r>
              <a:rPr lang="fr-FR" dirty="0"/>
              <a:t>Classe </a:t>
            </a:r>
            <a:r>
              <a:rPr lang="fr-FR" dirty="0" err="1"/>
              <a:t>QApplication</a:t>
            </a:r>
            <a:endParaRPr lang="fr-FR" dirty="0"/>
          </a:p>
        </p:txBody>
      </p:sp>
      <p:sp>
        <p:nvSpPr>
          <p:cNvPr id="3" name="Espace réservé du contenu 2">
            <a:extLst>
              <a:ext uri="{FF2B5EF4-FFF2-40B4-BE49-F238E27FC236}">
                <a16:creationId xmlns:a16="http://schemas.microsoft.com/office/drawing/2014/main" id="{404A7236-99C3-4101-A748-53EDE1D2A779}"/>
              </a:ext>
            </a:extLst>
          </p:cNvPr>
          <p:cNvSpPr>
            <a:spLocks noGrp="1"/>
          </p:cNvSpPr>
          <p:nvPr>
            <p:ph idx="1"/>
          </p:nvPr>
        </p:nvSpPr>
        <p:spPr/>
        <p:txBody>
          <a:bodyPr>
            <a:normAutofit/>
          </a:bodyPr>
          <a:lstStyle/>
          <a:p>
            <a:r>
              <a:rPr lang="fr-FR" dirty="0"/>
              <a:t>Elle gère les options standards d’un programme Qt (</a:t>
            </a:r>
            <a:r>
              <a:rPr lang="fr-FR" dirty="0" err="1"/>
              <a:t>argc</a:t>
            </a:r>
            <a:r>
              <a:rPr lang="fr-FR" dirty="0"/>
              <a:t>, </a:t>
            </a:r>
            <a:r>
              <a:rPr lang="fr-FR" dirty="0" err="1"/>
              <a:t>argv</a:t>
            </a:r>
            <a:r>
              <a:rPr lang="fr-FR" dirty="0"/>
              <a:t>) :</a:t>
            </a:r>
          </a:p>
          <a:p>
            <a:pPr lvl="1"/>
            <a:r>
              <a:rPr lang="fr-FR" dirty="0"/>
              <a:t>le style des fenêtres</a:t>
            </a:r>
          </a:p>
          <a:p>
            <a:pPr lvl="1"/>
            <a:r>
              <a:rPr lang="fr-FR" dirty="0"/>
              <a:t>la couleur du fond</a:t>
            </a:r>
          </a:p>
          <a:p>
            <a:pPr lvl="1"/>
            <a:r>
              <a:rPr lang="fr-FR" dirty="0"/>
              <a:t>la taille de la fenêtre principale</a:t>
            </a:r>
          </a:p>
          <a:p>
            <a:r>
              <a:rPr lang="fr-FR" dirty="0"/>
              <a:t>Elle gère les propriétés globales de l’application</a:t>
            </a:r>
          </a:p>
          <a:p>
            <a:pPr lvl="1"/>
            <a:r>
              <a:rPr lang="fr-FR" dirty="0"/>
              <a:t>la boucle d’écoute des évènements</a:t>
            </a:r>
          </a:p>
          <a:p>
            <a:pPr lvl="1"/>
            <a:r>
              <a:rPr lang="fr-FR" dirty="0"/>
              <a:t>la récupération d’information globale (taille écran)</a:t>
            </a:r>
          </a:p>
          <a:p>
            <a:r>
              <a:rPr lang="fr-FR" dirty="0"/>
              <a:t>Un objet de type </a:t>
            </a:r>
            <a:r>
              <a:rPr lang="fr-FR" dirty="0" err="1"/>
              <a:t>QApplication</a:t>
            </a:r>
            <a:r>
              <a:rPr lang="fr-FR" dirty="0"/>
              <a:t> doit être créé avant les widgets</a:t>
            </a:r>
          </a:p>
          <a:p>
            <a:r>
              <a:rPr lang="fr-FR" dirty="0"/>
              <a:t>Utiliser </a:t>
            </a:r>
            <a:r>
              <a:rPr lang="fr-FR" dirty="0" err="1"/>
              <a:t>QCoreApplication</a:t>
            </a:r>
            <a:r>
              <a:rPr lang="fr-FR" dirty="0"/>
              <a:t> si l’application n’est pas graphique</a:t>
            </a:r>
          </a:p>
        </p:txBody>
      </p:sp>
    </p:spTree>
    <p:extLst>
      <p:ext uri="{BB962C8B-B14F-4D97-AF65-F5344CB8AC3E}">
        <p14:creationId xmlns:p14="http://schemas.microsoft.com/office/powerpoint/2010/main" val="3519742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3D1516-3F73-413D-AE4D-B81992AD60C0}"/>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A5258947-7E32-4382-A648-FA4CAA4532B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2500"/>
          <a:stretch/>
        </p:blipFill>
        <p:spPr>
          <a:xfrm>
            <a:off x="0" y="0"/>
            <a:ext cx="12192000" cy="6858000"/>
          </a:xfrm>
        </p:spPr>
      </p:pic>
      <p:sp>
        <p:nvSpPr>
          <p:cNvPr id="6" name="Titre 1">
            <a:extLst>
              <a:ext uri="{FF2B5EF4-FFF2-40B4-BE49-F238E27FC236}">
                <a16:creationId xmlns:a16="http://schemas.microsoft.com/office/drawing/2014/main" id="{1D3BE43F-FB6C-4D2D-A671-7934DAA6CFD9}"/>
              </a:ext>
            </a:extLst>
          </p:cNvPr>
          <p:cNvSpPr txBox="1">
            <a:spLocks/>
          </p:cNvSpPr>
          <p:nvPr/>
        </p:nvSpPr>
        <p:spPr>
          <a:xfrm>
            <a:off x="177799" y="204643"/>
            <a:ext cx="50384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solidFill>
                  <a:schemeClr val="bg1"/>
                </a:solidFill>
              </a:rPr>
              <a:t>Premier programme</a:t>
            </a:r>
          </a:p>
        </p:txBody>
      </p:sp>
    </p:spTree>
    <p:extLst>
      <p:ext uri="{BB962C8B-B14F-4D97-AF65-F5344CB8AC3E}">
        <p14:creationId xmlns:p14="http://schemas.microsoft.com/office/powerpoint/2010/main" val="490441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CC2479-975E-418C-B368-CDE9D34FD468}"/>
              </a:ext>
            </a:extLst>
          </p:cNvPr>
          <p:cNvSpPr>
            <a:spLocks noGrp="1"/>
          </p:cNvSpPr>
          <p:nvPr>
            <p:ph type="title"/>
          </p:nvPr>
        </p:nvSpPr>
        <p:spPr/>
        <p:txBody>
          <a:bodyPr/>
          <a:lstStyle/>
          <a:p>
            <a:r>
              <a:rPr lang="fr-FR" dirty="0"/>
              <a:t>Premier programme</a:t>
            </a:r>
          </a:p>
        </p:txBody>
      </p:sp>
      <p:pic>
        <p:nvPicPr>
          <p:cNvPr id="7" name="Image 6">
            <a:extLst>
              <a:ext uri="{FF2B5EF4-FFF2-40B4-BE49-F238E27FC236}">
                <a16:creationId xmlns:a16="http://schemas.microsoft.com/office/drawing/2014/main" id="{42DF4481-63E2-47E9-AB96-91D9A82F7916}"/>
              </a:ext>
            </a:extLst>
          </p:cNvPr>
          <p:cNvPicPr>
            <a:picLocks noChangeAspect="1"/>
          </p:cNvPicPr>
          <p:nvPr/>
        </p:nvPicPr>
        <p:blipFill>
          <a:blip r:embed="rId2"/>
          <a:stretch>
            <a:fillRect/>
          </a:stretch>
        </p:blipFill>
        <p:spPr>
          <a:xfrm>
            <a:off x="0" y="1927399"/>
            <a:ext cx="9272886" cy="3964245"/>
          </a:xfrm>
          <a:prstGeom prst="rect">
            <a:avLst/>
          </a:prstGeom>
        </p:spPr>
      </p:pic>
      <p:sp>
        <p:nvSpPr>
          <p:cNvPr id="3" name="Espace réservé du contenu 2">
            <a:extLst>
              <a:ext uri="{FF2B5EF4-FFF2-40B4-BE49-F238E27FC236}">
                <a16:creationId xmlns:a16="http://schemas.microsoft.com/office/drawing/2014/main" id="{409EDE18-2578-451E-935C-7C88E80AA103}"/>
              </a:ext>
            </a:extLst>
          </p:cNvPr>
          <p:cNvSpPr>
            <a:spLocks noGrp="1"/>
          </p:cNvSpPr>
          <p:nvPr>
            <p:ph idx="1"/>
          </p:nvPr>
        </p:nvSpPr>
        <p:spPr>
          <a:xfrm>
            <a:off x="6899563" y="1825625"/>
            <a:ext cx="4655127" cy="4351338"/>
          </a:xfrm>
        </p:spPr>
        <p:txBody>
          <a:bodyPr>
            <a:normAutofit/>
          </a:bodyPr>
          <a:lstStyle/>
          <a:p>
            <a:r>
              <a:rPr lang="fr-FR" dirty="0"/>
              <a:t>Pour chaque classe Qt, il y a un fichier d’en-tête qui porte le même nom</a:t>
            </a:r>
          </a:p>
        </p:txBody>
      </p:sp>
      <p:sp>
        <p:nvSpPr>
          <p:cNvPr id="8" name="Rectangle 7">
            <a:extLst>
              <a:ext uri="{FF2B5EF4-FFF2-40B4-BE49-F238E27FC236}">
                <a16:creationId xmlns:a16="http://schemas.microsoft.com/office/drawing/2014/main" id="{FF3AF163-5286-47B5-9188-CA267D7BC8F8}"/>
              </a:ext>
            </a:extLst>
          </p:cNvPr>
          <p:cNvSpPr/>
          <p:nvPr/>
        </p:nvSpPr>
        <p:spPr>
          <a:xfrm>
            <a:off x="0" y="3117273"/>
            <a:ext cx="9486900" cy="313805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31180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CC2479-975E-418C-B368-CDE9D34FD468}"/>
              </a:ext>
            </a:extLst>
          </p:cNvPr>
          <p:cNvSpPr>
            <a:spLocks noGrp="1"/>
          </p:cNvSpPr>
          <p:nvPr>
            <p:ph type="title"/>
          </p:nvPr>
        </p:nvSpPr>
        <p:spPr/>
        <p:txBody>
          <a:bodyPr/>
          <a:lstStyle/>
          <a:p>
            <a:r>
              <a:rPr lang="fr-FR" dirty="0"/>
              <a:t>Premier programme</a:t>
            </a:r>
          </a:p>
        </p:txBody>
      </p:sp>
      <p:pic>
        <p:nvPicPr>
          <p:cNvPr id="7" name="Image 6">
            <a:extLst>
              <a:ext uri="{FF2B5EF4-FFF2-40B4-BE49-F238E27FC236}">
                <a16:creationId xmlns:a16="http://schemas.microsoft.com/office/drawing/2014/main" id="{42DF4481-63E2-47E9-AB96-91D9A82F7916}"/>
              </a:ext>
            </a:extLst>
          </p:cNvPr>
          <p:cNvPicPr>
            <a:picLocks noChangeAspect="1"/>
          </p:cNvPicPr>
          <p:nvPr/>
        </p:nvPicPr>
        <p:blipFill>
          <a:blip r:embed="rId2"/>
          <a:stretch>
            <a:fillRect/>
          </a:stretch>
        </p:blipFill>
        <p:spPr>
          <a:xfrm>
            <a:off x="0" y="1927399"/>
            <a:ext cx="9272886" cy="3964245"/>
          </a:xfrm>
          <a:prstGeom prst="rect">
            <a:avLst/>
          </a:prstGeom>
        </p:spPr>
      </p:pic>
      <p:sp>
        <p:nvSpPr>
          <p:cNvPr id="8" name="Rectangle 7">
            <a:extLst>
              <a:ext uri="{FF2B5EF4-FFF2-40B4-BE49-F238E27FC236}">
                <a16:creationId xmlns:a16="http://schemas.microsoft.com/office/drawing/2014/main" id="{FF3AF163-5286-47B5-9188-CA267D7BC8F8}"/>
              </a:ext>
            </a:extLst>
          </p:cNvPr>
          <p:cNvSpPr/>
          <p:nvPr/>
        </p:nvSpPr>
        <p:spPr>
          <a:xfrm>
            <a:off x="0" y="4353791"/>
            <a:ext cx="9486900" cy="190153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409EDE18-2578-451E-935C-7C88E80AA103}"/>
              </a:ext>
            </a:extLst>
          </p:cNvPr>
          <p:cNvSpPr>
            <a:spLocks noGrp="1"/>
          </p:cNvSpPr>
          <p:nvPr>
            <p:ph idx="1"/>
          </p:nvPr>
        </p:nvSpPr>
        <p:spPr>
          <a:xfrm>
            <a:off x="6899563" y="1825625"/>
            <a:ext cx="4655127" cy="4351338"/>
          </a:xfrm>
        </p:spPr>
        <p:txBody>
          <a:bodyPr>
            <a:normAutofit/>
          </a:bodyPr>
          <a:lstStyle/>
          <a:p>
            <a:r>
              <a:rPr lang="fr-FR" dirty="0"/>
              <a:t>Création d’un objet </a:t>
            </a:r>
            <a:r>
              <a:rPr lang="fr-FR" dirty="0" err="1"/>
              <a:t>QApplication</a:t>
            </a:r>
            <a:r>
              <a:rPr lang="fr-FR" dirty="0"/>
              <a:t> pour gérer les ressources au niveau de l’application. </a:t>
            </a:r>
          </a:p>
          <a:p>
            <a:r>
              <a:rPr lang="fr-FR" dirty="0"/>
              <a:t>Le constructeur </a:t>
            </a:r>
            <a:r>
              <a:rPr lang="fr-FR" dirty="0" err="1"/>
              <a:t>QApplication</a:t>
            </a:r>
            <a:r>
              <a:rPr lang="fr-FR" dirty="0"/>
              <a:t> exige </a:t>
            </a:r>
            <a:r>
              <a:rPr lang="fr-FR" dirty="0" err="1"/>
              <a:t>argc</a:t>
            </a:r>
            <a:r>
              <a:rPr lang="fr-FR" dirty="0"/>
              <a:t> et </a:t>
            </a:r>
            <a:r>
              <a:rPr lang="fr-FR" dirty="0" err="1"/>
              <a:t>argv</a:t>
            </a:r>
            <a:r>
              <a:rPr lang="fr-FR" dirty="0"/>
              <a:t> parce que Qt prend personnellement en charge quelques arguments de ligne de commande</a:t>
            </a:r>
          </a:p>
        </p:txBody>
      </p:sp>
    </p:spTree>
    <p:extLst>
      <p:ext uri="{BB962C8B-B14F-4D97-AF65-F5344CB8AC3E}">
        <p14:creationId xmlns:p14="http://schemas.microsoft.com/office/powerpoint/2010/main" val="59621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CC2479-975E-418C-B368-CDE9D34FD468}"/>
              </a:ext>
            </a:extLst>
          </p:cNvPr>
          <p:cNvSpPr>
            <a:spLocks noGrp="1"/>
          </p:cNvSpPr>
          <p:nvPr>
            <p:ph type="title"/>
          </p:nvPr>
        </p:nvSpPr>
        <p:spPr/>
        <p:txBody>
          <a:bodyPr/>
          <a:lstStyle/>
          <a:p>
            <a:r>
              <a:rPr lang="fr-FR" dirty="0"/>
              <a:t>Premier programme</a:t>
            </a:r>
          </a:p>
        </p:txBody>
      </p:sp>
      <p:pic>
        <p:nvPicPr>
          <p:cNvPr id="7" name="Image 6">
            <a:extLst>
              <a:ext uri="{FF2B5EF4-FFF2-40B4-BE49-F238E27FC236}">
                <a16:creationId xmlns:a16="http://schemas.microsoft.com/office/drawing/2014/main" id="{42DF4481-63E2-47E9-AB96-91D9A82F7916}"/>
              </a:ext>
            </a:extLst>
          </p:cNvPr>
          <p:cNvPicPr>
            <a:picLocks noChangeAspect="1"/>
          </p:cNvPicPr>
          <p:nvPr/>
        </p:nvPicPr>
        <p:blipFill>
          <a:blip r:embed="rId2"/>
          <a:stretch>
            <a:fillRect/>
          </a:stretch>
        </p:blipFill>
        <p:spPr>
          <a:xfrm>
            <a:off x="0" y="1927399"/>
            <a:ext cx="9272886" cy="3964245"/>
          </a:xfrm>
          <a:prstGeom prst="rect">
            <a:avLst/>
          </a:prstGeom>
        </p:spPr>
      </p:pic>
      <p:sp>
        <p:nvSpPr>
          <p:cNvPr id="8" name="Rectangle 7">
            <a:extLst>
              <a:ext uri="{FF2B5EF4-FFF2-40B4-BE49-F238E27FC236}">
                <a16:creationId xmlns:a16="http://schemas.microsoft.com/office/drawing/2014/main" id="{FF3AF163-5286-47B5-9188-CA267D7BC8F8}"/>
              </a:ext>
            </a:extLst>
          </p:cNvPr>
          <p:cNvSpPr/>
          <p:nvPr/>
        </p:nvSpPr>
        <p:spPr>
          <a:xfrm>
            <a:off x="0" y="4686299"/>
            <a:ext cx="9486900" cy="156902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409EDE18-2578-451E-935C-7C88E80AA103}"/>
              </a:ext>
            </a:extLst>
          </p:cNvPr>
          <p:cNvSpPr>
            <a:spLocks noGrp="1"/>
          </p:cNvSpPr>
          <p:nvPr>
            <p:ph idx="1"/>
          </p:nvPr>
        </p:nvSpPr>
        <p:spPr>
          <a:xfrm>
            <a:off x="6899563" y="1825625"/>
            <a:ext cx="4655127" cy="4351338"/>
          </a:xfrm>
        </p:spPr>
        <p:txBody>
          <a:bodyPr>
            <a:normAutofit/>
          </a:bodyPr>
          <a:lstStyle/>
          <a:p>
            <a:r>
              <a:rPr lang="fr-FR" dirty="0"/>
              <a:t>Création un widget </a:t>
            </a:r>
            <a:r>
              <a:rPr lang="fr-FR" dirty="0" err="1"/>
              <a:t>QLabel</a:t>
            </a:r>
            <a:r>
              <a:rPr lang="fr-FR" dirty="0"/>
              <a:t> qui affiche "Hello Qt !". Dans cet exemple, le widget </a:t>
            </a:r>
            <a:r>
              <a:rPr lang="fr-FR" dirty="0" err="1"/>
              <a:t>QLabel</a:t>
            </a:r>
            <a:r>
              <a:rPr lang="fr-FR" dirty="0"/>
              <a:t> correspond à la fenêtre d’application</a:t>
            </a:r>
          </a:p>
        </p:txBody>
      </p:sp>
    </p:spTree>
    <p:extLst>
      <p:ext uri="{BB962C8B-B14F-4D97-AF65-F5344CB8AC3E}">
        <p14:creationId xmlns:p14="http://schemas.microsoft.com/office/powerpoint/2010/main" val="21776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CC2479-975E-418C-B368-CDE9D34FD468}"/>
              </a:ext>
            </a:extLst>
          </p:cNvPr>
          <p:cNvSpPr>
            <a:spLocks noGrp="1"/>
          </p:cNvSpPr>
          <p:nvPr>
            <p:ph type="title"/>
          </p:nvPr>
        </p:nvSpPr>
        <p:spPr/>
        <p:txBody>
          <a:bodyPr/>
          <a:lstStyle/>
          <a:p>
            <a:r>
              <a:rPr lang="fr-FR" dirty="0"/>
              <a:t>Premier programme</a:t>
            </a:r>
          </a:p>
        </p:txBody>
      </p:sp>
      <p:pic>
        <p:nvPicPr>
          <p:cNvPr id="7" name="Image 6">
            <a:extLst>
              <a:ext uri="{FF2B5EF4-FFF2-40B4-BE49-F238E27FC236}">
                <a16:creationId xmlns:a16="http://schemas.microsoft.com/office/drawing/2014/main" id="{42DF4481-63E2-47E9-AB96-91D9A82F7916}"/>
              </a:ext>
            </a:extLst>
          </p:cNvPr>
          <p:cNvPicPr>
            <a:picLocks noChangeAspect="1"/>
          </p:cNvPicPr>
          <p:nvPr/>
        </p:nvPicPr>
        <p:blipFill>
          <a:blip r:embed="rId2"/>
          <a:stretch>
            <a:fillRect/>
          </a:stretch>
        </p:blipFill>
        <p:spPr>
          <a:xfrm>
            <a:off x="0" y="1927399"/>
            <a:ext cx="9272886" cy="3964245"/>
          </a:xfrm>
          <a:prstGeom prst="rect">
            <a:avLst/>
          </a:prstGeom>
        </p:spPr>
      </p:pic>
      <p:sp>
        <p:nvSpPr>
          <p:cNvPr id="8" name="Rectangle 7">
            <a:extLst>
              <a:ext uri="{FF2B5EF4-FFF2-40B4-BE49-F238E27FC236}">
                <a16:creationId xmlns:a16="http://schemas.microsoft.com/office/drawing/2014/main" id="{FF3AF163-5286-47B5-9188-CA267D7BC8F8}"/>
              </a:ext>
            </a:extLst>
          </p:cNvPr>
          <p:cNvSpPr/>
          <p:nvPr/>
        </p:nvSpPr>
        <p:spPr>
          <a:xfrm>
            <a:off x="0" y="5081155"/>
            <a:ext cx="9486900" cy="117417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409EDE18-2578-451E-935C-7C88E80AA103}"/>
              </a:ext>
            </a:extLst>
          </p:cNvPr>
          <p:cNvSpPr>
            <a:spLocks noGrp="1"/>
          </p:cNvSpPr>
          <p:nvPr>
            <p:ph idx="1"/>
          </p:nvPr>
        </p:nvSpPr>
        <p:spPr>
          <a:xfrm>
            <a:off x="6899563" y="1527464"/>
            <a:ext cx="4655127" cy="4649499"/>
          </a:xfrm>
        </p:spPr>
        <p:txBody>
          <a:bodyPr>
            <a:normAutofit/>
          </a:bodyPr>
          <a:lstStyle/>
          <a:p>
            <a:r>
              <a:rPr lang="fr-FR" dirty="0"/>
              <a:t>Affichage du </a:t>
            </a:r>
            <a:r>
              <a:rPr lang="fr-FR" dirty="0" err="1"/>
              <a:t>QLabel</a:t>
            </a:r>
            <a:r>
              <a:rPr lang="fr-FR" dirty="0"/>
              <a:t>. </a:t>
            </a:r>
          </a:p>
          <a:p>
            <a:r>
              <a:rPr lang="fr-FR" dirty="0"/>
              <a:t>Lors de leur création, les widgets sont toujours masqués, de manière à pouvoir les personnaliser avant de les afficher.</a:t>
            </a:r>
          </a:p>
        </p:txBody>
      </p:sp>
    </p:spTree>
    <p:extLst>
      <p:ext uri="{BB962C8B-B14F-4D97-AF65-F5344CB8AC3E}">
        <p14:creationId xmlns:p14="http://schemas.microsoft.com/office/powerpoint/2010/main" val="1101541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CC2479-975E-418C-B368-CDE9D34FD468}"/>
              </a:ext>
            </a:extLst>
          </p:cNvPr>
          <p:cNvSpPr>
            <a:spLocks noGrp="1"/>
          </p:cNvSpPr>
          <p:nvPr>
            <p:ph type="title"/>
          </p:nvPr>
        </p:nvSpPr>
        <p:spPr/>
        <p:txBody>
          <a:bodyPr/>
          <a:lstStyle/>
          <a:p>
            <a:r>
              <a:rPr lang="fr-FR" dirty="0"/>
              <a:t>Premier programme</a:t>
            </a:r>
          </a:p>
        </p:txBody>
      </p:sp>
      <p:pic>
        <p:nvPicPr>
          <p:cNvPr id="7" name="Image 6">
            <a:extLst>
              <a:ext uri="{FF2B5EF4-FFF2-40B4-BE49-F238E27FC236}">
                <a16:creationId xmlns:a16="http://schemas.microsoft.com/office/drawing/2014/main" id="{42DF4481-63E2-47E9-AB96-91D9A82F7916}"/>
              </a:ext>
            </a:extLst>
          </p:cNvPr>
          <p:cNvPicPr>
            <a:picLocks noChangeAspect="1"/>
          </p:cNvPicPr>
          <p:nvPr/>
        </p:nvPicPr>
        <p:blipFill>
          <a:blip r:embed="rId2"/>
          <a:stretch>
            <a:fillRect/>
          </a:stretch>
        </p:blipFill>
        <p:spPr>
          <a:xfrm>
            <a:off x="0" y="1927399"/>
            <a:ext cx="9272886" cy="3964245"/>
          </a:xfrm>
          <a:prstGeom prst="rect">
            <a:avLst/>
          </a:prstGeom>
        </p:spPr>
      </p:pic>
      <p:sp>
        <p:nvSpPr>
          <p:cNvPr id="3" name="Espace réservé du contenu 2">
            <a:extLst>
              <a:ext uri="{FF2B5EF4-FFF2-40B4-BE49-F238E27FC236}">
                <a16:creationId xmlns:a16="http://schemas.microsoft.com/office/drawing/2014/main" id="{409EDE18-2578-451E-935C-7C88E80AA103}"/>
              </a:ext>
            </a:extLst>
          </p:cNvPr>
          <p:cNvSpPr>
            <a:spLocks noGrp="1"/>
          </p:cNvSpPr>
          <p:nvPr>
            <p:ph idx="1"/>
          </p:nvPr>
        </p:nvSpPr>
        <p:spPr>
          <a:xfrm>
            <a:off x="6899563" y="1527464"/>
            <a:ext cx="4655127" cy="4649499"/>
          </a:xfrm>
        </p:spPr>
        <p:txBody>
          <a:bodyPr>
            <a:normAutofit/>
          </a:bodyPr>
          <a:lstStyle/>
          <a:p>
            <a:r>
              <a:rPr lang="fr-FR" dirty="0"/>
              <a:t>Transmission du contrôle de l’application à Qt. </a:t>
            </a:r>
          </a:p>
          <a:p>
            <a:r>
              <a:rPr lang="fr-FR" dirty="0"/>
              <a:t>A ce stade, le programme entre dans la boucle d’événement.</a:t>
            </a:r>
          </a:p>
        </p:txBody>
      </p:sp>
    </p:spTree>
    <p:extLst>
      <p:ext uri="{BB962C8B-B14F-4D97-AF65-F5344CB8AC3E}">
        <p14:creationId xmlns:p14="http://schemas.microsoft.com/office/powerpoint/2010/main" val="1042481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2539E07-B395-4B17-8F7B-102AA16FC7CC}"/>
              </a:ext>
            </a:extLst>
          </p:cNvPr>
          <p:cNvPicPr>
            <a:picLocks noChangeAspect="1"/>
          </p:cNvPicPr>
          <p:nvPr/>
        </p:nvPicPr>
        <p:blipFill rotWithShape="1">
          <a:blip r:embed="rId2">
            <a:extLst>
              <a:ext uri="{28A0092B-C50C-407E-A947-70E740481C1C}">
                <a14:useLocalDpi xmlns:a14="http://schemas.microsoft.com/office/drawing/2010/main" val="0"/>
              </a:ext>
            </a:extLst>
          </a:blip>
          <a:srcRect b="33014"/>
          <a:stretch/>
        </p:blipFill>
        <p:spPr>
          <a:xfrm>
            <a:off x="538387" y="1"/>
            <a:ext cx="8460140" cy="6858000"/>
          </a:xfrm>
          <a:prstGeom prst="rect">
            <a:avLst/>
          </a:prstGeom>
        </p:spPr>
      </p:pic>
      <p:sp>
        <p:nvSpPr>
          <p:cNvPr id="6" name="Titre 1">
            <a:extLst>
              <a:ext uri="{FF2B5EF4-FFF2-40B4-BE49-F238E27FC236}">
                <a16:creationId xmlns:a16="http://schemas.microsoft.com/office/drawing/2014/main" id="{81BD9D5A-437B-4928-BC89-B8CD97F0D92E}"/>
              </a:ext>
            </a:extLst>
          </p:cNvPr>
          <p:cNvSpPr>
            <a:spLocks noGrp="1"/>
          </p:cNvSpPr>
          <p:nvPr>
            <p:ph type="title"/>
          </p:nvPr>
        </p:nvSpPr>
        <p:spPr>
          <a:xfrm>
            <a:off x="7782791" y="3377045"/>
            <a:ext cx="3394363" cy="1325563"/>
          </a:xfrm>
        </p:spPr>
        <p:txBody>
          <a:bodyPr/>
          <a:lstStyle/>
          <a:p>
            <a:pPr algn="ctr"/>
            <a:r>
              <a:rPr lang="fr-FR" b="1" dirty="0" err="1"/>
              <a:t>Signals</a:t>
            </a:r>
            <a:r>
              <a:rPr lang="fr-FR" b="1" dirty="0"/>
              <a:t> / Slots</a:t>
            </a:r>
          </a:p>
        </p:txBody>
      </p:sp>
    </p:spTree>
    <p:extLst>
      <p:ext uri="{BB962C8B-B14F-4D97-AF65-F5344CB8AC3E}">
        <p14:creationId xmlns:p14="http://schemas.microsoft.com/office/powerpoint/2010/main" val="3545524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7E3AF0-7851-4401-814E-2C239480DA2A}"/>
              </a:ext>
            </a:extLst>
          </p:cNvPr>
          <p:cNvSpPr>
            <a:spLocks noGrp="1"/>
          </p:cNvSpPr>
          <p:nvPr>
            <p:ph type="title"/>
          </p:nvPr>
        </p:nvSpPr>
        <p:spPr/>
        <p:txBody>
          <a:bodyPr/>
          <a:lstStyle/>
          <a:p>
            <a:r>
              <a:rPr lang="fr-FR" dirty="0"/>
              <a:t>Présentation</a:t>
            </a:r>
          </a:p>
        </p:txBody>
      </p:sp>
      <p:sp>
        <p:nvSpPr>
          <p:cNvPr id="3" name="Espace réservé du contenu 2">
            <a:extLst>
              <a:ext uri="{FF2B5EF4-FFF2-40B4-BE49-F238E27FC236}">
                <a16:creationId xmlns:a16="http://schemas.microsoft.com/office/drawing/2014/main" id="{2E7F831E-4DA8-438F-B42A-B4CFAFE56581}"/>
              </a:ext>
            </a:extLst>
          </p:cNvPr>
          <p:cNvSpPr>
            <a:spLocks noGrp="1"/>
          </p:cNvSpPr>
          <p:nvPr>
            <p:ph idx="1"/>
          </p:nvPr>
        </p:nvSpPr>
        <p:spPr/>
        <p:txBody>
          <a:bodyPr/>
          <a:lstStyle/>
          <a:p>
            <a:r>
              <a:rPr lang="fr-FR" dirty="0"/>
              <a:t>Plateforme de développement d’interfaces graphiques (GUI -</a:t>
            </a:r>
            <a:r>
              <a:rPr lang="fr-FR" dirty="0" err="1"/>
              <a:t>Graphical</a:t>
            </a:r>
            <a:r>
              <a:rPr lang="fr-FR" dirty="0"/>
              <a:t> User Interface) </a:t>
            </a:r>
          </a:p>
          <a:p>
            <a:r>
              <a:rPr lang="fr-FR" dirty="0"/>
              <a:t>Créée par la société norvégienne Troll Tech en 1995, rachetée par Nokia en février 2008 puis </a:t>
            </a:r>
            <a:r>
              <a:rPr lang="fr-FR" dirty="0" err="1"/>
              <a:t>Digia</a:t>
            </a:r>
            <a:r>
              <a:rPr lang="fr-FR" dirty="0"/>
              <a:t> en 2012.</a:t>
            </a:r>
          </a:p>
          <a:p>
            <a:endParaRPr lang="fr-FR" dirty="0"/>
          </a:p>
          <a:p>
            <a:r>
              <a:rPr lang="fr-FR" dirty="0"/>
              <a:t>Qt est écrite en C++ et elle est, à la base, conçue pour être utilisée en C++. </a:t>
            </a:r>
          </a:p>
          <a:p>
            <a:r>
              <a:rPr lang="fr-FR" dirty="0"/>
              <a:t>Toutefois, il est aujourd’hui possible de l'utiliser avec d'autres langages comme Java, Python...</a:t>
            </a:r>
          </a:p>
          <a:p>
            <a:endParaRPr lang="fr-FR" dirty="0"/>
          </a:p>
        </p:txBody>
      </p:sp>
    </p:spTree>
    <p:extLst>
      <p:ext uri="{BB962C8B-B14F-4D97-AF65-F5344CB8AC3E}">
        <p14:creationId xmlns:p14="http://schemas.microsoft.com/office/powerpoint/2010/main" val="45559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096921-A6DD-415E-AF58-FBEC6783B805}"/>
              </a:ext>
            </a:extLst>
          </p:cNvPr>
          <p:cNvSpPr>
            <a:spLocks noGrp="1"/>
          </p:cNvSpPr>
          <p:nvPr>
            <p:ph type="title"/>
          </p:nvPr>
        </p:nvSpPr>
        <p:spPr/>
        <p:txBody>
          <a:bodyPr/>
          <a:lstStyle/>
          <a:p>
            <a:r>
              <a:rPr lang="fr-FR" dirty="0" err="1"/>
              <a:t>Signals</a:t>
            </a:r>
            <a:endParaRPr lang="fr-FR" dirty="0"/>
          </a:p>
        </p:txBody>
      </p:sp>
      <p:sp>
        <p:nvSpPr>
          <p:cNvPr id="3" name="Espace réservé du contenu 2">
            <a:extLst>
              <a:ext uri="{FF2B5EF4-FFF2-40B4-BE49-F238E27FC236}">
                <a16:creationId xmlns:a16="http://schemas.microsoft.com/office/drawing/2014/main" id="{CFE6C352-E943-4389-8297-FD80B2891CF1}"/>
              </a:ext>
            </a:extLst>
          </p:cNvPr>
          <p:cNvSpPr>
            <a:spLocks noGrp="1"/>
          </p:cNvSpPr>
          <p:nvPr>
            <p:ph idx="1"/>
          </p:nvPr>
        </p:nvSpPr>
        <p:spPr/>
        <p:txBody>
          <a:bodyPr>
            <a:normAutofit/>
          </a:bodyPr>
          <a:lstStyle/>
          <a:p>
            <a:r>
              <a:rPr lang="fr-FR" dirty="0"/>
              <a:t>Pour la gestion des événements, Qt utilise un mécanisme de communication d'objets faiblement couplés appelé signal/slot. </a:t>
            </a:r>
          </a:p>
          <a:p>
            <a:r>
              <a:rPr lang="fr-FR" dirty="0"/>
              <a:t>Faiblement couplé signifie que l'émetteur d'un signal ne sait pas quel objet va le prendre en compte (d'ailleurs, il sera peut être ignoré). De la même façon, un objet interceptant un signal ne sait pas quel objet a émis le signal.</a:t>
            </a:r>
          </a:p>
          <a:p>
            <a:r>
              <a:rPr lang="fr-FR" dirty="0"/>
              <a:t>Tout objet dont la classe hérite (directement ou non) de la classe </a:t>
            </a:r>
            <a:r>
              <a:rPr lang="fr-FR" dirty="0" err="1"/>
              <a:t>QObject</a:t>
            </a:r>
            <a:r>
              <a:rPr lang="fr-FR" dirty="0"/>
              <a:t> peut émettre et recevoir un signal.</a:t>
            </a:r>
          </a:p>
        </p:txBody>
      </p:sp>
    </p:spTree>
    <p:extLst>
      <p:ext uri="{BB962C8B-B14F-4D97-AF65-F5344CB8AC3E}">
        <p14:creationId xmlns:p14="http://schemas.microsoft.com/office/powerpoint/2010/main" val="234185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0803E8-55B9-49B3-A815-DC088A7794A9}"/>
              </a:ext>
            </a:extLst>
          </p:cNvPr>
          <p:cNvSpPr>
            <a:spLocks noGrp="1"/>
          </p:cNvSpPr>
          <p:nvPr>
            <p:ph type="title"/>
          </p:nvPr>
        </p:nvSpPr>
        <p:spPr/>
        <p:txBody>
          <a:bodyPr/>
          <a:lstStyle/>
          <a:p>
            <a:r>
              <a:rPr lang="fr-FR" dirty="0"/>
              <a:t>Slots</a:t>
            </a:r>
          </a:p>
        </p:txBody>
      </p:sp>
      <p:sp>
        <p:nvSpPr>
          <p:cNvPr id="3" name="Espace réservé du contenu 2">
            <a:extLst>
              <a:ext uri="{FF2B5EF4-FFF2-40B4-BE49-F238E27FC236}">
                <a16:creationId xmlns:a16="http://schemas.microsoft.com/office/drawing/2014/main" id="{D162BA4E-82B1-4A57-877B-0FDB44029169}"/>
              </a:ext>
            </a:extLst>
          </p:cNvPr>
          <p:cNvSpPr>
            <a:spLocks noGrp="1"/>
          </p:cNvSpPr>
          <p:nvPr>
            <p:ph idx="1"/>
          </p:nvPr>
        </p:nvSpPr>
        <p:spPr/>
        <p:txBody>
          <a:bodyPr/>
          <a:lstStyle/>
          <a:p>
            <a:r>
              <a:rPr lang="fr-FR" dirty="0"/>
              <a:t>Ce sont des événements qui surviennent suite à des actions de l'utilisateur. Pour répondre à ces signaux, les classes possèdent des méthodes spéciales appelées slot. Pour associer une action à un événement, il faut donc connecter un signal à un slot.</a:t>
            </a:r>
          </a:p>
          <a:p>
            <a:endParaRPr lang="fr-FR" dirty="0"/>
          </a:p>
        </p:txBody>
      </p:sp>
    </p:spTree>
    <p:extLst>
      <p:ext uri="{BB962C8B-B14F-4D97-AF65-F5344CB8AC3E}">
        <p14:creationId xmlns:p14="http://schemas.microsoft.com/office/powerpoint/2010/main" val="4174704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5C667E-07D4-451D-B956-73E0BDA0C767}"/>
              </a:ext>
            </a:extLst>
          </p:cNvPr>
          <p:cNvSpPr>
            <a:spLocks noGrp="1"/>
          </p:cNvSpPr>
          <p:nvPr>
            <p:ph type="title"/>
          </p:nvPr>
        </p:nvSpPr>
        <p:spPr/>
        <p:txBody>
          <a:bodyPr/>
          <a:lstStyle/>
          <a:p>
            <a:r>
              <a:rPr lang="fr-FR" dirty="0"/>
              <a:t>Connexion</a:t>
            </a:r>
          </a:p>
        </p:txBody>
      </p:sp>
      <p:sp>
        <p:nvSpPr>
          <p:cNvPr id="3" name="Espace réservé du contenu 2">
            <a:extLst>
              <a:ext uri="{FF2B5EF4-FFF2-40B4-BE49-F238E27FC236}">
                <a16:creationId xmlns:a16="http://schemas.microsoft.com/office/drawing/2014/main" id="{C50AEE4E-7D7E-43EC-9841-E8DA299CBF8F}"/>
              </a:ext>
            </a:extLst>
          </p:cNvPr>
          <p:cNvSpPr>
            <a:spLocks noGrp="1"/>
          </p:cNvSpPr>
          <p:nvPr>
            <p:ph idx="1"/>
          </p:nvPr>
        </p:nvSpPr>
        <p:spPr>
          <a:xfrm>
            <a:off x="838201" y="1825625"/>
            <a:ext cx="6674426" cy="4351338"/>
          </a:xfrm>
        </p:spPr>
        <p:txBody>
          <a:bodyPr>
            <a:normAutofit/>
          </a:bodyPr>
          <a:lstStyle/>
          <a:p>
            <a:r>
              <a:rPr lang="fr-FR" dirty="0"/>
              <a:t>Cette notion est spécifique à Qt.</a:t>
            </a:r>
          </a:p>
          <a:p>
            <a:pPr lvl="1"/>
            <a:r>
              <a:rPr lang="fr-FR" dirty="0"/>
              <a:t>Un signal est émis par un objet quand son état change d’une manière susceptible d’intéresser d’autres objets</a:t>
            </a:r>
          </a:p>
          <a:p>
            <a:pPr lvl="1"/>
            <a:r>
              <a:rPr lang="fr-FR" dirty="0"/>
              <a:t>Un slot est une fonction qui peut être appelée de manière automatique en réponse à l’émission d’un signal</a:t>
            </a:r>
          </a:p>
          <a:p>
            <a:pPr lvl="1"/>
            <a:r>
              <a:rPr lang="fr-FR" dirty="0"/>
              <a:t>La connexion d’un signal à un slot ce fait grâce à la méthode </a:t>
            </a:r>
            <a:r>
              <a:rPr lang="fr-FR" dirty="0" err="1"/>
              <a:t>connect</a:t>
            </a:r>
            <a:r>
              <a:rPr lang="fr-FR" dirty="0"/>
              <a:t>()</a:t>
            </a:r>
          </a:p>
          <a:p>
            <a:pPr lvl="1"/>
            <a:r>
              <a:rPr lang="fr-FR" dirty="0"/>
              <a:t>Les signaux et les slots sont considérés par Qt comme des éléments d'une classe à part entière, en plus des attributs et des méthodes.</a:t>
            </a:r>
          </a:p>
        </p:txBody>
      </p:sp>
      <p:pic>
        <p:nvPicPr>
          <p:cNvPr id="5" name="Image 4">
            <a:extLst>
              <a:ext uri="{FF2B5EF4-FFF2-40B4-BE49-F238E27FC236}">
                <a16:creationId xmlns:a16="http://schemas.microsoft.com/office/drawing/2014/main" id="{A4D32FF0-C8AA-4191-9405-66B80FEA0F43}"/>
              </a:ext>
            </a:extLst>
          </p:cNvPr>
          <p:cNvPicPr>
            <a:picLocks noChangeAspect="1"/>
          </p:cNvPicPr>
          <p:nvPr/>
        </p:nvPicPr>
        <p:blipFill>
          <a:blip r:embed="rId2"/>
          <a:stretch>
            <a:fillRect/>
          </a:stretch>
        </p:blipFill>
        <p:spPr>
          <a:xfrm>
            <a:off x="7634287" y="4195763"/>
            <a:ext cx="4010025" cy="1981200"/>
          </a:xfrm>
          <a:prstGeom prst="rect">
            <a:avLst/>
          </a:prstGeom>
        </p:spPr>
      </p:pic>
    </p:spTree>
    <p:extLst>
      <p:ext uri="{BB962C8B-B14F-4D97-AF65-F5344CB8AC3E}">
        <p14:creationId xmlns:p14="http://schemas.microsoft.com/office/powerpoint/2010/main" val="383529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CEEFBB6-2878-4D1E-8FE0-326593F5B020}"/>
              </a:ext>
            </a:extLst>
          </p:cNvPr>
          <p:cNvSpPr>
            <a:spLocks noGrp="1"/>
          </p:cNvSpPr>
          <p:nvPr>
            <p:ph idx="1"/>
          </p:nvPr>
        </p:nvSpPr>
        <p:spPr>
          <a:xfrm>
            <a:off x="838200" y="561109"/>
            <a:ext cx="10515600" cy="6037118"/>
          </a:xfrm>
        </p:spPr>
        <p:txBody>
          <a:bodyPr>
            <a:normAutofit/>
          </a:bodyPr>
          <a:lstStyle/>
          <a:p>
            <a:r>
              <a:rPr lang="fr-FR" dirty="0"/>
              <a:t>Une connexion est possible entre un signal et un slot</a:t>
            </a:r>
          </a:p>
          <a:p>
            <a:pPr lvl="1"/>
            <a:r>
              <a:rPr lang="fr-FR" dirty="0"/>
              <a:t>si les deux méthodes ont les mêmes signatures</a:t>
            </a:r>
          </a:p>
          <a:p>
            <a:pPr lvl="1"/>
            <a:r>
              <a:rPr lang="fr-FR" dirty="0"/>
              <a:t>si le slot a moins de paramètres que le signal (les paramètres supplémentaires sont ignorés)</a:t>
            </a:r>
          </a:p>
          <a:p>
            <a:r>
              <a:rPr lang="fr-FR" dirty="0"/>
              <a:t>Un signal peut être connecté à plusieurs slots. Attention : les slots sont activés dans un ordre arbitraire</a:t>
            </a:r>
          </a:p>
          <a:p>
            <a:r>
              <a:rPr lang="fr-FR" dirty="0"/>
              <a:t>Plusieurs signaux peuvent être connectés à un seul slot</a:t>
            </a:r>
          </a:p>
          <a:p>
            <a:r>
              <a:rPr lang="fr-FR" dirty="0"/>
              <a:t>On peut également connecter deux signaux : dans ce cas, lorsque le premier signal est émis, il entraîne l'émission du second</a:t>
            </a:r>
          </a:p>
          <a:p>
            <a:r>
              <a:rPr lang="fr-FR" dirty="0"/>
              <a:t>En cas d’erreur de connexion</a:t>
            </a:r>
          </a:p>
          <a:p>
            <a:pPr lvl="1"/>
            <a:r>
              <a:rPr lang="fr-FR" dirty="0" err="1"/>
              <a:t>connect</a:t>
            </a:r>
            <a:r>
              <a:rPr lang="fr-FR" dirty="0"/>
              <a:t>(...) renvoie false</a:t>
            </a:r>
          </a:p>
          <a:p>
            <a:pPr lvl="1"/>
            <a:r>
              <a:rPr lang="fr-FR" dirty="0"/>
              <a:t>on a des messages d’avertissements à l’exécution</a:t>
            </a:r>
          </a:p>
        </p:txBody>
      </p:sp>
    </p:spTree>
    <p:extLst>
      <p:ext uri="{BB962C8B-B14F-4D97-AF65-F5344CB8AC3E}">
        <p14:creationId xmlns:p14="http://schemas.microsoft.com/office/powerpoint/2010/main" val="393309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928A30-7043-4B8B-AF9D-0B7B26F02687}"/>
              </a:ext>
            </a:extLst>
          </p:cNvPr>
          <p:cNvSpPr>
            <a:spLocks noGrp="1"/>
          </p:cNvSpPr>
          <p:nvPr>
            <p:ph type="title"/>
          </p:nvPr>
        </p:nvSpPr>
        <p:spPr/>
        <p:txBody>
          <a:bodyPr/>
          <a:lstStyle/>
          <a:p>
            <a:r>
              <a:rPr lang="fr-FR" dirty="0"/>
              <a:t>Connexion entre un signal et un slot</a:t>
            </a:r>
          </a:p>
        </p:txBody>
      </p:sp>
      <p:sp>
        <p:nvSpPr>
          <p:cNvPr id="3" name="Espace réservé du contenu 2">
            <a:extLst>
              <a:ext uri="{FF2B5EF4-FFF2-40B4-BE49-F238E27FC236}">
                <a16:creationId xmlns:a16="http://schemas.microsoft.com/office/drawing/2014/main" id="{9D5F7CB3-CD7B-401E-B838-4DE76342A930}"/>
              </a:ext>
            </a:extLst>
          </p:cNvPr>
          <p:cNvSpPr>
            <a:spLocks noGrp="1"/>
          </p:cNvSpPr>
          <p:nvPr>
            <p:ph idx="1"/>
          </p:nvPr>
        </p:nvSpPr>
        <p:spPr/>
        <p:txBody>
          <a:bodyPr/>
          <a:lstStyle/>
          <a:p>
            <a:r>
              <a:rPr lang="fr-FR" dirty="0"/>
              <a:t>Nous voulons connecter le signal « bouton cliqué » au slot « quitter l'application ». Ainsi, un clic sur le bouton provoquerait l'arrêt de l'application.</a:t>
            </a:r>
          </a:p>
          <a:p>
            <a:r>
              <a:rPr lang="fr-FR" dirty="0"/>
              <a:t>Pour cela, on </a:t>
            </a:r>
            <a:r>
              <a:rPr lang="fr-FR" dirty="0" err="1"/>
              <a:t>utiise</a:t>
            </a:r>
            <a:r>
              <a:rPr lang="fr-FR" dirty="0"/>
              <a:t> une méthode statique de </a:t>
            </a:r>
            <a:r>
              <a:rPr lang="fr-FR" dirty="0" err="1"/>
              <a:t>QObject</a:t>
            </a:r>
            <a:r>
              <a:rPr lang="fr-FR" dirty="0"/>
              <a:t> :: </a:t>
            </a:r>
            <a:r>
              <a:rPr lang="fr-FR" dirty="0" err="1"/>
              <a:t>connect</a:t>
            </a:r>
            <a:r>
              <a:rPr lang="fr-FR" dirty="0"/>
              <a:t>().</a:t>
            </a:r>
          </a:p>
        </p:txBody>
      </p:sp>
      <p:pic>
        <p:nvPicPr>
          <p:cNvPr id="5" name="Image 4">
            <a:extLst>
              <a:ext uri="{FF2B5EF4-FFF2-40B4-BE49-F238E27FC236}">
                <a16:creationId xmlns:a16="http://schemas.microsoft.com/office/drawing/2014/main" id="{6E6A3FA8-A46C-4EBB-BC0A-54D4B23EA828}"/>
              </a:ext>
            </a:extLst>
          </p:cNvPr>
          <p:cNvPicPr>
            <a:picLocks noChangeAspect="1"/>
          </p:cNvPicPr>
          <p:nvPr/>
        </p:nvPicPr>
        <p:blipFill>
          <a:blip r:embed="rId2"/>
          <a:stretch>
            <a:fillRect/>
          </a:stretch>
        </p:blipFill>
        <p:spPr>
          <a:xfrm>
            <a:off x="4090987" y="3929063"/>
            <a:ext cx="4010025" cy="2247900"/>
          </a:xfrm>
          <a:prstGeom prst="rect">
            <a:avLst/>
          </a:prstGeom>
        </p:spPr>
      </p:pic>
    </p:spTree>
    <p:extLst>
      <p:ext uri="{BB962C8B-B14F-4D97-AF65-F5344CB8AC3E}">
        <p14:creationId xmlns:p14="http://schemas.microsoft.com/office/powerpoint/2010/main" val="3319170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032705-C7B9-4D65-BB04-A88416E8D08D}"/>
              </a:ext>
            </a:extLst>
          </p:cNvPr>
          <p:cNvSpPr>
            <a:spLocks noGrp="1"/>
          </p:cNvSpPr>
          <p:nvPr>
            <p:ph type="title"/>
          </p:nvPr>
        </p:nvSpPr>
        <p:spPr/>
        <p:txBody>
          <a:bodyPr/>
          <a:lstStyle/>
          <a:p>
            <a:r>
              <a:rPr lang="fr-FR" dirty="0"/>
              <a:t>Méthode </a:t>
            </a:r>
            <a:r>
              <a:rPr lang="fr-FR" dirty="0" err="1"/>
              <a:t>connect</a:t>
            </a:r>
            <a:r>
              <a:rPr lang="fr-FR" dirty="0"/>
              <a:t>()</a:t>
            </a:r>
          </a:p>
        </p:txBody>
      </p:sp>
      <p:sp>
        <p:nvSpPr>
          <p:cNvPr id="3" name="Espace réservé du contenu 2">
            <a:extLst>
              <a:ext uri="{FF2B5EF4-FFF2-40B4-BE49-F238E27FC236}">
                <a16:creationId xmlns:a16="http://schemas.microsoft.com/office/drawing/2014/main" id="{67E409CA-24FB-4FBF-85A1-2E0DA73311DA}"/>
              </a:ext>
            </a:extLst>
          </p:cNvPr>
          <p:cNvSpPr>
            <a:spLocks noGrp="1"/>
          </p:cNvSpPr>
          <p:nvPr>
            <p:ph idx="1"/>
          </p:nvPr>
        </p:nvSpPr>
        <p:spPr>
          <a:xfrm>
            <a:off x="838200" y="1825625"/>
            <a:ext cx="10515600" cy="4667250"/>
          </a:xfrm>
        </p:spPr>
        <p:txBody>
          <a:bodyPr>
            <a:normAutofit lnSpcReduction="10000"/>
          </a:bodyPr>
          <a:lstStyle/>
          <a:p>
            <a:r>
              <a:rPr lang="fr-FR" dirty="0" err="1"/>
              <a:t>connect</a:t>
            </a:r>
            <a:r>
              <a:rPr lang="fr-FR" dirty="0"/>
              <a:t>() est une méthode statique.</a:t>
            </a:r>
          </a:p>
          <a:p>
            <a:pPr marL="0" indent="0">
              <a:buNone/>
            </a:pPr>
            <a:endParaRPr lang="fr-FR" i="1" dirty="0"/>
          </a:p>
          <a:p>
            <a:pPr marL="0" indent="0">
              <a:buNone/>
            </a:pPr>
            <a:r>
              <a:rPr lang="fr-FR" i="1" u="sng" dirty="0">
                <a:solidFill>
                  <a:schemeClr val="bg1">
                    <a:lumMod val="50000"/>
                  </a:schemeClr>
                </a:solidFill>
              </a:rPr>
              <a:t>Rappel</a:t>
            </a:r>
            <a:r>
              <a:rPr lang="fr-FR" i="1" dirty="0">
                <a:solidFill>
                  <a:schemeClr val="bg1">
                    <a:lumMod val="50000"/>
                  </a:schemeClr>
                </a:solidFill>
              </a:rPr>
              <a:t> : une méthode statique est une méthode d'une classe que l'on peut appeler sans créer d'objet. C'est en fait exactement comme une fonction classique.</a:t>
            </a:r>
          </a:p>
          <a:p>
            <a:endParaRPr lang="fr-FR" dirty="0"/>
          </a:p>
          <a:p>
            <a:r>
              <a:rPr lang="fr-FR" dirty="0"/>
              <a:t>Pour appeler une méthode statique, il faut faire précéder son intitulé du nom de la classe dans laquelle elle est déclarée. Comme </a:t>
            </a:r>
            <a:r>
              <a:rPr lang="fr-FR" dirty="0" err="1"/>
              <a:t>connect</a:t>
            </a:r>
            <a:r>
              <a:rPr lang="fr-FR" dirty="0"/>
              <a:t>() appartient à la classe </a:t>
            </a:r>
            <a:r>
              <a:rPr lang="fr-FR" dirty="0" err="1"/>
              <a:t>QObject</a:t>
            </a:r>
            <a:r>
              <a:rPr lang="fr-FR" dirty="0"/>
              <a:t>, il faut donc écrire :</a:t>
            </a:r>
          </a:p>
          <a:p>
            <a:endParaRPr lang="fr-FR" dirty="0"/>
          </a:p>
          <a:p>
            <a:pPr marL="0" indent="0" algn="ctr">
              <a:buNone/>
            </a:pPr>
            <a:r>
              <a:rPr lang="fr-FR" dirty="0" err="1">
                <a:latin typeface="Consolas" panose="020B0609020204030204" pitchFamily="49" charset="0"/>
              </a:rPr>
              <a:t>QObject</a:t>
            </a:r>
            <a:r>
              <a:rPr lang="fr-FR" dirty="0">
                <a:latin typeface="Consolas" panose="020B0609020204030204" pitchFamily="49" charset="0"/>
              </a:rPr>
              <a:t>::</a:t>
            </a:r>
            <a:r>
              <a:rPr lang="fr-FR" dirty="0" err="1">
                <a:latin typeface="Consolas" panose="020B0609020204030204" pitchFamily="49" charset="0"/>
              </a:rPr>
              <a:t>connect</a:t>
            </a:r>
            <a:r>
              <a:rPr lang="fr-FR" dirty="0">
                <a:latin typeface="Consolas" panose="020B0609020204030204" pitchFamily="49" charset="0"/>
              </a:rPr>
              <a:t>();</a:t>
            </a:r>
          </a:p>
        </p:txBody>
      </p:sp>
    </p:spTree>
    <p:extLst>
      <p:ext uri="{BB962C8B-B14F-4D97-AF65-F5344CB8AC3E}">
        <p14:creationId xmlns:p14="http://schemas.microsoft.com/office/powerpoint/2010/main" val="164329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AF420-C4EC-45F0-9485-AC1486828373}"/>
              </a:ext>
            </a:extLst>
          </p:cNvPr>
          <p:cNvSpPr>
            <a:spLocks noGrp="1"/>
          </p:cNvSpPr>
          <p:nvPr>
            <p:ph type="title"/>
          </p:nvPr>
        </p:nvSpPr>
        <p:spPr/>
        <p:txBody>
          <a:bodyPr/>
          <a:lstStyle/>
          <a:p>
            <a:r>
              <a:rPr lang="fr-FR" dirty="0"/>
              <a:t>Méthode </a:t>
            </a:r>
            <a:r>
              <a:rPr lang="fr-FR" dirty="0" err="1"/>
              <a:t>connect</a:t>
            </a:r>
            <a:r>
              <a:rPr lang="fr-FR" dirty="0"/>
              <a:t>()</a:t>
            </a:r>
          </a:p>
        </p:txBody>
      </p:sp>
      <p:sp>
        <p:nvSpPr>
          <p:cNvPr id="3" name="Espace réservé du contenu 2">
            <a:extLst>
              <a:ext uri="{FF2B5EF4-FFF2-40B4-BE49-F238E27FC236}">
                <a16:creationId xmlns:a16="http://schemas.microsoft.com/office/drawing/2014/main" id="{115B09EB-BE48-4E4B-BCEA-90A866CEB3BC}"/>
              </a:ext>
            </a:extLst>
          </p:cNvPr>
          <p:cNvSpPr>
            <a:spLocks noGrp="1"/>
          </p:cNvSpPr>
          <p:nvPr>
            <p:ph idx="1"/>
          </p:nvPr>
        </p:nvSpPr>
        <p:spPr/>
        <p:txBody>
          <a:bodyPr/>
          <a:lstStyle/>
          <a:p>
            <a:r>
              <a:rPr lang="fr-FR" dirty="0"/>
              <a:t>La méthode </a:t>
            </a:r>
            <a:r>
              <a:rPr lang="fr-FR" dirty="0" err="1"/>
              <a:t>connect</a:t>
            </a:r>
            <a:r>
              <a:rPr lang="fr-FR" dirty="0"/>
              <a:t>() prend 4 arguments :</a:t>
            </a:r>
          </a:p>
          <a:p>
            <a:pPr lvl="1"/>
            <a:r>
              <a:rPr lang="fr-FR" dirty="0"/>
              <a:t>un pointeur vers l'objet qui émet le signal ;</a:t>
            </a:r>
          </a:p>
          <a:p>
            <a:pPr lvl="1"/>
            <a:r>
              <a:rPr lang="fr-FR" dirty="0"/>
              <a:t>le nom du signal que l'on souhaite « intercepter » ;</a:t>
            </a:r>
          </a:p>
          <a:p>
            <a:pPr lvl="1"/>
            <a:r>
              <a:rPr lang="fr-FR" dirty="0"/>
              <a:t>un pointeur vers l'objet qui contient le slot récepteur ;</a:t>
            </a:r>
          </a:p>
          <a:p>
            <a:pPr lvl="1"/>
            <a:r>
              <a:rPr lang="fr-FR" dirty="0"/>
              <a:t>le nom du slot qui doit s'exécuter lorsque le signal se produit.</a:t>
            </a:r>
          </a:p>
          <a:p>
            <a:endParaRPr lang="fr-FR" dirty="0"/>
          </a:p>
          <a:p>
            <a:r>
              <a:rPr lang="fr-FR" dirty="0"/>
              <a:t>Il existe aussi une méthode </a:t>
            </a:r>
            <a:r>
              <a:rPr lang="fr-FR" dirty="0" err="1"/>
              <a:t>disconnect</a:t>
            </a:r>
            <a:r>
              <a:rPr lang="fr-FR" dirty="0"/>
              <a:t>() permettant de casser la connexion entre deux objets</a:t>
            </a:r>
          </a:p>
          <a:p>
            <a:endParaRPr lang="fr-FR" dirty="0"/>
          </a:p>
        </p:txBody>
      </p:sp>
    </p:spTree>
    <p:extLst>
      <p:ext uri="{BB962C8B-B14F-4D97-AF65-F5344CB8AC3E}">
        <p14:creationId xmlns:p14="http://schemas.microsoft.com/office/powerpoint/2010/main" val="136326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F1D793-29CD-4A57-930E-562DB24B14B6}"/>
              </a:ext>
            </a:extLst>
          </p:cNvPr>
          <p:cNvSpPr>
            <a:spLocks noGrp="1"/>
          </p:cNvSpPr>
          <p:nvPr>
            <p:ph type="title"/>
          </p:nvPr>
        </p:nvSpPr>
        <p:spPr/>
        <p:txBody>
          <a:bodyPr/>
          <a:lstStyle/>
          <a:p>
            <a:r>
              <a:rPr lang="fr-FR" dirty="0"/>
              <a:t>Exemple</a:t>
            </a:r>
          </a:p>
        </p:txBody>
      </p:sp>
      <p:sp>
        <p:nvSpPr>
          <p:cNvPr id="3" name="Espace réservé du contenu 2">
            <a:extLst>
              <a:ext uri="{FF2B5EF4-FFF2-40B4-BE49-F238E27FC236}">
                <a16:creationId xmlns:a16="http://schemas.microsoft.com/office/drawing/2014/main" id="{35906AA0-2407-4669-BAA0-FB9801F81F74}"/>
              </a:ext>
            </a:extLst>
          </p:cNvPr>
          <p:cNvSpPr>
            <a:spLocks noGrp="1"/>
          </p:cNvSpPr>
          <p:nvPr>
            <p:ph idx="1"/>
          </p:nvPr>
        </p:nvSpPr>
        <p:spPr>
          <a:xfrm>
            <a:off x="838200" y="3428999"/>
            <a:ext cx="10515600" cy="3252356"/>
          </a:xfrm>
        </p:spPr>
        <p:txBody>
          <a:bodyPr>
            <a:normAutofit fontScale="85000" lnSpcReduction="10000"/>
          </a:bodyPr>
          <a:lstStyle/>
          <a:p>
            <a:pPr>
              <a:lnSpc>
                <a:spcPct val="100000"/>
              </a:lnSpc>
            </a:pPr>
            <a:r>
              <a:rPr lang="fr-FR" dirty="0" err="1">
                <a:solidFill>
                  <a:srgbClr val="C00000"/>
                </a:solidFill>
                <a:latin typeface="Consolas" panose="020B0609020204030204" pitchFamily="49" charset="0"/>
              </a:rPr>
              <a:t>m_bouton</a:t>
            </a:r>
            <a:r>
              <a:rPr lang="fr-FR" dirty="0"/>
              <a:t> : c'est un pointeur vers le bouton qui va émettre le signal.</a:t>
            </a:r>
          </a:p>
          <a:p>
            <a:pPr>
              <a:lnSpc>
                <a:spcPct val="100000"/>
              </a:lnSpc>
            </a:pPr>
            <a:r>
              <a:rPr lang="fr-FR" dirty="0">
                <a:solidFill>
                  <a:schemeClr val="accent1">
                    <a:lumMod val="75000"/>
                  </a:schemeClr>
                </a:solidFill>
                <a:latin typeface="Consolas" panose="020B0609020204030204" pitchFamily="49" charset="0"/>
              </a:rPr>
              <a:t>SIGNAL</a:t>
            </a:r>
            <a:r>
              <a:rPr lang="fr-FR" dirty="0">
                <a:latin typeface="Consolas" panose="020B0609020204030204" pitchFamily="49" charset="0"/>
              </a:rPr>
              <a:t>(</a:t>
            </a:r>
            <a:r>
              <a:rPr lang="fr-FR" dirty="0" err="1">
                <a:solidFill>
                  <a:schemeClr val="accent5">
                    <a:lumMod val="75000"/>
                  </a:schemeClr>
                </a:solidFill>
                <a:latin typeface="Consolas" panose="020B0609020204030204" pitchFamily="49" charset="0"/>
              </a:rPr>
              <a:t>clicked</a:t>
            </a:r>
            <a:r>
              <a:rPr lang="fr-FR" dirty="0">
                <a:latin typeface="Consolas" panose="020B0609020204030204" pitchFamily="49" charset="0"/>
              </a:rPr>
              <a:t>()) </a:t>
            </a:r>
            <a:r>
              <a:rPr lang="fr-FR" dirty="0"/>
              <a:t>: nom du signal. SIGNAL() est une macro du préprocesseur.</a:t>
            </a:r>
          </a:p>
          <a:p>
            <a:pPr>
              <a:lnSpc>
                <a:spcPct val="100000"/>
              </a:lnSpc>
            </a:pPr>
            <a:r>
              <a:rPr lang="fr-FR" dirty="0" err="1">
                <a:solidFill>
                  <a:schemeClr val="accent1">
                    <a:lumMod val="75000"/>
                  </a:schemeClr>
                </a:solidFill>
                <a:latin typeface="Consolas" panose="020B0609020204030204" pitchFamily="49" charset="0"/>
              </a:rPr>
              <a:t>qApp</a:t>
            </a:r>
            <a:r>
              <a:rPr lang="fr-FR" dirty="0"/>
              <a:t> : c'est un pointeur vers l'objet de type </a:t>
            </a:r>
            <a:r>
              <a:rPr lang="fr-FR" dirty="0" err="1"/>
              <a:t>QApplication</a:t>
            </a:r>
            <a:r>
              <a:rPr lang="fr-FR" dirty="0"/>
              <a:t> . Qt crée automatiquement un pointeur appelé </a:t>
            </a:r>
            <a:r>
              <a:rPr lang="fr-FR" dirty="0" err="1"/>
              <a:t>qApp</a:t>
            </a:r>
            <a:r>
              <a:rPr lang="fr-FR" dirty="0"/>
              <a:t> vers l'objet de type </a:t>
            </a:r>
            <a:r>
              <a:rPr lang="fr-FR" dirty="0" err="1"/>
              <a:t>QApplication</a:t>
            </a:r>
            <a:r>
              <a:rPr lang="fr-FR" dirty="0"/>
              <a:t> que nous avons créé. Ce pointeur est défini dans le header &lt;</a:t>
            </a:r>
            <a:r>
              <a:rPr lang="fr-FR" dirty="0" err="1"/>
              <a:t>QApplication</a:t>
            </a:r>
            <a:r>
              <a:rPr lang="fr-FR" dirty="0"/>
              <a:t>&gt; .</a:t>
            </a:r>
          </a:p>
          <a:p>
            <a:pPr>
              <a:lnSpc>
                <a:spcPct val="100000"/>
              </a:lnSpc>
            </a:pPr>
            <a:r>
              <a:rPr lang="fr-FR" dirty="0">
                <a:solidFill>
                  <a:schemeClr val="accent1">
                    <a:lumMod val="75000"/>
                  </a:schemeClr>
                </a:solidFill>
                <a:latin typeface="Consolas" panose="020B0609020204030204" pitchFamily="49" charset="0"/>
              </a:rPr>
              <a:t>SLOT</a:t>
            </a:r>
            <a:r>
              <a:rPr lang="fr-FR" dirty="0">
                <a:latin typeface="Consolas" panose="020B0609020204030204" pitchFamily="49" charset="0"/>
              </a:rPr>
              <a:t>(</a:t>
            </a:r>
            <a:r>
              <a:rPr lang="fr-FR" dirty="0" err="1">
                <a:solidFill>
                  <a:schemeClr val="accent5">
                    <a:lumMod val="75000"/>
                  </a:schemeClr>
                </a:solidFill>
                <a:latin typeface="Consolas" panose="020B0609020204030204" pitchFamily="49" charset="0"/>
              </a:rPr>
              <a:t>quit</a:t>
            </a:r>
            <a:r>
              <a:rPr lang="fr-FR" dirty="0">
                <a:latin typeface="Consolas" panose="020B0609020204030204" pitchFamily="49" charset="0"/>
              </a:rPr>
              <a:t>()) </a:t>
            </a:r>
            <a:r>
              <a:rPr lang="fr-FR" dirty="0"/>
              <a:t>: c'est le slot qui doit être appelé lorsqu'on a cliqué sur le bouton. Il faut utiliser la macro SLOT() .</a:t>
            </a:r>
          </a:p>
        </p:txBody>
      </p:sp>
      <p:pic>
        <p:nvPicPr>
          <p:cNvPr id="8" name="Image 7">
            <a:extLst>
              <a:ext uri="{FF2B5EF4-FFF2-40B4-BE49-F238E27FC236}">
                <a16:creationId xmlns:a16="http://schemas.microsoft.com/office/drawing/2014/main" id="{879C25C6-E183-49E8-BFE1-1C3667FB67EB}"/>
              </a:ext>
            </a:extLst>
          </p:cNvPr>
          <p:cNvPicPr>
            <a:picLocks noChangeAspect="1"/>
          </p:cNvPicPr>
          <p:nvPr/>
        </p:nvPicPr>
        <p:blipFill>
          <a:blip r:embed="rId2"/>
          <a:stretch>
            <a:fillRect/>
          </a:stretch>
        </p:blipFill>
        <p:spPr>
          <a:xfrm>
            <a:off x="-1" y="1606031"/>
            <a:ext cx="11132127" cy="1563196"/>
          </a:xfrm>
          <a:prstGeom prst="rect">
            <a:avLst/>
          </a:prstGeom>
        </p:spPr>
      </p:pic>
    </p:spTree>
    <p:extLst>
      <p:ext uri="{BB962C8B-B14F-4D97-AF65-F5344CB8AC3E}">
        <p14:creationId xmlns:p14="http://schemas.microsoft.com/office/powerpoint/2010/main" val="187993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13626-63DA-434B-A721-F2CE797CBE2E}"/>
              </a:ext>
            </a:extLst>
          </p:cNvPr>
          <p:cNvSpPr>
            <a:spLocks noGrp="1"/>
          </p:cNvSpPr>
          <p:nvPr>
            <p:ph type="title"/>
          </p:nvPr>
        </p:nvSpPr>
        <p:spPr/>
        <p:txBody>
          <a:bodyPr/>
          <a:lstStyle/>
          <a:p>
            <a:r>
              <a:rPr lang="fr-FR" dirty="0"/>
              <a:t>Passage de paramètre entre signal et slot</a:t>
            </a:r>
          </a:p>
        </p:txBody>
      </p:sp>
      <p:sp>
        <p:nvSpPr>
          <p:cNvPr id="3" name="Espace réservé du contenu 2">
            <a:extLst>
              <a:ext uri="{FF2B5EF4-FFF2-40B4-BE49-F238E27FC236}">
                <a16:creationId xmlns:a16="http://schemas.microsoft.com/office/drawing/2014/main" id="{D718DF2F-426F-49DC-A296-8761F15367A3}"/>
              </a:ext>
            </a:extLst>
          </p:cNvPr>
          <p:cNvSpPr>
            <a:spLocks noGrp="1"/>
          </p:cNvSpPr>
          <p:nvPr>
            <p:ph idx="1"/>
          </p:nvPr>
        </p:nvSpPr>
        <p:spPr>
          <a:xfrm>
            <a:off x="838200" y="1825625"/>
            <a:ext cx="10515600" cy="4814166"/>
          </a:xfrm>
        </p:spPr>
        <p:txBody>
          <a:bodyPr>
            <a:normAutofit/>
          </a:bodyPr>
          <a:lstStyle/>
          <a:p>
            <a:r>
              <a:rPr lang="fr-FR" dirty="0"/>
              <a:t>Les signaux et les slots peuvent s'échanger des paramètres.</a:t>
            </a:r>
          </a:p>
          <a:p>
            <a:r>
              <a:rPr lang="fr-FR" dirty="0"/>
              <a:t>Exemple entre deux widgets </a:t>
            </a:r>
            <a:r>
              <a:rPr lang="fr-FR" dirty="0" err="1">
                <a:latin typeface="Consolas" panose="020B0609020204030204" pitchFamily="49" charset="0"/>
              </a:rPr>
              <a:t>QSlider</a:t>
            </a:r>
            <a:r>
              <a:rPr lang="fr-FR" dirty="0">
                <a:latin typeface="Consolas" panose="020B0609020204030204" pitchFamily="49" charset="0"/>
              </a:rPr>
              <a:t>(curseur) </a:t>
            </a:r>
            <a:r>
              <a:rPr lang="fr-FR" dirty="0"/>
              <a:t>et </a:t>
            </a:r>
            <a:r>
              <a:rPr lang="fr-FR" dirty="0" err="1">
                <a:latin typeface="Consolas" panose="020B0609020204030204" pitchFamily="49" charset="0"/>
              </a:rPr>
              <a:t>QLCDNumber</a:t>
            </a:r>
            <a:r>
              <a:rPr lang="fr-FR" dirty="0">
                <a:latin typeface="Consolas" panose="020B0609020204030204" pitchFamily="49" charset="0"/>
              </a:rPr>
              <a:t>(afficheur)</a:t>
            </a:r>
          </a:p>
          <a:p>
            <a:endParaRPr lang="fr-FR" dirty="0">
              <a:latin typeface="Consolas" panose="020B0609020204030204" pitchFamily="49" charset="0"/>
            </a:endParaRPr>
          </a:p>
          <a:p>
            <a:endParaRPr lang="fr-FR" dirty="0">
              <a:latin typeface="Consolas" panose="020B0609020204030204" pitchFamily="49" charset="0"/>
            </a:endParaRPr>
          </a:p>
          <a:p>
            <a:r>
              <a:rPr lang="fr-FR" dirty="0"/>
              <a:t>On dispose du signal et du slot suivants :</a:t>
            </a:r>
          </a:p>
          <a:p>
            <a:pPr lvl="1"/>
            <a:r>
              <a:rPr lang="fr-FR" dirty="0"/>
              <a:t>Le signal </a:t>
            </a:r>
            <a:r>
              <a:rPr lang="fr-FR" dirty="0" err="1">
                <a:latin typeface="Consolas" panose="020B0609020204030204" pitchFamily="49" charset="0"/>
              </a:rPr>
              <a:t>valueChanged</a:t>
            </a:r>
            <a:r>
              <a:rPr lang="fr-FR" dirty="0">
                <a:latin typeface="Consolas" panose="020B0609020204030204" pitchFamily="49" charset="0"/>
              </a:rPr>
              <a:t>(</a:t>
            </a:r>
            <a:r>
              <a:rPr lang="fr-FR" dirty="0" err="1">
                <a:latin typeface="Consolas" panose="020B0609020204030204" pitchFamily="49" charset="0"/>
              </a:rPr>
              <a:t>int</a:t>
            </a:r>
            <a:r>
              <a:rPr lang="fr-FR" dirty="0">
                <a:latin typeface="Consolas" panose="020B0609020204030204" pitchFamily="49" charset="0"/>
              </a:rPr>
              <a:t>) </a:t>
            </a:r>
            <a:r>
              <a:rPr lang="fr-FR" dirty="0"/>
              <a:t>du </a:t>
            </a:r>
            <a:r>
              <a:rPr lang="fr-FR" dirty="0" err="1">
                <a:latin typeface="Consolas" panose="020B0609020204030204" pitchFamily="49" charset="0"/>
              </a:rPr>
              <a:t>QSlider</a:t>
            </a:r>
            <a:r>
              <a:rPr lang="fr-FR" dirty="0"/>
              <a:t> : il est émis dès que l'on change la valeur du curseur du </a:t>
            </a:r>
            <a:r>
              <a:rPr lang="fr-FR" dirty="0" err="1"/>
              <a:t>slider</a:t>
            </a:r>
            <a:r>
              <a:rPr lang="fr-FR" dirty="0"/>
              <a:t> en le déplaçant. La particularité de ce signal est qu'il envoie un paramètre de type </a:t>
            </a:r>
            <a:r>
              <a:rPr lang="fr-FR" dirty="0" err="1"/>
              <a:t>int</a:t>
            </a:r>
            <a:r>
              <a:rPr lang="fr-FR" dirty="0"/>
              <a:t> (la nouvelle valeur du </a:t>
            </a:r>
            <a:r>
              <a:rPr lang="fr-FR" dirty="0" err="1"/>
              <a:t>slider</a:t>
            </a:r>
            <a:r>
              <a:rPr lang="fr-FR" dirty="0"/>
              <a:t>).</a:t>
            </a:r>
          </a:p>
          <a:p>
            <a:pPr lvl="1"/>
            <a:r>
              <a:rPr lang="fr-FR" dirty="0"/>
              <a:t>Le slot </a:t>
            </a:r>
            <a:r>
              <a:rPr lang="fr-FR" dirty="0">
                <a:latin typeface="Consolas" panose="020B0609020204030204" pitchFamily="49" charset="0"/>
              </a:rPr>
              <a:t>display(</a:t>
            </a:r>
            <a:r>
              <a:rPr lang="fr-FR" dirty="0" err="1">
                <a:latin typeface="Consolas" panose="020B0609020204030204" pitchFamily="49" charset="0"/>
              </a:rPr>
              <a:t>int</a:t>
            </a:r>
            <a:r>
              <a:rPr lang="fr-FR" dirty="0">
                <a:latin typeface="Consolas" panose="020B0609020204030204" pitchFamily="49" charset="0"/>
              </a:rPr>
              <a:t>) </a:t>
            </a:r>
            <a:r>
              <a:rPr lang="fr-FR" dirty="0"/>
              <a:t>du </a:t>
            </a:r>
            <a:r>
              <a:rPr lang="fr-FR" dirty="0" err="1">
                <a:latin typeface="Consolas" panose="020B0609020204030204" pitchFamily="49" charset="0"/>
              </a:rPr>
              <a:t>QLCDNumber</a:t>
            </a:r>
            <a:r>
              <a:rPr lang="fr-FR" dirty="0"/>
              <a:t> : il affiche la valeur qui lui est passée en paramètre.</a:t>
            </a:r>
          </a:p>
        </p:txBody>
      </p:sp>
      <p:pic>
        <p:nvPicPr>
          <p:cNvPr id="5" name="Image 4">
            <a:extLst>
              <a:ext uri="{FF2B5EF4-FFF2-40B4-BE49-F238E27FC236}">
                <a16:creationId xmlns:a16="http://schemas.microsoft.com/office/drawing/2014/main" id="{988D0802-EC5F-4ADD-AB53-90F1DBF7F6CE}"/>
              </a:ext>
            </a:extLst>
          </p:cNvPr>
          <p:cNvPicPr>
            <a:picLocks noChangeAspect="1"/>
          </p:cNvPicPr>
          <p:nvPr/>
        </p:nvPicPr>
        <p:blipFill>
          <a:blip r:embed="rId2"/>
          <a:stretch>
            <a:fillRect/>
          </a:stretch>
        </p:blipFill>
        <p:spPr>
          <a:xfrm>
            <a:off x="8655627" y="2970156"/>
            <a:ext cx="2490355" cy="1568001"/>
          </a:xfrm>
          <a:prstGeom prst="rect">
            <a:avLst/>
          </a:prstGeom>
        </p:spPr>
      </p:pic>
    </p:spTree>
    <p:extLst>
      <p:ext uri="{BB962C8B-B14F-4D97-AF65-F5344CB8AC3E}">
        <p14:creationId xmlns:p14="http://schemas.microsoft.com/office/powerpoint/2010/main" val="173843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8275977-9940-4FC3-9A4C-65483E945ADC}"/>
              </a:ext>
            </a:extLst>
          </p:cNvPr>
          <p:cNvSpPr>
            <a:spLocks noGrp="1"/>
          </p:cNvSpPr>
          <p:nvPr>
            <p:ph idx="1"/>
          </p:nvPr>
        </p:nvSpPr>
        <p:spPr>
          <a:xfrm>
            <a:off x="838200" y="519545"/>
            <a:ext cx="10515600" cy="5657418"/>
          </a:xfrm>
        </p:spPr>
        <p:txBody>
          <a:bodyPr>
            <a:normAutofit/>
          </a:bodyPr>
          <a:lstStyle/>
          <a:p>
            <a:r>
              <a:rPr lang="fr-FR" dirty="0"/>
              <a:t>La connexion se fait avec le code suivant :</a:t>
            </a:r>
          </a:p>
          <a:p>
            <a:endParaRPr lang="fr-FR" dirty="0"/>
          </a:p>
          <a:p>
            <a:r>
              <a:rPr lang="fr-FR" dirty="0"/>
              <a:t>Il suffit d'indiquer le type du paramètre envoyé, ici un </a:t>
            </a:r>
            <a:r>
              <a:rPr lang="fr-FR" dirty="0" err="1"/>
              <a:t>int</a:t>
            </a:r>
            <a:r>
              <a:rPr lang="fr-FR" dirty="0"/>
              <a:t>, sans donner de nom à ce paramètre. Qt fait automatiquement la connexion entre le signal et le slot et « transmet » le paramètre au slot.</a:t>
            </a:r>
          </a:p>
          <a:p>
            <a:r>
              <a:rPr lang="fr-FR" dirty="0"/>
              <a:t>Le type des paramètres doit absolument correspondre. On ne peut pas connecter un signal qui envoie (</a:t>
            </a:r>
            <a:r>
              <a:rPr lang="fr-FR" dirty="0" err="1"/>
              <a:t>int</a:t>
            </a:r>
            <a:r>
              <a:rPr lang="fr-FR" dirty="0"/>
              <a:t>, double) à un slot qui reçoit (</a:t>
            </a:r>
            <a:r>
              <a:rPr lang="fr-FR" dirty="0" err="1"/>
              <a:t>int</a:t>
            </a:r>
            <a:r>
              <a:rPr lang="fr-FR" dirty="0"/>
              <a:t>, </a:t>
            </a:r>
            <a:r>
              <a:rPr lang="fr-FR" dirty="0" err="1"/>
              <a:t>int</a:t>
            </a:r>
            <a:r>
              <a:rPr lang="fr-FR" dirty="0"/>
              <a:t>). C'est un des avantages du mécanisme des signaux et des slots : il respecte le type des paramètres.</a:t>
            </a:r>
          </a:p>
          <a:p>
            <a:r>
              <a:rPr lang="fr-FR" dirty="0"/>
              <a:t>Un signal peut envoyer plus de paramètres à un slot que celui-ci ne peut en recevoir. Dans ce cas, les paramètres supplémentaires seront ignorés.</a:t>
            </a:r>
          </a:p>
        </p:txBody>
      </p:sp>
      <p:pic>
        <p:nvPicPr>
          <p:cNvPr id="7" name="Image 6">
            <a:extLst>
              <a:ext uri="{FF2B5EF4-FFF2-40B4-BE49-F238E27FC236}">
                <a16:creationId xmlns:a16="http://schemas.microsoft.com/office/drawing/2014/main" id="{00B3E846-D316-4DD5-BD59-CD3BF309544B}"/>
              </a:ext>
            </a:extLst>
          </p:cNvPr>
          <p:cNvPicPr>
            <a:picLocks noChangeAspect="1"/>
          </p:cNvPicPr>
          <p:nvPr/>
        </p:nvPicPr>
        <p:blipFill>
          <a:blip r:embed="rId2"/>
          <a:stretch>
            <a:fillRect/>
          </a:stretch>
        </p:blipFill>
        <p:spPr>
          <a:xfrm>
            <a:off x="192487" y="1027991"/>
            <a:ext cx="11650272" cy="457909"/>
          </a:xfrm>
          <a:prstGeom prst="rect">
            <a:avLst/>
          </a:prstGeom>
        </p:spPr>
      </p:pic>
    </p:spTree>
    <p:extLst>
      <p:ext uri="{BB962C8B-B14F-4D97-AF65-F5344CB8AC3E}">
        <p14:creationId xmlns:p14="http://schemas.microsoft.com/office/powerpoint/2010/main" val="247779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9B1AB56-3165-4198-9F01-D80094827325}"/>
              </a:ext>
            </a:extLst>
          </p:cNvPr>
          <p:cNvSpPr>
            <a:spLocks noGrp="1"/>
          </p:cNvSpPr>
          <p:nvPr>
            <p:ph idx="1"/>
          </p:nvPr>
        </p:nvSpPr>
        <p:spPr>
          <a:xfrm>
            <a:off x="838200" y="748145"/>
            <a:ext cx="10515600" cy="5428818"/>
          </a:xfrm>
        </p:spPr>
        <p:txBody>
          <a:bodyPr>
            <a:normAutofit/>
          </a:bodyPr>
          <a:lstStyle/>
          <a:p>
            <a:r>
              <a:rPr lang="fr-FR" dirty="0"/>
              <a:t>Qt est un </a:t>
            </a:r>
            <a:r>
              <a:rPr lang="fr-FR" dirty="0" err="1"/>
              <a:t>framework</a:t>
            </a:r>
            <a:r>
              <a:rPr lang="fr-FR" dirty="0"/>
              <a:t> multiplateforme de création d’applications :</a:t>
            </a:r>
          </a:p>
          <a:p>
            <a:pPr marL="0" indent="0" algn="ctr">
              <a:buNone/>
            </a:pPr>
            <a:r>
              <a:rPr lang="en-US" dirty="0"/>
              <a:t>“One framework. One codebase. Any platform.”</a:t>
            </a:r>
          </a:p>
          <a:p>
            <a:pPr marL="0" indent="0" algn="ctr">
              <a:buNone/>
            </a:pPr>
            <a:endParaRPr lang="en-US" dirty="0"/>
          </a:p>
          <a:p>
            <a:r>
              <a:rPr lang="en-US" dirty="0" err="1"/>
              <a:t>Ses</a:t>
            </a:r>
            <a:r>
              <a:rPr lang="en-US" dirty="0"/>
              <a:t> </a:t>
            </a:r>
            <a:r>
              <a:rPr lang="en-US" dirty="0" err="1"/>
              <a:t>outils</a:t>
            </a:r>
            <a:r>
              <a:rPr lang="en-US" dirty="0"/>
              <a:t> </a:t>
            </a:r>
            <a:r>
              <a:rPr lang="en-US" dirty="0" err="1"/>
              <a:t>sont</a:t>
            </a:r>
            <a:r>
              <a:rPr lang="en-US" dirty="0"/>
              <a:t> </a:t>
            </a:r>
            <a:r>
              <a:rPr lang="en-US" dirty="0" err="1"/>
              <a:t>disponibles</a:t>
            </a:r>
            <a:r>
              <a:rPr lang="en-US" dirty="0"/>
              <a:t> sur </a:t>
            </a:r>
            <a:r>
              <a:rPr lang="en-US" dirty="0" err="1"/>
              <a:t>tous</a:t>
            </a:r>
            <a:r>
              <a:rPr lang="en-US" dirty="0"/>
              <a:t> les OS et </a:t>
            </a:r>
            <a:r>
              <a:rPr lang="en-US" dirty="0" err="1"/>
              <a:t>permettent</a:t>
            </a:r>
            <a:r>
              <a:rPr lang="en-US" dirty="0"/>
              <a:t> de </a:t>
            </a:r>
            <a:r>
              <a:rPr lang="en-US" dirty="0" err="1"/>
              <a:t>générer</a:t>
            </a:r>
            <a:r>
              <a:rPr lang="en-US" dirty="0"/>
              <a:t> des applications pour </a:t>
            </a:r>
            <a:r>
              <a:rPr lang="en-US" dirty="0" err="1"/>
              <a:t>tous</a:t>
            </a:r>
            <a:r>
              <a:rPr lang="en-US" dirty="0"/>
              <a:t> les OS/</a:t>
            </a:r>
            <a:r>
              <a:rPr lang="en-US" dirty="0" err="1"/>
              <a:t>terminaux</a:t>
            </a:r>
            <a:r>
              <a:rPr lang="en-US" dirty="0"/>
              <a:t>.</a:t>
            </a:r>
          </a:p>
          <a:p>
            <a:endParaRPr lang="en-US" dirty="0"/>
          </a:p>
          <a:p>
            <a:r>
              <a:rPr lang="fr-FR" dirty="0"/>
              <a:t>Qt fournit de nombreux outils :</a:t>
            </a:r>
          </a:p>
          <a:p>
            <a:pPr lvl="1"/>
            <a:r>
              <a:rPr lang="fr-FR" dirty="0" err="1"/>
              <a:t>QtCreator</a:t>
            </a:r>
            <a:r>
              <a:rPr lang="fr-FR" dirty="0"/>
              <a:t> : environnement de développement</a:t>
            </a:r>
          </a:p>
          <a:p>
            <a:pPr lvl="1"/>
            <a:r>
              <a:rPr lang="fr-FR" dirty="0" err="1"/>
              <a:t>Qmake</a:t>
            </a:r>
            <a:r>
              <a:rPr lang="fr-FR" dirty="0"/>
              <a:t> : création de </a:t>
            </a:r>
            <a:r>
              <a:rPr lang="fr-FR" dirty="0" err="1"/>
              <a:t>Makefile</a:t>
            </a:r>
            <a:endParaRPr lang="en-US" dirty="0"/>
          </a:p>
          <a:p>
            <a:pPr lvl="1"/>
            <a:r>
              <a:rPr lang="fr-FR" dirty="0"/>
              <a:t>Assistant : documentation, tutoriaux,</a:t>
            </a:r>
          </a:p>
          <a:p>
            <a:pPr lvl="1"/>
            <a:r>
              <a:rPr lang="fr-FR" dirty="0"/>
              <a:t>Designer : création graphique de GUI,</a:t>
            </a:r>
          </a:p>
          <a:p>
            <a:pPr lvl="1"/>
            <a:r>
              <a:rPr lang="fr-FR" dirty="0" err="1"/>
              <a:t>Linguist</a:t>
            </a:r>
            <a:r>
              <a:rPr lang="fr-FR" dirty="0"/>
              <a:t> : aide à l’internationalisation,</a:t>
            </a:r>
          </a:p>
        </p:txBody>
      </p:sp>
    </p:spTree>
    <p:extLst>
      <p:ext uri="{BB962C8B-B14F-4D97-AF65-F5344CB8AC3E}">
        <p14:creationId xmlns:p14="http://schemas.microsoft.com/office/powerpoint/2010/main" val="32568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46FB083B-4294-454E-A121-5A99E2C319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5625"/>
          <a:stretch/>
        </p:blipFill>
        <p:spPr>
          <a:xfrm>
            <a:off x="0" y="0"/>
            <a:ext cx="12192000" cy="6858000"/>
          </a:xfrm>
        </p:spPr>
      </p:pic>
      <p:sp>
        <p:nvSpPr>
          <p:cNvPr id="2" name="Titre 1">
            <a:extLst>
              <a:ext uri="{FF2B5EF4-FFF2-40B4-BE49-F238E27FC236}">
                <a16:creationId xmlns:a16="http://schemas.microsoft.com/office/drawing/2014/main" id="{EB40F3F9-7B98-4ABD-95F8-EEFC86288B09}"/>
              </a:ext>
            </a:extLst>
          </p:cNvPr>
          <p:cNvSpPr>
            <a:spLocks noGrp="1"/>
          </p:cNvSpPr>
          <p:nvPr>
            <p:ph type="title"/>
          </p:nvPr>
        </p:nvSpPr>
        <p:spPr>
          <a:xfrm>
            <a:off x="838200" y="2738437"/>
            <a:ext cx="10515600" cy="2114118"/>
          </a:xfrm>
        </p:spPr>
        <p:txBody>
          <a:bodyPr>
            <a:normAutofit/>
          </a:bodyPr>
          <a:lstStyle/>
          <a:p>
            <a:pPr algn="ctr"/>
            <a:r>
              <a:rPr lang="fr-FR" b="1" dirty="0"/>
              <a:t>Création </a:t>
            </a:r>
            <a:br>
              <a:rPr lang="fr-FR" b="1" dirty="0"/>
            </a:br>
            <a:r>
              <a:rPr lang="fr-FR" b="1" dirty="0"/>
              <a:t>de </a:t>
            </a:r>
            <a:r>
              <a:rPr lang="fr-FR" b="1" dirty="0" err="1"/>
              <a:t>signals</a:t>
            </a:r>
            <a:r>
              <a:rPr lang="fr-FR" b="1" dirty="0"/>
              <a:t> </a:t>
            </a:r>
            <a:br>
              <a:rPr lang="fr-FR" b="1" dirty="0"/>
            </a:br>
            <a:r>
              <a:rPr lang="fr-FR" b="1" dirty="0"/>
              <a:t>et slots</a:t>
            </a:r>
          </a:p>
        </p:txBody>
      </p:sp>
    </p:spTree>
    <p:extLst>
      <p:ext uri="{BB962C8B-B14F-4D97-AF65-F5344CB8AC3E}">
        <p14:creationId xmlns:p14="http://schemas.microsoft.com/office/powerpoint/2010/main" val="112193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60642E-5131-4421-ACA3-7CFE9ABE3A1F}"/>
              </a:ext>
            </a:extLst>
          </p:cNvPr>
          <p:cNvSpPr>
            <a:spLocks noGrp="1"/>
          </p:cNvSpPr>
          <p:nvPr>
            <p:ph type="title"/>
          </p:nvPr>
        </p:nvSpPr>
        <p:spPr/>
        <p:txBody>
          <a:bodyPr/>
          <a:lstStyle/>
          <a:p>
            <a:r>
              <a:rPr lang="fr-FR" dirty="0"/>
              <a:t>Nouveaux membres</a:t>
            </a:r>
          </a:p>
        </p:txBody>
      </p:sp>
      <p:sp>
        <p:nvSpPr>
          <p:cNvPr id="3" name="Espace réservé du contenu 2">
            <a:extLst>
              <a:ext uri="{FF2B5EF4-FFF2-40B4-BE49-F238E27FC236}">
                <a16:creationId xmlns:a16="http://schemas.microsoft.com/office/drawing/2014/main" id="{82218E98-CECB-4100-8BC0-1569227649F6}"/>
              </a:ext>
            </a:extLst>
          </p:cNvPr>
          <p:cNvSpPr>
            <a:spLocks noGrp="1"/>
          </p:cNvSpPr>
          <p:nvPr>
            <p:ph idx="1"/>
          </p:nvPr>
        </p:nvSpPr>
        <p:spPr/>
        <p:txBody>
          <a:bodyPr/>
          <a:lstStyle/>
          <a:p>
            <a:r>
              <a:rPr lang="fr-FR" dirty="0"/>
              <a:t>Le signaux et slots sont des méthodes d'une classe. Pour pouvoir créer son propre signal ou slot dans une classe, il faut que celle-ci dérive directement ou indirectement de </a:t>
            </a:r>
            <a:r>
              <a:rPr lang="fr-FR" dirty="0" err="1">
                <a:latin typeface="Consolas" panose="020B0609020204030204" pitchFamily="49" charset="0"/>
              </a:rPr>
              <a:t>QObject</a:t>
            </a:r>
            <a:r>
              <a:rPr lang="fr-FR" dirty="0"/>
              <a:t>.</a:t>
            </a:r>
          </a:p>
          <a:p>
            <a:r>
              <a:rPr lang="fr-FR" dirty="0"/>
              <a:t>Dès que l'on doit créer un signal ou un slot personnalisé, il est nécessaire de définir une macro dans le header de la classe. Cette macro porte le nom de Q_OBJECT (tout en majuscules) et doit être placée tout au début de la déclaration de la classe :</a:t>
            </a:r>
          </a:p>
          <a:p>
            <a:endParaRPr lang="fr-FR" dirty="0"/>
          </a:p>
        </p:txBody>
      </p:sp>
    </p:spTree>
    <p:extLst>
      <p:ext uri="{BB962C8B-B14F-4D97-AF65-F5344CB8AC3E}">
        <p14:creationId xmlns:p14="http://schemas.microsoft.com/office/powerpoint/2010/main" val="273446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62382-AE18-4327-924C-4DA24A8379E2}"/>
              </a:ext>
            </a:extLst>
          </p:cNvPr>
          <p:cNvSpPr>
            <a:spLocks noGrp="1"/>
          </p:cNvSpPr>
          <p:nvPr>
            <p:ph type="title"/>
          </p:nvPr>
        </p:nvSpPr>
        <p:spPr/>
        <p:txBody>
          <a:bodyPr/>
          <a:lstStyle/>
          <a:p>
            <a:r>
              <a:rPr lang="fr-FR" dirty="0"/>
              <a:t>Création de slots</a:t>
            </a:r>
          </a:p>
        </p:txBody>
      </p:sp>
      <p:sp>
        <p:nvSpPr>
          <p:cNvPr id="3" name="Espace réservé du contenu 2">
            <a:extLst>
              <a:ext uri="{FF2B5EF4-FFF2-40B4-BE49-F238E27FC236}">
                <a16:creationId xmlns:a16="http://schemas.microsoft.com/office/drawing/2014/main" id="{23F1F6ED-549C-4010-A0B2-D1A70DE2AEB4}"/>
              </a:ext>
            </a:extLst>
          </p:cNvPr>
          <p:cNvSpPr>
            <a:spLocks noGrp="1"/>
          </p:cNvSpPr>
          <p:nvPr>
            <p:ph idx="1"/>
          </p:nvPr>
        </p:nvSpPr>
        <p:spPr/>
        <p:txBody>
          <a:bodyPr/>
          <a:lstStyle/>
          <a:p>
            <a:r>
              <a:rPr lang="fr-FR" dirty="0"/>
              <a:t>Exemple d'un slot </a:t>
            </a:r>
            <a:r>
              <a:rPr lang="fr-FR" dirty="0" err="1">
                <a:latin typeface="Consolas" panose="020B0609020204030204" pitchFamily="49" charset="0"/>
              </a:rPr>
              <a:t>changerLargeur</a:t>
            </a:r>
            <a:r>
              <a:rPr lang="fr-FR" dirty="0"/>
              <a:t> qui change la largeur de la fenêtre sur la valeur d'un widget </a:t>
            </a:r>
            <a:r>
              <a:rPr lang="fr-FR" dirty="0" err="1">
                <a:latin typeface="Consolas" panose="020B0609020204030204" pitchFamily="49" charset="0"/>
              </a:rPr>
              <a:t>QSlider</a:t>
            </a:r>
            <a:endParaRPr lang="fr-FR" dirty="0">
              <a:latin typeface="Consolas" panose="020B0609020204030204" pitchFamily="49" charset="0"/>
            </a:endParaRPr>
          </a:p>
          <a:p>
            <a:r>
              <a:rPr lang="fr-FR" dirty="0"/>
              <a:t>Définition :</a:t>
            </a:r>
          </a:p>
        </p:txBody>
      </p:sp>
      <p:pic>
        <p:nvPicPr>
          <p:cNvPr id="5" name="Image 4">
            <a:extLst>
              <a:ext uri="{FF2B5EF4-FFF2-40B4-BE49-F238E27FC236}">
                <a16:creationId xmlns:a16="http://schemas.microsoft.com/office/drawing/2014/main" id="{EB770EAB-766D-489C-AFB2-A2EBCA5CB2E3}"/>
              </a:ext>
            </a:extLst>
          </p:cNvPr>
          <p:cNvPicPr>
            <a:picLocks noChangeAspect="1"/>
          </p:cNvPicPr>
          <p:nvPr/>
        </p:nvPicPr>
        <p:blipFill>
          <a:blip r:embed="rId2"/>
          <a:stretch>
            <a:fillRect/>
          </a:stretch>
        </p:blipFill>
        <p:spPr>
          <a:xfrm>
            <a:off x="0" y="3292584"/>
            <a:ext cx="8562109" cy="3019316"/>
          </a:xfrm>
          <a:prstGeom prst="rect">
            <a:avLst/>
          </a:prstGeom>
        </p:spPr>
      </p:pic>
    </p:spTree>
    <p:extLst>
      <p:ext uri="{BB962C8B-B14F-4D97-AF65-F5344CB8AC3E}">
        <p14:creationId xmlns:p14="http://schemas.microsoft.com/office/powerpoint/2010/main" val="177171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9C1E915-983F-44B9-A549-0BF254BA5290}"/>
              </a:ext>
            </a:extLst>
          </p:cNvPr>
          <p:cNvSpPr>
            <a:spLocks noGrp="1"/>
          </p:cNvSpPr>
          <p:nvPr>
            <p:ph idx="1"/>
          </p:nvPr>
        </p:nvSpPr>
        <p:spPr>
          <a:xfrm>
            <a:off x="838200" y="665018"/>
            <a:ext cx="10515600" cy="5511945"/>
          </a:xfrm>
        </p:spPr>
        <p:txBody>
          <a:bodyPr/>
          <a:lstStyle/>
          <a:p>
            <a:r>
              <a:rPr lang="fr-FR" dirty="0"/>
              <a:t>Implémentation :</a:t>
            </a:r>
          </a:p>
          <a:p>
            <a:endParaRPr lang="fr-FR" dirty="0"/>
          </a:p>
          <a:p>
            <a:endParaRPr lang="fr-FR" dirty="0"/>
          </a:p>
          <a:p>
            <a:endParaRPr lang="fr-FR" dirty="0"/>
          </a:p>
          <a:p>
            <a:r>
              <a:rPr lang="fr-FR" dirty="0"/>
              <a:t>Connexion :</a:t>
            </a:r>
          </a:p>
        </p:txBody>
      </p:sp>
      <p:pic>
        <p:nvPicPr>
          <p:cNvPr id="5" name="Image 4">
            <a:extLst>
              <a:ext uri="{FF2B5EF4-FFF2-40B4-BE49-F238E27FC236}">
                <a16:creationId xmlns:a16="http://schemas.microsoft.com/office/drawing/2014/main" id="{F964C02D-998E-4312-837C-50F227DC414F}"/>
              </a:ext>
            </a:extLst>
          </p:cNvPr>
          <p:cNvPicPr>
            <a:picLocks noChangeAspect="1"/>
          </p:cNvPicPr>
          <p:nvPr/>
        </p:nvPicPr>
        <p:blipFill>
          <a:blip r:embed="rId2"/>
          <a:stretch>
            <a:fillRect/>
          </a:stretch>
        </p:blipFill>
        <p:spPr>
          <a:xfrm>
            <a:off x="103908" y="1221937"/>
            <a:ext cx="8049449" cy="980936"/>
          </a:xfrm>
          <a:prstGeom prst="rect">
            <a:avLst/>
          </a:prstGeom>
        </p:spPr>
      </p:pic>
      <p:pic>
        <p:nvPicPr>
          <p:cNvPr id="7" name="Image 6">
            <a:extLst>
              <a:ext uri="{FF2B5EF4-FFF2-40B4-BE49-F238E27FC236}">
                <a16:creationId xmlns:a16="http://schemas.microsoft.com/office/drawing/2014/main" id="{8E2A9240-D7B3-4B70-998B-E4199E5CF3CE}"/>
              </a:ext>
            </a:extLst>
          </p:cNvPr>
          <p:cNvPicPr>
            <a:picLocks noChangeAspect="1"/>
          </p:cNvPicPr>
          <p:nvPr/>
        </p:nvPicPr>
        <p:blipFill>
          <a:blip r:embed="rId3"/>
          <a:stretch>
            <a:fillRect/>
          </a:stretch>
        </p:blipFill>
        <p:spPr>
          <a:xfrm>
            <a:off x="0" y="3293919"/>
            <a:ext cx="10277658" cy="3346446"/>
          </a:xfrm>
          <a:prstGeom prst="rect">
            <a:avLst/>
          </a:prstGeom>
        </p:spPr>
      </p:pic>
    </p:spTree>
    <p:extLst>
      <p:ext uri="{BB962C8B-B14F-4D97-AF65-F5344CB8AC3E}">
        <p14:creationId xmlns:p14="http://schemas.microsoft.com/office/powerpoint/2010/main" val="298327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642529E-2F8B-41AF-B3AC-FE8F0DE44DCB}"/>
              </a:ext>
            </a:extLst>
          </p:cNvPr>
          <p:cNvPicPr>
            <a:picLocks noChangeAspect="1"/>
          </p:cNvPicPr>
          <p:nvPr/>
        </p:nvPicPr>
        <p:blipFill>
          <a:blip r:embed="rId2"/>
          <a:stretch>
            <a:fillRect/>
          </a:stretch>
        </p:blipFill>
        <p:spPr>
          <a:xfrm>
            <a:off x="2505628" y="1370698"/>
            <a:ext cx="7180743" cy="4116604"/>
          </a:xfrm>
          <a:prstGeom prst="rect">
            <a:avLst/>
          </a:prstGeom>
        </p:spPr>
      </p:pic>
    </p:spTree>
    <p:extLst>
      <p:ext uri="{BB962C8B-B14F-4D97-AF65-F5344CB8AC3E}">
        <p14:creationId xmlns:p14="http://schemas.microsoft.com/office/powerpoint/2010/main" val="842120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CD682-9708-4461-9307-5354798920A8}"/>
              </a:ext>
            </a:extLst>
          </p:cNvPr>
          <p:cNvSpPr>
            <a:spLocks noGrp="1"/>
          </p:cNvSpPr>
          <p:nvPr>
            <p:ph type="title"/>
          </p:nvPr>
        </p:nvSpPr>
        <p:spPr/>
        <p:txBody>
          <a:bodyPr/>
          <a:lstStyle/>
          <a:p>
            <a:r>
              <a:rPr lang="fr-FR" dirty="0"/>
              <a:t>Création de </a:t>
            </a:r>
            <a:r>
              <a:rPr lang="fr-FR" dirty="0" err="1"/>
              <a:t>signals</a:t>
            </a:r>
            <a:endParaRPr lang="fr-FR" dirty="0"/>
          </a:p>
        </p:txBody>
      </p:sp>
      <p:sp>
        <p:nvSpPr>
          <p:cNvPr id="3" name="Espace réservé du contenu 2">
            <a:extLst>
              <a:ext uri="{FF2B5EF4-FFF2-40B4-BE49-F238E27FC236}">
                <a16:creationId xmlns:a16="http://schemas.microsoft.com/office/drawing/2014/main" id="{07ABFE50-A53C-44EA-BCED-7CC0A95062DD}"/>
              </a:ext>
            </a:extLst>
          </p:cNvPr>
          <p:cNvSpPr>
            <a:spLocks noGrp="1"/>
          </p:cNvSpPr>
          <p:nvPr>
            <p:ph idx="1"/>
          </p:nvPr>
        </p:nvSpPr>
        <p:spPr/>
        <p:txBody>
          <a:bodyPr/>
          <a:lstStyle/>
          <a:p>
            <a:r>
              <a:rPr lang="fr-FR" dirty="0"/>
              <a:t>Exemple : si le </a:t>
            </a:r>
            <a:r>
              <a:rPr lang="fr-FR" dirty="0" err="1"/>
              <a:t>slider</a:t>
            </a:r>
            <a:r>
              <a:rPr lang="fr-FR" dirty="0"/>
              <a:t> arrive à sa valeur maximale (600), alors on émet un signal </a:t>
            </a:r>
            <a:r>
              <a:rPr lang="fr-FR" dirty="0" err="1">
                <a:latin typeface="Consolas" panose="020B0609020204030204" pitchFamily="49" charset="0"/>
              </a:rPr>
              <a:t>agrandissementMax</a:t>
            </a:r>
            <a:r>
              <a:rPr lang="fr-FR" dirty="0"/>
              <a:t> avec </a:t>
            </a:r>
            <a:r>
              <a:rPr lang="fr-FR" dirty="0" err="1">
                <a:latin typeface="Consolas" panose="020B0609020204030204" pitchFamily="49" charset="0"/>
              </a:rPr>
              <a:t>emit</a:t>
            </a:r>
            <a:r>
              <a:rPr lang="fr-FR" dirty="0"/>
              <a:t>. Notre fenêtre doit pouvoir émettre l'information indiquant qu'elle est agrandie au maximum.</a:t>
            </a:r>
          </a:p>
          <a:p>
            <a:r>
              <a:rPr lang="fr-FR" dirty="0"/>
              <a:t>Définition :</a:t>
            </a:r>
          </a:p>
          <a:p>
            <a:endParaRPr lang="fr-FR" dirty="0"/>
          </a:p>
        </p:txBody>
      </p:sp>
      <p:pic>
        <p:nvPicPr>
          <p:cNvPr id="5" name="Image 4">
            <a:extLst>
              <a:ext uri="{FF2B5EF4-FFF2-40B4-BE49-F238E27FC236}">
                <a16:creationId xmlns:a16="http://schemas.microsoft.com/office/drawing/2014/main" id="{96CE59CA-D702-4844-BAB9-50DAEF1E9FE5}"/>
              </a:ext>
            </a:extLst>
          </p:cNvPr>
          <p:cNvPicPr>
            <a:picLocks noChangeAspect="1"/>
          </p:cNvPicPr>
          <p:nvPr/>
        </p:nvPicPr>
        <p:blipFill>
          <a:blip r:embed="rId2"/>
          <a:stretch>
            <a:fillRect/>
          </a:stretch>
        </p:blipFill>
        <p:spPr>
          <a:xfrm>
            <a:off x="2992583" y="3429000"/>
            <a:ext cx="8171054" cy="3429000"/>
          </a:xfrm>
          <a:prstGeom prst="rect">
            <a:avLst/>
          </a:prstGeom>
        </p:spPr>
      </p:pic>
    </p:spTree>
    <p:extLst>
      <p:ext uri="{BB962C8B-B14F-4D97-AF65-F5344CB8AC3E}">
        <p14:creationId xmlns:p14="http://schemas.microsoft.com/office/powerpoint/2010/main" val="77801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46654C2-A0CA-487B-9296-B6E8881CD025}"/>
              </a:ext>
            </a:extLst>
          </p:cNvPr>
          <p:cNvSpPr>
            <a:spLocks noGrp="1"/>
          </p:cNvSpPr>
          <p:nvPr>
            <p:ph idx="1"/>
          </p:nvPr>
        </p:nvSpPr>
        <p:spPr>
          <a:xfrm>
            <a:off x="838200" y="633845"/>
            <a:ext cx="10515600" cy="5543118"/>
          </a:xfrm>
        </p:spPr>
        <p:txBody>
          <a:bodyPr/>
          <a:lstStyle/>
          <a:p>
            <a:r>
              <a:rPr lang="fr-FR" dirty="0"/>
              <a:t>Implémentation</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t>Un signal peut passer un ou plusieurs paramètres </a:t>
            </a:r>
            <a:r>
              <a:rPr lang="fr-FR" dirty="0" err="1">
                <a:latin typeface="Consolas" panose="020B0609020204030204" pitchFamily="49" charset="0"/>
              </a:rPr>
              <a:t>emit</a:t>
            </a:r>
            <a:r>
              <a:rPr lang="fr-FR" dirty="0"/>
              <a:t> </a:t>
            </a:r>
          </a:p>
          <a:p>
            <a:pPr marL="0" indent="0">
              <a:buNone/>
            </a:pPr>
            <a:r>
              <a:rPr lang="fr-FR" dirty="0"/>
              <a:t>Un signal doit toujours renvoyer </a:t>
            </a:r>
            <a:r>
              <a:rPr lang="fr-FR" dirty="0" err="1">
                <a:latin typeface="Consolas" panose="020B0609020204030204" pitchFamily="49" charset="0"/>
              </a:rPr>
              <a:t>void</a:t>
            </a:r>
            <a:endParaRPr lang="fr-FR" dirty="0">
              <a:latin typeface="Consolas" panose="020B0609020204030204" pitchFamily="49" charset="0"/>
            </a:endParaRPr>
          </a:p>
          <a:p>
            <a:r>
              <a:rPr lang="fr-FR" dirty="0"/>
              <a:t>Connexion</a:t>
            </a:r>
          </a:p>
          <a:p>
            <a:pPr marL="0" indent="0">
              <a:buNone/>
            </a:pPr>
            <a:r>
              <a:rPr lang="fr-FR" dirty="0"/>
              <a:t>Pour connecter le signal au slot voulu, dans le constructeur de </a:t>
            </a:r>
            <a:r>
              <a:rPr lang="fr-FR" dirty="0" err="1"/>
              <a:t>MaFenetre</a:t>
            </a:r>
            <a:r>
              <a:rPr lang="fr-FR" dirty="0"/>
              <a:t>, on ajoute :</a:t>
            </a:r>
          </a:p>
          <a:p>
            <a:pPr marL="0" indent="0">
              <a:buNone/>
            </a:pPr>
            <a:endParaRPr lang="fr-FR" dirty="0"/>
          </a:p>
          <a:p>
            <a:pPr marL="0" indent="0">
              <a:buNone/>
            </a:pPr>
            <a:endParaRPr lang="fr-FR" dirty="0"/>
          </a:p>
        </p:txBody>
      </p:sp>
      <p:pic>
        <p:nvPicPr>
          <p:cNvPr id="7" name="Image 6">
            <a:extLst>
              <a:ext uri="{FF2B5EF4-FFF2-40B4-BE49-F238E27FC236}">
                <a16:creationId xmlns:a16="http://schemas.microsoft.com/office/drawing/2014/main" id="{E28F12B8-7231-435C-89C2-9D26FF6CB60D}"/>
              </a:ext>
            </a:extLst>
          </p:cNvPr>
          <p:cNvPicPr>
            <a:picLocks noChangeAspect="1"/>
          </p:cNvPicPr>
          <p:nvPr/>
        </p:nvPicPr>
        <p:blipFill>
          <a:blip r:embed="rId2"/>
          <a:stretch>
            <a:fillRect/>
          </a:stretch>
        </p:blipFill>
        <p:spPr>
          <a:xfrm>
            <a:off x="0" y="1100676"/>
            <a:ext cx="8412158" cy="2006205"/>
          </a:xfrm>
          <a:prstGeom prst="rect">
            <a:avLst/>
          </a:prstGeom>
        </p:spPr>
      </p:pic>
      <p:pic>
        <p:nvPicPr>
          <p:cNvPr id="9" name="Image 8">
            <a:extLst>
              <a:ext uri="{FF2B5EF4-FFF2-40B4-BE49-F238E27FC236}">
                <a16:creationId xmlns:a16="http://schemas.microsoft.com/office/drawing/2014/main" id="{FE6E4279-FFC1-47A3-B521-587A8670F685}"/>
              </a:ext>
            </a:extLst>
          </p:cNvPr>
          <p:cNvPicPr>
            <a:picLocks noChangeAspect="1"/>
          </p:cNvPicPr>
          <p:nvPr/>
        </p:nvPicPr>
        <p:blipFill>
          <a:blip r:embed="rId3"/>
          <a:stretch>
            <a:fillRect/>
          </a:stretch>
        </p:blipFill>
        <p:spPr>
          <a:xfrm>
            <a:off x="0" y="5721794"/>
            <a:ext cx="10677520" cy="741352"/>
          </a:xfrm>
          <a:prstGeom prst="rect">
            <a:avLst/>
          </a:prstGeom>
        </p:spPr>
      </p:pic>
    </p:spTree>
    <p:extLst>
      <p:ext uri="{BB962C8B-B14F-4D97-AF65-F5344CB8AC3E}">
        <p14:creationId xmlns:p14="http://schemas.microsoft.com/office/powerpoint/2010/main" val="118889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11B2A9E-2ED8-4D99-B55D-8E5EDDED87A8}"/>
              </a:ext>
            </a:extLst>
          </p:cNvPr>
          <p:cNvPicPr>
            <a:picLocks noChangeAspect="1"/>
          </p:cNvPicPr>
          <p:nvPr/>
        </p:nvPicPr>
        <p:blipFill>
          <a:blip r:embed="rId2"/>
          <a:stretch>
            <a:fillRect/>
          </a:stretch>
        </p:blipFill>
        <p:spPr>
          <a:xfrm>
            <a:off x="2127971" y="2337954"/>
            <a:ext cx="7936057" cy="2182091"/>
          </a:xfrm>
          <a:prstGeom prst="rect">
            <a:avLst/>
          </a:prstGeom>
        </p:spPr>
      </p:pic>
    </p:spTree>
    <p:extLst>
      <p:ext uri="{BB962C8B-B14F-4D97-AF65-F5344CB8AC3E}">
        <p14:creationId xmlns:p14="http://schemas.microsoft.com/office/powerpoint/2010/main" val="150532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CB7D96A-F46B-4EBC-848C-9D7ED31CF5A9}"/>
              </a:ext>
            </a:extLst>
          </p:cNvPr>
          <p:cNvSpPr>
            <a:spLocks noGrp="1"/>
          </p:cNvSpPr>
          <p:nvPr>
            <p:ph idx="1"/>
          </p:nvPr>
        </p:nvSpPr>
        <p:spPr>
          <a:xfrm>
            <a:off x="838200" y="406400"/>
            <a:ext cx="10515600" cy="5770563"/>
          </a:xfrm>
        </p:spPr>
        <p:txBody>
          <a:bodyPr>
            <a:normAutofit/>
          </a:bodyPr>
          <a:lstStyle/>
          <a:p>
            <a:r>
              <a:rPr lang="fr-FR" dirty="0"/>
              <a:t>Qt est donc constituée d'un ensemble de bibliothèques, appelées « modules ». On peut y trouver entre autres ces fonctionnalités :</a:t>
            </a:r>
          </a:p>
          <a:p>
            <a:pPr lvl="1"/>
            <a:r>
              <a:rPr lang="fr-FR" b="1" dirty="0"/>
              <a:t>GUI</a:t>
            </a:r>
            <a:r>
              <a:rPr lang="fr-FR" dirty="0"/>
              <a:t> : c'est toute la partie création de fenêtres.</a:t>
            </a:r>
          </a:p>
          <a:p>
            <a:pPr lvl="1"/>
            <a:r>
              <a:rPr lang="fr-FR" b="1" dirty="0"/>
              <a:t>OpenGL</a:t>
            </a:r>
            <a:r>
              <a:rPr lang="fr-FR" dirty="0"/>
              <a:t> : Qt peut ouvrir une fenêtre contenant de la 3D gérée par OpenGL.</a:t>
            </a:r>
          </a:p>
          <a:p>
            <a:pPr lvl="1"/>
            <a:r>
              <a:rPr lang="fr-FR" b="1" dirty="0"/>
              <a:t>Dessin</a:t>
            </a:r>
            <a:r>
              <a:rPr lang="fr-FR" dirty="0"/>
              <a:t> : pour tous ceux qui voudraient dessiner dans leur fenêtre (en 2D), le module de dessin est très complet !</a:t>
            </a:r>
          </a:p>
          <a:p>
            <a:pPr lvl="1"/>
            <a:r>
              <a:rPr lang="fr-FR" b="1" dirty="0"/>
              <a:t>Réseau</a:t>
            </a:r>
            <a:r>
              <a:rPr lang="fr-FR" dirty="0"/>
              <a:t> : Qt fournit une batterie d'outils pour accéder au réseau, que ce soit pour créer un logiciel de Chat, un client FTP, un lecteur de flux RSS…</a:t>
            </a:r>
          </a:p>
          <a:p>
            <a:pPr lvl="1"/>
            <a:r>
              <a:rPr lang="fr-FR" b="1" dirty="0"/>
              <a:t>SVG</a:t>
            </a:r>
            <a:r>
              <a:rPr lang="fr-FR" dirty="0"/>
              <a:t> : Qt permet de créer des images et animations vectorielles, à la manière de Flash.</a:t>
            </a:r>
          </a:p>
          <a:p>
            <a:pPr lvl="1"/>
            <a:r>
              <a:rPr lang="fr-FR" b="1" dirty="0"/>
              <a:t>Script</a:t>
            </a:r>
            <a:r>
              <a:rPr lang="fr-FR" dirty="0"/>
              <a:t> : Qt prend en charge le Javascript (création de plug-in).</a:t>
            </a:r>
          </a:p>
          <a:p>
            <a:pPr lvl="1"/>
            <a:r>
              <a:rPr lang="fr-FR" b="1" dirty="0"/>
              <a:t>XML/JSON </a:t>
            </a:r>
            <a:r>
              <a:rPr lang="fr-FR" dirty="0"/>
              <a:t>: pour échanger des données à partir de fichiers structurés à l'aide de balises.</a:t>
            </a:r>
          </a:p>
          <a:p>
            <a:pPr lvl="1"/>
            <a:r>
              <a:rPr lang="fr-FR" b="1" dirty="0"/>
              <a:t>SQL</a:t>
            </a:r>
            <a:r>
              <a:rPr lang="fr-FR" dirty="0"/>
              <a:t> : permet d'accéder aux bases de données (MySQL, Oracle, PostgreSQL…)</a:t>
            </a:r>
          </a:p>
        </p:txBody>
      </p:sp>
    </p:spTree>
    <p:extLst>
      <p:ext uri="{BB962C8B-B14F-4D97-AF65-F5344CB8AC3E}">
        <p14:creationId xmlns:p14="http://schemas.microsoft.com/office/powerpoint/2010/main" val="207057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743C722-2889-48B6-B63E-EC1C9120F9AF}"/>
              </a:ext>
            </a:extLst>
          </p:cNvPr>
          <p:cNvSpPr>
            <a:spLocks noGrp="1"/>
          </p:cNvSpPr>
          <p:nvPr>
            <p:ph idx="1"/>
          </p:nvPr>
        </p:nvSpPr>
        <p:spPr>
          <a:xfrm>
            <a:off x="838200" y="692727"/>
            <a:ext cx="10515600" cy="5484236"/>
          </a:xfrm>
        </p:spPr>
        <p:txBody>
          <a:bodyPr/>
          <a:lstStyle/>
          <a:p>
            <a:r>
              <a:rPr lang="fr-FR" dirty="0"/>
              <a:t>Qt est distribué sous deux licences : </a:t>
            </a:r>
          </a:p>
          <a:p>
            <a:pPr lvl="1"/>
            <a:r>
              <a:rPr lang="fr-FR" b="1" dirty="0"/>
              <a:t>Commerciale</a:t>
            </a:r>
            <a:r>
              <a:rPr lang="fr-FR" dirty="0"/>
              <a:t> qui permet de développer des applications sans contraintes et de bénéficier du support et des dernières versions des modules</a:t>
            </a:r>
          </a:p>
          <a:p>
            <a:pPr lvl="1"/>
            <a:r>
              <a:rPr lang="fr-FR" b="1" dirty="0"/>
              <a:t>Open source </a:t>
            </a:r>
            <a:r>
              <a:rPr lang="fr-FR" dirty="0"/>
              <a:t>et gratuite qui contraint la distribution de l’application créée sous une licence open source.</a:t>
            </a:r>
          </a:p>
          <a:p>
            <a:pPr lvl="1"/>
            <a:endParaRPr lang="fr-FR" dirty="0"/>
          </a:p>
          <a:p>
            <a:r>
              <a:rPr lang="fr-FR" dirty="0"/>
              <a:t>Documentation : </a:t>
            </a:r>
            <a:r>
              <a:rPr lang="fr-FR" dirty="0">
                <a:hlinkClick r:id="rId2"/>
              </a:rPr>
              <a:t>https://doc.qt.io/</a:t>
            </a:r>
            <a:r>
              <a:rPr lang="fr-FR" dirty="0"/>
              <a:t> </a:t>
            </a:r>
          </a:p>
        </p:txBody>
      </p:sp>
    </p:spTree>
    <p:extLst>
      <p:ext uri="{BB962C8B-B14F-4D97-AF65-F5344CB8AC3E}">
        <p14:creationId xmlns:p14="http://schemas.microsoft.com/office/powerpoint/2010/main" val="413697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D01F25A-359C-4C89-A1B7-69C4A1E43B9A}"/>
              </a:ext>
            </a:extLst>
          </p:cNvPr>
          <p:cNvPicPr>
            <a:picLocks noChangeAspect="1"/>
          </p:cNvPicPr>
          <p:nvPr/>
        </p:nvPicPr>
        <p:blipFill rotWithShape="1">
          <a:blip r:embed="rId2">
            <a:extLst>
              <a:ext uri="{28A0092B-C50C-407E-A947-70E740481C1C}">
                <a14:useLocalDpi xmlns:a14="http://schemas.microsoft.com/office/drawing/2010/main" val="0"/>
              </a:ext>
            </a:extLst>
          </a:blip>
          <a:srcRect l="6843" t="16483" r="7941" b="51564"/>
          <a:stretch/>
        </p:blipFill>
        <p:spPr>
          <a:xfrm>
            <a:off x="-1" y="-1"/>
            <a:ext cx="12192001" cy="6858001"/>
          </a:xfrm>
          <a:prstGeom prst="rect">
            <a:avLst/>
          </a:prstGeom>
        </p:spPr>
      </p:pic>
      <p:sp>
        <p:nvSpPr>
          <p:cNvPr id="6" name="Titre 1">
            <a:extLst>
              <a:ext uri="{FF2B5EF4-FFF2-40B4-BE49-F238E27FC236}">
                <a16:creationId xmlns:a16="http://schemas.microsoft.com/office/drawing/2014/main" id="{CA68F6A1-7682-49C7-962D-AEC087686055}"/>
              </a:ext>
            </a:extLst>
          </p:cNvPr>
          <p:cNvSpPr>
            <a:spLocks noGrp="1"/>
          </p:cNvSpPr>
          <p:nvPr>
            <p:ph type="title"/>
          </p:nvPr>
        </p:nvSpPr>
        <p:spPr>
          <a:xfrm>
            <a:off x="4178299" y="1732107"/>
            <a:ext cx="3835400" cy="1325563"/>
          </a:xfrm>
        </p:spPr>
        <p:txBody>
          <a:bodyPr/>
          <a:lstStyle/>
          <a:p>
            <a:pPr algn="ctr"/>
            <a:r>
              <a:rPr lang="fr-FR" b="1" dirty="0">
                <a:solidFill>
                  <a:schemeClr val="bg1"/>
                </a:solidFill>
              </a:rPr>
              <a:t>Sous le capot…</a:t>
            </a:r>
          </a:p>
        </p:txBody>
      </p:sp>
    </p:spTree>
    <p:extLst>
      <p:ext uri="{BB962C8B-B14F-4D97-AF65-F5344CB8AC3E}">
        <p14:creationId xmlns:p14="http://schemas.microsoft.com/office/powerpoint/2010/main" val="3356670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4D7A7D-6E1F-4AC7-A784-22685656CD09}"/>
              </a:ext>
            </a:extLst>
          </p:cNvPr>
          <p:cNvSpPr>
            <a:spLocks noGrp="1"/>
          </p:cNvSpPr>
          <p:nvPr>
            <p:ph type="title"/>
          </p:nvPr>
        </p:nvSpPr>
        <p:spPr/>
        <p:txBody>
          <a:bodyPr/>
          <a:lstStyle/>
          <a:p>
            <a:r>
              <a:rPr lang="fr-FR" dirty="0"/>
              <a:t>Classe </a:t>
            </a:r>
            <a:r>
              <a:rPr lang="fr-FR" dirty="0" err="1"/>
              <a:t>QObject</a:t>
            </a:r>
            <a:endParaRPr lang="fr-FR" dirty="0"/>
          </a:p>
        </p:txBody>
      </p:sp>
      <p:sp>
        <p:nvSpPr>
          <p:cNvPr id="3" name="Espace réservé du contenu 2">
            <a:extLst>
              <a:ext uri="{FF2B5EF4-FFF2-40B4-BE49-F238E27FC236}">
                <a16:creationId xmlns:a16="http://schemas.microsoft.com/office/drawing/2014/main" id="{230E0060-FFF4-4473-80E2-1058E5A228FB}"/>
              </a:ext>
            </a:extLst>
          </p:cNvPr>
          <p:cNvSpPr>
            <a:spLocks noGrp="1"/>
          </p:cNvSpPr>
          <p:nvPr>
            <p:ph idx="1"/>
          </p:nvPr>
        </p:nvSpPr>
        <p:spPr>
          <a:xfrm>
            <a:off x="838200" y="1825625"/>
            <a:ext cx="4985759" cy="4351338"/>
          </a:xfrm>
        </p:spPr>
        <p:txBody>
          <a:bodyPr/>
          <a:lstStyle/>
          <a:p>
            <a:r>
              <a:rPr lang="fr-FR" dirty="0"/>
              <a:t>Classe mère de toutes les classes Qt</a:t>
            </a:r>
          </a:p>
          <a:p>
            <a:r>
              <a:rPr lang="fr-FR" dirty="0"/>
              <a:t>Tout objet dont la classe hérite (directement ou non) de la classe </a:t>
            </a:r>
            <a:r>
              <a:rPr lang="fr-FR" dirty="0" err="1"/>
              <a:t>QObject</a:t>
            </a:r>
            <a:r>
              <a:rPr lang="fr-FR" dirty="0"/>
              <a:t> peut émettre et recevoir un signal</a:t>
            </a:r>
          </a:p>
          <a:p>
            <a:r>
              <a:rPr lang="fr-FR" dirty="0"/>
              <a:t>Elle permet une gestion simplifiée de la mémoire</a:t>
            </a:r>
          </a:p>
        </p:txBody>
      </p:sp>
      <p:pic>
        <p:nvPicPr>
          <p:cNvPr id="5" name="Image 4">
            <a:extLst>
              <a:ext uri="{FF2B5EF4-FFF2-40B4-BE49-F238E27FC236}">
                <a16:creationId xmlns:a16="http://schemas.microsoft.com/office/drawing/2014/main" id="{7FC3C084-ADCC-4B77-BE49-46B8E00B4C07}"/>
              </a:ext>
            </a:extLst>
          </p:cNvPr>
          <p:cNvPicPr>
            <a:picLocks noChangeAspect="1"/>
          </p:cNvPicPr>
          <p:nvPr/>
        </p:nvPicPr>
        <p:blipFill>
          <a:blip r:embed="rId2"/>
          <a:stretch>
            <a:fillRect/>
          </a:stretch>
        </p:blipFill>
        <p:spPr>
          <a:xfrm>
            <a:off x="6096000" y="1895475"/>
            <a:ext cx="5457825" cy="3067050"/>
          </a:xfrm>
          <a:prstGeom prst="rect">
            <a:avLst/>
          </a:prstGeom>
        </p:spPr>
      </p:pic>
    </p:spTree>
    <p:extLst>
      <p:ext uri="{BB962C8B-B14F-4D97-AF65-F5344CB8AC3E}">
        <p14:creationId xmlns:p14="http://schemas.microsoft.com/office/powerpoint/2010/main" val="23843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6FF3D56-20C0-49FA-8178-6DF79F3DE80C}"/>
              </a:ext>
            </a:extLst>
          </p:cNvPr>
          <p:cNvPicPr>
            <a:picLocks noChangeAspect="1"/>
          </p:cNvPicPr>
          <p:nvPr/>
        </p:nvPicPr>
        <p:blipFill>
          <a:blip r:embed="rId2"/>
          <a:stretch>
            <a:fillRect/>
          </a:stretch>
        </p:blipFill>
        <p:spPr>
          <a:xfrm>
            <a:off x="2295525" y="319087"/>
            <a:ext cx="7600950" cy="6219825"/>
          </a:xfrm>
          <a:prstGeom prst="rect">
            <a:avLst/>
          </a:prstGeom>
        </p:spPr>
      </p:pic>
      <p:sp>
        <p:nvSpPr>
          <p:cNvPr id="8" name="Rectangle 7">
            <a:extLst>
              <a:ext uri="{FF2B5EF4-FFF2-40B4-BE49-F238E27FC236}">
                <a16:creationId xmlns:a16="http://schemas.microsoft.com/office/drawing/2014/main" id="{15CD793E-CA87-4666-AC24-767D33A7F9FA}"/>
              </a:ext>
            </a:extLst>
          </p:cNvPr>
          <p:cNvSpPr/>
          <p:nvPr/>
        </p:nvSpPr>
        <p:spPr>
          <a:xfrm>
            <a:off x="1163782" y="1288473"/>
            <a:ext cx="9985663" cy="5403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3679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6FF3D56-20C0-49FA-8178-6DF79F3DE80C}"/>
              </a:ext>
            </a:extLst>
          </p:cNvPr>
          <p:cNvPicPr>
            <a:picLocks noChangeAspect="1"/>
          </p:cNvPicPr>
          <p:nvPr/>
        </p:nvPicPr>
        <p:blipFill>
          <a:blip r:embed="rId2"/>
          <a:stretch>
            <a:fillRect/>
          </a:stretch>
        </p:blipFill>
        <p:spPr>
          <a:xfrm>
            <a:off x="2295525" y="319087"/>
            <a:ext cx="7600950" cy="6219825"/>
          </a:xfrm>
          <a:prstGeom prst="rect">
            <a:avLst/>
          </a:prstGeom>
        </p:spPr>
      </p:pic>
      <p:sp>
        <p:nvSpPr>
          <p:cNvPr id="8" name="Rectangle 7">
            <a:extLst>
              <a:ext uri="{FF2B5EF4-FFF2-40B4-BE49-F238E27FC236}">
                <a16:creationId xmlns:a16="http://schemas.microsoft.com/office/drawing/2014/main" id="{15CD793E-CA87-4666-AC24-767D33A7F9FA}"/>
              </a:ext>
            </a:extLst>
          </p:cNvPr>
          <p:cNvSpPr/>
          <p:nvPr/>
        </p:nvSpPr>
        <p:spPr>
          <a:xfrm>
            <a:off x="1163782" y="3210791"/>
            <a:ext cx="9985663" cy="3480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4281492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1313</TotalTime>
  <Words>1721</Words>
  <Application>Microsoft Office PowerPoint</Application>
  <PresentationFormat>Grand écran</PresentationFormat>
  <Paragraphs>153</Paragraphs>
  <Slides>37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37</vt:i4>
      </vt:variant>
    </vt:vector>
  </HeadingPairs>
  <TitlesOfParts>
    <vt:vector size="42" baseType="lpstr">
      <vt:lpstr>Arial</vt:lpstr>
      <vt:lpstr>Calibri</vt:lpstr>
      <vt:lpstr>Calibri Light</vt:lpstr>
      <vt:lpstr>Consolas</vt:lpstr>
      <vt:lpstr>Thème Office</vt:lpstr>
      <vt:lpstr>Présentation PowerPoint</vt:lpstr>
      <vt:lpstr>Présentation</vt:lpstr>
      <vt:lpstr>Présentation PowerPoint</vt:lpstr>
      <vt:lpstr>Présentation PowerPoint</vt:lpstr>
      <vt:lpstr>Présentation PowerPoint</vt:lpstr>
      <vt:lpstr>Sous le capot…</vt:lpstr>
      <vt:lpstr>Classe QObject</vt:lpstr>
      <vt:lpstr>Présentation PowerPoint</vt:lpstr>
      <vt:lpstr>Présentation PowerPoint</vt:lpstr>
      <vt:lpstr>Classe QWidget</vt:lpstr>
      <vt:lpstr>Présentation PowerPoint</vt:lpstr>
      <vt:lpstr>Classe QApplication</vt:lpstr>
      <vt:lpstr>Présentation PowerPoint</vt:lpstr>
      <vt:lpstr>Premier programme</vt:lpstr>
      <vt:lpstr>Premier programme</vt:lpstr>
      <vt:lpstr>Premier programme</vt:lpstr>
      <vt:lpstr>Premier programme</vt:lpstr>
      <vt:lpstr>Premier programme</vt:lpstr>
      <vt:lpstr>Signals / Slots</vt:lpstr>
      <vt:lpstr>Signals</vt:lpstr>
      <vt:lpstr>Slots</vt:lpstr>
      <vt:lpstr>Connexion</vt:lpstr>
      <vt:lpstr>Présentation PowerPoint</vt:lpstr>
      <vt:lpstr>Connexion entre un signal et un slot</vt:lpstr>
      <vt:lpstr>Méthode connect()</vt:lpstr>
      <vt:lpstr>Méthode connect()</vt:lpstr>
      <vt:lpstr>Exemple</vt:lpstr>
      <vt:lpstr>Passage de paramètre entre signal et slot</vt:lpstr>
      <vt:lpstr>Présentation PowerPoint</vt:lpstr>
      <vt:lpstr>Création  de signals  et slots</vt:lpstr>
      <vt:lpstr>Nouveaux membres</vt:lpstr>
      <vt:lpstr>Création de slots</vt:lpstr>
      <vt:lpstr>Présentation PowerPoint</vt:lpstr>
      <vt:lpstr>Présentation PowerPoint</vt:lpstr>
      <vt:lpstr>Création de signals</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Mathieu DOMER</dc:creator>
  <cp:lastModifiedBy>Mathieu DOMER</cp:lastModifiedBy>
  <cp:revision>33</cp:revision>
  <dcterms:created xsi:type="dcterms:W3CDTF">2021-01-02T16:31:15Z</dcterms:created>
  <dcterms:modified xsi:type="dcterms:W3CDTF">2021-01-03T14:24:28Z</dcterms:modified>
</cp:coreProperties>
</file>