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31735-6F03-4264-B265-DB818A80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A5D0CE-A1A0-417F-BF8E-53D9E76A2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33593-ADCF-4767-AB03-E6B0B05D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B3878B-3113-40D0-95BF-85D0E456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CF030-DFF4-45EE-BDF4-FBEF6334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9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2F90F-93E9-4C55-BBE8-6808CB39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CF91B5-1063-422E-83C3-4374395D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6EFDB-9BBC-4BB2-8E8C-8D243C9F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D8044A-A3FE-411C-93A9-04FFB137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253F8-CEEC-4D9C-9957-B2C34F61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7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E8284C-DE7F-4332-AF85-3DCB26EDB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224539-9D05-467A-B663-025457FA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230BD-4B24-438D-8464-91456DD8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8F9B5-E45B-49EA-96DF-EED78E53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B76E-C1E2-4E1C-85F9-558FDBD8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8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DAA9B-02F1-457B-99A9-6F6C642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D4786-93BB-4333-B52B-45EC3E4E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C40A9-F105-4A3E-86CD-5C575987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818D4-7862-46A4-A721-5BAE145D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5EE2A-F47D-4494-988D-1E0192A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5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E3A97-3C99-4F71-BB4B-FC27D111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824C88-7D54-4801-9A42-1A4BE7B8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FB215-E857-4154-A4F3-1DD496EB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5DAF6-3E2B-4FE1-960D-584CB54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C29D3-969C-49C3-9E6C-67681D7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94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5C4B9-3DC5-45BF-8ACC-9362DBA1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49BC0-9208-493C-924D-B980F87C3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FDFA6-9A80-41D0-A57E-5A0227A3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94B748-1B71-426F-B8B4-1D58E08C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06A0F-E0DB-457B-A96E-37EBA990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7D0BF8-4BF3-4F62-8B8F-3B778C77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6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4E78B-A61D-43C8-96B9-60DCF66B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BA8372-8BA0-4391-AF92-55D85C3E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3ECA9F-DAC7-4204-B8D0-B5A316FD5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47751E-EC6B-409B-9B7E-6C5617553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DB609E-1E65-4C15-881E-9CD3D17A0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5A7F2D-93AC-4349-98B4-774E79CF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C23E4-F6AF-449D-BC57-3D45C4A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032577-C58F-4C28-A8FB-3A2B1CBB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CD534-4E43-49AA-99BE-C11169C9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425F53-9695-4152-9280-2385CDF3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F9995C-2FEF-4CA3-A303-47677273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41593-388F-4585-9F57-3FDA71DC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4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537513-9225-447D-B4EF-88F2D10A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8A4413-7A96-4D91-8365-42C2D262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0BD0A-613E-423D-A8A9-E8316AF0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9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0211E-E910-42EF-9861-62F21F8B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1E418-F8EE-469F-B2BD-EF000AE2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F3674-3866-4559-9851-29A86BF1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1099B1-6D0B-4340-9E35-BA6813D3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B65707-8B10-4100-959B-A2FE4EE5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5ACE6-4914-4385-A3D9-B6C5A492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5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B3A2E-EEF2-4030-995A-1172E937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C97FA6-A6BB-4FFC-9485-85B6B1F3D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B8C85F-FD83-45E0-82D5-A314E1010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86E03-B19C-4A3C-9BA3-442AAA02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4595BF-4721-4BAC-87DF-BAA08A6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AD23BC-B2A3-4C12-98EA-E005D691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63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F01540-B9F8-41E8-9596-D596ACFC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C6B26-13AE-4FB2-AD12-22A45EA0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C43E6-60D8-4978-BC5C-CF22A5D42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0F76-E5E1-4E2B-93B4-20AF8CC3DCC2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2FADF-80FF-4C78-9115-54398837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64929-E9BA-46E8-834D-AC54AF7C9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92F7-B304-4360-AF5E-82DC95056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6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B562-33F9-4B06-9700-DCE7B434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b="1"/>
              <a:t>Les exceptions</a:t>
            </a:r>
            <a:br>
              <a:rPr lang="fr-FR" b="1"/>
            </a:b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1F88BB-350E-40EB-BBC9-EFC0A0E6E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DB22BD-6D4B-4243-81A6-C157E7F7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009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9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CC1E6-6331-4010-B744-C1C563D5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A8039-3B78-4603-830F-135CC623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d’accès (ouverture) d’un fichier qui n’existe pas,</a:t>
            </a:r>
          </a:p>
          <a:p>
            <a:r>
              <a:rPr lang="fr-FR" dirty="0"/>
              <a:t>débordement d'un tableau, </a:t>
            </a:r>
          </a:p>
          <a:p>
            <a:r>
              <a:rPr lang="fr-FR" dirty="0"/>
              <a:t>division par zéro, </a:t>
            </a:r>
          </a:p>
          <a:p>
            <a:r>
              <a:rPr lang="fr-FR" dirty="0"/>
              <a:t>donnée non conforme, </a:t>
            </a:r>
          </a:p>
          <a:p>
            <a:r>
              <a:rPr lang="fr-FR" dirty="0"/>
              <a:t>cas d'utilisation non prévu…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Fonction de bas niveau </a:t>
            </a:r>
            <a:r>
              <a:rPr lang="fr-FR" dirty="0">
                <a:sym typeface="Wingdings 3" panose="05040102010807070707" pitchFamily="18" charset="2"/>
              </a:rPr>
              <a:t> Fonction de niveau + haut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2E1E9-C2B5-453E-97E0-474972CA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21422-9328-46F3-A418-FBF8FB15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Fonction de bas niveau :</a:t>
            </a:r>
          </a:p>
          <a:p>
            <a:pPr lvl="1"/>
            <a:r>
              <a:rPr lang="fr-FR" dirty="0"/>
              <a:t>détecte un comportement anormal</a:t>
            </a:r>
          </a:p>
          <a:p>
            <a:pPr lvl="1"/>
            <a:r>
              <a:rPr lang="fr-FR" dirty="0"/>
              <a:t>construit et lance 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throw</a:t>
            </a:r>
            <a:r>
              <a:rPr lang="fr-FR" dirty="0"/>
              <a:t>) une exception</a:t>
            </a:r>
          </a:p>
          <a:p>
            <a:endParaRPr lang="fr-FR" dirty="0"/>
          </a:p>
          <a:p>
            <a:r>
              <a:rPr lang="fr-FR" dirty="0"/>
              <a:t>L’exception remonte l’arbre d’appel des fonctions en terminant toutes les fonctions traversées</a:t>
            </a:r>
          </a:p>
          <a:p>
            <a:endParaRPr lang="fr-FR" dirty="0"/>
          </a:p>
          <a:p>
            <a:r>
              <a:rPr lang="fr-FR" dirty="0"/>
              <a:t>Fonction de haut niveau prévue pour rattraper cette exception 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try</a:t>
            </a:r>
            <a:r>
              <a:rPr lang="fr-FR" dirty="0">
                <a:latin typeface="Consolas" panose="020B0609020204030204" pitchFamily="49" charset="0"/>
              </a:rPr>
              <a:t>/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stoppe la remontée et traite l’exception</a:t>
            </a:r>
          </a:p>
          <a:p>
            <a:pPr lvl="1"/>
            <a:endParaRPr lang="fr-FR" dirty="0"/>
          </a:p>
          <a:p>
            <a:r>
              <a:rPr lang="fr-FR" dirty="0"/>
              <a:t>Si aucune fonction n’attrape l’exception, le programme se termine !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39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1889A-0AFA-49DB-B9D8-D407894E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une exception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78CC2-6520-43A8-B5AB-414184F3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Depuis n’importe où, en utilisant : </a:t>
            </a:r>
          </a:p>
          <a:p>
            <a:pPr marL="0" indent="0" algn="ctr">
              <a:buNone/>
            </a:pPr>
            <a:r>
              <a:rPr lang="fr-FR" dirty="0" err="1">
                <a:latin typeface="Consolas" panose="020B0609020204030204" pitchFamily="49" charset="0"/>
              </a:rPr>
              <a:t>throw</a:t>
            </a:r>
            <a:r>
              <a:rPr lang="fr-FR" dirty="0"/>
              <a:t> </a:t>
            </a:r>
            <a:r>
              <a:rPr lang="fr-FR" i="1" dirty="0">
                <a:latin typeface="Consolas" panose="020B0609020204030204" pitchFamily="49" charset="0"/>
              </a:rPr>
              <a:t>objet</a:t>
            </a:r>
          </a:p>
          <a:p>
            <a:endParaRPr lang="fr-FR" i="1" dirty="0">
              <a:latin typeface="Consolas" panose="020B0609020204030204" pitchFamily="49" charset="0"/>
            </a:endParaRPr>
          </a:p>
          <a:p>
            <a:r>
              <a:rPr lang="fr-FR" i="1" dirty="0">
                <a:latin typeface="Consolas" panose="020B0609020204030204" pitchFamily="49" charset="0"/>
              </a:rPr>
              <a:t>objet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/>
              <a:t>peut être de n’importe quel type 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32F62"/>
                </a:solidFill>
                <a:latin typeface="Consolas" panose="020B0609020204030204" pitchFamily="49" charset="0"/>
              </a:rPr>
              <a:t>"Ca ne </a:t>
            </a:r>
            <a:r>
              <a:rPr lang="en-US" dirty="0" err="1">
                <a:solidFill>
                  <a:srgbClr val="032F62"/>
                </a:solidFill>
                <a:latin typeface="Consolas" panose="020B0609020204030204" pitchFamily="49" charset="0"/>
              </a:rPr>
              <a:t>marche</a:t>
            </a:r>
            <a:r>
              <a:rPr lang="en-US" dirty="0">
                <a:solidFill>
                  <a:srgbClr val="032F62"/>
                </a:solidFill>
                <a:latin typeface="Consolas" panose="020B0609020204030204" pitchFamily="49" charset="0"/>
              </a:rPr>
              <a:t> pas !"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MyObject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obj;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obj;</a:t>
            </a:r>
          </a:p>
        </p:txBody>
      </p:sp>
    </p:spTree>
    <p:extLst>
      <p:ext uri="{BB962C8B-B14F-4D97-AF65-F5344CB8AC3E}">
        <p14:creationId xmlns:p14="http://schemas.microsoft.com/office/powerpoint/2010/main" val="102986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7EC5-584F-4C26-8C12-DA5D589F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Attraper une exception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18E92-AD7B-48F6-B21E-19AA695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une fonction appelante, utiliser un bloc :</a:t>
            </a:r>
          </a:p>
          <a:p>
            <a:pPr marL="0" indent="0" algn="ctr">
              <a:buNone/>
            </a:pPr>
            <a:r>
              <a:rPr lang="fr-FR" dirty="0" err="1">
                <a:latin typeface="Consolas" panose="020B0609020204030204" pitchFamily="49" charset="0"/>
              </a:rPr>
              <a:t>try</a:t>
            </a:r>
            <a:r>
              <a:rPr lang="fr-FR" dirty="0">
                <a:latin typeface="Consolas" panose="020B0609020204030204" pitchFamily="49" charset="0"/>
              </a:rPr>
              <a:t> { … } catch (objet) { … }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98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CB66A-7B0F-4F49-8120-890F5E4C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8" y="477982"/>
            <a:ext cx="5054600" cy="623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"It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60496D3-9BCA-430E-8C13-1634C2138467}"/>
              </a:ext>
            </a:extLst>
          </p:cNvPr>
          <p:cNvSpPr txBox="1">
            <a:spLocks/>
          </p:cNvSpPr>
          <p:nvPr/>
        </p:nvSpPr>
        <p:spPr>
          <a:xfrm>
            <a:off x="6650184" y="477981"/>
            <a:ext cx="5054600" cy="6236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(...)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"Erreur !"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16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5A78E4B-0E95-43C3-8721-FA50662CCF8A}"/>
              </a:ext>
            </a:extLst>
          </p:cNvPr>
          <p:cNvCxnSpPr>
            <a:cxnSpLocks/>
          </p:cNvCxnSpPr>
          <p:nvPr/>
        </p:nvCxnSpPr>
        <p:spPr>
          <a:xfrm>
            <a:off x="1524000" y="1246909"/>
            <a:ext cx="434109" cy="249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2943DC-E47E-4FC2-8026-E82B30124118}"/>
              </a:ext>
            </a:extLst>
          </p:cNvPr>
          <p:cNvCxnSpPr>
            <a:cxnSpLocks/>
          </p:cNvCxnSpPr>
          <p:nvPr/>
        </p:nvCxnSpPr>
        <p:spPr>
          <a:xfrm flipV="1">
            <a:off x="1958109" y="2724728"/>
            <a:ext cx="5163127" cy="1089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D3753C7-C74F-4C3A-B149-9FCC3F5B2B20}"/>
              </a:ext>
            </a:extLst>
          </p:cNvPr>
          <p:cNvSpPr txBox="1"/>
          <p:nvPr/>
        </p:nvSpPr>
        <p:spPr>
          <a:xfrm>
            <a:off x="2847110" y="3814618"/>
            <a:ext cx="36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L’exception remonte la pile d’appel </a:t>
            </a:r>
          </a:p>
          <a:p>
            <a:r>
              <a:rPr lang="fr-FR" dirty="0"/>
              <a:t>et ne s’arrête que si elle est catchée !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A2D425B-0B8B-419D-85E3-F8AEEC456121}"/>
              </a:ext>
            </a:extLst>
          </p:cNvPr>
          <p:cNvCxnSpPr/>
          <p:nvPr/>
        </p:nvCxnSpPr>
        <p:spPr>
          <a:xfrm>
            <a:off x="7502236" y="1652155"/>
            <a:ext cx="716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667DAF6-5384-41F1-9C8D-3D1D2BAE8D9A}"/>
              </a:ext>
            </a:extLst>
          </p:cNvPr>
          <p:cNvCxnSpPr/>
          <p:nvPr/>
        </p:nvCxnSpPr>
        <p:spPr>
          <a:xfrm>
            <a:off x="7502236" y="2012373"/>
            <a:ext cx="716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CB66A-7B0F-4F49-8120-890F5E4C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8" y="477982"/>
            <a:ext cx="5054600" cy="623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"It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60496D3-9BCA-430E-8C13-1634C2138467}"/>
              </a:ext>
            </a:extLst>
          </p:cNvPr>
          <p:cNvSpPr txBox="1">
            <a:spLocks/>
          </p:cNvSpPr>
          <p:nvPr/>
        </p:nvSpPr>
        <p:spPr>
          <a:xfrm>
            <a:off x="6650184" y="477981"/>
            <a:ext cx="5054600" cy="6236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//</a:t>
            </a:r>
            <a:r>
              <a:rPr lang="fr-FR" sz="1600" dirty="0">
                <a:solidFill>
                  <a:srgbClr val="6A737D"/>
                </a:solidFill>
                <a:latin typeface="Consolas" panose="020B0609020204030204" pitchFamily="49" charset="0"/>
              </a:rPr>
              <a:t>f3();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(...)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"Erreur !"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16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2943DC-E47E-4FC2-8026-E82B30124118}"/>
              </a:ext>
            </a:extLst>
          </p:cNvPr>
          <p:cNvCxnSpPr>
            <a:cxnSpLocks/>
          </p:cNvCxnSpPr>
          <p:nvPr/>
        </p:nvCxnSpPr>
        <p:spPr>
          <a:xfrm>
            <a:off x="2473036" y="2421082"/>
            <a:ext cx="4613564" cy="1298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2D0FCBA-F2CE-4AC6-AE53-CE9AC8A9B960}"/>
              </a:ext>
            </a:extLst>
          </p:cNvPr>
          <p:cNvSpPr txBox="1"/>
          <p:nvPr/>
        </p:nvSpPr>
        <p:spPr>
          <a:xfrm>
            <a:off x="2847110" y="3814618"/>
            <a:ext cx="330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L’exception est traité par le catch </a:t>
            </a:r>
          </a:p>
          <a:p>
            <a:r>
              <a:rPr lang="fr-FR" dirty="0"/>
              <a:t>correspondant à son type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C038147-E164-4623-AEE5-98F1C3D69797}"/>
              </a:ext>
            </a:extLst>
          </p:cNvPr>
          <p:cNvCxnSpPr/>
          <p:nvPr/>
        </p:nvCxnSpPr>
        <p:spPr>
          <a:xfrm>
            <a:off x="7502236" y="2012373"/>
            <a:ext cx="716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CB66A-7B0F-4F49-8120-890F5E4C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8" y="477982"/>
            <a:ext cx="5054600" cy="6236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"It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fr-FR" sz="18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60496D3-9BCA-430E-8C13-1634C2138467}"/>
              </a:ext>
            </a:extLst>
          </p:cNvPr>
          <p:cNvSpPr txBox="1">
            <a:spLocks/>
          </p:cNvSpPr>
          <p:nvPr/>
        </p:nvSpPr>
        <p:spPr>
          <a:xfrm>
            <a:off x="6650184" y="477981"/>
            <a:ext cx="5054600" cy="6236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//</a:t>
            </a:r>
            <a:r>
              <a:rPr lang="fr-FR" sz="1600" dirty="0">
                <a:solidFill>
                  <a:srgbClr val="6A737D"/>
                </a:solidFill>
                <a:latin typeface="Consolas" panose="020B0609020204030204" pitchFamily="49" charset="0"/>
              </a:rPr>
              <a:t>f3();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//</a:t>
            </a:r>
            <a:r>
              <a:rPr lang="fr-FR" sz="1600" dirty="0">
                <a:solidFill>
                  <a:srgbClr val="6A737D"/>
                </a:solidFill>
                <a:latin typeface="Consolas" panose="020B0609020204030204" pitchFamily="49" charset="0"/>
              </a:rPr>
              <a:t>f2();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f4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(...)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cout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"Erreur !"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16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2943DC-E47E-4FC2-8026-E82B30124118}"/>
              </a:ext>
            </a:extLst>
          </p:cNvPr>
          <p:cNvCxnSpPr>
            <a:cxnSpLocks/>
          </p:cNvCxnSpPr>
          <p:nvPr/>
        </p:nvCxnSpPr>
        <p:spPr>
          <a:xfrm>
            <a:off x="2213264" y="4748645"/>
            <a:ext cx="4894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5B34FC-DF0E-4E3C-BEB1-D28E39997F59}"/>
              </a:ext>
            </a:extLst>
          </p:cNvPr>
          <p:cNvSpPr txBox="1"/>
          <p:nvPr/>
        </p:nvSpPr>
        <p:spPr>
          <a:xfrm>
            <a:off x="2793430" y="4905663"/>
            <a:ext cx="2976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catch(…) permet de traiter </a:t>
            </a:r>
          </a:p>
          <a:p>
            <a:r>
              <a:rPr lang="fr-FR" dirty="0"/>
              <a:t>tout type d’exception</a:t>
            </a:r>
          </a:p>
        </p:txBody>
      </p:sp>
    </p:spTree>
    <p:extLst>
      <p:ext uri="{BB962C8B-B14F-4D97-AF65-F5344CB8AC3E}">
        <p14:creationId xmlns:p14="http://schemas.microsoft.com/office/powerpoint/2010/main" val="274955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32FF-B8D0-41AA-8763-7F087E46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Relancer l’exception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B4759-0958-44E2-9809-64FFE526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Si besoin dans un bloc catch, on peut relancer l’exception en utilisant </a:t>
            </a:r>
            <a:r>
              <a:rPr lang="fr-FR" dirty="0" err="1">
                <a:latin typeface="Consolas" panose="020B0609020204030204" pitchFamily="49" charset="0"/>
              </a:rPr>
              <a:t>throw</a:t>
            </a:r>
            <a:r>
              <a:rPr lang="fr-FR" dirty="0"/>
              <a:t> seul.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...</a:t>
            </a: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fr-FR" sz="2600" dirty="0" err="1">
                <a:solidFill>
                  <a:srgbClr val="D73A49"/>
                </a:solidFill>
                <a:latin typeface="Consolas" panose="020B0609020204030204" pitchFamily="49" charset="0"/>
              </a:rPr>
              <a:t>throw</a:t>
            </a:r>
            <a:r>
              <a:rPr lang="fr-FR" sz="2600" dirty="0">
                <a:solidFill>
                  <a:srgbClr val="24292E"/>
                </a:solidFill>
                <a:latin typeface="Consolas" panose="020B0609020204030204" pitchFamily="49" charset="0"/>
              </a:rPr>
              <a:t>; </a:t>
            </a:r>
            <a:r>
              <a:rPr lang="fr-FR" sz="2600" dirty="0">
                <a:solidFill>
                  <a:srgbClr val="6A737D"/>
                </a:solidFill>
                <a:latin typeface="Consolas" panose="020B0609020204030204" pitchFamily="49" charset="0"/>
              </a:rPr>
              <a:t>// Sera traitée plus haut dans la pile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6A737D"/>
                </a:solidFill>
                <a:latin typeface="Consolas" panose="020B0609020204030204" pitchFamily="49" charset="0"/>
              </a:rPr>
              <a:t>           // d’exécution par un autre catch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396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806</Words>
  <Application>Microsoft Office PowerPoint</Application>
  <PresentationFormat>Grand écran</PresentationFormat>
  <Paragraphs>137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Les exceptions </vt:lpstr>
      <vt:lpstr>Exceptions</vt:lpstr>
      <vt:lpstr>Mécanisme</vt:lpstr>
      <vt:lpstr>Lancer une exception</vt:lpstr>
      <vt:lpstr>Attraper une exception</vt:lpstr>
      <vt:lpstr>Présentation PowerPoint</vt:lpstr>
      <vt:lpstr>Présentation PowerPoint</vt:lpstr>
      <vt:lpstr>Présentation PowerPoint</vt:lpstr>
      <vt:lpstr>Relancer l’exception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15</cp:revision>
  <dcterms:created xsi:type="dcterms:W3CDTF">2020-10-01T13:04:46Z</dcterms:created>
  <dcterms:modified xsi:type="dcterms:W3CDTF">2020-10-06T19:05:58Z</dcterms:modified>
</cp:coreProperties>
</file>