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987CC-1D19-4789-9681-2B0B1A0E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9B6179-947F-42A5-A5C7-D34FD0022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A05F39-AC1E-4487-B325-79A1D401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09E2B-EC42-4366-AF03-1541EFFC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B1EEA-44F8-4FCF-9DC1-18DA98A7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99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60207-46FC-439E-BEED-F9265EF3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26B64B-CE07-4753-A410-C65E19CA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C669B-D2B7-4490-9123-E71DAED0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D52D5-C3A6-4B9A-866B-D60E3E86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865AFD-9F78-45C9-8548-BBB55D56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68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A41F16-333E-40B5-96B0-4C57549D1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EB883E-069B-4392-B158-C08FE95AF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96B7B2-ACAF-4C23-A271-68B44C2D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8EFB72-9CF0-46EB-B5DB-7B257177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1866B-CA5A-47CC-BB0B-10EE471A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8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D404E-C5BD-468E-AC43-01894660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64F5B-3554-492F-A049-1F1E72AC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0000" indent="-360000">
              <a:defRPr sz="4000"/>
            </a:lvl1pPr>
            <a:lvl2pPr marL="720000" indent="-360000">
              <a:defRPr sz="3600"/>
            </a:lvl2pPr>
            <a:lvl3pPr marL="1080000" indent="-360000">
              <a:defRPr sz="3200"/>
            </a:lvl3pPr>
            <a:lvl4pPr indent="-360000">
              <a:defRPr sz="2800"/>
            </a:lvl4pPr>
            <a:lvl5pPr indent="-360000">
              <a:defRPr sz="2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1514D2-937B-4B29-A717-3739C003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66C66-960A-410D-A3D1-57EE194F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295E6-3B73-4183-AD59-BBB67269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3E0BD-D6AF-41B7-B138-47CC38E7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802A3-3FB4-445E-BD34-068A281C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AAC58-55FF-4FFB-B515-E97A1B3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2E240-FE87-4BE7-B5BA-B5E453CE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18787-EA99-42D5-A624-9C36188F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9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7CAE5-377C-4C48-8510-ECC3B867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934FC-E84B-472A-B485-EDDBC3A69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3760D-1046-4FD4-B3DB-761206AF4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6CC68B-5778-47D6-A601-0ED78F2C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D4F7A1-5D62-44F1-815C-6D100966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7D4B7-CB92-4095-AFEB-B118331F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4F6FD-37A2-4DC2-B730-BD2139A8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2308C6-9350-4360-AD2B-FA2BA3B1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EDF8EA-4EEF-4F51-ABC1-F6FB5E6A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4F3107-60E9-49EE-8AA5-4FB12EE77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3D18AE-EC85-494C-AA12-0C7101F71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5D8E5F-1FF7-4E36-A8D2-14A1F8C8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80BD33-6817-4E9E-875C-E79EFC8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D1CE2A-9C17-41AB-B198-16085761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0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DFA31-BD1A-4CD6-9D3A-95759B3C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999738-C599-40D1-BADC-328B67B6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18AAA-D269-4ECB-BAA6-327EFFC1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3BC26-0B72-46F6-9B50-1877D2BE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26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5C382F-4665-494A-97E3-671B0B90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A8194-BD39-4DA1-A8B1-AB124CF6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6E8ED-8EED-4EFF-8A5E-BEF73DD5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1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3035E-7A37-4493-B46F-372FF28F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72F05-28AF-4E31-91BF-125B48F1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0D6CB1-74B0-4096-A9C8-47C96F7E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2489E1-94E1-4D64-A427-C9AAF31E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E9462A-5943-45E8-9B84-8D2E50C1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59B0A-C1E8-4ADD-AB28-018F821A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03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DA628-0372-4BA1-AB02-3D4894C0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16B2E0-4284-4F38-9498-847AFA894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27811E-079B-4248-BAE7-339AF9BEF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C76A76-CBF8-480C-ABF2-E64FB15F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88A60E-1F38-4138-A167-227802D7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85D74-F8EC-4D85-A704-E2B75B1E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59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29D208-36BA-4D49-838A-96D639F1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EDAA10-78A2-4397-BA54-C4641E57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227C1-0DFD-43CE-A3C1-A6F64466D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1A35-75D9-41FE-A867-872701EBB282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39EF55-4E38-479B-92C1-473EC458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4348B-FCC6-45AB-8164-BC03C06A6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DDAD-0FC0-4D15-B209-23698F3B2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92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162E4-BC74-4FBF-9DEC-F12EB4258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Du C au C++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1ED3A-F85E-49E9-8A7E-3E81DA3A2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33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C1A02-C2C9-408A-B4CD-F5EA4D78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optionnels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EBCA7-2C2C-436D-983B-F5980AA7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effectLst/>
                <a:latin typeface="Consolas" panose="020B0609020204030204" pitchFamily="49" charset="0"/>
              </a:rPr>
              <a:t>() {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n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effectLst/>
                <a:latin typeface="Consolas" panose="020B0609020204030204" pitchFamily="49" charset="0"/>
              </a:rPr>
              <a:t>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b="0" dirty="0">
                <a:effectLst/>
                <a:latin typeface="Consolas" panose="020B0609020204030204" pitchFamily="49" charset="0"/>
              </a:rPr>
              <a:t>(n, p, t);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b="0" dirty="0">
                <a:effectLst/>
                <a:latin typeface="Consolas" panose="020B0609020204030204" pitchFamily="49" charset="0"/>
              </a:rPr>
              <a:t>(n, p);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b="0" dirty="0"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effectLst/>
                <a:latin typeface="Consolas" panose="020B0609020204030204" pitchFamily="49" charset="0"/>
              </a:rPr>
              <a:t>)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Les arguments optionnels doivent obligatoirement être </a:t>
            </a:r>
            <a:r>
              <a:rPr lang="fr-FR" b="1" dirty="0"/>
              <a:t>les derniers de la liste !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91B222C4-58FF-4E25-96DB-5641C82EBAE2}"/>
              </a:ext>
            </a:extLst>
          </p:cNvPr>
          <p:cNvSpPr/>
          <p:nvPr/>
        </p:nvSpPr>
        <p:spPr>
          <a:xfrm>
            <a:off x="4236514" y="2137388"/>
            <a:ext cx="932155" cy="987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haut 4">
            <a:extLst>
              <a:ext uri="{FF2B5EF4-FFF2-40B4-BE49-F238E27FC236}">
                <a16:creationId xmlns:a16="http://schemas.microsoft.com/office/drawing/2014/main" id="{0BA5B47B-7B4F-4E92-8B20-1DFB46CFCEA1}"/>
              </a:ext>
            </a:extLst>
          </p:cNvPr>
          <p:cNvSpPr/>
          <p:nvPr/>
        </p:nvSpPr>
        <p:spPr>
          <a:xfrm>
            <a:off x="5629924" y="2137387"/>
            <a:ext cx="932155" cy="987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haut 5">
            <a:extLst>
              <a:ext uri="{FF2B5EF4-FFF2-40B4-BE49-F238E27FC236}">
                <a16:creationId xmlns:a16="http://schemas.microsoft.com/office/drawing/2014/main" id="{FBCB86F9-BDBF-4F8E-898E-F31855A20992}"/>
              </a:ext>
            </a:extLst>
          </p:cNvPr>
          <p:cNvSpPr/>
          <p:nvPr/>
        </p:nvSpPr>
        <p:spPr>
          <a:xfrm rot="19021580">
            <a:off x="3456226" y="3798548"/>
            <a:ext cx="932155" cy="987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FF9033-ED2C-4D0F-8FF7-FC936317F380}"/>
              </a:ext>
            </a:extLst>
          </p:cNvPr>
          <p:cNvSpPr txBox="1"/>
          <p:nvPr/>
        </p:nvSpPr>
        <p:spPr>
          <a:xfrm>
            <a:off x="7937687" y="3173817"/>
            <a:ext cx="3156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fr-FR" sz="2200" dirty="0">
                <a:latin typeface="Consolas" panose="020B0609020204030204" pitchFamily="49" charset="0"/>
              </a:rPr>
              <a:t>10 20 30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fr-FR" sz="2200" dirty="0">
                <a:latin typeface="Consolas" panose="020B0609020204030204" pitchFamily="49" charset="0"/>
              </a:rPr>
              <a:t>10 20 5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fr-FR" sz="2200" dirty="0">
                <a:latin typeface="Consolas" panose="020B0609020204030204" pitchFamily="49" charset="0"/>
              </a:rPr>
              <a:t>10 2 5</a:t>
            </a:r>
          </a:p>
        </p:txBody>
      </p:sp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CD158BDF-2C0F-4D08-BE04-3CF4F8B623DF}"/>
              </a:ext>
            </a:extLst>
          </p:cNvPr>
          <p:cNvSpPr/>
          <p:nvPr/>
        </p:nvSpPr>
        <p:spPr>
          <a:xfrm rot="13500000">
            <a:off x="6874848" y="3339195"/>
            <a:ext cx="685800" cy="6858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3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2E070-84C4-4278-9768-3CDEA958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Surdéfinition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F5554-B20E-4797-B111-DACDF02A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Prototypes :</a:t>
            </a:r>
            <a:endParaRPr lang="fr-FR" sz="32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3200" dirty="0">
              <a:solidFill>
                <a:srgbClr val="F9758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,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1299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2E070-84C4-4278-9768-3CDEA958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Surdéfinition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F5554-B20E-4797-B111-DACDF02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Déclarations :</a:t>
            </a:r>
            <a:endParaRPr lang="fr-FR" sz="32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2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) {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"Valeur entière = "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fr-FR" sz="2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2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) {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"Valeur réelle = "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fr-FR" sz="2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2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,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"Valeur entière = "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"Valeur réelle = "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2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15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2E070-84C4-4278-9768-3CDEA958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Surdéfinition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F5554-B20E-4797-B111-DACDF02A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Utilisation :</a:t>
            </a:r>
            <a:endParaRPr lang="fr-FR" sz="32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() {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n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p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8.8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;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effectLst/>
                <a:latin typeface="Consolas" panose="020B0609020204030204" pitchFamily="49" charset="0"/>
              </a:rPr>
              <a:t>n,p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b="0" dirty="0">
                <a:effectLst/>
                <a:latin typeface="Consolas" panose="020B0609020204030204" pitchFamily="49" charset="0"/>
              </a:rPr>
              <a:t>} 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B8029D-517F-402D-865C-49C1719FFB16}"/>
              </a:ext>
            </a:extLst>
          </p:cNvPr>
          <p:cNvSpPr txBox="1"/>
          <p:nvPr/>
        </p:nvSpPr>
        <p:spPr>
          <a:xfrm>
            <a:off x="4929311" y="3722457"/>
            <a:ext cx="3156531" cy="143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fr-FR" sz="2200" dirty="0">
                <a:latin typeface="Consolas" panose="020B0609020204030204" pitchFamily="49" charset="0"/>
              </a:rPr>
              <a:t>Valeur entière = 10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fr-FR" sz="2200" dirty="0">
                <a:latin typeface="Consolas" panose="020B0609020204030204" pitchFamily="49" charset="0"/>
              </a:rPr>
              <a:t>Valeur réelle = 8.8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fr-FR" sz="2200" dirty="0">
                <a:latin typeface="Consolas" panose="020B0609020204030204" pitchFamily="49" charset="0"/>
              </a:rPr>
              <a:t>Valeur entière = 10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fr-FR" sz="2200" dirty="0">
                <a:latin typeface="Consolas" panose="020B0609020204030204" pitchFamily="49" charset="0"/>
              </a:rPr>
              <a:t>Valeur réelle = 8.8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D7D60B6D-ED21-44D9-A7A2-A129BC94366B}"/>
              </a:ext>
            </a:extLst>
          </p:cNvPr>
          <p:cNvSpPr/>
          <p:nvPr/>
        </p:nvSpPr>
        <p:spPr>
          <a:xfrm rot="13500000">
            <a:off x="3866472" y="3887835"/>
            <a:ext cx="685800" cy="6858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2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4CDE5-58BB-4CCB-B86D-EA58B355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dynamique de la mémoire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7FB5D-97F5-4801-8393-A48155AE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 dirty="0">
                <a:solidFill>
                  <a:srgbClr val="F97583"/>
                </a:solidFill>
                <a:latin typeface="Consolas" panose="020B0609020204030204" pitchFamily="49" charset="0"/>
              </a:rPr>
              <a:t>type*</a:t>
            </a:r>
            <a:r>
              <a:rPr lang="fr-FR" sz="3200" dirty="0">
                <a:latin typeface="Consolas" panose="020B0609020204030204" pitchFamily="49" charset="0"/>
              </a:rPr>
              <a:t> var </a:t>
            </a:r>
            <a:r>
              <a:rPr lang="fr-FR" sz="32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>
                <a:solidFill>
                  <a:srgbClr val="F97583"/>
                </a:solidFill>
                <a:latin typeface="Consolas" panose="020B0609020204030204" pitchFamily="49" charset="0"/>
              </a:rPr>
              <a:t>new type</a:t>
            </a:r>
            <a:r>
              <a:rPr lang="fr-FR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3600" dirty="0"/>
              <a:t>alloue l'emplacement pour 1 élément du type indiqué.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200" dirty="0">
                <a:solidFill>
                  <a:srgbClr val="F97583"/>
                </a:solidFill>
                <a:latin typeface="Consolas" panose="020B0609020204030204" pitchFamily="49" charset="0"/>
              </a:rPr>
              <a:t>type*</a:t>
            </a:r>
            <a:r>
              <a:rPr lang="fr-FR" sz="3200" dirty="0">
                <a:latin typeface="Consolas" panose="020B0609020204030204" pitchFamily="49" charset="0"/>
              </a:rPr>
              <a:t> var </a:t>
            </a:r>
            <a:r>
              <a:rPr lang="fr-FR" sz="32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>
                <a:solidFill>
                  <a:srgbClr val="F97583"/>
                </a:solidFill>
                <a:latin typeface="Consolas" panose="020B0609020204030204" pitchFamily="49" charset="0"/>
              </a:rPr>
              <a:t>new type[</a:t>
            </a:r>
            <a:r>
              <a:rPr lang="fr-FR" sz="32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3200" dirty="0">
                <a:solidFill>
                  <a:srgbClr val="F97583"/>
                </a:solidFill>
                <a:latin typeface="Consolas" panose="020B0609020204030204" pitchFamily="49" charset="0"/>
              </a:rPr>
              <a:t>]</a:t>
            </a:r>
            <a:r>
              <a:rPr lang="fr-FR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3600" dirty="0"/>
              <a:t>alloue l'emplacement pour n éléments du type indiqué (tableau).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dirty="0">
                <a:sym typeface="Wingdings 3" panose="05040102010807070707" pitchFamily="18" charset="2"/>
              </a:rPr>
              <a:t> remplace </a:t>
            </a:r>
            <a:r>
              <a:rPr lang="fr-FR" sz="3200" dirty="0">
                <a:solidFill>
                  <a:srgbClr val="F9758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alloc</a:t>
            </a:r>
            <a:endParaRPr lang="fr-FR" sz="3600" dirty="0">
              <a:solidFill>
                <a:srgbClr val="F97583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0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4CDE5-58BB-4CCB-B86D-EA58B355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dynamique de la mémoire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7FB5D-97F5-4801-8393-A48155AE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dirty="0"/>
              <a:t>En cas d’erreur, renvoie </a:t>
            </a:r>
            <a:r>
              <a:rPr lang="fr-FR" sz="3600" dirty="0" err="1"/>
              <a:t>null</a:t>
            </a:r>
            <a:r>
              <a:rPr lang="fr-FR" sz="3600" dirty="0"/>
              <a:t> ou lève une exception </a:t>
            </a:r>
            <a:r>
              <a:rPr lang="fr-FR" sz="3600" dirty="0" err="1"/>
              <a:t>bad_alloc</a:t>
            </a:r>
            <a:endParaRPr lang="fr-FR" sz="3600" dirty="0"/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200" dirty="0" err="1">
                <a:solidFill>
                  <a:srgbClr val="F97583"/>
                </a:solidFill>
                <a:latin typeface="Consolas" panose="020B0609020204030204" pitchFamily="49" charset="0"/>
              </a:rPr>
              <a:t>delete</a:t>
            </a:r>
            <a:r>
              <a:rPr lang="fr-FR" sz="3200" dirty="0">
                <a:latin typeface="Consolas" panose="020B0609020204030204" pitchFamily="49" charset="0"/>
              </a:rPr>
              <a:t> var;</a:t>
            </a:r>
          </a:p>
          <a:p>
            <a:pPr marL="0" indent="0">
              <a:buNone/>
            </a:pPr>
            <a:r>
              <a:rPr lang="fr-FR" sz="3200" dirty="0" err="1">
                <a:solidFill>
                  <a:srgbClr val="F97583"/>
                </a:solidFill>
                <a:latin typeface="Consolas" panose="020B0609020204030204" pitchFamily="49" charset="0"/>
              </a:rPr>
              <a:t>delete</a:t>
            </a:r>
            <a:r>
              <a:rPr lang="fr-FR" sz="3200" dirty="0">
                <a:latin typeface="Consolas" panose="020B0609020204030204" pitchFamily="49" charset="0"/>
              </a:rPr>
              <a:t> [] var;</a:t>
            </a:r>
          </a:p>
          <a:p>
            <a:pPr marL="0" indent="0">
              <a:buNone/>
            </a:pPr>
            <a:r>
              <a:rPr lang="fr-FR" sz="3600" dirty="0"/>
              <a:t>libèrent les emplacements.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dirty="0">
                <a:sym typeface="Wingdings 3" panose="05040102010807070707" pitchFamily="18" charset="2"/>
              </a:rPr>
              <a:t> remplace </a:t>
            </a:r>
            <a:r>
              <a:rPr lang="fr-FR" sz="3200" dirty="0">
                <a:solidFill>
                  <a:srgbClr val="F9758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free</a:t>
            </a:r>
            <a:endParaRPr lang="fr-FR" sz="3600" dirty="0">
              <a:solidFill>
                <a:srgbClr val="F97583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2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BDFF1-2678-4720-9DAB-B98DA1A1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Mots-clés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09994-F7B2-4095-A3EA-8F7BFD03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D1845-3558-4C20-B526-1C07CFB8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08" y="244379"/>
            <a:ext cx="5989299" cy="62484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07E627-CEDC-4D94-A21D-DD3D84415B22}"/>
              </a:ext>
            </a:extLst>
          </p:cNvPr>
          <p:cNvSpPr txBox="1"/>
          <p:nvPr/>
        </p:nvSpPr>
        <p:spPr>
          <a:xfrm>
            <a:off x="7122546" y="6401263"/>
            <a:ext cx="299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https://en.cppreference.com/w/cpp/keyword</a:t>
            </a:r>
          </a:p>
        </p:txBody>
      </p:sp>
    </p:spTree>
    <p:extLst>
      <p:ext uri="{BB962C8B-B14F-4D97-AF65-F5344CB8AC3E}">
        <p14:creationId xmlns:p14="http://schemas.microsoft.com/office/powerpoint/2010/main" val="195485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32A9E-38E9-4D58-BCA2-5F6548A3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F3F70-57D2-4AE9-883C-EF60896D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Créé en 1982 par Bjarne </a:t>
            </a:r>
            <a:r>
              <a:rPr lang="fr-FR" dirty="0" err="1"/>
              <a:t>Stroustrup</a:t>
            </a:r>
            <a:endParaRPr lang="fr-FR" dirty="0"/>
          </a:p>
          <a:p>
            <a:r>
              <a:rPr lang="fr-FR" dirty="0"/>
              <a:t>Programmation orientée objet</a:t>
            </a:r>
          </a:p>
        </p:txBody>
      </p:sp>
      <p:pic>
        <p:nvPicPr>
          <p:cNvPr id="1026" name="Picture 2" descr="Bjarne Stroustrup's Homepage">
            <a:extLst>
              <a:ext uri="{FF2B5EF4-FFF2-40B4-BE49-F238E27FC236}">
                <a16:creationId xmlns:a16="http://schemas.microsoft.com/office/drawing/2014/main" id="{08C158DC-0CDF-417E-9E09-1566B155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135" y="2805113"/>
            <a:ext cx="2571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F46B447-1DF8-48A5-A901-35191C5F5A17}"/>
              </a:ext>
            </a:extLst>
          </p:cNvPr>
          <p:cNvSpPr txBox="1"/>
          <p:nvPr/>
        </p:nvSpPr>
        <p:spPr>
          <a:xfrm>
            <a:off x="8849083" y="6173400"/>
            <a:ext cx="2022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https://www.stroustrup.com/</a:t>
            </a:r>
          </a:p>
        </p:txBody>
      </p:sp>
      <p:pic>
        <p:nvPicPr>
          <p:cNvPr id="1030" name="Picture 6" descr="Logo.">
            <a:extLst>
              <a:ext uri="{FF2B5EF4-FFF2-40B4-BE49-F238E27FC236}">
                <a16:creationId xmlns:a16="http://schemas.microsoft.com/office/drawing/2014/main" id="{8094CFA0-5594-415F-8E96-D311D3A0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73225"/>
            <a:ext cx="12477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60F8A6-C9A7-4D30-B7EF-16E2D0195361}"/>
              </a:ext>
            </a:extLst>
          </p:cNvPr>
          <p:cNvSpPr txBox="1"/>
          <p:nvPr/>
        </p:nvSpPr>
        <p:spPr>
          <a:xfrm>
            <a:off x="6315769" y="617340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Wikipedia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66662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3FE9-83EE-4B99-8888-6080EA54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D0904-7EE7-479B-8182-C4A0FD25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3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   ...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15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5AD8F-799E-48B5-925F-E562F25D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de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68024-2A5C-42F2-B59F-B56A939A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() {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fr-FR" sz="2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n;</a:t>
            </a:r>
          </a:p>
          <a:p>
            <a:pPr marL="0" indent="0">
              <a:buNone/>
            </a:pPr>
            <a:r>
              <a:rPr lang="fr-FR" sz="2000" b="0" dirty="0">
                <a:effectLst/>
                <a:latin typeface="Consolas" panose="020B0609020204030204" pitchFamily="49" charset="0"/>
              </a:rPr>
              <a:t>   ...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n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sz="2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n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</a:t>
            </a:r>
            <a:endParaRPr lang="fr-FR" sz="2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...</a:t>
            </a: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v 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; v 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fr-FR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; v</a:t>
            </a:r>
            <a:r>
              <a:rPr lang="fr-FR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) {</a:t>
            </a: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fr-FR" sz="2000" b="0" dirty="0">
                <a:effectLst/>
                <a:latin typeface="Consolas" panose="020B0609020204030204" pitchFamily="49" charset="0"/>
              </a:rPr>
              <a:t>   }</a:t>
            </a:r>
          </a:p>
          <a:p>
            <a:pPr marL="0" indent="0">
              <a:buNone/>
            </a:pPr>
            <a:r>
              <a:rPr lang="fr-FR" sz="20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25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A08BC-230D-4B56-A24F-4B23556C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des structures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DDDCD-087C-42B0-9D6C-33598EED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fr-FR" sz="3200" b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sz="3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2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() {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32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>
                <a:effectLst/>
                <a:latin typeface="Consolas" panose="020B0609020204030204" pitchFamily="49" charset="0"/>
              </a:rPr>
              <a:t>A;</a:t>
            </a:r>
          </a:p>
          <a:p>
            <a:pPr marL="0" indent="0">
              <a:buNone/>
            </a:pPr>
            <a:r>
              <a:rPr lang="fr-FR" sz="3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2BE3F27D-8A8D-4818-B65A-79E6EFBA5985}"/>
              </a:ext>
            </a:extLst>
          </p:cNvPr>
          <p:cNvSpPr/>
          <p:nvPr/>
        </p:nvSpPr>
        <p:spPr>
          <a:xfrm rot="1889861">
            <a:off x="880667" y="5237204"/>
            <a:ext cx="932155" cy="987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9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7907F-6C31-4F95-BDD5-F62AADF2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F07D4B-4F01-4C2A-BB2A-4ED56B7F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cin</a:t>
            </a:r>
            <a:r>
              <a:rPr lang="fr-FR" dirty="0"/>
              <a:t> : lecture sur l'entrée standard (le clavier)</a:t>
            </a:r>
          </a:p>
          <a:p>
            <a:pPr marL="0" indent="0" algn="ctr">
              <a:buNone/>
            </a:pPr>
            <a:r>
              <a:rPr lang="fr-FR" dirty="0" err="1">
                <a:latin typeface="Consolas" panose="020B0609020204030204" pitchFamily="49" charset="0"/>
              </a:rPr>
              <a:t>cin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97583"/>
                </a:solidFill>
                <a:latin typeface="Consolas" panose="020B0609020204030204" pitchFamily="49" charset="0"/>
              </a:rPr>
              <a:t>&gt;&gt;</a:t>
            </a:r>
            <a:r>
              <a:rPr lang="fr-FR" dirty="0"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cout : écriture sur la sortie standard (l’écran)</a:t>
            </a:r>
          </a:p>
          <a:p>
            <a:pPr marL="0" indent="0" algn="ctr">
              <a:buNone/>
            </a:pPr>
            <a:r>
              <a:rPr lang="fr-FR" dirty="0">
                <a:latin typeface="Consolas" panose="020B0609020204030204" pitchFamily="49" charset="0"/>
              </a:rPr>
              <a:t>cout </a:t>
            </a:r>
            <a:r>
              <a:rPr lang="fr-FR" dirty="0">
                <a:solidFill>
                  <a:srgbClr val="F97583"/>
                </a:solidFill>
                <a:latin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</a:rPr>
              <a:t> "texte"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Pas de format ! </a:t>
            </a:r>
            <a:r>
              <a:rPr lang="fr-FR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🥳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5AB54-7CF2-43BB-85DB-E7DA7E5B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4"/>
            <a:ext cx="10515600" cy="58237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effectLst/>
                <a:latin typeface="Consolas" panose="020B0609020204030204" pitchFamily="49" charset="0"/>
              </a:rPr>
              <a:t>()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a, b, c;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"Saisissez la valeur de a : </a:t>
            </a:r>
            <a:r>
              <a:rPr lang="fr-FR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fr-FR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cin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a;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"a= "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"Saisissez les valeurs de b et de c : "</a:t>
            </a:r>
            <a:r>
              <a:rPr lang="fr-FR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cin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c;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"b= "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", c= "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57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79CA5-11F3-462A-A8C5-8F47DA1E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par référence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C1A18-FBB3-43E8-8EF6-E768DBA7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8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28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) {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tampon;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"Début de swap : "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tampon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tampon;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"Fin de swap : "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88F05806-8C22-4871-87FC-0BE6B9F321EE}"/>
              </a:ext>
            </a:extLst>
          </p:cNvPr>
          <p:cNvSpPr/>
          <p:nvPr/>
        </p:nvSpPr>
        <p:spPr>
          <a:xfrm>
            <a:off x="3258106" y="2210540"/>
            <a:ext cx="932155" cy="987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02FA1E7-37F9-4860-A097-6B73A6A6A5A2}"/>
              </a:ext>
            </a:extLst>
          </p:cNvPr>
          <p:cNvSpPr/>
          <p:nvPr/>
        </p:nvSpPr>
        <p:spPr>
          <a:xfrm>
            <a:off x="4715524" y="2210539"/>
            <a:ext cx="932155" cy="987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2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1F79A-D6E1-455C-A172-47E61B4B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"/>
            <a:ext cx="10515600" cy="5774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() {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n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, p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"Avant : "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n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p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2800" b="0" dirty="0" err="1">
                <a:effectLst/>
                <a:latin typeface="Consolas" panose="020B0609020204030204" pitchFamily="49" charset="0"/>
              </a:rPr>
              <a:t>n,p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cout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"Après : "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n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p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dirty="0"/>
              <a:t>donne :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</a:rPr>
              <a:t>Avant : 24 48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</a:rPr>
              <a:t>Début de swap : 24 48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</a:rPr>
              <a:t>Fin de swap : 48 24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</a:rPr>
              <a:t>Après : 48 24</a:t>
            </a:r>
          </a:p>
        </p:txBody>
      </p:sp>
    </p:spTree>
    <p:extLst>
      <p:ext uri="{BB962C8B-B14F-4D97-AF65-F5344CB8AC3E}">
        <p14:creationId xmlns:p14="http://schemas.microsoft.com/office/powerpoint/2010/main" val="21702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875</Words>
  <Application>Microsoft Office PowerPoint</Application>
  <PresentationFormat>Grand écran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 Emoji</vt:lpstr>
      <vt:lpstr>Thème Office</vt:lpstr>
      <vt:lpstr>Du C au C++</vt:lpstr>
      <vt:lpstr>Origines</vt:lpstr>
      <vt:lpstr>Structure de base</vt:lpstr>
      <vt:lpstr>Déclaration de variables</vt:lpstr>
      <vt:lpstr>Déclaration des structures</vt:lpstr>
      <vt:lpstr>Entrées/Sorties</vt:lpstr>
      <vt:lpstr>Présentation PowerPoint</vt:lpstr>
      <vt:lpstr>Passage par référence </vt:lpstr>
      <vt:lpstr>Présentation PowerPoint</vt:lpstr>
      <vt:lpstr>Arguments optionnels</vt:lpstr>
      <vt:lpstr>Surdéfinition de fonctions</vt:lpstr>
      <vt:lpstr>Surdéfinition de fonctions</vt:lpstr>
      <vt:lpstr>Surdéfinition de fonctions</vt:lpstr>
      <vt:lpstr>Gestion dynamique de la mémoire</vt:lpstr>
      <vt:lpstr>Gestion dynamique de la mémoire</vt:lpstr>
      <vt:lpstr>Mots-clés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C au C++</dc:title>
  <dc:creator>Mathieu DOMER</dc:creator>
  <cp:lastModifiedBy>Mathieu DOMER</cp:lastModifiedBy>
  <cp:revision>24</cp:revision>
  <dcterms:created xsi:type="dcterms:W3CDTF">2020-09-08T13:44:46Z</dcterms:created>
  <dcterms:modified xsi:type="dcterms:W3CDTF">2020-09-11T11:32:29Z</dcterms:modified>
</cp:coreProperties>
</file>