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60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ECF39-1044-4AD9-91C4-6EF416BF5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61D0D3-3F18-4B2E-A83A-7E417ABD2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6FDA9-B652-40B0-B01F-C31B915E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1EA88-2F4B-4811-9C3A-360E0B1B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2A199-E248-4DD5-ACBA-EEC4EFD7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7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E4717-4E28-43D7-ABFF-065D7A7A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1F5A63-9A79-4529-B767-F51EDF2F3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6AE8E-EA52-432F-90D0-766F67AC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62329-72DA-4B45-BC68-A40E37E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DDB85-3208-47DC-823A-D696012E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8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ADC7F8-49D2-4E5F-956D-5CF993C35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6EA224-E2D5-4349-B07D-0BB3DD5EC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B1CB97-7557-4916-9CF7-FF37BB52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5CBE4-4EBC-4EE5-AF47-04F8D9E4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810DA8-7DAA-48ED-884F-5C450C3B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955A1-8F51-4DD5-A53F-D04B4CB9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0AF904-21A4-4738-BE29-E13C84A5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7280F-E70A-4FA1-BC98-5CAF09DB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18DE0-E35C-487F-A430-31C5AEC0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6F631-14F9-4D6F-A263-6F072DDD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E7B0E-9279-4954-949C-6D896FD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14F8F-4D58-421F-A45B-C69F1434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4ADCE-EA8D-439C-B753-30CC9C5A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AD8D7-BF9C-43BA-996C-6672C26D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D6D472-A5DC-4FFD-9ACD-438245F8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14241-54B2-40AF-A850-22295CF8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1D575-0D6B-4CC9-8419-EF3E0B4EA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B7A5D8-7A22-4C3E-BE25-78706EFC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0EFAA-FC1A-4064-818F-8EBB136E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D97720-844D-4A19-833B-5E0DF13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5A667B-9FB5-45D4-AB3B-0C00B54F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11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95C24-B920-4C23-8D75-C523A11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B2618-8A37-4B41-967B-3DA09A76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DAA56-592B-4C0C-A0E9-98D6AA68E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7D1EB0-E91A-4E30-B0F2-CA6035050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48868-7B63-4BD5-9D57-1E3525C03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4B77AD-E587-4A6E-B60E-45DE31D2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970001-E286-4411-A1E7-F29D930A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66BC22-FB65-44AC-93F5-349694A4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ED779-8F9E-4A0E-AF42-08EEA9BF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F38A4A-58E2-4BAA-B680-00259A94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6E58D6-C647-49DB-8FD1-B38CA3F7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1AD125-6AB2-4367-B4A5-10C39701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2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BB3889-2D88-46BC-B0A5-1E630F2E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3F0072-EC77-45F9-920F-8A9EF6E2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758377-FEF2-4020-946F-622BA04A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DC336-023F-4BA4-AF7E-45E2477D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D318-BBAF-457D-9568-D02FFB80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C85CF0-1FD9-4519-9BF2-A62AEEFF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BA842C-4AA6-4CD3-B136-341A8987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0A8D2C-313E-4A85-AB64-AEDEE6CE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50D4EE-15F9-49A6-A113-164E63EE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74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DEBE4-8568-48E4-8AC8-86F805BC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73EBB0-7692-4FE5-8DB0-EE0E55C9B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DBFDA-97AA-4C60-BFE9-C5E8C9F3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267B0-81FC-4859-80E3-A9DC1C6E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38A69-2AD9-45C5-87ED-289117FC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D1D4FC-E230-406D-B36B-85583CAE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2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39A9F3-71F5-467D-A7A6-FE8B9C2C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F19EF-2BA4-4C88-AAB4-4EC4B347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AAC3E-8D7C-460F-B110-746A414A4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AB2B-B230-493E-BE8E-2C812F306802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9A119-F5A0-41C4-86C9-3BD0FAF1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6B1B8-2B79-4A14-83BA-562D999E9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1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2B562-33F9-4B06-9700-DCE7B4347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b="1" dirty="0"/>
              <a:t>POO 101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1F88BB-350E-40EB-BBC9-EFC0A0E6E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DB22BD-6D4B-4243-81A6-C157E7F70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0091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9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0FD72-54D6-478F-959E-2CE3F78F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/* définition des fonctions membres </a:t>
            </a:r>
            <a:r>
              <a:rPr lang="fr-FR" sz="2600" b="1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en dehors </a:t>
            </a:r>
            <a:r>
              <a:rPr lang="fr-FR" sz="2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de la classe </a:t>
            </a:r>
            <a:endParaRPr lang="fr-FR" sz="2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Point::initialiser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Point::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deplacer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Point::afficher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 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cout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"Je suis en ("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1AC89F58-8DAA-44A5-A2B0-D365B983050A}"/>
              </a:ext>
            </a:extLst>
          </p:cNvPr>
          <p:cNvSpPr/>
          <p:nvPr/>
        </p:nvSpPr>
        <p:spPr>
          <a:xfrm rot="8996752">
            <a:off x="2608120" y="1215734"/>
            <a:ext cx="1039091" cy="120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BD398D-D66F-40E8-AB4A-26D6A3E8144A}"/>
              </a:ext>
            </a:extLst>
          </p:cNvPr>
          <p:cNvSpPr txBox="1"/>
          <p:nvPr/>
        </p:nvSpPr>
        <p:spPr>
          <a:xfrm>
            <a:off x="3879189" y="1587574"/>
            <a:ext cx="7365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:: = Opérateur de résolution de portée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03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0FD72-54D6-478F-959E-2CE3F78F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4881880" cy="561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Utilisation</a:t>
            </a: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Point a, b;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24292E"/>
                </a:solidFill>
                <a:latin typeface="Consolas" panose="020B0609020204030204" pitchFamily="49" charset="0"/>
              </a:rPr>
              <a:t>a.</a:t>
            </a:r>
            <a:r>
              <a:rPr lang="fr-FR" sz="2400" dirty="0" err="1">
                <a:solidFill>
                  <a:srgbClr val="6F42C1"/>
                </a:solidFill>
                <a:latin typeface="Consolas" panose="020B0609020204030204" pitchFamily="49" charset="0"/>
              </a:rPr>
              <a:t>initialiser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		</a:t>
            </a: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deplacer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		</a:t>
            </a: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initialiser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	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      </a:t>
            </a: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b.x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  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805462-62E4-4B8F-91DB-6397ABE44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80" y="4038861"/>
            <a:ext cx="3610479" cy="2676899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98234C-9448-455A-8FD8-2FD57EB35624}"/>
              </a:ext>
            </a:extLst>
          </p:cNvPr>
          <p:cNvSpPr txBox="1">
            <a:spLocks/>
          </p:cNvSpPr>
          <p:nvPr/>
        </p:nvSpPr>
        <p:spPr>
          <a:xfrm>
            <a:off x="5405120" y="1028700"/>
            <a:ext cx="632968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(5, 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(3, 6)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(1, -1) 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 ?</a:t>
            </a: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A4AA-5691-4ABF-98C2-7DF40A3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D54B7-8A04-42D2-91B8-5B5506CE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73"/>
            <a:ext cx="10515600" cy="5174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Méthode permettant d’initialiser les attributs d’un objet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</a:t>
            </a: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	// Constructeur = pas de type retour</a:t>
            </a: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dirty="0" err="1">
                <a:solidFill>
                  <a:srgbClr val="6F42C1"/>
                </a:solidFill>
                <a:latin typeface="Consolas" panose="020B0609020204030204" pitchFamily="49" charset="0"/>
              </a:rPr>
              <a:t>d</a:t>
            </a:r>
            <a:r>
              <a:rPr lang="fr-FR" sz="2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eplacer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Point::Point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83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0FD72-54D6-478F-959E-2CE3F78F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50236" cy="6174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Utilisation du constructeur</a:t>
            </a: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a(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deplacer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b(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617162-0E06-4193-992E-1B2049E32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80" y="4038861"/>
            <a:ext cx="3610479" cy="2676899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C7B47E3-B227-46CE-897F-0A93985AF471}"/>
              </a:ext>
            </a:extLst>
          </p:cNvPr>
          <p:cNvSpPr txBox="1">
            <a:spLocks/>
          </p:cNvSpPr>
          <p:nvPr/>
        </p:nvSpPr>
        <p:spPr>
          <a:xfrm>
            <a:off x="1548245" y="1028700"/>
            <a:ext cx="10186555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6F42C1"/>
                </a:solidFill>
                <a:latin typeface="Consolas" panose="020B0609020204030204" pitchFamily="49" charset="0"/>
              </a:rPr>
              <a:t>Point 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c; 			</a:t>
            </a: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 ?</a:t>
            </a: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ACECC0-C866-4167-96BA-76B511CB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455"/>
            <a:ext cx="10515600" cy="555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Le constructeur peut être </a:t>
            </a:r>
            <a:r>
              <a:rPr lang="fr-FR" sz="2400" dirty="0" err="1">
                <a:solidFill>
                  <a:srgbClr val="6A737D"/>
                </a:solidFill>
                <a:latin typeface="Consolas" panose="020B0609020204030204" pitchFamily="49" charset="0"/>
              </a:rPr>
              <a:t>surdéfini</a:t>
            </a: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endParaRPr lang="fr-FR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0123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5C14F9F-B461-4792-8D8F-AF4504253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390" y="3526336"/>
            <a:ext cx="5001491" cy="333166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ACECC0-C866-4167-96BA-76B511CB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455"/>
            <a:ext cx="10515600" cy="5553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y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Peut aussi s’écrire : 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: x(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), y(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{}</a:t>
            </a:r>
          </a:p>
        </p:txBody>
      </p:sp>
    </p:spTree>
    <p:extLst>
      <p:ext uri="{BB962C8B-B14F-4D97-AF65-F5344CB8AC3E}">
        <p14:creationId xmlns:p14="http://schemas.microsoft.com/office/powerpoint/2010/main" val="391616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0FD72-54D6-478F-959E-2CE3F78F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50236" cy="6174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Utilisation du constructeur</a:t>
            </a:r>
          </a:p>
          <a:p>
            <a:pPr marL="0" indent="0">
              <a:buNone/>
            </a:pPr>
            <a:r>
              <a:rPr lang="fr-FR" sz="2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a(</a:t>
            </a:r>
            <a:r>
              <a:rPr lang="fr-FR" sz="26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deplacer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6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b(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r-FR" sz="2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Point </a:t>
            </a:r>
            <a:r>
              <a:rPr lang="fr-FR" sz="2600" dirty="0">
                <a:solidFill>
                  <a:srgbClr val="24292E"/>
                </a:solidFill>
                <a:latin typeface="Consolas" panose="020B0609020204030204" pitchFamily="49" charset="0"/>
              </a:rPr>
              <a:t>c;</a:t>
            </a:r>
          </a:p>
          <a:p>
            <a:pPr marL="0" indent="0">
              <a:buNone/>
            </a:pPr>
            <a:endParaRPr lang="fr-FR" sz="2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FBA743C-CD1F-45AF-AF3A-40384870ADAC}"/>
              </a:ext>
            </a:extLst>
          </p:cNvPr>
          <p:cNvSpPr txBox="1">
            <a:spLocks/>
          </p:cNvSpPr>
          <p:nvPr/>
        </p:nvSpPr>
        <p:spPr>
          <a:xfrm>
            <a:off x="5488247" y="488374"/>
            <a:ext cx="632968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(5, 5)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(3, 9)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(1, -1)  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 ?</a:t>
            </a: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Success Kid - Wikipedia">
            <a:extLst>
              <a:ext uri="{FF2B5EF4-FFF2-40B4-BE49-F238E27FC236}">
                <a16:creationId xmlns:a16="http://schemas.microsoft.com/office/drawing/2014/main" id="{6443C119-D069-429E-B8BA-93440E8C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4476750"/>
            <a:ext cx="3028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749A8-6DBD-4155-9EF5-B62EFBE6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BB52C-25AE-42DC-9D2A-2222A8F0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Programmation structurée ou procédurale limitée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Programme de + en + complexe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Systèmes d’exploitation graphiques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1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E2503A5-E2C6-484F-AA6B-30E59A081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17" y="2971093"/>
            <a:ext cx="6355383" cy="47924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53E5D4-D87A-4085-A90F-66D39944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« objet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69138-5F54-4885-A89E-91F958B8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Décomposer un problème en un certain nombre d'entités indépendantes les unes des autres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Résoudre un problème :</a:t>
            </a:r>
          </a:p>
          <a:p>
            <a:pPr lvl="1"/>
            <a:r>
              <a:rPr lang="fr-FR" sz="2800" dirty="0"/>
              <a:t>Identification des constituants du système </a:t>
            </a:r>
          </a:p>
          <a:p>
            <a:pPr lvl="1"/>
            <a:r>
              <a:rPr lang="fr-FR" sz="2800" dirty="0"/>
              <a:t>Analyse des relations qui existent entre eux</a:t>
            </a:r>
          </a:p>
          <a:p>
            <a:pPr lvl="1"/>
            <a:endParaRPr lang="fr-FR" sz="2800" dirty="0"/>
          </a:p>
          <a:p>
            <a:pPr marL="0" indent="0">
              <a:buNone/>
            </a:pPr>
            <a:r>
              <a:rPr lang="fr-FR" dirty="0"/>
              <a:t>Exemple : modélisons une banque</a:t>
            </a:r>
          </a:p>
        </p:txBody>
      </p:sp>
    </p:spTree>
    <p:extLst>
      <p:ext uri="{BB962C8B-B14F-4D97-AF65-F5344CB8AC3E}">
        <p14:creationId xmlns:p14="http://schemas.microsoft.com/office/powerpoint/2010/main" val="16387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9446439-94A0-4D36-AB3A-B90DD6A5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320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0DA26B5-4BE5-4BBE-8112-2D95C0D6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753FD-0EE2-4618-B358-80C237E7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4840" cy="4351338"/>
          </a:xfrm>
        </p:spPr>
        <p:txBody>
          <a:bodyPr/>
          <a:lstStyle/>
          <a:p>
            <a:r>
              <a:rPr lang="fr-FR" dirty="0"/>
              <a:t>Grande structuration du projet</a:t>
            </a:r>
          </a:p>
          <a:p>
            <a:pPr lvl="1"/>
            <a:r>
              <a:rPr lang="fr-FR" dirty="0"/>
              <a:t>Réflexion préalable avant le codage </a:t>
            </a:r>
          </a:p>
          <a:p>
            <a:pPr lvl="1"/>
            <a:r>
              <a:rPr lang="fr-FR" dirty="0"/>
              <a:t>Décomposition naturelle du système</a:t>
            </a:r>
          </a:p>
          <a:p>
            <a:endParaRPr lang="fr-FR" dirty="0"/>
          </a:p>
          <a:p>
            <a:r>
              <a:rPr lang="fr-FR" dirty="0"/>
              <a:t>Indépendance des composants</a:t>
            </a:r>
          </a:p>
          <a:p>
            <a:pPr lvl="1"/>
            <a:r>
              <a:rPr lang="fr-FR" dirty="0"/>
              <a:t>Développement, tests et maintenance indépendants pour chaque composant </a:t>
            </a:r>
          </a:p>
          <a:p>
            <a:pPr lvl="1"/>
            <a:r>
              <a:rPr lang="fr-FR" dirty="0"/>
              <a:t>Intégration plus facile grâce aux interfaces</a:t>
            </a:r>
          </a:p>
          <a:p>
            <a:pPr lvl="1"/>
            <a:r>
              <a:rPr lang="fr-FR" dirty="0"/>
              <a:t>Documentation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llustration of a man falling into a pit | Premium Vector">
            <a:extLst>
              <a:ext uri="{FF2B5EF4-FFF2-40B4-BE49-F238E27FC236}">
                <a16:creationId xmlns:a16="http://schemas.microsoft.com/office/drawing/2014/main" id="{004ED7C7-BD60-444E-A35A-D0FB1F6A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643" y="2086928"/>
            <a:ext cx="452048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67C2F48-5B5F-4768-B840-F147DB47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079E2-E03B-4E02-B833-665EDA00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plus longue</a:t>
            </a:r>
          </a:p>
          <a:p>
            <a:endParaRPr lang="fr-FR" dirty="0"/>
          </a:p>
          <a:p>
            <a:r>
              <a:rPr lang="fr-FR" dirty="0"/>
              <a:t>Respecter les règles de l'art ou…</a:t>
            </a:r>
          </a:p>
          <a:p>
            <a:pPr lvl="1"/>
            <a:r>
              <a:rPr lang="fr-FR" dirty="0"/>
              <a:t>Système extrêmement complexe</a:t>
            </a:r>
          </a:p>
          <a:p>
            <a:pPr lvl="1"/>
            <a:r>
              <a:rPr lang="fr-FR" dirty="0"/>
              <a:t>Composants inutiles </a:t>
            </a:r>
          </a:p>
          <a:p>
            <a:pPr lvl="1"/>
            <a:r>
              <a:rPr lang="fr-FR" dirty="0"/>
              <a:t>Mauvaises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2801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B71D3-2A73-456E-8D5B-19367517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E2D57D-BE70-4D49-B875-E0BD5E70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:</a:t>
            </a:r>
          </a:p>
          <a:p>
            <a:pPr lvl="1"/>
            <a:r>
              <a:rPr lang="fr-FR" dirty="0"/>
              <a:t>Attributs : données</a:t>
            </a:r>
          </a:p>
          <a:p>
            <a:pPr lvl="1"/>
            <a:r>
              <a:rPr lang="fr-FR" dirty="0"/>
              <a:t>Méthodes : fonctions pour agir sur les données</a:t>
            </a:r>
          </a:p>
          <a:p>
            <a:pPr lvl="1"/>
            <a:endParaRPr lang="fr-FR" dirty="0"/>
          </a:p>
          <a:p>
            <a:r>
              <a:rPr lang="fr-FR" dirty="0"/>
              <a:t>Objet = instance de classe</a:t>
            </a:r>
          </a:p>
          <a:p>
            <a:endParaRPr lang="fr-FR" dirty="0"/>
          </a:p>
          <a:p>
            <a:r>
              <a:rPr lang="fr-FR" dirty="0"/>
              <a:t>Spécificateurs d’accès : public, </a:t>
            </a:r>
            <a:r>
              <a:rPr lang="fr-FR" dirty="0" err="1"/>
              <a:t>private</a:t>
            </a:r>
            <a:r>
              <a:rPr lang="fr-FR" dirty="0"/>
              <a:t>, </a:t>
            </a:r>
            <a:r>
              <a:rPr lang="fr-FR" dirty="0" err="1"/>
              <a:t>protected</a:t>
            </a:r>
            <a:endParaRPr lang="fr-FR" dirty="0"/>
          </a:p>
          <a:p>
            <a:endParaRPr lang="fr-FR" dirty="0"/>
          </a:p>
          <a:p>
            <a:r>
              <a:rPr lang="fr-FR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13209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CFAE8-749F-47DD-9F40-8AD9DE67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 : Diagramme de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CFC65-DA87-4382-8BA7-7AAD0B25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Indispensable</a:t>
            </a:r>
          </a:p>
          <a:p>
            <a:endParaRPr lang="fr-FR" dirty="0"/>
          </a:p>
          <a:p>
            <a:r>
              <a:rPr lang="fr-FR" dirty="0"/>
              <a:t>Contient :</a:t>
            </a:r>
          </a:p>
          <a:p>
            <a:pPr lvl="1"/>
            <a:r>
              <a:rPr lang="fr-FR" sz="2800" dirty="0"/>
              <a:t>Classes</a:t>
            </a:r>
          </a:p>
          <a:p>
            <a:pPr lvl="1"/>
            <a:r>
              <a:rPr lang="fr-FR" sz="2800" dirty="0"/>
              <a:t>Interfaces</a:t>
            </a:r>
          </a:p>
          <a:p>
            <a:pPr lvl="1"/>
            <a:r>
              <a:rPr lang="fr-FR" sz="2800" dirty="0"/>
              <a:t>Relations</a:t>
            </a: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FFF25E-0CF4-49D0-86E4-1A2CE5AC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216" y="734727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w to convert class diagram (association relation) to code - Stack Overflow">
            <a:extLst>
              <a:ext uri="{FF2B5EF4-FFF2-40B4-BE49-F238E27FC236}">
                <a16:creationId xmlns:a16="http://schemas.microsoft.com/office/drawing/2014/main" id="{23C5D696-13DF-4FC2-870E-2C0AEC17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3" y="2579116"/>
            <a:ext cx="6932468" cy="53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94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9C62-A62F-4B2F-835F-04BADE62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en C++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389891-879D-4E06-AB7F-F7210963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déclaration de la classe Point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// nom de la classe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// déclaration des membres privés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// déclaration des membres publics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initialiser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rgbClr val="6F42C1"/>
                </a:solidFill>
                <a:latin typeface="Consolas" panose="020B0609020204030204" pitchFamily="49" charset="0"/>
              </a:rPr>
              <a:t>d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eplacer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49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0FD72-54D6-478F-959E-2CE3F78F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923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déclaration de la classe Point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initialiser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rgbClr val="6F42C1"/>
                </a:solidFill>
                <a:latin typeface="Consolas" panose="020B0609020204030204" pitchFamily="49" charset="0"/>
              </a:rPr>
              <a:t>d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eplacer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6A737D"/>
                </a:solidFill>
                <a:latin typeface="Consolas" panose="020B0609020204030204" pitchFamily="49" charset="0"/>
              </a:rPr>
              <a:t>// Déclaration </a:t>
            </a:r>
            <a:r>
              <a:rPr lang="fr-FR" sz="2400" b="1" dirty="0" err="1">
                <a:solidFill>
                  <a:srgbClr val="6A737D"/>
                </a:solidFill>
                <a:latin typeface="Consolas" panose="020B0609020204030204" pitchFamily="49" charset="0"/>
              </a:rPr>
              <a:t>inline</a:t>
            </a:r>
            <a:endParaRPr lang="fr-FR" sz="2400" b="1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 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			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"Je suis en ("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81674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970</Words>
  <Application>Microsoft Office PowerPoint</Application>
  <PresentationFormat>Grand écran</PresentationFormat>
  <Paragraphs>196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Thème Office</vt:lpstr>
      <vt:lpstr>POO 101</vt:lpstr>
      <vt:lpstr>Origine</vt:lpstr>
      <vt:lpstr>Approche « objet »</vt:lpstr>
      <vt:lpstr>Avantages</vt:lpstr>
      <vt:lpstr>Inconvénients</vt:lpstr>
      <vt:lpstr>Concepts</vt:lpstr>
      <vt:lpstr>UML : Diagramme de classes</vt:lpstr>
      <vt:lpstr>Et en C++ ?</vt:lpstr>
      <vt:lpstr>Présentation PowerPoint</vt:lpstr>
      <vt:lpstr>Présentation PowerPoint</vt:lpstr>
      <vt:lpstr>Présentation PowerPoint</vt:lpstr>
      <vt:lpstr>Constructeur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27</cp:revision>
  <dcterms:created xsi:type="dcterms:W3CDTF">2020-09-13T19:14:20Z</dcterms:created>
  <dcterms:modified xsi:type="dcterms:W3CDTF">2020-09-15T20:34:19Z</dcterms:modified>
</cp:coreProperties>
</file>