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1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25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4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354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976"/>
            <a:ext cx="7886700" cy="590702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6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94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1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98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6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4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BE6-6B24-4CAD-AC35-FF7BA2BE0033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FFE2-D2BF-439B-8D99-463CD3E3E8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4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-140" b="137"/>
          <a:stretch/>
        </p:blipFill>
        <p:spPr>
          <a:xfrm>
            <a:off x="0" y="-18854"/>
            <a:ext cx="9144000" cy="689099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tangle 4"/>
          <p:cNvSpPr/>
          <p:nvPr/>
        </p:nvSpPr>
        <p:spPr>
          <a:xfrm>
            <a:off x="0" y="-18854"/>
            <a:ext cx="9144000" cy="68909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24237" y="1740202"/>
            <a:ext cx="2618509" cy="76903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141533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9300C-CA1A-469C-AECF-608F6443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Reprenons…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D2FC3-F3B4-469E-BB70-CA6D7895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point.cpp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EA9D21-E495-4E64-8B0D-F00E95372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819564"/>
            <a:ext cx="1930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2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C0C8F-B1F8-41F7-B268-EFC3678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Surdéfinition des fonctions membres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4EF7385-FD18-4114-B7FA-BCD571B5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0976"/>
            <a:ext cx="7886700" cy="590702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point2.cpp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surdéfinition d’une méthode cache toutes les surdéfinitions de la classe de base (et des ascendantes).</a:t>
            </a:r>
          </a:p>
          <a:p>
            <a:pPr marL="0" indent="0">
              <a:buNone/>
            </a:pPr>
            <a:r>
              <a:rPr lang="fr-FR" dirty="0"/>
              <a:t>La recherche d’une fonction s’arrête à un niveau.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A6CC71-3520-4FAA-B01A-9AB700639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320803"/>
            <a:ext cx="1930400" cy="1930400"/>
          </a:xfrm>
          <a:prstGeom prst="rect">
            <a:avLst/>
          </a:prstGeom>
        </p:spPr>
      </p:pic>
      <p:pic>
        <p:nvPicPr>
          <p:cNvPr id="7" name="Graphique 6" descr="Avertissement">
            <a:extLst>
              <a:ext uri="{FF2B5EF4-FFF2-40B4-BE49-F238E27FC236}">
                <a16:creationId xmlns:a16="http://schemas.microsoft.com/office/drawing/2014/main" id="{4E65836D-BFFF-467D-B03F-6233AC8B9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8150" y="48560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E14BA-388A-4779-854D-427AE0E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6106"/>
            <a:ext cx="7886700" cy="59070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... 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... 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... 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n;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 ;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(n, n);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A7A339B-EC25-4FF9-AD16-D9FC875390CA}"/>
              </a:ext>
            </a:extLst>
          </p:cNvPr>
          <p:cNvSpPr txBox="1">
            <a:spLocks/>
          </p:cNvSpPr>
          <p:nvPr/>
        </p:nvSpPr>
        <p:spPr>
          <a:xfrm>
            <a:off x="1080655" y="530730"/>
            <a:ext cx="7439312" cy="5907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		    // erreur de compilation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		    // erreur de compilation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		    //OK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68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6B9C6-97E1-4634-8608-B8C5BEF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Constructeurs et destructeurs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253D5-C062-434F-BC0C-2E2DAB22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0976"/>
            <a:ext cx="7886700" cy="2614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800" dirty="0">
                <a:solidFill>
                  <a:srgbClr val="6F42C1"/>
                </a:solidFill>
                <a:latin typeface="Consolas" panose="020B0609020204030204" pitchFamily="49" charset="0"/>
              </a:rPr>
              <a:t>Point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800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 : 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800" dirty="0">
                <a:solidFill>
                  <a:srgbClr val="6F42C1"/>
                </a:solidFill>
                <a:latin typeface="Consolas" panose="020B0609020204030204" pitchFamily="49" charset="0"/>
              </a:rPr>
              <a:t>Point 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800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r>
              <a:rPr lang="fr-FR" sz="2800" dirty="0">
                <a:solidFill>
                  <a:srgbClr val="6F42C1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latin typeface="Consolas" panose="020B0609020204030204" pitchFamily="49" charset="0"/>
              </a:rPr>
              <a:t>a;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16B7FF-62B7-4FC5-AC01-F11FA9592A4A}"/>
              </a:ext>
            </a:extLst>
          </p:cNvPr>
          <p:cNvSpPr txBox="1"/>
          <p:nvPr/>
        </p:nvSpPr>
        <p:spPr>
          <a:xfrm>
            <a:off x="628650" y="3565240"/>
            <a:ext cx="7886700" cy="323165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 algn="ctr">
              <a:buNone/>
            </a:pPr>
            <a:r>
              <a:rPr lang="fr-FR" sz="2400" b="1" dirty="0"/>
              <a:t>Construction</a:t>
            </a:r>
            <a:endParaRPr lang="fr-FR" sz="1800" b="1" dirty="0"/>
          </a:p>
          <a:p>
            <a:pPr marL="0" indent="0" algn="ctr">
              <a:buNone/>
            </a:pPr>
            <a:endParaRPr lang="fr-FR" sz="1800" dirty="0"/>
          </a:p>
          <a:p>
            <a:pPr marL="0" indent="0" algn="ctr">
              <a:buNone/>
            </a:pPr>
            <a:r>
              <a:rPr lang="fr-FR" sz="1800" dirty="0"/>
              <a:t>Instanciation d’un objet </a:t>
            </a:r>
          </a:p>
          <a:p>
            <a:pPr marL="0" indent="0" algn="ctr">
              <a:buNone/>
            </a:pPr>
            <a:r>
              <a:rPr lang="fr-FR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endParaRPr lang="fr-FR" sz="1800" dirty="0">
              <a:solidFill>
                <a:srgbClr val="6F42C1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sz="1800" dirty="0">
                <a:sym typeface="Wingdings 3" panose="05040102010807070707" pitchFamily="18" charset="2"/>
              </a:rPr>
              <a:t></a:t>
            </a:r>
          </a:p>
          <a:p>
            <a:pPr marL="0" indent="0" algn="ctr">
              <a:buNone/>
            </a:pPr>
            <a:r>
              <a:rPr lang="fr-FR" sz="1800" dirty="0">
                <a:sym typeface="Wingdings 3" panose="05040102010807070707" pitchFamily="18" charset="2"/>
              </a:rPr>
              <a:t>Appel du constructeur de </a:t>
            </a:r>
            <a:r>
              <a:rPr lang="fr-FR" sz="1800" dirty="0">
                <a:solidFill>
                  <a:srgbClr val="6F42C1"/>
                </a:solidFill>
                <a:latin typeface="Consolas" panose="020B0609020204030204" pitchFamily="49" charset="0"/>
              </a:rPr>
              <a:t>Point</a:t>
            </a:r>
            <a:endParaRPr lang="fr-FR" sz="1800" dirty="0">
              <a:sym typeface="Wingdings 3" panose="05040102010807070707" pitchFamily="18" charset="2"/>
            </a:endParaRPr>
          </a:p>
          <a:p>
            <a:pPr marL="0" indent="0" algn="ctr">
              <a:buNone/>
            </a:pPr>
            <a:r>
              <a:rPr lang="fr-FR" sz="1800" dirty="0">
                <a:sym typeface="Wingdings 3" panose="05040102010807070707" pitchFamily="18" charset="2"/>
              </a:rPr>
              <a:t></a:t>
            </a:r>
            <a:endParaRPr lang="fr-FR" sz="1800" dirty="0"/>
          </a:p>
          <a:p>
            <a:pPr marL="0" indent="0" algn="ctr">
              <a:buNone/>
            </a:pPr>
            <a:r>
              <a:rPr lang="fr-FR" sz="1800" dirty="0"/>
              <a:t>Appel du constructeur de </a:t>
            </a:r>
            <a:r>
              <a:rPr lang="fr-FR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endParaRPr lang="fr-FR" sz="1800" dirty="0">
              <a:solidFill>
                <a:srgbClr val="6F42C1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fr-FR" sz="1800" dirty="0">
              <a:solidFill>
                <a:srgbClr val="6F42C1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fr-FR" sz="1800" dirty="0">
              <a:solidFill>
                <a:srgbClr val="6F42C1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sz="2400" b="1" dirty="0"/>
              <a:t>Destruction</a:t>
            </a:r>
            <a:endParaRPr lang="fr-FR" sz="1800" b="1" dirty="0"/>
          </a:p>
          <a:p>
            <a:pPr marL="0" indent="0" algn="ctr">
              <a:buNone/>
            </a:pPr>
            <a:endParaRPr lang="fr-FR" sz="1800" dirty="0"/>
          </a:p>
          <a:p>
            <a:pPr marL="0" indent="0" algn="ctr">
              <a:buNone/>
            </a:pPr>
            <a:r>
              <a:rPr lang="fr-FR" dirty="0"/>
              <a:t>Destruction</a:t>
            </a:r>
            <a:r>
              <a:rPr lang="fr-FR" sz="1800" dirty="0"/>
              <a:t> d’un objet </a:t>
            </a:r>
          </a:p>
          <a:p>
            <a:pPr marL="0" indent="0" algn="ctr">
              <a:buNone/>
            </a:pPr>
            <a:r>
              <a:rPr lang="fr-FR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endParaRPr lang="fr-FR" sz="1800" dirty="0">
              <a:solidFill>
                <a:srgbClr val="6F42C1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sz="1800" dirty="0">
                <a:sym typeface="Wingdings 3" panose="05040102010807070707" pitchFamily="18" charset="2"/>
              </a:rPr>
              <a:t></a:t>
            </a:r>
          </a:p>
          <a:p>
            <a:pPr marL="0" indent="0" algn="ctr">
              <a:buNone/>
            </a:pPr>
            <a:r>
              <a:rPr lang="fr-FR" sz="1800" dirty="0">
                <a:sym typeface="Wingdings 3" panose="05040102010807070707" pitchFamily="18" charset="2"/>
              </a:rPr>
              <a:t>Appel du </a:t>
            </a:r>
            <a:r>
              <a:rPr lang="fr-FR" dirty="0">
                <a:sym typeface="Wingdings 3" panose="05040102010807070707" pitchFamily="18" charset="2"/>
              </a:rPr>
              <a:t>destructeur</a:t>
            </a:r>
            <a:r>
              <a:rPr lang="fr-FR" sz="1800" dirty="0">
                <a:sym typeface="Wingdings 3" panose="05040102010807070707" pitchFamily="18" charset="2"/>
              </a:rPr>
              <a:t> de </a:t>
            </a:r>
          </a:p>
          <a:p>
            <a:pPr marL="0" indent="0" algn="ctr">
              <a:buNone/>
            </a:pPr>
            <a:r>
              <a:rPr lang="fr-FR" sz="1800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endParaRPr lang="fr-FR" sz="1800" dirty="0">
              <a:sym typeface="Wingdings 3" panose="05040102010807070707" pitchFamily="18" charset="2"/>
            </a:endParaRPr>
          </a:p>
          <a:p>
            <a:pPr marL="0" indent="0" algn="ctr">
              <a:buNone/>
            </a:pPr>
            <a:r>
              <a:rPr lang="fr-FR" sz="1800" dirty="0">
                <a:sym typeface="Wingdings 3" panose="05040102010807070707" pitchFamily="18" charset="2"/>
              </a:rPr>
              <a:t></a:t>
            </a:r>
            <a:endParaRPr lang="fr-FR" sz="1800" dirty="0"/>
          </a:p>
          <a:p>
            <a:pPr marL="0" indent="0" algn="ctr">
              <a:buNone/>
            </a:pPr>
            <a:r>
              <a:rPr lang="fr-FR" sz="1800" dirty="0"/>
              <a:t>Appel du </a:t>
            </a:r>
            <a:r>
              <a:rPr lang="fr-FR" dirty="0"/>
              <a:t>de</a:t>
            </a:r>
            <a:r>
              <a:rPr lang="fr-FR" sz="1800" dirty="0"/>
              <a:t>structeur de </a:t>
            </a:r>
            <a:r>
              <a:rPr lang="fr-FR" sz="1800" dirty="0">
                <a:solidFill>
                  <a:srgbClr val="6F42C1"/>
                </a:solidFill>
                <a:latin typeface="Consolas" panose="020B0609020204030204" pitchFamily="49" charset="0"/>
              </a:rPr>
              <a:t>Point</a:t>
            </a:r>
            <a:endParaRPr lang="fr-FR" sz="1800" dirty="0"/>
          </a:p>
          <a:p>
            <a:pPr marL="0" indent="0" algn="ctr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594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30BFC-9874-480A-B55A-EDF44999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Passage des arguments entre constructeurs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863B8-D33D-439E-8140-DD5E4471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endParaRPr lang="fr-FR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y;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x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y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PointCouleur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endParaRPr lang="fr-FR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couleur;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PointCouleur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couleur </a:t>
            </a:r>
            <a:r>
              <a:rPr lang="fr-FR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2C143-57CD-4B0D-AFDA-7F72966275CF}"/>
              </a:ext>
            </a:extLst>
          </p:cNvPr>
          <p:cNvSpPr/>
          <p:nvPr/>
        </p:nvSpPr>
        <p:spPr>
          <a:xfrm>
            <a:off x="6280727" y="5033817"/>
            <a:ext cx="1985818" cy="4341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7EB66-E71C-4EF9-AA26-BD49751A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Valeurs par défaut #1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27746-21F1-4D7E-B995-1F1ED8CE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v;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v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Base b1(0);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ne peut pas instancier Base b2;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{};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d1(0);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ne peut pas 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Graphique 6" descr="Avertissement">
            <a:extLst>
              <a:ext uri="{FF2B5EF4-FFF2-40B4-BE49-F238E27FC236}">
                <a16:creationId xmlns:a16="http://schemas.microsoft.com/office/drawing/2014/main" id="{E8595A6A-A2AB-4435-991C-79A5A9E1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9" y="154708"/>
            <a:ext cx="553605" cy="5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7EB66-E71C-4EF9-AA26-BD49751A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Valeurs par défaut #2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27746-21F1-4D7E-B995-1F1ED8CE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v;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v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Base b1(0);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ne peut pas instancier Base b2;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 = 3</a:t>
            </a:r>
            <a:r>
              <a:rPr lang="fr-FR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{};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d1(0);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peut 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Graphique 6" descr="Avertissement">
            <a:extLst>
              <a:ext uri="{FF2B5EF4-FFF2-40B4-BE49-F238E27FC236}">
                <a16:creationId xmlns:a16="http://schemas.microsoft.com/office/drawing/2014/main" id="{E8595A6A-A2AB-4435-991C-79A5A9E1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9" y="154708"/>
            <a:ext cx="553605" cy="5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7EB66-E71C-4EF9-AA26-BD49751A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Valeurs par défaut #3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27746-21F1-4D7E-B995-1F1ED8CE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v;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 = 1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v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Base b1(0);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peut instancier Base b2;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{};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d1(0);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ne peut pas 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Graphique 6" descr="Avertissement">
            <a:extLst>
              <a:ext uri="{FF2B5EF4-FFF2-40B4-BE49-F238E27FC236}">
                <a16:creationId xmlns:a16="http://schemas.microsoft.com/office/drawing/2014/main" id="{E8595A6A-A2AB-4435-991C-79A5A9E1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9" y="154708"/>
            <a:ext cx="553605" cy="5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7EB66-E71C-4EF9-AA26-BD49751A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Valeurs par défaut #4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27746-21F1-4D7E-B995-1F1ED8CE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v;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 = 1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v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Base b1(0); 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peut instancier Base b2;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 = 3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fr-FR" sz="20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{};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on peut 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d1(0);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    // on peut instancier </a:t>
            </a:r>
            <a:r>
              <a:rPr lang="fr-FR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Herite</a:t>
            </a: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d2;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Graphique 6" descr="Avertissement">
            <a:extLst>
              <a:ext uri="{FF2B5EF4-FFF2-40B4-BE49-F238E27FC236}">
                <a16:creationId xmlns:a16="http://schemas.microsoft.com/office/drawing/2014/main" id="{E8595A6A-A2AB-4435-991C-79A5A9E1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9" y="154708"/>
            <a:ext cx="553605" cy="5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7D04F-A642-46E0-89DE-0FECCFD1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>
                <a:latin typeface="+mn-lt"/>
              </a:rPr>
              <a:t>Compatibilité entre classe de base et classe dérivée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2DD24-2560-4230-8632-3DC2A6BB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fr-FR" dirty="0"/>
              <a:t>D'une manière général en POO on considère qu'un objet d'une classe dérivée peut remplacer un objet de classe de base. </a:t>
            </a:r>
          </a:p>
          <a:p>
            <a:pPr marL="0" indent="0" algn="l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>
                <a:solidFill>
                  <a:srgbClr val="6F42C1"/>
                </a:solidFill>
                <a:latin typeface="Consolas" panose="020B0609020204030204" pitchFamily="49" charset="0"/>
              </a:rPr>
              <a:t>Point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a,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c;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b,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d;</a:t>
            </a:r>
          </a:p>
          <a:p>
            <a:pPr marL="0" indent="0"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// Affectations autorisées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a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b;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c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d;</a:t>
            </a:r>
          </a:p>
          <a:p>
            <a:pPr marL="0" indent="0"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// Affectation interdites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b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d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c;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endParaRPr lang="fr-FR" dirty="0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3894A91B-A6B8-4EFF-963C-E96921F77976}"/>
              </a:ext>
            </a:extLst>
          </p:cNvPr>
          <p:cNvSpPr/>
          <p:nvPr/>
        </p:nvSpPr>
        <p:spPr>
          <a:xfrm>
            <a:off x="4221018" y="2096654"/>
            <a:ext cx="4294332" cy="517239"/>
          </a:xfrm>
          <a:prstGeom prst="wedgeRoundRectCallout">
            <a:avLst>
              <a:gd name="adj1" fmla="val -38806"/>
              <a:gd name="adj2" fmla="val -9697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0" anchor="ctr"/>
          <a:lstStyle/>
          <a:p>
            <a:pPr algn="ctr"/>
            <a:r>
              <a:rPr lang="fr-FR" sz="3600" dirty="0">
                <a:latin typeface="meatloaf solid" pitchFamily="2" charset="0"/>
              </a:rPr>
              <a:t>Qui peut le plus peut le moins !</a:t>
            </a:r>
            <a:endParaRPr lang="fr-FR" sz="3600" dirty="0">
              <a:solidFill>
                <a:schemeClr val="dk1"/>
              </a:solidFill>
              <a:latin typeface="meatloaf soli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Reprenons un  projet…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Point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 { 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 :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public :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initialiser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afficher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</a:rPr>
              <a:t>On souhaite ajouter une fonctionnalité permettant de créer des points colorés tout en conservant l’existant.</a:t>
            </a:r>
          </a:p>
          <a:p>
            <a:pPr marL="0" indent="0">
              <a:buNone/>
            </a:pPr>
            <a:endParaRPr lang="fr-FR" sz="2000" dirty="0">
              <a:solidFill>
                <a:srgbClr val="24292E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</a:rPr>
              <a:t>Comment faire ?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BD727A-2D91-40A2-A5B9-C179BB25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82429"/>
            <a:ext cx="2632574" cy="19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CA44-45D8-4C29-B40B-CED7F14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constructeur de recopie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98FAB-EAF6-4A03-9E14-D0893344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{...};</a:t>
            </a:r>
          </a:p>
          <a:p>
            <a:pPr marL="0" indent="0">
              <a:buNone/>
            </a:pPr>
            <a:r>
              <a:rPr lang="fr-FR" sz="2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1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{...};</a:t>
            </a:r>
          </a:p>
          <a:p>
            <a:pPr marL="0" indent="0">
              <a:buNone/>
            </a:pPr>
            <a:endParaRPr lang="fr-FR" sz="21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1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fct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sz="21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1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b1;</a:t>
            </a:r>
          </a:p>
          <a:p>
            <a:pPr marL="0" indent="0">
              <a:buNone/>
            </a:pP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1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fct</a:t>
            </a: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(b1);</a:t>
            </a:r>
            <a:r>
              <a:rPr lang="fr-FR" sz="21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Passage par valeur donc recopie de l'objet</a:t>
            </a:r>
          </a:p>
          <a:p>
            <a:pPr marL="0" indent="0">
              <a:buNone/>
            </a:pPr>
            <a:r>
              <a:rPr lang="fr-FR" sz="21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la classe dérivée (B) ne définit pas de constructeur de recopie :</a:t>
            </a:r>
          </a:p>
          <a:p>
            <a:r>
              <a:rPr lang="fr-FR" dirty="0"/>
              <a:t>Il y a appel du constructeur de recopie par défaut de B pour les données membre de B. Pour les données de b1 appartenant à la classe A on va chercher à appeler le constructeur de recopie de A.</a:t>
            </a:r>
          </a:p>
          <a:p>
            <a:r>
              <a:rPr lang="fr-FR" dirty="0"/>
              <a:t>Si A </a:t>
            </a:r>
            <a:r>
              <a:rPr lang="fr-FR" dirty="0" err="1"/>
              <a:t>a</a:t>
            </a:r>
            <a:r>
              <a:rPr lang="fr-FR" dirty="0"/>
              <a:t> défini un constructeur de recopie, il sera appelé, sinon on fera appel au constructeur de recopie par défaut.</a:t>
            </a:r>
          </a:p>
        </p:txBody>
      </p:sp>
    </p:spTree>
    <p:extLst>
      <p:ext uri="{BB962C8B-B14F-4D97-AF65-F5344CB8AC3E}">
        <p14:creationId xmlns:p14="http://schemas.microsoft.com/office/powerpoint/2010/main" val="230439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CA44-45D8-4C29-B40B-CED7F14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constructeur de recopie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98FAB-EAF6-4A03-9E14-D0893344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{...};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{...};</a:t>
            </a:r>
          </a:p>
          <a:p>
            <a:pPr marL="0" indent="0">
              <a:buNone/>
            </a:pPr>
            <a:endParaRPr lang="fr-FR" sz="26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fct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sz="26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b1;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fct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(b1);</a:t>
            </a: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Passage par valeur donc recopie de l'objet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Si la classe dérivée définit un constructeur de recopie</a:t>
            </a:r>
          </a:p>
          <a:p>
            <a:r>
              <a:rPr lang="fr-FR" dirty="0"/>
              <a:t>Le constructeur de B est appelé mais aucun appel au constructeur (défaut ou non) de recopie de A.</a:t>
            </a:r>
          </a:p>
          <a:p>
            <a:r>
              <a:rPr lang="fr-FR" dirty="0">
                <a:solidFill>
                  <a:srgbClr val="FF0000"/>
                </a:solidFill>
              </a:rPr>
              <a:t>Le constructeur de recopie de la classe dérivée doit prendre en charge l'intégralité de la recopie de l'objet, partie héritée incluse.</a:t>
            </a:r>
          </a:p>
          <a:p>
            <a:r>
              <a:rPr lang="fr-FR" dirty="0"/>
              <a:t>Il reste possible d'utiliser le mécanisme de transmission d'informations entre constructeurs :</a:t>
            </a:r>
          </a:p>
          <a:p>
            <a:pPr marL="0" indent="0" algn="ctr">
              <a:buNone/>
            </a:pPr>
            <a:r>
              <a:rPr lang="fr-FR" sz="2600" dirty="0">
                <a:solidFill>
                  <a:srgbClr val="6F42C1"/>
                </a:solidFill>
                <a:latin typeface="Consolas" panose="020B0609020204030204" pitchFamily="49" charset="0"/>
              </a:rPr>
              <a:t>B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600" dirty="0">
                <a:solidFill>
                  <a:srgbClr val="6F42C1"/>
                </a:solidFill>
                <a:latin typeface="Consolas" panose="020B0609020204030204" pitchFamily="49" charset="0"/>
              </a:rPr>
              <a:t>B 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x) :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 {...}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86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021A9-151D-4014-A4A1-B32F072B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L'opérateur d'affectation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88D45-0C60-49BC-A52E-C7D6101E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Si la classe dérivée ne </a:t>
            </a:r>
            <a:r>
              <a:rPr lang="fr-FR" dirty="0" err="1"/>
              <a:t>surdéfinit</a:t>
            </a:r>
            <a:r>
              <a:rPr lang="fr-FR" dirty="0"/>
              <a:t> pas l'opérateur =</a:t>
            </a:r>
          </a:p>
          <a:p>
            <a:r>
              <a:rPr lang="fr-FR" dirty="0"/>
              <a:t>Les membres propres à B sont traités par l'affectation par défaut. La partie héritée de A est traitée par l'affectation prévue dans la classe A soit:</a:t>
            </a:r>
          </a:p>
          <a:p>
            <a:pPr lvl="1"/>
            <a:r>
              <a:rPr lang="fr-FR" dirty="0"/>
              <a:t>Par l'opérateur = </a:t>
            </a:r>
            <a:r>
              <a:rPr lang="fr-FR" dirty="0" err="1"/>
              <a:t>surdéfini</a:t>
            </a:r>
            <a:r>
              <a:rPr lang="fr-FR" dirty="0"/>
              <a:t> dans A</a:t>
            </a:r>
          </a:p>
          <a:p>
            <a:pPr lvl="1"/>
            <a:r>
              <a:rPr lang="fr-FR" dirty="0"/>
              <a:t>Par l'affectation par défaut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La classe dérivée </a:t>
            </a:r>
            <a:r>
              <a:rPr lang="fr-FR" dirty="0" err="1"/>
              <a:t>surdéfinit</a:t>
            </a:r>
            <a:r>
              <a:rPr lang="fr-FR" dirty="0"/>
              <a:t> l'opérateur =</a:t>
            </a:r>
          </a:p>
          <a:p>
            <a:r>
              <a:rPr lang="fr-FR" dirty="0"/>
              <a:t>L'affectation fera appel à l'opérateur = défini dans B. Celui de A ne sera pas appelé.</a:t>
            </a:r>
          </a:p>
          <a:p>
            <a:r>
              <a:rPr lang="fr-FR" dirty="0">
                <a:solidFill>
                  <a:srgbClr val="FF0000"/>
                </a:solidFill>
              </a:rPr>
              <a:t>Il faudra que l'opérateur = de B prenne en charge l'affectation de sa partie et de la partie héritée</a:t>
            </a:r>
          </a:p>
        </p:txBody>
      </p:sp>
    </p:spTree>
    <p:extLst>
      <p:ext uri="{BB962C8B-B14F-4D97-AF65-F5344CB8AC3E}">
        <p14:creationId xmlns:p14="http://schemas.microsoft.com/office/powerpoint/2010/main" val="145020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si…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On recopiait la classe en ajoutant les nouvelles fonctionnalités :</a:t>
            </a:r>
          </a:p>
          <a:p>
            <a:pPr marL="0" indent="0">
              <a:buNone/>
            </a:pPr>
            <a:endParaRPr lang="fr-FR" sz="16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b="1" dirty="0" err="1">
                <a:solidFill>
                  <a:srgbClr val="6F42C1"/>
                </a:solidFill>
                <a:latin typeface="Consolas" panose="020B0609020204030204" pitchFamily="49" charset="0"/>
              </a:rPr>
              <a:t>PointCouleur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 { 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 :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        </a:t>
            </a:r>
            <a:r>
              <a:rPr lang="fr-FR" sz="2000" b="1" dirty="0">
                <a:solidFill>
                  <a:srgbClr val="D73A49"/>
                </a:solidFill>
                <a:latin typeface="Consolas" panose="020B0609020204030204" pitchFamily="49" charset="0"/>
              </a:rPr>
              <a:t>string </a:t>
            </a:r>
            <a:r>
              <a:rPr lang="fr-FR" sz="2000" b="1" dirty="0">
                <a:latin typeface="Consolas" panose="020B0609020204030204" pitchFamily="49" charset="0"/>
              </a:rPr>
              <a:t>couleur;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public :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initialiser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afficher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Oui… mais… si on souhaite faire évoluer la classe Point… On va devoir recopier tout le code d’une classe dans l’autre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28229" y="1911927"/>
            <a:ext cx="3563652" cy="28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AE6BC-AB32-46FF-95BA-1A47218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concept fondamental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3B1D4-1734-43DE-8508-0B3D4E45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i="0" u="none" strike="noStrike" baseline="0" dirty="0">
                <a:latin typeface="Calibri" panose="020F0502020204030204" pitchFamily="34" charset="0"/>
              </a:rPr>
              <a:t>Le concept d'</a:t>
            </a:r>
            <a:r>
              <a:rPr lang="fr-FR" b="1" i="0" u="none" strike="noStrike" baseline="0" dirty="0">
                <a:latin typeface="Calibri" panose="020F0502020204030204" pitchFamily="34" charset="0"/>
              </a:rPr>
              <a:t>héritage</a:t>
            </a:r>
            <a:r>
              <a:rPr lang="fr-FR" i="0" u="none" strike="noStrike" baseline="0" dirty="0">
                <a:latin typeface="Calibri" panose="020F0502020204030204" pitchFamily="34" charset="0"/>
              </a:rPr>
              <a:t> constitue l'un des fondements de la P.O.O.</a:t>
            </a:r>
          </a:p>
          <a:p>
            <a:pPr algn="l"/>
            <a:endParaRPr lang="fr-FR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fr-FR" i="0" u="none" strike="noStrike" baseline="0" dirty="0">
                <a:latin typeface="Calibri" panose="020F0502020204030204" pitchFamily="34" charset="0"/>
              </a:rPr>
              <a:t>Il permet de définir une nouvelle classe dite dérivée, à partir d'une classe de base existante. </a:t>
            </a:r>
          </a:p>
          <a:p>
            <a:pPr algn="l"/>
            <a:endParaRPr lang="fr-FR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fr-FR" i="0" u="none" strike="noStrike" baseline="0" dirty="0">
                <a:latin typeface="Calibri" panose="020F0502020204030204" pitchFamily="34" charset="0"/>
              </a:rPr>
              <a:t>La classe dérivée héritera des caractéristiques de la classe de base, tout en lui en ajoutant de nouvelles, et ceci sans modifier quoi que ce soit à la classe de base.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8847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36F3DEF-BE0D-46E4-AD5A-1B56628F5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847925"/>
            <a:ext cx="8589818" cy="5162149"/>
          </a:xfrm>
        </p:spPr>
      </p:pic>
    </p:spTree>
    <p:extLst>
      <p:ext uri="{BB962C8B-B14F-4D97-AF65-F5344CB8AC3E}">
        <p14:creationId xmlns:p14="http://schemas.microsoft.com/office/powerpoint/2010/main" val="29211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97CFF-E678-43D4-AA42-77CAC03C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BD70E-20A0-4E24-AB86-442A46C5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CC6087-7667-4DF6-BA79-16CFADD4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6" y="1767696"/>
            <a:ext cx="5616427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997C2-AEB1-4D5D-AC6C-2EFFC570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Spécificateurs d’accès (membres)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57CE9E7-7F21-4421-B5C8-041EB7B5B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65" y="1383200"/>
            <a:ext cx="5663469" cy="4091600"/>
          </a:xfrm>
        </p:spPr>
      </p:pic>
    </p:spTree>
    <p:extLst>
      <p:ext uri="{BB962C8B-B14F-4D97-AF65-F5344CB8AC3E}">
        <p14:creationId xmlns:p14="http://schemas.microsoft.com/office/powerpoint/2010/main" val="206570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9034B-3F2C-49CA-8E06-A174DFA7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# </a:t>
            </a:r>
            <a:r>
              <a:rPr lang="fr-FR" dirty="0" err="1"/>
              <a:t>protected</a:t>
            </a:r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732F5ECE-67EE-4F35-B74B-1B58B51F9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" y="1477818"/>
            <a:ext cx="8982792" cy="3906873"/>
          </a:xfrm>
        </p:spPr>
      </p:pic>
    </p:spTree>
    <p:extLst>
      <p:ext uri="{BB962C8B-B14F-4D97-AF65-F5344CB8AC3E}">
        <p14:creationId xmlns:p14="http://schemas.microsoft.com/office/powerpoint/2010/main" val="357617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BF76A-9284-4519-A3A4-EDC490C1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44B8A-CF3F-4D68-9AAD-50A333F9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	...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CA5C8EE-E1DB-40BC-B2EF-E81632C9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92472"/>
              </p:ext>
            </p:extLst>
          </p:nvPr>
        </p:nvGraphicFramePr>
        <p:xfrm>
          <a:off x="1403927" y="2804621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4107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56613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275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dérivation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Accès dans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Accès dans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824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fr-F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923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35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278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8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352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191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535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082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62847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8F7485-0879-4D2C-9828-5A1650978F8F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2382982" y="2140582"/>
            <a:ext cx="789176" cy="662653"/>
          </a:xfrm>
          <a:prstGeom prst="curvedConnector3">
            <a:avLst>
              <a:gd name="adj1" fmla="val 99156"/>
            </a:avLst>
          </a:prstGeom>
          <a:ln w="28575"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A6719AFB-7811-4A64-B03C-CBEE3A91148F}"/>
              </a:ext>
            </a:extLst>
          </p:cNvPr>
          <p:cNvSpPr/>
          <p:nvPr/>
        </p:nvSpPr>
        <p:spPr>
          <a:xfrm>
            <a:off x="3172158" y="1824293"/>
            <a:ext cx="2960787" cy="632580"/>
          </a:xfrm>
          <a:prstGeom prst="wedgeRoundRectCallout">
            <a:avLst>
              <a:gd name="adj1" fmla="val -37129"/>
              <a:gd name="adj2" fmla="val -9697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0" anchor="ctr"/>
          <a:lstStyle/>
          <a:p>
            <a:pPr algn="ctr"/>
            <a:r>
              <a:rPr lang="fr-FR" sz="4000" dirty="0">
                <a:latin typeface="meatloaf solid" pitchFamily="2" charset="0"/>
              </a:rPr>
              <a:t>Type de dérivation</a:t>
            </a:r>
            <a:endParaRPr lang="fr-FR" sz="4000" dirty="0">
              <a:solidFill>
                <a:schemeClr val="dk1"/>
              </a:solidFill>
              <a:latin typeface="meatloaf soli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1668</Words>
  <Application>Microsoft Office PowerPoint</Application>
  <PresentationFormat>Affichage à l'écran (4:3)</PresentationFormat>
  <Paragraphs>262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meatloaf solid</vt:lpstr>
      <vt:lpstr>Thème Office</vt:lpstr>
      <vt:lpstr>Héritage</vt:lpstr>
      <vt:lpstr>Reprenons un  projet…</vt:lpstr>
      <vt:lpstr>Et si…</vt:lpstr>
      <vt:lpstr>Un concept fondamental</vt:lpstr>
      <vt:lpstr>Présentation PowerPoint</vt:lpstr>
      <vt:lpstr>Présentation PowerPoint</vt:lpstr>
      <vt:lpstr>Spécificateurs d’accès (membres)</vt:lpstr>
      <vt:lpstr># protected</vt:lpstr>
      <vt:lpstr>Déclaration</vt:lpstr>
      <vt:lpstr>Reprenons…</vt:lpstr>
      <vt:lpstr>Surdéfinition des fonctions membres</vt:lpstr>
      <vt:lpstr>Présentation PowerPoint</vt:lpstr>
      <vt:lpstr>Constructeurs et destructeurs</vt:lpstr>
      <vt:lpstr>Passage des arguments entre constructeurs</vt:lpstr>
      <vt:lpstr>     Valeurs par défaut #1</vt:lpstr>
      <vt:lpstr>     Valeurs par défaut #2</vt:lpstr>
      <vt:lpstr>     Valeurs par défaut #3</vt:lpstr>
      <vt:lpstr>     Valeurs par défaut #4</vt:lpstr>
      <vt:lpstr>Compatibilité entre classe de base et classe dérivée</vt:lpstr>
      <vt:lpstr>Le constructeur de recopie</vt:lpstr>
      <vt:lpstr>Le constructeur de recopie</vt:lpstr>
      <vt:lpstr>L'opérateur d'affectation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Héritage</dc:title>
  <dc:creator>Mathieu DOMER</dc:creator>
  <cp:lastModifiedBy>Mathieu DOMER</cp:lastModifiedBy>
  <cp:revision>45</cp:revision>
  <dcterms:created xsi:type="dcterms:W3CDTF">2020-11-24T15:24:50Z</dcterms:created>
  <dcterms:modified xsi:type="dcterms:W3CDTF">2020-11-26T10:15:23Z</dcterms:modified>
</cp:coreProperties>
</file>