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3" r:id="rId6"/>
    <p:sldId id="260" r:id="rId7"/>
    <p:sldId id="264" r:id="rId8"/>
    <p:sldId id="259" r:id="rId9"/>
    <p:sldId id="261" r:id="rId10"/>
    <p:sldId id="268" r:id="rId11"/>
    <p:sldId id="266" r:id="rId12"/>
    <p:sldId id="271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2F2F2"/>
    <a:srgbClr val="2727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2A181-4427-4C6B-A098-82DE3EC40C8D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83E4D-DA28-4AE6-892C-474BE759FC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67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83E4D-DA28-4AE6-892C-474BE759FC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1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83E4D-DA28-4AE6-892C-474BE759FC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0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63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5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2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90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18BC-39D1-452F-B7D1-61AEE23DF771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AA85-0FCF-4DDB-9B81-90F680C02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4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840" y="3032761"/>
            <a:ext cx="4907280" cy="31649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Blockchain</a:t>
            </a:r>
            <a:r>
              <a:rPr lang="en-US" dirty="0">
                <a:latin typeface="Georgia" panose="02040502050405020303" pitchFamily="18" charset="0"/>
              </a:rPr>
              <a:t> platform that connects volunteers, commercial companies and </a:t>
            </a:r>
            <a:r>
              <a:rPr lang="en-US" dirty="0" smtClean="0">
                <a:latin typeface="Georgia" panose="02040502050405020303" pitchFamily="18" charset="0"/>
              </a:rPr>
              <a:t>NPOs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36" y="-376938"/>
            <a:ext cx="7726680" cy="7726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115824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Georgia" panose="02040502050405020303" pitchFamily="18" charset="0"/>
              </a:rPr>
              <a:t>Business Model</a:t>
            </a:r>
            <a:endParaRPr lang="ru-RU" sz="6000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7736" y="2114541"/>
            <a:ext cx="403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Beneficiary = 10%</a:t>
            </a:r>
          </a:p>
          <a:p>
            <a:endParaRPr lang="ru-RU" sz="30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3456" y="3707828"/>
            <a:ext cx="326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Supported </a:t>
            </a:r>
            <a:r>
              <a:rPr lang="en-US" sz="3000" b="1" dirty="0">
                <a:solidFill>
                  <a:srgbClr val="002060"/>
                </a:solidFill>
                <a:latin typeface="Georgia" panose="02040502050405020303" pitchFamily="18" charset="0"/>
              </a:rPr>
              <a:t>by the </a:t>
            </a:r>
            <a:r>
              <a:rPr lang="en-US" sz="3000" b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community</a:t>
            </a:r>
            <a:endParaRPr lang="ru-RU" sz="3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3456" y="4685975"/>
            <a:ext cx="2962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6"/>
                </a:solidFill>
                <a:latin typeface="Georgia" panose="02040502050405020303" pitchFamily="18" charset="0"/>
              </a:rPr>
              <a:t>Open source</a:t>
            </a:r>
            <a:endParaRPr lang="ru-RU" sz="3000" b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7" y="1647661"/>
            <a:ext cx="4187513" cy="337979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123456" y="2698027"/>
            <a:ext cx="3072104" cy="100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D60093"/>
                </a:solidFill>
                <a:latin typeface="Georgia" panose="02040502050405020303" pitchFamily="18" charset="0"/>
              </a:rPr>
              <a:t>Growing </a:t>
            </a:r>
            <a:r>
              <a:rPr lang="en-US" sz="3000" b="1" dirty="0">
                <a:solidFill>
                  <a:srgbClr val="D60093"/>
                </a:solidFill>
                <a:latin typeface="Georgia" panose="02040502050405020303" pitchFamily="18" charset="0"/>
              </a:rPr>
              <a:t>in capitalization</a:t>
            </a:r>
            <a:endParaRPr lang="ru-RU" sz="3000" b="1" dirty="0">
              <a:solidFill>
                <a:srgbClr val="D60093"/>
              </a:solidFill>
              <a:latin typeface="Georgia" panose="02040502050405020303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" r="355" b="18247"/>
          <a:stretch/>
        </p:blipFill>
        <p:spPr>
          <a:xfrm>
            <a:off x="0" y="244157"/>
            <a:ext cx="12155946" cy="6964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23595"/>
          </a:xfrm>
        </p:spPr>
        <p:txBody>
          <a:bodyPr>
            <a:no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Market size</a:t>
            </a:r>
            <a:endParaRPr lang="ru-RU" sz="6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44840" y="15557"/>
            <a:ext cx="378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3 000 </a:t>
            </a:r>
            <a:r>
              <a:rPr lang="en-GB" sz="25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NPOs</a:t>
            </a:r>
          </a:p>
          <a:p>
            <a:r>
              <a:rPr lang="en-GB" sz="3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300 000 </a:t>
            </a:r>
            <a:r>
              <a:rPr lang="en-GB" sz="25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Volunteers</a:t>
            </a:r>
            <a:endParaRPr lang="ru-RU" sz="2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690360" y="1031220"/>
            <a:ext cx="1844040" cy="1803420"/>
          </a:xfrm>
          <a:prstGeom prst="line">
            <a:avLst/>
          </a:prstGeom>
          <a:ln w="76200">
            <a:solidFill>
              <a:srgbClr val="D6009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309360" y="2659380"/>
            <a:ext cx="472440" cy="502920"/>
          </a:xfrm>
          <a:prstGeom prst="ellipse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77" y="194477"/>
            <a:ext cx="5887235" cy="912010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Georgia" panose="02040502050405020303" pitchFamily="18" charset="0"/>
              </a:rPr>
              <a:t>Marketing plan</a:t>
            </a:r>
            <a:endParaRPr lang="ru-RU" sz="6000" dirty="0">
              <a:latin typeface="Georgia" panose="02040502050405020303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67640" y="1901825"/>
            <a:ext cx="2240280" cy="1418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 smtClean="0">
                <a:latin typeface="Georgia" panose="02040502050405020303" pitchFamily="18" charset="0"/>
              </a:rPr>
              <a:t>Face to face meeting with NPOs</a:t>
            </a:r>
            <a:endParaRPr lang="en-US" sz="32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ru-RU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  <p:sp>
        <p:nvSpPr>
          <p:cNvPr id="6" name="Oval 26"/>
          <p:cNvSpPr/>
          <p:nvPr/>
        </p:nvSpPr>
        <p:spPr>
          <a:xfrm>
            <a:off x="5137899" y="3353430"/>
            <a:ext cx="1847850" cy="1847850"/>
          </a:xfrm>
          <a:prstGeom prst="ellipse">
            <a:avLst/>
          </a:prstGeom>
          <a:noFill/>
          <a:ln w="3175" cmpd="sng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anchor="ctr"/>
          <a:lstStyle>
            <a:defPPr>
              <a:defRPr lang="en-US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87438" indent="-630238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174875" indent="-1260475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262313" indent="-1890713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349750" indent="-2520950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Open Sans Light"/>
            </a:endParaRPr>
          </a:p>
        </p:txBody>
      </p:sp>
      <p:sp>
        <p:nvSpPr>
          <p:cNvPr id="7" name="Oval 30"/>
          <p:cNvSpPr/>
          <p:nvPr/>
        </p:nvSpPr>
        <p:spPr>
          <a:xfrm>
            <a:off x="10108158" y="3320534"/>
            <a:ext cx="1847850" cy="1847850"/>
          </a:xfrm>
          <a:prstGeom prst="ellipse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anchor="ctr"/>
          <a:lstStyle>
            <a:defPPr>
              <a:defRPr lang="en-US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87438" indent="-630238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174875" indent="-1260475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262313" indent="-1890713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349750" indent="-2520950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Open Sans Light"/>
            </a:endParaRPr>
          </a:p>
        </p:txBody>
      </p:sp>
      <p:sp>
        <p:nvSpPr>
          <p:cNvPr id="8" name="Oval 35"/>
          <p:cNvSpPr/>
          <p:nvPr/>
        </p:nvSpPr>
        <p:spPr>
          <a:xfrm>
            <a:off x="7657317" y="3366254"/>
            <a:ext cx="1847850" cy="1847850"/>
          </a:xfrm>
          <a:prstGeom prst="ellipse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anchor="ctr"/>
          <a:lstStyle>
            <a:defPPr>
              <a:defRPr lang="en-US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87438" indent="-630238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174875" indent="-1260475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262313" indent="-1890713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349750" indent="-2520950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Open Sans Light"/>
            </a:endParaRP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593512" y="3912223"/>
            <a:ext cx="911225" cy="841374"/>
            <a:chOff x="5408613" y="2551113"/>
            <a:chExt cx="341312" cy="315912"/>
          </a:xfrm>
        </p:grpSpPr>
        <p:sp>
          <p:nvSpPr>
            <p:cNvPr id="18" name="Freeform 192"/>
            <p:cNvSpPr>
              <a:spLocks noChangeArrowheads="1"/>
            </p:cNvSpPr>
            <p:nvPr/>
          </p:nvSpPr>
          <p:spPr bwMode="auto">
            <a:xfrm>
              <a:off x="5408613" y="2551113"/>
              <a:ext cx="341312" cy="256902"/>
            </a:xfrm>
            <a:custGeom>
              <a:avLst/>
              <a:gdLst>
                <a:gd name="T0" fmla="*/ 572 w 950"/>
                <a:gd name="T1" fmla="*/ 715 h 716"/>
                <a:gd name="T2" fmla="*/ 572 w 950"/>
                <a:gd name="T3" fmla="*/ 715 h 716"/>
                <a:gd name="T4" fmla="*/ 133 w 950"/>
                <a:gd name="T5" fmla="*/ 715 h 716"/>
                <a:gd name="T6" fmla="*/ 0 w 950"/>
                <a:gd name="T7" fmla="*/ 602 h 716"/>
                <a:gd name="T8" fmla="*/ 0 w 950"/>
                <a:gd name="T9" fmla="*/ 122 h 716"/>
                <a:gd name="T10" fmla="*/ 133 w 950"/>
                <a:gd name="T11" fmla="*/ 0 h 716"/>
                <a:gd name="T12" fmla="*/ 817 w 950"/>
                <a:gd name="T13" fmla="*/ 0 h 716"/>
                <a:gd name="T14" fmla="*/ 949 w 950"/>
                <a:gd name="T15" fmla="*/ 122 h 716"/>
                <a:gd name="T16" fmla="*/ 949 w 950"/>
                <a:gd name="T17" fmla="*/ 602 h 716"/>
                <a:gd name="T18" fmla="*/ 939 w 950"/>
                <a:gd name="T19" fmla="*/ 65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0" h="716">
                  <a:moveTo>
                    <a:pt x="572" y="715"/>
                  </a:moveTo>
                  <a:lnTo>
                    <a:pt x="572" y="715"/>
                  </a:lnTo>
                  <a:cubicBezTo>
                    <a:pt x="133" y="715"/>
                    <a:pt x="133" y="715"/>
                    <a:pt x="133" y="715"/>
                  </a:cubicBezTo>
                  <a:cubicBezTo>
                    <a:pt x="61" y="715"/>
                    <a:pt x="0" y="653"/>
                    <a:pt x="0" y="60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61"/>
                    <a:pt x="61" y="0"/>
                    <a:pt x="133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898" y="0"/>
                    <a:pt x="949" y="61"/>
                    <a:pt x="949" y="122"/>
                  </a:cubicBezTo>
                  <a:cubicBezTo>
                    <a:pt x="949" y="602"/>
                    <a:pt x="949" y="602"/>
                    <a:pt x="949" y="602"/>
                  </a:cubicBezTo>
                  <a:cubicBezTo>
                    <a:pt x="949" y="613"/>
                    <a:pt x="949" y="643"/>
                    <a:pt x="939" y="653"/>
                  </a:cubicBezTo>
                </a:path>
              </a:pathLst>
            </a:custGeom>
            <a:noFill/>
            <a:ln w="9000" cap="flat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19" name="Freeform 193"/>
            <p:cNvSpPr>
              <a:spLocks noChangeArrowheads="1"/>
            </p:cNvSpPr>
            <p:nvPr/>
          </p:nvSpPr>
          <p:spPr bwMode="auto">
            <a:xfrm>
              <a:off x="5419911" y="2610123"/>
              <a:ext cx="327041" cy="136498"/>
            </a:xfrm>
            <a:custGeom>
              <a:avLst/>
              <a:gdLst>
                <a:gd name="T0" fmla="*/ 0 w 909"/>
                <a:gd name="T1" fmla="*/ 378 h 379"/>
                <a:gd name="T2" fmla="*/ 0 w 909"/>
                <a:gd name="T3" fmla="*/ 378 h 379"/>
                <a:gd name="T4" fmla="*/ 30 w 909"/>
                <a:gd name="T5" fmla="*/ 347 h 379"/>
                <a:gd name="T6" fmla="*/ 81 w 909"/>
                <a:gd name="T7" fmla="*/ 296 h 379"/>
                <a:gd name="T8" fmla="*/ 153 w 909"/>
                <a:gd name="T9" fmla="*/ 215 h 379"/>
                <a:gd name="T10" fmla="*/ 245 w 909"/>
                <a:gd name="T11" fmla="*/ 92 h 379"/>
                <a:gd name="T12" fmla="*/ 316 w 909"/>
                <a:gd name="T13" fmla="*/ 21 h 379"/>
                <a:gd name="T14" fmla="*/ 408 w 909"/>
                <a:gd name="T15" fmla="*/ 123 h 379"/>
                <a:gd name="T16" fmla="*/ 490 w 909"/>
                <a:gd name="T17" fmla="*/ 215 h 379"/>
                <a:gd name="T18" fmla="*/ 520 w 909"/>
                <a:gd name="T19" fmla="*/ 245 h 379"/>
                <a:gd name="T20" fmla="*/ 582 w 909"/>
                <a:gd name="T21" fmla="*/ 225 h 379"/>
                <a:gd name="T22" fmla="*/ 622 w 909"/>
                <a:gd name="T23" fmla="*/ 164 h 379"/>
                <a:gd name="T24" fmla="*/ 653 w 909"/>
                <a:gd name="T25" fmla="*/ 123 h 379"/>
                <a:gd name="T26" fmla="*/ 755 w 909"/>
                <a:gd name="T27" fmla="*/ 133 h 379"/>
                <a:gd name="T28" fmla="*/ 908 w 909"/>
                <a:gd name="T29" fmla="*/ 24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9" h="379">
                  <a:moveTo>
                    <a:pt x="0" y="378"/>
                  </a:moveTo>
                  <a:lnTo>
                    <a:pt x="0" y="378"/>
                  </a:lnTo>
                  <a:cubicBezTo>
                    <a:pt x="0" y="358"/>
                    <a:pt x="30" y="347"/>
                    <a:pt x="30" y="347"/>
                  </a:cubicBezTo>
                  <a:cubicBezTo>
                    <a:pt x="51" y="327"/>
                    <a:pt x="61" y="317"/>
                    <a:pt x="81" y="296"/>
                  </a:cubicBezTo>
                  <a:cubicBezTo>
                    <a:pt x="102" y="276"/>
                    <a:pt x="122" y="245"/>
                    <a:pt x="153" y="215"/>
                  </a:cubicBezTo>
                  <a:cubicBezTo>
                    <a:pt x="183" y="164"/>
                    <a:pt x="214" y="133"/>
                    <a:pt x="245" y="92"/>
                  </a:cubicBezTo>
                  <a:cubicBezTo>
                    <a:pt x="255" y="82"/>
                    <a:pt x="286" y="0"/>
                    <a:pt x="316" y="21"/>
                  </a:cubicBezTo>
                  <a:cubicBezTo>
                    <a:pt x="357" y="51"/>
                    <a:pt x="357" y="92"/>
                    <a:pt x="408" y="123"/>
                  </a:cubicBezTo>
                  <a:cubicBezTo>
                    <a:pt x="428" y="153"/>
                    <a:pt x="459" y="184"/>
                    <a:pt x="490" y="215"/>
                  </a:cubicBezTo>
                  <a:cubicBezTo>
                    <a:pt x="510" y="225"/>
                    <a:pt x="510" y="245"/>
                    <a:pt x="520" y="245"/>
                  </a:cubicBezTo>
                  <a:cubicBezTo>
                    <a:pt x="541" y="256"/>
                    <a:pt x="561" y="245"/>
                    <a:pt x="582" y="225"/>
                  </a:cubicBezTo>
                  <a:cubicBezTo>
                    <a:pt x="592" y="215"/>
                    <a:pt x="612" y="194"/>
                    <a:pt x="622" y="164"/>
                  </a:cubicBezTo>
                  <a:cubicBezTo>
                    <a:pt x="643" y="153"/>
                    <a:pt x="653" y="133"/>
                    <a:pt x="653" y="123"/>
                  </a:cubicBezTo>
                  <a:cubicBezTo>
                    <a:pt x="704" y="92"/>
                    <a:pt x="724" y="113"/>
                    <a:pt x="755" y="133"/>
                  </a:cubicBezTo>
                  <a:cubicBezTo>
                    <a:pt x="816" y="164"/>
                    <a:pt x="867" y="215"/>
                    <a:pt x="908" y="245"/>
                  </a:cubicBezTo>
                </a:path>
              </a:pathLst>
            </a:custGeom>
            <a:noFill/>
            <a:ln w="9000" cap="flat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20" name="Freeform 194"/>
            <p:cNvSpPr>
              <a:spLocks noChangeArrowheads="1"/>
            </p:cNvSpPr>
            <p:nvPr/>
          </p:nvSpPr>
          <p:spPr bwMode="auto">
            <a:xfrm>
              <a:off x="5584621" y="2573167"/>
              <a:ext cx="58867" cy="66759"/>
            </a:xfrm>
            <a:custGeom>
              <a:avLst/>
              <a:gdLst>
                <a:gd name="T0" fmla="*/ 163 w 164"/>
                <a:gd name="T1" fmla="*/ 92 h 185"/>
                <a:gd name="T2" fmla="*/ 163 w 164"/>
                <a:gd name="T3" fmla="*/ 92 h 185"/>
                <a:gd name="T4" fmla="*/ 92 w 164"/>
                <a:gd name="T5" fmla="*/ 184 h 185"/>
                <a:gd name="T6" fmla="*/ 0 w 164"/>
                <a:gd name="T7" fmla="*/ 92 h 185"/>
                <a:gd name="T8" fmla="*/ 92 w 164"/>
                <a:gd name="T9" fmla="*/ 0 h 185"/>
                <a:gd name="T10" fmla="*/ 163 w 164"/>
                <a:gd name="T11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85">
                  <a:moveTo>
                    <a:pt x="163" y="92"/>
                  </a:moveTo>
                  <a:lnTo>
                    <a:pt x="163" y="92"/>
                  </a:lnTo>
                  <a:cubicBezTo>
                    <a:pt x="163" y="133"/>
                    <a:pt x="133" y="184"/>
                    <a:pt x="92" y="184"/>
                  </a:cubicBezTo>
                  <a:cubicBezTo>
                    <a:pt x="31" y="184"/>
                    <a:pt x="0" y="133"/>
                    <a:pt x="0" y="92"/>
                  </a:cubicBezTo>
                  <a:cubicBezTo>
                    <a:pt x="0" y="51"/>
                    <a:pt x="31" y="0"/>
                    <a:pt x="92" y="0"/>
                  </a:cubicBezTo>
                  <a:cubicBezTo>
                    <a:pt x="133" y="0"/>
                    <a:pt x="163" y="51"/>
                    <a:pt x="163" y="92"/>
                  </a:cubicBezTo>
                </a:path>
              </a:pathLst>
            </a:custGeom>
            <a:noFill/>
            <a:ln w="9000" cap="flat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21" name="Line 195"/>
            <p:cNvSpPr>
              <a:spLocks noChangeShapeType="1"/>
            </p:cNvSpPr>
            <p:nvPr/>
          </p:nvSpPr>
          <p:spPr bwMode="auto">
            <a:xfrm flipV="1">
              <a:off x="5676787" y="2765695"/>
              <a:ext cx="1784" cy="44108"/>
            </a:xfrm>
            <a:prstGeom prst="line">
              <a:avLst/>
            </a:prstGeom>
            <a:noFill/>
            <a:ln w="9000" cap="flat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22" name="Freeform 196"/>
            <p:cNvSpPr>
              <a:spLocks noChangeArrowheads="1"/>
            </p:cNvSpPr>
            <p:nvPr/>
          </p:nvSpPr>
          <p:spPr bwMode="auto">
            <a:xfrm>
              <a:off x="5651218" y="2797286"/>
              <a:ext cx="52921" cy="33379"/>
            </a:xfrm>
            <a:custGeom>
              <a:avLst/>
              <a:gdLst>
                <a:gd name="T0" fmla="*/ 143 w 144"/>
                <a:gd name="T1" fmla="*/ 0 h 93"/>
                <a:gd name="T2" fmla="*/ 71 w 144"/>
                <a:gd name="T3" fmla="*/ 92 h 93"/>
                <a:gd name="T4" fmla="*/ 0 w 144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3">
                  <a:moveTo>
                    <a:pt x="143" y="0"/>
                  </a:moveTo>
                  <a:lnTo>
                    <a:pt x="71" y="92"/>
                  </a:lnTo>
                  <a:lnTo>
                    <a:pt x="0" y="0"/>
                  </a:lnTo>
                </a:path>
              </a:pathLst>
            </a:custGeom>
            <a:noFill/>
            <a:ln w="9000" cap="flat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23" name="Freeform 197"/>
            <p:cNvSpPr>
              <a:spLocks noChangeArrowheads="1"/>
            </p:cNvSpPr>
            <p:nvPr/>
          </p:nvSpPr>
          <p:spPr bwMode="auto">
            <a:xfrm>
              <a:off x="5607216" y="2727547"/>
              <a:ext cx="139736" cy="139478"/>
            </a:xfrm>
            <a:custGeom>
              <a:avLst/>
              <a:gdLst>
                <a:gd name="T0" fmla="*/ 388 w 389"/>
                <a:gd name="T1" fmla="*/ 194 h 389"/>
                <a:gd name="T2" fmla="*/ 388 w 389"/>
                <a:gd name="T3" fmla="*/ 194 h 389"/>
                <a:gd name="T4" fmla="*/ 194 w 389"/>
                <a:gd name="T5" fmla="*/ 388 h 389"/>
                <a:gd name="T6" fmla="*/ 0 w 389"/>
                <a:gd name="T7" fmla="*/ 194 h 389"/>
                <a:gd name="T8" fmla="*/ 194 w 389"/>
                <a:gd name="T9" fmla="*/ 0 h 389"/>
                <a:gd name="T10" fmla="*/ 388 w 389"/>
                <a:gd name="T1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389">
                  <a:moveTo>
                    <a:pt x="388" y="194"/>
                  </a:moveTo>
                  <a:lnTo>
                    <a:pt x="388" y="194"/>
                  </a:lnTo>
                  <a:cubicBezTo>
                    <a:pt x="388" y="296"/>
                    <a:pt x="296" y="388"/>
                    <a:pt x="194" y="388"/>
                  </a:cubicBezTo>
                  <a:cubicBezTo>
                    <a:pt x="92" y="388"/>
                    <a:pt x="0" y="296"/>
                    <a:pt x="0" y="194"/>
                  </a:cubicBezTo>
                  <a:cubicBezTo>
                    <a:pt x="0" y="92"/>
                    <a:pt x="92" y="0"/>
                    <a:pt x="194" y="0"/>
                  </a:cubicBezTo>
                  <a:cubicBezTo>
                    <a:pt x="296" y="0"/>
                    <a:pt x="388" y="92"/>
                    <a:pt x="388" y="194"/>
                  </a:cubicBezTo>
                </a:path>
              </a:pathLst>
            </a:custGeom>
            <a:noFill/>
            <a:ln w="9000" cap="flat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0600276" y="3842820"/>
            <a:ext cx="911224" cy="896938"/>
            <a:chOff x="2454275" y="2543175"/>
            <a:chExt cx="341313" cy="336550"/>
          </a:xfrm>
        </p:grpSpPr>
        <p:sp>
          <p:nvSpPr>
            <p:cNvPr id="12" name="Freeform 162"/>
            <p:cNvSpPr>
              <a:spLocks noChangeArrowheads="1"/>
            </p:cNvSpPr>
            <p:nvPr/>
          </p:nvSpPr>
          <p:spPr bwMode="auto">
            <a:xfrm>
              <a:off x="2596984" y="2579511"/>
              <a:ext cx="89193" cy="128663"/>
            </a:xfrm>
            <a:custGeom>
              <a:avLst/>
              <a:gdLst>
                <a:gd name="T0" fmla="*/ 0 w 246"/>
                <a:gd name="T1" fmla="*/ 0 h 358"/>
                <a:gd name="T2" fmla="*/ 0 w 246"/>
                <a:gd name="T3" fmla="*/ 357 h 358"/>
                <a:gd name="T4" fmla="*/ 245 w 246"/>
                <a:gd name="T5" fmla="*/ 173 h 358"/>
                <a:gd name="T6" fmla="*/ 0 w 246"/>
                <a:gd name="T7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58">
                  <a:moveTo>
                    <a:pt x="0" y="0"/>
                  </a:moveTo>
                  <a:lnTo>
                    <a:pt x="0" y="357"/>
                  </a:lnTo>
                  <a:lnTo>
                    <a:pt x="245" y="173"/>
                  </a:lnTo>
                  <a:lnTo>
                    <a:pt x="0" y="0"/>
                  </a:lnTo>
                </a:path>
              </a:pathLst>
            </a:custGeom>
            <a:noFill/>
            <a:ln w="9000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13" name="Line 163"/>
            <p:cNvSpPr>
              <a:spLocks noChangeShapeType="1"/>
            </p:cNvSpPr>
            <p:nvPr/>
          </p:nvSpPr>
          <p:spPr bwMode="auto">
            <a:xfrm>
              <a:off x="2454275" y="2543175"/>
              <a:ext cx="341313" cy="1787"/>
            </a:xfrm>
            <a:prstGeom prst="line">
              <a:avLst/>
            </a:prstGeom>
            <a:noFill/>
            <a:ln w="90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14" name="Freeform 164"/>
            <p:cNvSpPr>
              <a:spLocks noChangeArrowheads="1"/>
            </p:cNvSpPr>
            <p:nvPr/>
          </p:nvSpPr>
          <p:spPr bwMode="auto">
            <a:xfrm>
              <a:off x="2487574" y="2543175"/>
              <a:ext cx="276499" cy="203121"/>
            </a:xfrm>
            <a:custGeom>
              <a:avLst/>
              <a:gdLst>
                <a:gd name="T0" fmla="*/ 765 w 766"/>
                <a:gd name="T1" fmla="*/ 511 h 563"/>
                <a:gd name="T2" fmla="*/ 765 w 766"/>
                <a:gd name="T3" fmla="*/ 511 h 563"/>
                <a:gd name="T4" fmla="*/ 735 w 766"/>
                <a:gd name="T5" fmla="*/ 562 h 563"/>
                <a:gd name="T6" fmla="*/ 30 w 766"/>
                <a:gd name="T7" fmla="*/ 562 h 563"/>
                <a:gd name="T8" fmla="*/ 0 w 766"/>
                <a:gd name="T9" fmla="*/ 511 h 563"/>
                <a:gd name="T10" fmla="*/ 0 w 766"/>
                <a:gd name="T11" fmla="*/ 41 h 563"/>
                <a:gd name="T12" fmla="*/ 30 w 766"/>
                <a:gd name="T13" fmla="*/ 0 h 563"/>
                <a:gd name="T14" fmla="*/ 735 w 766"/>
                <a:gd name="T15" fmla="*/ 0 h 563"/>
                <a:gd name="T16" fmla="*/ 765 w 766"/>
                <a:gd name="T17" fmla="*/ 41 h 563"/>
                <a:gd name="T18" fmla="*/ 765 w 766"/>
                <a:gd name="T19" fmla="*/ 51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6" h="563">
                  <a:moveTo>
                    <a:pt x="765" y="511"/>
                  </a:moveTo>
                  <a:lnTo>
                    <a:pt x="765" y="511"/>
                  </a:lnTo>
                  <a:cubicBezTo>
                    <a:pt x="765" y="531"/>
                    <a:pt x="755" y="562"/>
                    <a:pt x="735" y="562"/>
                  </a:cubicBezTo>
                  <a:cubicBezTo>
                    <a:pt x="30" y="562"/>
                    <a:pt x="30" y="562"/>
                    <a:pt x="30" y="562"/>
                  </a:cubicBezTo>
                  <a:cubicBezTo>
                    <a:pt x="10" y="562"/>
                    <a:pt x="0" y="531"/>
                    <a:pt x="0" y="51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1"/>
                    <a:pt x="10" y="0"/>
                    <a:pt x="30" y="0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755" y="0"/>
                    <a:pt x="765" y="11"/>
                    <a:pt x="765" y="41"/>
                  </a:cubicBezTo>
                  <a:lnTo>
                    <a:pt x="765" y="511"/>
                  </a:lnTo>
                </a:path>
              </a:pathLst>
            </a:custGeom>
            <a:noFill/>
            <a:ln w="90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15" name="Line 165"/>
            <p:cNvSpPr>
              <a:spLocks noChangeShapeType="1"/>
            </p:cNvSpPr>
            <p:nvPr/>
          </p:nvSpPr>
          <p:spPr bwMode="auto">
            <a:xfrm>
              <a:off x="2619580" y="2749275"/>
              <a:ext cx="1189" cy="117941"/>
            </a:xfrm>
            <a:prstGeom prst="line">
              <a:avLst/>
            </a:prstGeom>
            <a:noFill/>
            <a:ln w="90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16" name="Line 166"/>
            <p:cNvSpPr>
              <a:spLocks noChangeShapeType="1"/>
            </p:cNvSpPr>
            <p:nvPr/>
          </p:nvSpPr>
          <p:spPr bwMode="auto">
            <a:xfrm flipV="1">
              <a:off x="2535144" y="2806458"/>
              <a:ext cx="84436" cy="73267"/>
            </a:xfrm>
            <a:prstGeom prst="line">
              <a:avLst/>
            </a:prstGeom>
            <a:noFill/>
            <a:ln w="90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17" name="Line 167"/>
            <p:cNvSpPr>
              <a:spLocks noChangeShapeType="1"/>
            </p:cNvSpPr>
            <p:nvPr/>
          </p:nvSpPr>
          <p:spPr bwMode="auto">
            <a:xfrm flipH="1" flipV="1">
              <a:off x="2617796" y="2806458"/>
              <a:ext cx="95140" cy="73267"/>
            </a:xfrm>
            <a:prstGeom prst="line">
              <a:avLst/>
            </a:prstGeom>
            <a:noFill/>
            <a:ln w="90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1pPr>
              <a:lvl2pPr marL="1087438" indent="-630238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2pPr>
              <a:lvl3pPr marL="2174875" indent="-1260475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3pPr>
              <a:lvl4pPr marL="3262313" indent="-1890713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4pPr>
              <a:lvl5pPr marL="4349750" indent="-2520950" algn="l" defTabSz="1087438" rtl="0" fontAlgn="base">
                <a:spcBef>
                  <a:spcPct val="0"/>
                </a:spcBef>
                <a:spcAft>
                  <a:spcPct val="0"/>
                </a:spcAft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4300" kern="1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+mn-cs"/>
                </a:defRPr>
              </a:lvl9pPr>
            </a:lstStyle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</p:grpSp>
      <p:sp>
        <p:nvSpPr>
          <p:cNvPr id="11" name="Freeform 367"/>
          <p:cNvSpPr>
            <a:spLocks noChangeArrowheads="1"/>
          </p:cNvSpPr>
          <p:nvPr/>
        </p:nvSpPr>
        <p:spPr bwMode="auto">
          <a:xfrm>
            <a:off x="8108961" y="3843298"/>
            <a:ext cx="931862" cy="893762"/>
          </a:xfrm>
          <a:custGeom>
            <a:avLst/>
            <a:gdLst>
              <a:gd name="T0" fmla="*/ 491 w 972"/>
              <a:gd name="T1" fmla="*/ 0 h 931"/>
              <a:gd name="T2" fmla="*/ 606 w 972"/>
              <a:gd name="T3" fmla="*/ 356 h 931"/>
              <a:gd name="T4" fmla="*/ 971 w 972"/>
              <a:gd name="T5" fmla="*/ 356 h 931"/>
              <a:gd name="T6" fmla="*/ 689 w 972"/>
              <a:gd name="T7" fmla="*/ 575 h 931"/>
              <a:gd name="T8" fmla="*/ 794 w 972"/>
              <a:gd name="T9" fmla="*/ 930 h 931"/>
              <a:gd name="T10" fmla="*/ 491 w 972"/>
              <a:gd name="T11" fmla="*/ 711 h 931"/>
              <a:gd name="T12" fmla="*/ 188 w 972"/>
              <a:gd name="T13" fmla="*/ 930 h 931"/>
              <a:gd name="T14" fmla="*/ 293 w 972"/>
              <a:gd name="T15" fmla="*/ 575 h 931"/>
              <a:gd name="T16" fmla="*/ 0 w 972"/>
              <a:gd name="T17" fmla="*/ 356 h 931"/>
              <a:gd name="T18" fmla="*/ 366 w 972"/>
              <a:gd name="T19" fmla="*/ 356 h 931"/>
              <a:gd name="T20" fmla="*/ 491 w 972"/>
              <a:gd name="T2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2" h="931">
                <a:moveTo>
                  <a:pt x="491" y="0"/>
                </a:moveTo>
                <a:lnTo>
                  <a:pt x="606" y="356"/>
                </a:lnTo>
                <a:lnTo>
                  <a:pt x="971" y="356"/>
                </a:lnTo>
                <a:lnTo>
                  <a:pt x="689" y="575"/>
                </a:lnTo>
                <a:lnTo>
                  <a:pt x="794" y="930"/>
                </a:lnTo>
                <a:lnTo>
                  <a:pt x="491" y="711"/>
                </a:lnTo>
                <a:lnTo>
                  <a:pt x="188" y="930"/>
                </a:lnTo>
                <a:lnTo>
                  <a:pt x="293" y="575"/>
                </a:lnTo>
                <a:lnTo>
                  <a:pt x="0" y="356"/>
                </a:lnTo>
                <a:lnTo>
                  <a:pt x="366" y="356"/>
                </a:lnTo>
                <a:lnTo>
                  <a:pt x="491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852" tIns="121926" rIns="243852" bIns="121926" anchor="ctr"/>
          <a:lstStyle>
            <a:defPPr>
              <a:defRPr lang="en-US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1087438" indent="-630238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2174875" indent="-1260475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3262313" indent="-1890713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4349750" indent="-2520950" algn="l" defTabSz="1087438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43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pPr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  <a:ea typeface="+mn-ea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973298" y="2104419"/>
            <a:ext cx="197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</a:rPr>
              <a:t>TV interview</a:t>
            </a:r>
          </a:p>
        </p:txBody>
      </p:sp>
      <p:sp>
        <p:nvSpPr>
          <p:cNvPr id="25" name="Oval 39"/>
          <p:cNvSpPr/>
          <p:nvPr/>
        </p:nvSpPr>
        <p:spPr>
          <a:xfrm>
            <a:off x="2637940" y="3396766"/>
            <a:ext cx="1849437" cy="1847850"/>
          </a:xfrm>
          <a:prstGeom prst="ellipse">
            <a:avLst/>
          </a:prstGeom>
          <a:noFill/>
          <a:ln w="31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Open Sans Light"/>
              <a:cs typeface="Open Sans Light"/>
            </a:endParaRPr>
          </a:p>
        </p:txBody>
      </p:sp>
      <p:sp>
        <p:nvSpPr>
          <p:cNvPr id="27" name="Oval 52"/>
          <p:cNvSpPr/>
          <p:nvPr/>
        </p:nvSpPr>
        <p:spPr>
          <a:xfrm>
            <a:off x="167640" y="3362005"/>
            <a:ext cx="1847850" cy="1847850"/>
          </a:xfrm>
          <a:prstGeom prst="ellipse">
            <a:avLst/>
          </a:prstGeom>
          <a:noFill/>
          <a:ln w="31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Open Sans Light"/>
              <a:cs typeface="Open Sans Light"/>
            </a:endParaRPr>
          </a:p>
        </p:txBody>
      </p:sp>
      <p:grpSp>
        <p:nvGrpSpPr>
          <p:cNvPr id="28" name="Group 70"/>
          <p:cNvGrpSpPr>
            <a:grpSpLocks/>
          </p:cNvGrpSpPr>
          <p:nvPr/>
        </p:nvGrpSpPr>
        <p:grpSpPr bwMode="auto">
          <a:xfrm>
            <a:off x="3128477" y="3882541"/>
            <a:ext cx="931863" cy="812800"/>
            <a:chOff x="3074988" y="1946275"/>
            <a:chExt cx="349250" cy="304800"/>
          </a:xfrm>
        </p:grpSpPr>
        <p:sp>
          <p:nvSpPr>
            <p:cNvPr id="29" name="Line 93"/>
            <p:cNvSpPr>
              <a:spLocks noChangeShapeType="1"/>
            </p:cNvSpPr>
            <p:nvPr/>
          </p:nvSpPr>
          <p:spPr bwMode="auto">
            <a:xfrm>
              <a:off x="3217782" y="2212975"/>
              <a:ext cx="71397" cy="1786"/>
            </a:xfrm>
            <a:prstGeom prst="line">
              <a:avLst/>
            </a:pr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0" name="Line 94"/>
            <p:cNvSpPr>
              <a:spLocks noChangeShapeType="1"/>
            </p:cNvSpPr>
            <p:nvPr/>
          </p:nvSpPr>
          <p:spPr bwMode="auto">
            <a:xfrm>
              <a:off x="3074988" y="2212975"/>
              <a:ext cx="60093" cy="1786"/>
            </a:xfrm>
            <a:prstGeom prst="line">
              <a:avLst/>
            </a:pr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1" name="Freeform 95"/>
            <p:cNvSpPr>
              <a:spLocks noChangeArrowheads="1"/>
            </p:cNvSpPr>
            <p:nvPr/>
          </p:nvSpPr>
          <p:spPr bwMode="auto">
            <a:xfrm>
              <a:off x="3119611" y="1946275"/>
              <a:ext cx="304627" cy="266700"/>
            </a:xfrm>
            <a:custGeom>
              <a:avLst/>
              <a:gdLst>
                <a:gd name="T0" fmla="*/ 700 w 847"/>
                <a:gd name="T1" fmla="*/ 742 h 743"/>
                <a:gd name="T2" fmla="*/ 700 w 847"/>
                <a:gd name="T3" fmla="*/ 742 h 743"/>
                <a:gd name="T4" fmla="*/ 731 w 847"/>
                <a:gd name="T5" fmla="*/ 742 h 743"/>
                <a:gd name="T6" fmla="*/ 846 w 847"/>
                <a:gd name="T7" fmla="*/ 627 h 743"/>
                <a:gd name="T8" fmla="*/ 846 w 847"/>
                <a:gd name="T9" fmla="*/ 397 h 743"/>
                <a:gd name="T10" fmla="*/ 397 w 847"/>
                <a:gd name="T11" fmla="*/ 397 h 743"/>
                <a:gd name="T12" fmla="*/ 397 w 847"/>
                <a:gd name="T13" fmla="*/ 0 h 743"/>
                <a:gd name="T14" fmla="*/ 0 w 847"/>
                <a:gd name="T15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7" h="743">
                  <a:moveTo>
                    <a:pt x="700" y="742"/>
                  </a:moveTo>
                  <a:lnTo>
                    <a:pt x="700" y="742"/>
                  </a:lnTo>
                  <a:cubicBezTo>
                    <a:pt x="731" y="742"/>
                    <a:pt x="731" y="742"/>
                    <a:pt x="731" y="742"/>
                  </a:cubicBezTo>
                  <a:cubicBezTo>
                    <a:pt x="793" y="742"/>
                    <a:pt x="846" y="690"/>
                    <a:pt x="846" y="627"/>
                  </a:cubicBezTo>
                  <a:cubicBezTo>
                    <a:pt x="846" y="397"/>
                    <a:pt x="846" y="397"/>
                    <a:pt x="846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2" name="Freeform 96"/>
            <p:cNvSpPr>
              <a:spLocks noChangeArrowheads="1"/>
            </p:cNvSpPr>
            <p:nvPr/>
          </p:nvSpPr>
          <p:spPr bwMode="auto">
            <a:xfrm>
              <a:off x="3251100" y="1968302"/>
              <a:ext cx="173138" cy="120848"/>
            </a:xfrm>
            <a:custGeom>
              <a:avLst/>
              <a:gdLst>
                <a:gd name="T0" fmla="*/ 0 w 482"/>
                <a:gd name="T1" fmla="*/ 0 h 335"/>
                <a:gd name="T2" fmla="*/ 241 w 482"/>
                <a:gd name="T3" fmla="*/ 0 h 335"/>
                <a:gd name="T4" fmla="*/ 481 w 482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35">
                  <a:moveTo>
                    <a:pt x="0" y="0"/>
                  </a:moveTo>
                  <a:lnTo>
                    <a:pt x="241" y="0"/>
                  </a:lnTo>
                  <a:lnTo>
                    <a:pt x="481" y="334"/>
                  </a:lnTo>
                </a:path>
              </a:pathLst>
            </a:cu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3" name="Freeform 97"/>
            <p:cNvSpPr>
              <a:spLocks noChangeArrowheads="1"/>
            </p:cNvSpPr>
            <p:nvPr/>
          </p:nvSpPr>
          <p:spPr bwMode="auto">
            <a:xfrm>
              <a:off x="3135081" y="2163564"/>
              <a:ext cx="82701" cy="87511"/>
            </a:xfrm>
            <a:custGeom>
              <a:avLst/>
              <a:gdLst>
                <a:gd name="T0" fmla="*/ 230 w 231"/>
                <a:gd name="T1" fmla="*/ 125 h 241"/>
                <a:gd name="T2" fmla="*/ 230 w 231"/>
                <a:gd name="T3" fmla="*/ 125 h 241"/>
                <a:gd name="T4" fmla="*/ 115 w 231"/>
                <a:gd name="T5" fmla="*/ 240 h 241"/>
                <a:gd name="T6" fmla="*/ 0 w 231"/>
                <a:gd name="T7" fmla="*/ 125 h 241"/>
                <a:gd name="T8" fmla="*/ 115 w 231"/>
                <a:gd name="T9" fmla="*/ 0 h 241"/>
                <a:gd name="T10" fmla="*/ 230 w 231"/>
                <a:gd name="T11" fmla="*/ 1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41">
                  <a:moveTo>
                    <a:pt x="230" y="125"/>
                  </a:moveTo>
                  <a:lnTo>
                    <a:pt x="230" y="125"/>
                  </a:lnTo>
                  <a:cubicBezTo>
                    <a:pt x="230" y="188"/>
                    <a:pt x="167" y="240"/>
                    <a:pt x="115" y="240"/>
                  </a:cubicBezTo>
                  <a:cubicBezTo>
                    <a:pt x="52" y="240"/>
                    <a:pt x="0" y="188"/>
                    <a:pt x="0" y="125"/>
                  </a:cubicBezTo>
                  <a:cubicBezTo>
                    <a:pt x="0" y="63"/>
                    <a:pt x="52" y="0"/>
                    <a:pt x="115" y="0"/>
                  </a:cubicBezTo>
                  <a:cubicBezTo>
                    <a:pt x="167" y="0"/>
                    <a:pt x="230" y="63"/>
                    <a:pt x="230" y="125"/>
                  </a:cubicBezTo>
                </a:path>
              </a:pathLst>
            </a:cu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4" name="Freeform 98"/>
            <p:cNvSpPr>
              <a:spLocks noChangeArrowheads="1"/>
            </p:cNvSpPr>
            <p:nvPr/>
          </p:nvSpPr>
          <p:spPr bwMode="auto">
            <a:xfrm>
              <a:off x="3289179" y="2163564"/>
              <a:ext cx="82702" cy="87511"/>
            </a:xfrm>
            <a:custGeom>
              <a:avLst/>
              <a:gdLst>
                <a:gd name="T0" fmla="*/ 230 w 231"/>
                <a:gd name="T1" fmla="*/ 125 h 241"/>
                <a:gd name="T2" fmla="*/ 230 w 231"/>
                <a:gd name="T3" fmla="*/ 125 h 241"/>
                <a:gd name="T4" fmla="*/ 104 w 231"/>
                <a:gd name="T5" fmla="*/ 240 h 241"/>
                <a:gd name="T6" fmla="*/ 0 w 231"/>
                <a:gd name="T7" fmla="*/ 125 h 241"/>
                <a:gd name="T8" fmla="*/ 104 w 231"/>
                <a:gd name="T9" fmla="*/ 0 h 241"/>
                <a:gd name="T10" fmla="*/ 230 w 231"/>
                <a:gd name="T11" fmla="*/ 1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41">
                  <a:moveTo>
                    <a:pt x="230" y="125"/>
                  </a:moveTo>
                  <a:lnTo>
                    <a:pt x="230" y="125"/>
                  </a:lnTo>
                  <a:cubicBezTo>
                    <a:pt x="230" y="188"/>
                    <a:pt x="167" y="240"/>
                    <a:pt x="104" y="240"/>
                  </a:cubicBezTo>
                  <a:cubicBezTo>
                    <a:pt x="42" y="240"/>
                    <a:pt x="0" y="188"/>
                    <a:pt x="0" y="125"/>
                  </a:cubicBezTo>
                  <a:cubicBezTo>
                    <a:pt x="0" y="63"/>
                    <a:pt x="42" y="0"/>
                    <a:pt x="104" y="0"/>
                  </a:cubicBezTo>
                  <a:cubicBezTo>
                    <a:pt x="167" y="0"/>
                    <a:pt x="230" y="63"/>
                    <a:pt x="230" y="125"/>
                  </a:cubicBezTo>
                </a:path>
              </a:pathLst>
            </a:cu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5" name="Line 99"/>
            <p:cNvSpPr>
              <a:spLocks noChangeShapeType="1"/>
            </p:cNvSpPr>
            <p:nvPr/>
          </p:nvSpPr>
          <p:spPr bwMode="auto">
            <a:xfrm>
              <a:off x="3116041" y="2003425"/>
              <a:ext cx="90436" cy="1786"/>
            </a:xfrm>
            <a:prstGeom prst="line">
              <a:avLst/>
            </a:pr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6" name="Line 100"/>
            <p:cNvSpPr>
              <a:spLocks noChangeShapeType="1"/>
            </p:cNvSpPr>
            <p:nvPr/>
          </p:nvSpPr>
          <p:spPr bwMode="auto">
            <a:xfrm>
              <a:off x="3094027" y="2062361"/>
              <a:ext cx="85676" cy="1191"/>
            </a:xfrm>
            <a:prstGeom prst="line">
              <a:avLst/>
            </a:pr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>
              <a:off x="3074988" y="2115939"/>
              <a:ext cx="93411" cy="1786"/>
            </a:xfrm>
            <a:prstGeom prst="line">
              <a:avLst/>
            </a:prstGeom>
            <a:noFill/>
            <a:ln w="9000" cap="flat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</p:grp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651827" y="3800155"/>
            <a:ext cx="935038" cy="914400"/>
            <a:chOff x="8372475" y="5348288"/>
            <a:chExt cx="350838" cy="342900"/>
          </a:xfrm>
        </p:grpSpPr>
        <p:sp>
          <p:nvSpPr>
            <p:cNvPr id="43" name="Freeform 321"/>
            <p:cNvSpPr>
              <a:spLocks noChangeArrowheads="1"/>
            </p:cNvSpPr>
            <p:nvPr/>
          </p:nvSpPr>
          <p:spPr bwMode="auto">
            <a:xfrm>
              <a:off x="8372475" y="5495926"/>
              <a:ext cx="57182" cy="60126"/>
            </a:xfrm>
            <a:custGeom>
              <a:avLst/>
              <a:gdLst>
                <a:gd name="T0" fmla="*/ 157 w 158"/>
                <a:gd name="T1" fmla="*/ 94 h 168"/>
                <a:gd name="T2" fmla="*/ 157 w 158"/>
                <a:gd name="T3" fmla="*/ 94 h 168"/>
                <a:gd name="T4" fmla="*/ 73 w 158"/>
                <a:gd name="T5" fmla="*/ 167 h 168"/>
                <a:gd name="T6" fmla="*/ 0 w 158"/>
                <a:gd name="T7" fmla="*/ 94 h 168"/>
                <a:gd name="T8" fmla="*/ 73 w 158"/>
                <a:gd name="T9" fmla="*/ 0 h 168"/>
                <a:gd name="T10" fmla="*/ 157 w 158"/>
                <a:gd name="T11" fmla="*/ 9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68">
                  <a:moveTo>
                    <a:pt x="157" y="94"/>
                  </a:moveTo>
                  <a:lnTo>
                    <a:pt x="157" y="94"/>
                  </a:lnTo>
                  <a:cubicBezTo>
                    <a:pt x="157" y="135"/>
                    <a:pt x="126" y="167"/>
                    <a:pt x="73" y="167"/>
                  </a:cubicBezTo>
                  <a:cubicBezTo>
                    <a:pt x="32" y="167"/>
                    <a:pt x="0" y="135"/>
                    <a:pt x="0" y="94"/>
                  </a:cubicBezTo>
                  <a:cubicBezTo>
                    <a:pt x="0" y="41"/>
                    <a:pt x="32" y="0"/>
                    <a:pt x="73" y="0"/>
                  </a:cubicBezTo>
                  <a:cubicBezTo>
                    <a:pt x="126" y="0"/>
                    <a:pt x="157" y="41"/>
                    <a:pt x="157" y="94"/>
                  </a:cubicBezTo>
                </a:path>
              </a:pathLst>
            </a:cu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44" name="Freeform 322"/>
            <p:cNvSpPr>
              <a:spLocks noChangeArrowheads="1"/>
            </p:cNvSpPr>
            <p:nvPr/>
          </p:nvSpPr>
          <p:spPr bwMode="auto">
            <a:xfrm>
              <a:off x="8479097" y="5631061"/>
              <a:ext cx="60160" cy="60127"/>
            </a:xfrm>
            <a:custGeom>
              <a:avLst/>
              <a:gdLst>
                <a:gd name="T0" fmla="*/ 167 w 168"/>
                <a:gd name="T1" fmla="*/ 73 h 168"/>
                <a:gd name="T2" fmla="*/ 167 w 168"/>
                <a:gd name="T3" fmla="*/ 73 h 168"/>
                <a:gd name="T4" fmla="*/ 83 w 168"/>
                <a:gd name="T5" fmla="*/ 167 h 168"/>
                <a:gd name="T6" fmla="*/ 0 w 168"/>
                <a:gd name="T7" fmla="*/ 73 h 168"/>
                <a:gd name="T8" fmla="*/ 83 w 168"/>
                <a:gd name="T9" fmla="*/ 0 h 168"/>
                <a:gd name="T10" fmla="*/ 167 w 168"/>
                <a:gd name="T11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8">
                  <a:moveTo>
                    <a:pt x="167" y="73"/>
                  </a:moveTo>
                  <a:lnTo>
                    <a:pt x="167" y="73"/>
                  </a:lnTo>
                  <a:cubicBezTo>
                    <a:pt x="167" y="125"/>
                    <a:pt x="135" y="167"/>
                    <a:pt x="83" y="167"/>
                  </a:cubicBezTo>
                  <a:cubicBezTo>
                    <a:pt x="41" y="167"/>
                    <a:pt x="0" y="125"/>
                    <a:pt x="0" y="73"/>
                  </a:cubicBezTo>
                  <a:cubicBezTo>
                    <a:pt x="0" y="31"/>
                    <a:pt x="41" y="0"/>
                    <a:pt x="83" y="0"/>
                  </a:cubicBezTo>
                  <a:cubicBezTo>
                    <a:pt x="135" y="0"/>
                    <a:pt x="167" y="31"/>
                    <a:pt x="167" y="73"/>
                  </a:cubicBezTo>
                </a:path>
              </a:pathLst>
            </a:cu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45" name="Freeform 323"/>
            <p:cNvSpPr>
              <a:spLocks noChangeArrowheads="1"/>
            </p:cNvSpPr>
            <p:nvPr/>
          </p:nvSpPr>
          <p:spPr bwMode="auto">
            <a:xfrm>
              <a:off x="8549979" y="5348288"/>
              <a:ext cx="60756" cy="60126"/>
            </a:xfrm>
            <a:custGeom>
              <a:avLst/>
              <a:gdLst>
                <a:gd name="T0" fmla="*/ 167 w 168"/>
                <a:gd name="T1" fmla="*/ 73 h 168"/>
                <a:gd name="T2" fmla="*/ 167 w 168"/>
                <a:gd name="T3" fmla="*/ 73 h 168"/>
                <a:gd name="T4" fmla="*/ 84 w 168"/>
                <a:gd name="T5" fmla="*/ 167 h 168"/>
                <a:gd name="T6" fmla="*/ 0 w 168"/>
                <a:gd name="T7" fmla="*/ 73 h 168"/>
                <a:gd name="T8" fmla="*/ 84 w 168"/>
                <a:gd name="T9" fmla="*/ 0 h 168"/>
                <a:gd name="T10" fmla="*/ 167 w 168"/>
                <a:gd name="T11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8">
                  <a:moveTo>
                    <a:pt x="167" y="73"/>
                  </a:moveTo>
                  <a:lnTo>
                    <a:pt x="167" y="73"/>
                  </a:lnTo>
                  <a:cubicBezTo>
                    <a:pt x="167" y="115"/>
                    <a:pt x="136" y="167"/>
                    <a:pt x="84" y="167"/>
                  </a:cubicBezTo>
                  <a:cubicBezTo>
                    <a:pt x="42" y="167"/>
                    <a:pt x="0" y="115"/>
                    <a:pt x="0" y="73"/>
                  </a:cubicBezTo>
                  <a:cubicBezTo>
                    <a:pt x="0" y="32"/>
                    <a:pt x="42" y="0"/>
                    <a:pt x="84" y="0"/>
                  </a:cubicBezTo>
                  <a:cubicBezTo>
                    <a:pt x="136" y="0"/>
                    <a:pt x="167" y="32"/>
                    <a:pt x="167" y="73"/>
                  </a:cubicBezTo>
                </a:path>
              </a:pathLst>
            </a:cu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46" name="Freeform 324"/>
            <p:cNvSpPr>
              <a:spLocks noChangeArrowheads="1"/>
            </p:cNvSpPr>
            <p:nvPr/>
          </p:nvSpPr>
          <p:spPr bwMode="auto">
            <a:xfrm>
              <a:off x="8663152" y="5517952"/>
              <a:ext cx="60161" cy="60722"/>
            </a:xfrm>
            <a:custGeom>
              <a:avLst/>
              <a:gdLst>
                <a:gd name="T0" fmla="*/ 167 w 168"/>
                <a:gd name="T1" fmla="*/ 73 h 168"/>
                <a:gd name="T2" fmla="*/ 167 w 168"/>
                <a:gd name="T3" fmla="*/ 73 h 168"/>
                <a:gd name="T4" fmla="*/ 73 w 168"/>
                <a:gd name="T5" fmla="*/ 167 h 168"/>
                <a:gd name="T6" fmla="*/ 0 w 168"/>
                <a:gd name="T7" fmla="*/ 73 h 168"/>
                <a:gd name="T8" fmla="*/ 73 w 168"/>
                <a:gd name="T9" fmla="*/ 0 h 168"/>
                <a:gd name="T10" fmla="*/ 167 w 168"/>
                <a:gd name="T11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8">
                  <a:moveTo>
                    <a:pt x="167" y="73"/>
                  </a:moveTo>
                  <a:lnTo>
                    <a:pt x="167" y="73"/>
                  </a:lnTo>
                  <a:cubicBezTo>
                    <a:pt x="167" y="115"/>
                    <a:pt x="125" y="167"/>
                    <a:pt x="73" y="167"/>
                  </a:cubicBezTo>
                  <a:cubicBezTo>
                    <a:pt x="31" y="167"/>
                    <a:pt x="0" y="115"/>
                    <a:pt x="0" y="73"/>
                  </a:cubicBezTo>
                  <a:cubicBezTo>
                    <a:pt x="0" y="32"/>
                    <a:pt x="31" y="0"/>
                    <a:pt x="73" y="0"/>
                  </a:cubicBezTo>
                  <a:cubicBezTo>
                    <a:pt x="125" y="0"/>
                    <a:pt x="167" y="32"/>
                    <a:pt x="167" y="73"/>
                  </a:cubicBezTo>
                </a:path>
              </a:pathLst>
            </a:cu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47" name="Line 325"/>
            <p:cNvSpPr>
              <a:spLocks noChangeShapeType="1"/>
            </p:cNvSpPr>
            <p:nvPr/>
          </p:nvSpPr>
          <p:spPr bwMode="auto">
            <a:xfrm>
              <a:off x="8421914" y="5556052"/>
              <a:ext cx="67904" cy="85725"/>
            </a:xfrm>
            <a:prstGeom prst="line">
              <a:avLst/>
            </a:pr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48" name="Line 326"/>
            <p:cNvSpPr>
              <a:spLocks noChangeShapeType="1"/>
            </p:cNvSpPr>
            <p:nvPr/>
          </p:nvSpPr>
          <p:spPr bwMode="auto">
            <a:xfrm flipV="1">
              <a:off x="8520196" y="5407224"/>
              <a:ext cx="55396" cy="225028"/>
            </a:xfrm>
            <a:prstGeom prst="line">
              <a:avLst/>
            </a:pr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  <p:sp>
          <p:nvSpPr>
            <p:cNvPr id="49" name="Line 327"/>
            <p:cNvSpPr>
              <a:spLocks noChangeShapeType="1"/>
            </p:cNvSpPr>
            <p:nvPr/>
          </p:nvSpPr>
          <p:spPr bwMode="auto">
            <a:xfrm>
              <a:off x="8597631" y="5408414"/>
              <a:ext cx="71478" cy="113109"/>
            </a:xfrm>
            <a:prstGeom prst="line">
              <a:avLst/>
            </a:prstGeom>
            <a:noFill/>
            <a:ln w="9000" cap="flat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  <a:ea typeface="+mn-ea"/>
              </a:endParaRPr>
            </a:p>
          </p:txBody>
        </p:sp>
      </p:grpSp>
      <p:sp>
        <p:nvSpPr>
          <p:cNvPr id="50" name="Прямоугольник 49"/>
          <p:cNvSpPr/>
          <p:nvPr/>
        </p:nvSpPr>
        <p:spPr>
          <a:xfrm>
            <a:off x="7154973" y="5168673"/>
            <a:ext cx="3163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</a:rPr>
              <a:t>Organizing a Hackathon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628658" y="5230164"/>
            <a:ext cx="20505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Georgia" panose="02040502050405020303" pitchFamily="18" charset="0"/>
              </a:rPr>
              <a:t>Road show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4899924" y="2067363"/>
            <a:ext cx="2769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Georgia" panose="02040502050405020303" pitchFamily="18" charset="0"/>
              </a:rPr>
              <a:t> </a:t>
            </a:r>
            <a:r>
              <a:rPr lang="en-US" sz="3000" dirty="0">
                <a:latin typeface="Georgia" panose="02040502050405020303" pitchFamily="18" charset="0"/>
              </a:rPr>
              <a:t>Meetups for NPO, Sponsors</a:t>
            </a:r>
          </a:p>
        </p:txBody>
      </p:sp>
      <p:cxnSp>
        <p:nvCxnSpPr>
          <p:cNvPr id="55" name="Прямая соединительная линия 54"/>
          <p:cNvCxnSpPr>
            <a:stCxn id="27" idx="6"/>
            <a:endCxn id="25" idx="1"/>
          </p:cNvCxnSpPr>
          <p:nvPr/>
        </p:nvCxnSpPr>
        <p:spPr>
          <a:xfrm flipV="1">
            <a:off x="2015490" y="3667377"/>
            <a:ext cx="893294" cy="61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25" idx="5"/>
            <a:endCxn id="6" idx="2"/>
          </p:cNvCxnSpPr>
          <p:nvPr/>
        </p:nvCxnSpPr>
        <p:spPr>
          <a:xfrm flipV="1">
            <a:off x="4216533" y="4277355"/>
            <a:ext cx="921366" cy="69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6" idx="7"/>
            <a:endCxn id="8" idx="2"/>
          </p:cNvCxnSpPr>
          <p:nvPr/>
        </p:nvCxnSpPr>
        <p:spPr>
          <a:xfrm>
            <a:off x="6715138" y="3624041"/>
            <a:ext cx="942179" cy="66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8" idx="6"/>
            <a:endCxn id="7" idx="3"/>
          </p:cNvCxnSpPr>
          <p:nvPr/>
        </p:nvCxnSpPr>
        <p:spPr>
          <a:xfrm>
            <a:off x="9505167" y="4290179"/>
            <a:ext cx="873602" cy="60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92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Competitors</a:t>
            </a:r>
            <a:endParaRPr lang="ru-RU" sz="6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052" name="Picture 4" descr="Volunteer abroad with non-profit organizations - Giving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92" y="1507697"/>
            <a:ext cx="3285201" cy="5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33329"/>
              </p:ext>
            </p:extLst>
          </p:nvPr>
        </p:nvGraphicFramePr>
        <p:xfrm>
          <a:off x="233680" y="1327467"/>
          <a:ext cx="8011160" cy="46273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1160">
                  <a:extLst>
                    <a:ext uri="{9D8B030D-6E8A-4147-A177-3AD203B41FA5}">
                      <a16:colId xmlns:a16="http://schemas.microsoft.com/office/drawing/2014/main" val="1859109780"/>
                    </a:ext>
                  </a:extLst>
                </a:gridCol>
              </a:tblGrid>
              <a:tr h="832591">
                <a:tc>
                  <a:txBody>
                    <a:bodyPr/>
                    <a:lstStyle/>
                    <a:p>
                      <a:pPr algn="just"/>
                      <a:r>
                        <a:rPr lang="en-US" sz="2500" b="0" i="0" kern="1200" dirty="0" smtClean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Volunteer abroad experience and connect with local communities across the globe</a:t>
                      </a:r>
                      <a:endParaRPr lang="ru-RU" sz="2500" b="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79690"/>
                  </a:ext>
                </a:extLst>
              </a:tr>
              <a:tr h="832591"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 smtClean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Volunteering movement that solve society's biggest problems</a:t>
                      </a:r>
                      <a:endParaRPr lang="ru-RU" sz="25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04597"/>
                  </a:ext>
                </a:extLst>
              </a:tr>
              <a:tr h="8325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i="0" kern="1200" dirty="0" smtClean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Donating AID in</a:t>
                      </a:r>
                      <a:r>
                        <a:rPr lang="en-US" sz="25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cryptocurrencies </a:t>
                      </a:r>
                      <a:r>
                        <a:rPr lang="en-US" sz="2500" b="0" i="0" kern="1200" dirty="0" smtClean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for Charity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27787"/>
                  </a:ext>
                </a:extLst>
              </a:tr>
              <a:tr h="832591"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 smtClean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The platform for collecting the project team</a:t>
                      </a:r>
                      <a:r>
                        <a:rPr lang="en-US" sz="2500" baseline="0" dirty="0" smtClean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 to </a:t>
                      </a:r>
                      <a:r>
                        <a:rPr lang="en-US" sz="2500" dirty="0" smtClean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find co-founders, assistants, experts, partners and sponsors for the project</a:t>
                      </a:r>
                      <a:endParaRPr lang="ru-RU" sz="25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458799"/>
                  </a:ext>
                </a:extLst>
              </a:tr>
              <a:tr h="832591">
                <a:tc>
                  <a:txBody>
                    <a:bodyPr/>
                    <a:lstStyle/>
                    <a:p>
                      <a:pPr algn="just"/>
                      <a:r>
                        <a:rPr lang="en-US" sz="2500" b="0" u="none" kern="1200" dirty="0" err="1" smtClean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2500" b="0" u="none" kern="1200" dirty="0" smtClean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solution for charitable donations that aims to put something new in the way charitable</a:t>
                      </a:r>
                      <a:endParaRPr lang="ru-RU" sz="2500" b="0" u="none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392940"/>
                  </a:ext>
                </a:extLst>
              </a:tr>
            </a:tbl>
          </a:graphicData>
        </a:graphic>
      </p:graphicFrame>
      <p:pic>
        <p:nvPicPr>
          <p:cNvPr id="2054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1682" r="12676" b="54500"/>
          <a:stretch/>
        </p:blipFill>
        <p:spPr bwMode="auto">
          <a:xfrm>
            <a:off x="8575040" y="4008120"/>
            <a:ext cx="3298837" cy="81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2131912"/>
            <a:ext cx="3285514" cy="6756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84" y="3108335"/>
            <a:ext cx="3041015" cy="5223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77" y="4831250"/>
            <a:ext cx="3327200" cy="96395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" y="243205"/>
            <a:ext cx="10515600" cy="762635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Georgia" panose="02040502050405020303" pitchFamily="18" charset="0"/>
              </a:rPr>
              <a:t>Money</a:t>
            </a:r>
            <a:endParaRPr lang="ru-RU" sz="6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59280"/>
            <a:ext cx="5440680" cy="320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We have received: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20 000 GOLOS – use this currency on the platform.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How much do we need?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131 100 $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07313"/>
              </p:ext>
            </p:extLst>
          </p:nvPr>
        </p:nvGraphicFramePr>
        <p:xfrm>
          <a:off x="5737589" y="1074843"/>
          <a:ext cx="5219971" cy="5165514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552971">
                  <a:extLst>
                    <a:ext uri="{9D8B030D-6E8A-4147-A177-3AD203B41FA5}">
                      <a16:colId xmlns:a16="http://schemas.microsoft.com/office/drawing/2014/main" val="2993560726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152765085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14253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Spend for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Spend $/month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Georgia" panose="02040502050405020303" pitchFamily="18" charset="0"/>
                        </a:rPr>
                        <a:t>Quantity</a:t>
                      </a:r>
                      <a:endParaRPr lang="ru-RU" dirty="0" smtClean="0">
                        <a:latin typeface="Georgia" panose="02040502050405020303" pitchFamily="18" charset="0"/>
                      </a:endParaRPr>
                    </a:p>
                    <a:p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developers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8000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3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6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Web-developers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4000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6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Mobile-developers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5000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55919"/>
                  </a:ext>
                </a:extLst>
              </a:tr>
              <a:tr h="11345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Marketing:</a:t>
                      </a:r>
                    </a:p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- Meet</a:t>
                      </a:r>
                      <a:r>
                        <a:rPr lang="en-US" baseline="0" dirty="0" smtClean="0">
                          <a:latin typeface="Georgia" panose="02040502050405020303" pitchFamily="18" charset="0"/>
                        </a:rPr>
                        <a:t>ups 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for NPO, Sponsors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>
                          <a:latin typeface="Georgia" panose="02040502050405020303" pitchFamily="18" charset="0"/>
                        </a:rPr>
                        <a:t>- Road show, </a:t>
                      </a:r>
                    </a:p>
                    <a:p>
                      <a:pPr marL="0" indent="0">
                        <a:buFontTx/>
                        <a:buChar char="-"/>
                      </a:pPr>
                      <a:r>
                        <a:rPr lang="en-US" dirty="0" smtClean="0">
                          <a:latin typeface="Georgia" panose="02040502050405020303" pitchFamily="18" charset="0"/>
                        </a:rPr>
                        <a:t> Hackathons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600</a:t>
                      </a:r>
                    </a:p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2000</a:t>
                      </a:r>
                    </a:p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2000</a:t>
                      </a:r>
                    </a:p>
                    <a:p>
                      <a:pPr algn="ctr"/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0.3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SEO,</a:t>
                      </a:r>
                      <a:r>
                        <a:rPr lang="en-US" baseline="0" dirty="0" smtClean="0">
                          <a:latin typeface="Georgia" panose="02040502050405020303" pitchFamily="18" charset="0"/>
                        </a:rPr>
                        <a:t> SMM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1000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8330"/>
                  </a:ext>
                </a:extLst>
              </a:tr>
              <a:tr h="5604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eorgia" panose="02040502050405020303" pitchFamily="18" charset="0"/>
                        </a:rPr>
                        <a:t>Attract New Customers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500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 panose="02040502050405020303" pitchFamily="18" charset="0"/>
                        </a:rPr>
                        <a:t>1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8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Georgia" panose="02040502050405020303" pitchFamily="18" charset="0"/>
                        </a:rPr>
                        <a:t>Sum</a:t>
                      </a:r>
                      <a:endParaRPr lang="ru-RU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u="none" strike="noStrike" dirty="0" smtClean="0">
                          <a:effectLst/>
                          <a:latin typeface="Georgia" panose="02040502050405020303" pitchFamily="18" charset="0"/>
                        </a:rPr>
                        <a:t>21</a:t>
                      </a:r>
                      <a:r>
                        <a:rPr lang="en-GB" sz="1800" b="1" u="none" strike="noStrike" dirty="0" smtClean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ru-RU" sz="1800" b="1" u="none" strike="noStrike" dirty="0" smtClean="0">
                          <a:effectLst/>
                          <a:latin typeface="Georgia" panose="02040502050405020303" pitchFamily="18" charset="0"/>
                        </a:rPr>
                        <a:t>850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1117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Georgia" panose="02040502050405020303" pitchFamily="18" charset="0"/>
                        </a:rPr>
                        <a:t>Spend $/per</a:t>
                      </a:r>
                      <a:r>
                        <a:rPr lang="en-GB" baseline="0" dirty="0" smtClean="0">
                          <a:latin typeface="Georgia" panose="02040502050405020303" pitchFamily="18" charset="0"/>
                        </a:rPr>
                        <a:t> year</a:t>
                      </a:r>
                      <a:endParaRPr lang="ru-RU" dirty="0" smtClean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u="none" strike="noStrike" dirty="0" smtClean="0">
                          <a:effectLst/>
                          <a:latin typeface="Georgia" panose="02040502050405020303" pitchFamily="18" charset="0"/>
                        </a:rPr>
                        <a:t>131100</a:t>
                      </a:r>
                      <a:endParaRPr lang="ru-RU" sz="2400" u="none" strike="noStrike" dirty="0" smtClean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r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864404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737589" y="402524"/>
            <a:ext cx="33911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latin typeface="Georgia" panose="02040502050405020303" pitchFamily="18" charset="0"/>
              </a:rPr>
              <a:t>We’ll spend it: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5129" y="-2675130"/>
            <a:ext cx="6865316" cy="1221557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876410" y="1039491"/>
            <a:ext cx="19111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beesocial2</a:t>
            </a:r>
            <a:endParaRPr lang="ru-RU" sz="2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Shape 111" descr="tkm6kwgcdu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634" y="5236517"/>
            <a:ext cx="514200" cy="5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8" y="226656"/>
            <a:ext cx="6412003" cy="64120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76410" y="5293239"/>
            <a:ext cx="2100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bebeesocial</a:t>
            </a:r>
            <a:endParaRPr lang="ru-RU" sz="2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14" y="944686"/>
            <a:ext cx="679130" cy="6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rcoder.ru/code/?https%3A%2F%2Fbeesocial.in%2F&amp;10&amp;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37" y="1833267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Марина Скрипник…"/>
          <p:cNvSpPr txBox="1"/>
          <p:nvPr/>
        </p:nvSpPr>
        <p:spPr>
          <a:xfrm>
            <a:off x="8876410" y="244688"/>
            <a:ext cx="3680478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500"/>
              </a:spcBef>
              <a:defRPr sz="2000" b="1"/>
            </a:pPr>
            <a:r>
              <a:rPr lang="en-US" sz="2500" dirty="0" smtClean="0">
                <a:solidFill>
                  <a:schemeClr val="bg1"/>
                </a:solidFill>
                <a:latin typeface="Georgia" panose="02040502050405020303" pitchFamily="18" charset="0"/>
              </a:rPr>
              <a:t>info@beesocial.in</a:t>
            </a:r>
          </a:p>
        </p:txBody>
      </p:sp>
      <p:pic>
        <p:nvPicPr>
          <p:cNvPr id="16" name="Picture 2" descr="ÐÐ°ÑÑÐ¸Ð½ÐºÐ¸ Ð¿Ð¾ Ð·Ð°Ð¿ÑÐ¾ÑÑ @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58" y="243358"/>
            <a:ext cx="571841" cy="57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37" y="5924842"/>
            <a:ext cx="633173" cy="6331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97826" y="6002901"/>
            <a:ext cx="2151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Georgia" panose="02040502050405020303" pitchFamily="18" charset="0"/>
              </a:rPr>
              <a:t>b</a:t>
            </a:r>
            <a:r>
              <a:rPr lang="en-GB" sz="25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eesocial.in</a:t>
            </a:r>
            <a:endParaRPr lang="ru-RU" sz="2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0" y="5684520"/>
            <a:ext cx="1066800" cy="10668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182880" y="137161"/>
            <a:ext cx="3627120" cy="102108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Problem 1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82880" y="1158241"/>
            <a:ext cx="3722800" cy="3273894"/>
            <a:chOff x="1307938" y="294847"/>
            <a:chExt cx="2135299" cy="1810128"/>
          </a:xfrm>
          <a:noFill/>
        </p:grpSpPr>
        <p:sp>
          <p:nvSpPr>
            <p:cNvPr id="10" name="Шестиугольник 9"/>
            <p:cNvSpPr/>
            <p:nvPr/>
          </p:nvSpPr>
          <p:spPr>
            <a:xfrm rot="5400000">
              <a:off x="1470524" y="132261"/>
              <a:ext cx="1810128" cy="21352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alpha val="2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Шестиугольник 4"/>
            <p:cNvSpPr txBox="1"/>
            <p:nvPr/>
          </p:nvSpPr>
          <p:spPr>
            <a:xfrm>
              <a:off x="1538390" y="596534"/>
              <a:ext cx="1674395" cy="1206752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Lack of liquidity of non-monetary </a:t>
              </a:r>
              <a:r>
                <a:rPr lang="en-US" sz="3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  <a:endParaRPr lang="ru-RU" sz="30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17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14" y="443062"/>
            <a:ext cx="9491345" cy="62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58376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Georgia" panose="02040502050405020303" pitchFamily="18" charset="0"/>
              </a:rPr>
              <a:t>Solution 1</a:t>
            </a:r>
            <a:r>
              <a:rPr lang="ru-RU" sz="6000" dirty="0" smtClean="0">
                <a:latin typeface="Georgia" panose="02040502050405020303" pitchFamily="18" charset="0"/>
              </a:rPr>
              <a:t> - </a:t>
            </a:r>
            <a:r>
              <a:rPr lang="en-US" sz="3300" dirty="0" smtClean="0">
                <a:latin typeface="Georgia" panose="02040502050405020303" pitchFamily="18" charset="0"/>
              </a:rPr>
              <a:t>tokenize resources</a:t>
            </a:r>
            <a:endParaRPr lang="ru-RU" sz="3300" dirty="0">
              <a:latin typeface="Georgia" panose="02040502050405020303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76072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25" b="18254"/>
          <a:stretch/>
        </p:blipFill>
        <p:spPr>
          <a:xfrm>
            <a:off x="0" y="1173481"/>
            <a:ext cx="12207240" cy="56845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760720"/>
            <a:ext cx="1066800" cy="1066800"/>
          </a:xfrm>
          <a:prstGeom prst="rect">
            <a:avLst/>
          </a:prstGeom>
        </p:spPr>
      </p:pic>
      <p:sp>
        <p:nvSpPr>
          <p:cNvPr id="3" name="Заголовок 6"/>
          <p:cNvSpPr>
            <a:spLocks noGrp="1"/>
          </p:cNvSpPr>
          <p:nvPr>
            <p:ph type="ctrTitle"/>
          </p:nvPr>
        </p:nvSpPr>
        <p:spPr>
          <a:xfrm>
            <a:off x="182880" y="137161"/>
            <a:ext cx="4008120" cy="102108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Problem 2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5563" y="1231075"/>
            <a:ext cx="3938328" cy="3274332"/>
            <a:chOff x="1244297" y="311595"/>
            <a:chExt cx="2226776" cy="1810128"/>
          </a:xfrm>
        </p:grpSpPr>
        <p:sp>
          <p:nvSpPr>
            <p:cNvPr id="5" name="Шестиугольник 4"/>
            <p:cNvSpPr/>
            <p:nvPr/>
          </p:nvSpPr>
          <p:spPr>
            <a:xfrm rot="5400000">
              <a:off x="1457250" y="149009"/>
              <a:ext cx="1810128" cy="21352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>
                <a:lumMod val="75000"/>
                <a:alpha val="37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Шестиугольник 4"/>
            <p:cNvSpPr txBox="1"/>
            <p:nvPr/>
          </p:nvSpPr>
          <p:spPr>
            <a:xfrm>
              <a:off x="1244297" y="579644"/>
              <a:ext cx="2226776" cy="1206752"/>
            </a:xfrm>
            <a:prstGeom prst="rect">
              <a:avLst/>
            </a:prstGeom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Weak involvement of volunteers in projects</a:t>
              </a:r>
              <a:endParaRPr lang="ru-RU" sz="3000" kern="12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2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948160" cy="94488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Georgia" panose="02040502050405020303" pitchFamily="18" charset="0"/>
              </a:rPr>
              <a:t>Solution 2</a:t>
            </a:r>
            <a:r>
              <a:rPr lang="ru-RU" sz="6000" dirty="0" smtClean="0">
                <a:latin typeface="Georgia" panose="02040502050405020303" pitchFamily="18" charset="0"/>
              </a:rPr>
              <a:t> -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otivation of volunteers through tokens</a:t>
            </a:r>
            <a:endParaRPr lang="ru-RU" sz="6000" dirty="0">
              <a:latin typeface="Georgia" panose="0204050205040502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" t="1556" r="133" b="10444"/>
          <a:stretch/>
        </p:blipFill>
        <p:spPr>
          <a:xfrm>
            <a:off x="0" y="944880"/>
            <a:ext cx="12192000" cy="59131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76072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121920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791199"/>
            <a:ext cx="1066800" cy="1066800"/>
          </a:xfrm>
          <a:prstGeom prst="rect">
            <a:avLst/>
          </a:prstGeom>
        </p:spPr>
      </p:pic>
      <p:sp>
        <p:nvSpPr>
          <p:cNvPr id="3" name="Заголовок 6"/>
          <p:cNvSpPr>
            <a:spLocks noGrp="1"/>
          </p:cNvSpPr>
          <p:nvPr>
            <p:ph type="ctrTitle"/>
          </p:nvPr>
        </p:nvSpPr>
        <p:spPr>
          <a:xfrm>
            <a:off x="182880" y="137161"/>
            <a:ext cx="3901440" cy="102108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Problem 3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2880" y="1158241"/>
            <a:ext cx="3744504" cy="3273896"/>
            <a:chOff x="1307938" y="294847"/>
            <a:chExt cx="2135300" cy="1810128"/>
          </a:xfrm>
          <a:noFill/>
        </p:grpSpPr>
        <p:sp>
          <p:nvSpPr>
            <p:cNvPr id="11" name="Шестиугольник 10"/>
            <p:cNvSpPr/>
            <p:nvPr/>
          </p:nvSpPr>
          <p:spPr>
            <a:xfrm rot="5400000">
              <a:off x="1470524" y="132261"/>
              <a:ext cx="1810128" cy="21352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alpha val="56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Шестиугольник 4"/>
            <p:cNvSpPr txBox="1"/>
            <p:nvPr/>
          </p:nvSpPr>
          <p:spPr>
            <a:xfrm>
              <a:off x="1307939" y="596534"/>
              <a:ext cx="2135299" cy="1254870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/>
              <a:r>
                <a:rPr lang="en-US" sz="3000" dirty="0">
                  <a:ln w="0"/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Lack of transparency of charity</a:t>
              </a:r>
              <a:endParaRPr lang="ru-RU" sz="3000" dirty="0">
                <a:ln w="0"/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7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Georgia" panose="02040502050405020303" pitchFamily="18" charset="0"/>
              </a:rPr>
              <a:t>Solution 3</a:t>
            </a:r>
            <a:r>
              <a:rPr lang="ru-RU" sz="6000" dirty="0">
                <a:latin typeface="Georgia" panose="02040502050405020303" pitchFamily="18" charset="0"/>
              </a:rPr>
              <a:t> </a:t>
            </a:r>
            <a:r>
              <a:rPr lang="ru-RU" sz="6000" dirty="0" smtClean="0">
                <a:latin typeface="Georgia" panose="02040502050405020303" pitchFamily="18" charset="0"/>
              </a:rPr>
              <a:t>–</a:t>
            </a:r>
            <a:r>
              <a:rPr lang="en-GB" sz="3300" dirty="0">
                <a:latin typeface="Georgia" panose="02040502050405020303" pitchFamily="18" charset="0"/>
              </a:rPr>
              <a:t> </a:t>
            </a:r>
            <a:r>
              <a:rPr lang="en-GB" sz="3300" dirty="0" smtClean="0">
                <a:latin typeface="Georgia" panose="02040502050405020303" pitchFamily="18" charset="0"/>
              </a:rPr>
              <a:t>visualizing transactions</a:t>
            </a:r>
            <a:r>
              <a:rPr lang="ru-RU" sz="3300" dirty="0" smtClean="0">
                <a:latin typeface="Georgia" panose="02040502050405020303" pitchFamily="18" charset="0"/>
              </a:rPr>
              <a:t> </a:t>
            </a:r>
            <a:endParaRPr lang="ru-RU" sz="3300" dirty="0">
              <a:latin typeface="Georgia" panose="02040502050405020303" pitchFamily="18" charset="0"/>
            </a:endParaRPr>
          </a:p>
        </p:txBody>
      </p:sp>
      <p:pic>
        <p:nvPicPr>
          <p:cNvPr id="8" name="solution_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355" y="1228725"/>
            <a:ext cx="1145984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/>
          <p:cNvSpPr>
            <a:spLocks noGrp="1"/>
          </p:cNvSpPr>
          <p:nvPr>
            <p:ph type="ctrTitle"/>
          </p:nvPr>
        </p:nvSpPr>
        <p:spPr>
          <a:xfrm>
            <a:off x="203551" y="54522"/>
            <a:ext cx="6934200" cy="86867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Georgia" panose="02040502050405020303" pitchFamily="18" charset="0"/>
              </a:rPr>
              <a:t>How it works?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8194" name="Picture 2" descr="ÐÐ°ÑÑÐ¸Ð½ÐºÐ¸ Ð¿Ð¾ Ð·Ð°Ð¿ÑÐ¾ÑÑ ÑÐµÐ»Ð¾Ð²ÐµÐº ÑÐ¸ÑÐ¾Ð²Ð°Ð½Ð½ÑÐ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87" y="3708812"/>
            <a:ext cx="903737" cy="16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ÐÐ°ÑÑÐ¸Ð½ÐºÐ¸ Ð¿Ð¾ Ð·Ð°Ð¿ÑÐ¾ÑÑ ÑÐµÐ»Ð¾Ð²ÐµÐº Ð½Ð°ÑÐ¸ÑÐ¾Ð²Ð°Ð½Ð½ÑÐ¹ Ð±Ð¸Ð·Ð½ÐµÑÐ¼ÐµÐ½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28" r="32757" b="10277"/>
          <a:stretch/>
        </p:blipFill>
        <p:spPr bwMode="auto">
          <a:xfrm>
            <a:off x="9326986" y="3399073"/>
            <a:ext cx="762000" cy="22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r="27808"/>
          <a:stretch/>
        </p:blipFill>
        <p:spPr bwMode="auto">
          <a:xfrm>
            <a:off x="5288280" y="923201"/>
            <a:ext cx="1343293" cy="13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492495" y="369203"/>
            <a:ext cx="1000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latin typeface="Georgia" panose="02040502050405020303" pitchFamily="18" charset="0"/>
              </a:rPr>
              <a:t>NPO</a:t>
            </a:r>
            <a:endParaRPr lang="ru-RU" sz="3000" dirty="0">
              <a:latin typeface="Georgia" panose="020405020504050203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59761" y="5550457"/>
            <a:ext cx="1585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latin typeface="Georgia" panose="02040502050405020303" pitchFamily="18" charset="0"/>
              </a:rPr>
              <a:t>Sponsor</a:t>
            </a:r>
            <a:endParaRPr lang="ru-RU" sz="3000" dirty="0">
              <a:latin typeface="Georgia" panose="020405020504050203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0343" y="5384033"/>
            <a:ext cx="1869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Georgia" panose="02040502050405020303" pitchFamily="18" charset="0"/>
              </a:rPr>
              <a:t>Volunteer</a:t>
            </a:r>
            <a:endParaRPr lang="ru-RU" sz="3000" dirty="0">
              <a:latin typeface="Georgia" panose="02040502050405020303" pitchFamily="18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 flipV="1">
            <a:off x="2830420" y="2813890"/>
            <a:ext cx="344915" cy="217783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043" y="1582759"/>
            <a:ext cx="1371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Georgia" panose="02040502050405020303" pitchFamily="18" charset="0"/>
              </a:rPr>
              <a:t>Social project</a:t>
            </a:r>
            <a:endParaRPr lang="ru-RU" sz="3000" dirty="0">
              <a:latin typeface="Georgia" panose="02040502050405020303" pitchFamily="18" charset="0"/>
            </a:endParaRPr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3794760" y="1016235"/>
            <a:ext cx="1743544" cy="77564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8782750" y="2682135"/>
            <a:ext cx="478610" cy="21855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6" descr="ÐÐ°ÑÑÐ¸Ð½ÐºÐ¸ Ð¿Ð¾ Ð·Ð°Ð¿ÑÐ¾ÑÑ ÐºÐ¾ÑÐ¾Ð±ÐºÐ° Ð½Ð°ÑÐ¸ÑÐ¾Ð²Ð°Ð½Ð½Ð°Ñ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5" r="57413"/>
          <a:stretch/>
        </p:blipFill>
        <p:spPr bwMode="auto">
          <a:xfrm>
            <a:off x="8126729" y="1479185"/>
            <a:ext cx="1134631" cy="112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293683" y="1571585"/>
            <a:ext cx="1752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latin typeface="Georgia" panose="02040502050405020303" pitchFamily="18" charset="0"/>
              </a:rPr>
              <a:t>Resource</a:t>
            </a:r>
            <a:endParaRPr lang="ru-RU" sz="3000" dirty="0">
              <a:latin typeface="Georgia" panose="02040502050405020303" pitchFamily="18" charset="0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 flipH="1" flipV="1">
            <a:off x="6493090" y="941526"/>
            <a:ext cx="1566202" cy="70612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2" name="Picture 2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8" y="1440085"/>
            <a:ext cx="2214317" cy="12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Прямая со стрелкой 70"/>
          <p:cNvCxnSpPr>
            <a:stCxn id="8206" idx="1"/>
          </p:cNvCxnSpPr>
          <p:nvPr/>
        </p:nvCxnSpPr>
        <p:spPr>
          <a:xfrm flipH="1">
            <a:off x="3089339" y="1600945"/>
            <a:ext cx="2198941" cy="290666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6663896" y="1479185"/>
            <a:ext cx="2395867" cy="32863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 flipV="1">
            <a:off x="6631574" y="2164698"/>
            <a:ext cx="2432239" cy="28270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V="1">
            <a:off x="3156776" y="2164698"/>
            <a:ext cx="2220970" cy="25974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6" descr="ÐÐ°ÑÑÐ¸Ð½ÐºÐ¸ Ð¿Ð¾ Ð·Ð°Ð¿ÑÐ¾ÑÑ ÐºÐ¾ÑÐ¾Ð±ÐºÐ° Ð½Ð°ÑÐ¸ÑÐ¾Ð²Ð°Ð½Ð½Ð°Ñ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5" r="57413"/>
          <a:stretch/>
        </p:blipFill>
        <p:spPr bwMode="auto">
          <a:xfrm>
            <a:off x="5386082" y="5661032"/>
            <a:ext cx="1149802" cy="1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5156270" y="5191668"/>
            <a:ext cx="1752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latin typeface="Georgia" panose="02040502050405020303" pitchFamily="18" charset="0"/>
              </a:rPr>
              <a:t>Resource</a:t>
            </a:r>
            <a:endParaRPr lang="ru-RU" sz="3000" dirty="0">
              <a:latin typeface="Georgia" panose="02040502050405020303" pitchFamily="18" charset="0"/>
            </a:endParaRPr>
          </a:p>
        </p:txBody>
      </p:sp>
      <p:cxnSp>
        <p:nvCxnSpPr>
          <p:cNvPr id="104" name="Прямая со стрелкой 103"/>
          <p:cNvCxnSpPr/>
          <p:nvPr/>
        </p:nvCxnSpPr>
        <p:spPr>
          <a:xfrm flipH="1">
            <a:off x="6631574" y="5638390"/>
            <a:ext cx="2099597" cy="9801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 flipV="1">
            <a:off x="3214307" y="5559494"/>
            <a:ext cx="2163441" cy="105907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/>
          <p:nvPr/>
        </p:nvCxnSpPr>
        <p:spPr>
          <a:xfrm>
            <a:off x="3309176" y="4914557"/>
            <a:ext cx="5473574" cy="96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Рисунок 1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34" y="2799203"/>
            <a:ext cx="445016" cy="445016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28" y="4280577"/>
            <a:ext cx="445016" cy="445016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89" y="4331937"/>
            <a:ext cx="445016" cy="445016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Картинки по запросу golos 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895" b="32669"/>
          <a:stretch/>
        </p:blipFill>
        <p:spPr bwMode="auto">
          <a:xfrm>
            <a:off x="4549393" y="2026132"/>
            <a:ext cx="3358084" cy="32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Ð°ÑÑÐ¸Ð½ÐºÐ¸ Ð¿Ð¾ Ð·Ð°Ð¿ÑÐ¾ÑÑ CloudFlare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84" y="3627196"/>
            <a:ext cx="1393036" cy="46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003" r="9729" b="6430"/>
          <a:stretch/>
        </p:blipFill>
        <p:spPr bwMode="auto">
          <a:xfrm>
            <a:off x="1234388" y="4378963"/>
            <a:ext cx="1409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11524" r="8989" b="14119"/>
          <a:stretch/>
        </p:blipFill>
        <p:spPr bwMode="auto">
          <a:xfrm>
            <a:off x="1058332" y="4993366"/>
            <a:ext cx="18415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Блок-схема: узел 8"/>
          <p:cNvSpPr/>
          <p:nvPr/>
        </p:nvSpPr>
        <p:spPr>
          <a:xfrm>
            <a:off x="3887225" y="1534322"/>
            <a:ext cx="4638697" cy="4638697"/>
          </a:xfrm>
          <a:prstGeom prst="flowChartConnector">
            <a:avLst/>
          </a:prstGeom>
          <a:noFill/>
          <a:ln w="28575">
            <a:solidFill>
              <a:srgbClr val="D6009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417062" y="3324261"/>
            <a:ext cx="3150804" cy="3150804"/>
          </a:xfrm>
          <a:prstGeom prst="flowChartConnector">
            <a:avLst/>
          </a:prstGeom>
          <a:noFill/>
          <a:ln w="28575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8625572" y="615417"/>
            <a:ext cx="3150804" cy="3150804"/>
          </a:xfrm>
          <a:prstGeom prst="flowChartConnector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47" y="1540522"/>
            <a:ext cx="1300593" cy="1300593"/>
          </a:xfrm>
          <a:prstGeom prst="rect">
            <a:avLst/>
          </a:prstGeom>
        </p:spPr>
      </p:pic>
      <p:sp>
        <p:nvSpPr>
          <p:cNvPr id="13" name="Проблема"/>
          <p:cNvSpPr txBox="1">
            <a:spLocks/>
          </p:cNvSpPr>
          <p:nvPr/>
        </p:nvSpPr>
        <p:spPr>
          <a:xfrm>
            <a:off x="199047" y="10979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Georgia" panose="02040502050405020303" pitchFamily="18" charset="0"/>
              </a:rPr>
              <a:t>Technology for </a:t>
            </a:r>
            <a:r>
              <a:rPr lang="en-US" sz="6000" dirty="0" smtClean="0">
                <a:latin typeface="Georgia" panose="02040502050405020303" pitchFamily="18" charset="0"/>
              </a:rPr>
              <a:t>MVP</a:t>
            </a:r>
            <a:endParaRPr lang="ru-RU" sz="6000" dirty="0">
              <a:latin typeface="Georgia" panose="02040502050405020303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6"/>
          </p:cNvCxnSpPr>
          <p:nvPr/>
        </p:nvCxnSpPr>
        <p:spPr>
          <a:xfrm>
            <a:off x="3567866" y="4899663"/>
            <a:ext cx="1065094" cy="6781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0"/>
            <a:endCxn id="11" idx="1"/>
          </p:cNvCxnSpPr>
          <p:nvPr/>
        </p:nvCxnSpPr>
        <p:spPr>
          <a:xfrm flipV="1">
            <a:off x="6206574" y="1076842"/>
            <a:ext cx="2880423" cy="45748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9" idx="5"/>
          </p:cNvCxnSpPr>
          <p:nvPr/>
        </p:nvCxnSpPr>
        <p:spPr>
          <a:xfrm>
            <a:off x="7846601" y="5493698"/>
            <a:ext cx="1240396" cy="13643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1" idx="7"/>
          </p:cNvCxnSpPr>
          <p:nvPr/>
        </p:nvCxnSpPr>
        <p:spPr>
          <a:xfrm flipV="1">
            <a:off x="11314951" y="0"/>
            <a:ext cx="313169" cy="10768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845281" y="3983628"/>
            <a:ext cx="3067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Tokens “GOLOS”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=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 Tokens “Honeycombs”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0486" y="5016644"/>
            <a:ext cx="30492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 err="1" smtClean="0">
                <a:latin typeface="Georgia" panose="02040502050405020303" pitchFamily="18" charset="0"/>
              </a:rPr>
              <a:t>Blockchain</a:t>
            </a:r>
            <a:r>
              <a:rPr lang="en-GB" sz="2500" b="1" dirty="0" smtClean="0">
                <a:latin typeface="Georgia" panose="02040502050405020303" pitchFamily="18" charset="0"/>
              </a:rPr>
              <a:t> </a:t>
            </a:r>
            <a:r>
              <a:rPr lang="en-GB" sz="2500" b="1" dirty="0" err="1" smtClean="0">
                <a:latin typeface="Georgia" panose="02040502050405020303" pitchFamily="18" charset="0"/>
              </a:rPr>
              <a:t>Golos</a:t>
            </a:r>
            <a:endParaRPr lang="ru-RU" sz="2500" b="1" dirty="0">
              <a:latin typeface="Georgia" panose="02040502050405020303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86" y="5791876"/>
            <a:ext cx="1050514" cy="10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272</Words>
  <Application>Microsoft Office PowerPoint</Application>
  <PresentationFormat>Widescreen</PresentationFormat>
  <Paragraphs>89</Paragraphs>
  <Slides>15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Georgia</vt:lpstr>
      <vt:lpstr>Open Sans Light</vt:lpstr>
      <vt:lpstr>Тема Office</vt:lpstr>
      <vt:lpstr>Blockchain platform that connects volunteers, commercial companies and NPOs.</vt:lpstr>
      <vt:lpstr>Problem 1</vt:lpstr>
      <vt:lpstr>Solution 1 - tokenize resources</vt:lpstr>
      <vt:lpstr>Problem 2</vt:lpstr>
      <vt:lpstr>Solution 2 - motivation of volunteers through tokens</vt:lpstr>
      <vt:lpstr>Problem 3</vt:lpstr>
      <vt:lpstr>Solution 3 – visualizing transactions </vt:lpstr>
      <vt:lpstr>How it works?</vt:lpstr>
      <vt:lpstr>PowerPoint Presentation</vt:lpstr>
      <vt:lpstr>Business Model</vt:lpstr>
      <vt:lpstr>Market size</vt:lpstr>
      <vt:lpstr>Marketing plan</vt:lpstr>
      <vt:lpstr>Competitors</vt:lpstr>
      <vt:lpstr>Money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platform that connects volunteers, commercial companies and NGOs.</dc:title>
  <dc:creator>Maria K</dc:creator>
  <cp:lastModifiedBy>Maria</cp:lastModifiedBy>
  <cp:revision>83</cp:revision>
  <dcterms:created xsi:type="dcterms:W3CDTF">2018-05-15T12:51:15Z</dcterms:created>
  <dcterms:modified xsi:type="dcterms:W3CDTF">2018-08-14T10:15:37Z</dcterms:modified>
</cp:coreProperties>
</file>