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robert.duncan@abdn.ac.uk" TargetMode="External"/><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69880" cy="146736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 name="CustomShape 2"/>
          <p:cNvSpPr/>
          <p:nvPr/>
        </p:nvSpPr>
        <p:spPr>
          <a:xfrm>
            <a:off x="1371600" y="3886200"/>
            <a:ext cx="6398280" cy="174996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8b8b8b"/>
                </a:solidFill>
                <a:latin typeface="Calibri"/>
                <a:ea typeface="DejaVu Sans"/>
              </a:rPr>
              <a:t>         </a:t>
            </a:r>
            <a:r>
              <a:rPr b="0" lang="en-GB" sz="3200" spc="-1" strike="noStrike">
                <a:solidFill>
                  <a:srgbClr val="8b8b8b"/>
                </a:solidFill>
                <a:latin typeface="Calibri"/>
                <a:ea typeface="DejaVu Sans"/>
              </a:rPr>
              <a:t>Lecture 2: Intro</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1600" spc="-1" strike="noStrike">
                <a:solidFill>
                  <a:srgbClr val="8b8b8b"/>
                </a:solidFill>
                <a:latin typeface="Calibri"/>
                <a:ea typeface="DejaVu Sans"/>
              </a:rPr>
              <a:t>Dr Bob Duncan</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Department of Computing Science</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Email: </a:t>
            </a:r>
            <a:r>
              <a:rPr b="0" lang="en-GB" sz="1600" spc="-1" strike="noStrike" u="sng">
                <a:solidFill>
                  <a:srgbClr val="0000ff"/>
                </a:solidFill>
                <a:uFillTx/>
                <a:latin typeface="Calibri"/>
                <a:ea typeface="DejaVu Sans"/>
                <a:hlinkClick r:id="rId1"/>
              </a:rPr>
              <a:t>robert.duncan@abdn.ac.uk</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13</a:t>
            </a:r>
            <a:r>
              <a:rPr b="0" lang="en-GB" sz="1600" spc="-1" strike="noStrike" baseline="101000">
                <a:solidFill>
                  <a:srgbClr val="8b8b8b"/>
                </a:solidFill>
                <a:latin typeface="Calibri"/>
                <a:ea typeface="DejaVu Sans"/>
              </a:rPr>
              <a:t>th</a:t>
            </a:r>
            <a:r>
              <a:rPr b="0" lang="en-GB" sz="1600" spc="-1" strike="noStrike">
                <a:solidFill>
                  <a:srgbClr val="8b8b8b"/>
                </a:solidFill>
                <a:latin typeface="Calibri"/>
                <a:ea typeface="DejaVu Sans"/>
              </a:rPr>
              <a:t> September 2019</a:t>
            </a:r>
            <a:endParaRPr b="0" lang="en-GB" sz="1600" spc="-1" strike="noStrike">
              <a:latin typeface="Arial"/>
            </a:endParaRPr>
          </a:p>
          <a:p>
            <a:pPr algn="ctr">
              <a:lnSpc>
                <a:spcPct val="100000"/>
              </a:lnSpc>
            </a:pPr>
            <a:endParaRPr b="0" lang="en-GB" sz="1600" spc="-1" strike="noStrike">
              <a:latin typeface="Arial"/>
            </a:endParaRPr>
          </a:p>
        </p:txBody>
      </p:sp>
      <p:sp>
        <p:nvSpPr>
          <p:cNvPr id="78"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p>
            <a:pPr algn="r">
              <a:lnSpc>
                <a:spcPct val="100000"/>
              </a:lnSpc>
            </a:pPr>
            <a:fld id="{C0DA92FB-7C57-447A-B8C2-0039265E9313}"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79" name="CustomShape 4"/>
          <p:cNvSpPr/>
          <p:nvPr/>
        </p:nvSpPr>
        <p:spPr>
          <a:xfrm>
            <a:off x="2019600" y="1367280"/>
            <a:ext cx="5395320" cy="151164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8b8b8b"/>
                </a:solidFill>
                <a:latin typeface="Calibri"/>
                <a:ea typeface="DejaVu Sans"/>
              </a:rPr>
              <a:t>CS1028 Programming for</a:t>
            </a:r>
            <a:endParaRPr b="0" lang="en-GB" sz="3200" spc="-1" strike="noStrike">
              <a:latin typeface="Arial"/>
            </a:endParaRPr>
          </a:p>
          <a:p>
            <a:pPr>
              <a:lnSpc>
                <a:spcPct val="100000"/>
              </a:lnSpc>
            </a:pPr>
            <a:r>
              <a:rPr b="0" lang="en-GB" sz="3200" spc="-1" strike="noStrike">
                <a:solidFill>
                  <a:srgbClr val="8b8b8b"/>
                </a:solidFill>
                <a:latin typeface="Calibri"/>
                <a:ea typeface="DejaVu Sans"/>
              </a:rPr>
              <a:t>Science and Engineering</a:t>
            </a:r>
            <a:endParaRPr b="0" lang="en-GB" sz="3200" spc="-1" strike="noStrike">
              <a:latin typeface="Arial"/>
            </a:endParaRPr>
          </a:p>
        </p:txBody>
      </p:sp>
      <p:pic>
        <p:nvPicPr>
          <p:cNvPr id="80" name="Picture 6" descr=""/>
          <p:cNvPicPr/>
          <p:nvPr/>
        </p:nvPicPr>
        <p:blipFill>
          <a:blip r:embed="rId2"/>
          <a:stretch/>
        </p:blipFill>
        <p:spPr>
          <a:xfrm>
            <a:off x="7056000" y="5184000"/>
            <a:ext cx="3259440" cy="21132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10"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Remember what I said earlier?</a:t>
            </a:r>
            <a:endParaRPr b="0" lang="en-GB"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12"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Remember what I said earlier?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Humans talk in language</a:t>
            </a:r>
            <a:endParaRPr b="0" lang="en-GB"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14"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Remember what I said earlier?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Humans talk in language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Computers talk in code – binary code</a:t>
            </a:r>
            <a:endParaRPr b="0" lang="en-GB"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16"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Remember what I said earlier?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Humans talk in language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Computers talk in code – binary code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What happens when you talk a different language?</a:t>
            </a:r>
            <a:endParaRPr b="0" lang="en-GB"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18"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So computers started with a binary option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Off or 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Or in binary numbering:  0 or 1</a:t>
            </a:r>
            <a:endParaRPr b="0" lang="en-GB"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20"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So computers started with a binary option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Off or 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Or in binary numbering:  0 or 1</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Not a lot of scope here!</a:t>
            </a:r>
            <a:endParaRPr b="0" lang="en-GB"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22"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So computers started with a binary option using a single bit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Off or 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Or in binary numbering:  0 or 1</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Not a lot of scope here!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So they increased to the use of 2 bits</a:t>
            </a:r>
            <a:endParaRPr b="0" lang="en-GB"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24"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So now we had more choices. Looking at it in binary numbers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Binary Option                       Decimal Option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00                                                   0</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01                                                   1</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10                                                   2</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11                                                   3</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Now we have 4 choices</a:t>
            </a:r>
            <a:endParaRPr b="0" lang="en-GB"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26"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So they upped it to 3 bits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Binary Option                       Decimal Option</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000                                                   0</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001                                                   1</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010                                                   2</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011                                                   3</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100                                                   4</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101                                                   5</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110                                                   6</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111                                                   7</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Now we have 8 choices</a:t>
            </a:r>
            <a:endParaRPr b="0" lang="en-GB"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28" name="CustomShape 2"/>
          <p:cNvSpPr/>
          <p:nvPr/>
        </p:nvSpPr>
        <p:spPr>
          <a:xfrm>
            <a:off x="1800000" y="1656000"/>
            <a:ext cx="6406920" cy="4679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This led to the use of Octal Numbering</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Octal Option                       Decimal Option</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00                                                   0</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01                                                   1</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02                                                   2</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03                                                   3</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04                                                   4</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05                                                   5</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06                                                   6</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07                                                   7</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10                                                   8</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11                                                   9</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12                                                 10</a:t>
            </a:r>
            <a:endParaRPr b="0" lang="en-GB" sz="2000" spc="-1" strike="noStrike">
              <a:latin typeface="Arial"/>
            </a:endParaRPr>
          </a:p>
          <a:p>
            <a:pPr>
              <a:lnSpc>
                <a:spcPct val="100000"/>
              </a:lnSpc>
            </a:pPr>
            <a:endParaRPr b="0" lang="en-GB"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7080" cy="1140480"/>
          </a:xfrm>
          <a:prstGeom prst="rect">
            <a:avLst/>
          </a:prstGeom>
          <a:noFill/>
          <a:ln>
            <a:noFill/>
          </a:ln>
        </p:spPr>
        <p:style>
          <a:lnRef idx="0"/>
          <a:fillRef idx="0"/>
          <a:effectRef idx="0"/>
          <a:fontRef idx="minor"/>
        </p:style>
      </p:sp>
      <p:sp>
        <p:nvSpPr>
          <p:cNvPr id="82"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3"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p>
            <a:pPr algn="r">
              <a:lnSpc>
                <a:spcPct val="100000"/>
              </a:lnSpc>
            </a:pPr>
            <a:fld id="{EB4AB119-8EF1-4018-B0F9-9887B35A2DD1}"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84" name="CustomShape 4"/>
          <p:cNvSpPr/>
          <p:nvPr/>
        </p:nvSpPr>
        <p:spPr>
          <a:xfrm>
            <a:off x="1008000" y="2160000"/>
            <a:ext cx="7525800" cy="3536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What is this course?</a:t>
            </a:r>
            <a:endParaRPr b="0" lang="en-GB" sz="2000" spc="-1" strike="noStrike">
              <a:latin typeface="Arial"/>
            </a:endParaRPr>
          </a:p>
          <a:p>
            <a:pPr>
              <a:lnSpc>
                <a:spcPct val="100000"/>
              </a:lnSpc>
            </a:pPr>
            <a:r>
              <a:rPr b="0" lang="en-GB" sz="2000" spc="-1" strike="noStrike">
                <a:solidFill>
                  <a:srgbClr val="000000"/>
                </a:solidFill>
                <a:latin typeface="Arial"/>
                <a:ea typeface="DejaVu Sans"/>
              </a:rPr>
              <a:t>The course is called Programming for Science and Engineering.</a:t>
            </a:r>
            <a:endParaRPr b="0" lang="en-GB" sz="2000" spc="-1" strike="noStrike">
              <a:latin typeface="Arial"/>
            </a:endParaRPr>
          </a:p>
          <a:p>
            <a:pPr>
              <a:lnSpc>
                <a:spcPct val="100000"/>
              </a:lnSpc>
            </a:pPr>
            <a:r>
              <a:rPr b="0" lang="en-GB" sz="2000" spc="-1" strike="noStrike">
                <a:solidFill>
                  <a:srgbClr val="000000"/>
                </a:solidFill>
                <a:latin typeface="Arial"/>
                <a:ea typeface="DejaVu Sans"/>
              </a:rPr>
              <a:t>We will use Python for all the programmes in this course.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Does that mean this a course on Python?</a:t>
            </a:r>
            <a:endParaRPr b="0" lang="en-GB" sz="2000" spc="-1" strike="noStrike">
              <a:latin typeface="Arial"/>
            </a:endParaRPr>
          </a:p>
          <a:p>
            <a:pPr>
              <a:lnSpc>
                <a:spcPct val="100000"/>
              </a:lnSpc>
            </a:pPr>
            <a:r>
              <a:rPr b="0" lang="en-GB" sz="2000" spc="-1" strike="noStrike">
                <a:solidFill>
                  <a:srgbClr val="000000"/>
                </a:solidFill>
                <a:latin typeface="Arial"/>
                <a:ea typeface="DejaVu Sans"/>
              </a:rPr>
              <a:t>No. This is a course on computer programming. We simply use</a:t>
            </a:r>
            <a:endParaRPr b="0" lang="en-GB" sz="2000" spc="-1" strike="noStrike">
              <a:latin typeface="Arial"/>
            </a:endParaRPr>
          </a:p>
          <a:p>
            <a:pPr>
              <a:lnSpc>
                <a:spcPct val="100000"/>
              </a:lnSpc>
            </a:pPr>
            <a:r>
              <a:rPr b="0" lang="en-GB" sz="2000" spc="-1" strike="noStrike">
                <a:solidFill>
                  <a:srgbClr val="000000"/>
                </a:solidFill>
                <a:latin typeface="Arial"/>
                <a:ea typeface="DejaVu Sans"/>
              </a:rPr>
              <a:t>Python as the medium for explaining how programming works.</a:t>
            </a:r>
            <a:endParaRPr b="0" lang="en-GB" sz="2000" spc="-1" strike="noStrike">
              <a:latin typeface="Arial"/>
            </a:endParaRPr>
          </a:p>
          <a:p>
            <a:pPr>
              <a:lnSpc>
                <a:spcPct val="100000"/>
              </a:lnSpc>
            </a:pPr>
            <a:r>
              <a:rPr b="0" lang="en-GB" sz="2000" spc="-1" strike="noStrike">
                <a:solidFill>
                  <a:srgbClr val="000000"/>
                </a:solidFill>
                <a:latin typeface="Arial"/>
                <a:ea typeface="DejaVu Sans"/>
              </a:rPr>
              <a:t>The course is divided into two parts: In the first part, we look at</a:t>
            </a:r>
            <a:endParaRPr b="0" lang="en-GB" sz="2000" spc="-1" strike="noStrike">
              <a:latin typeface="Arial"/>
            </a:endParaRPr>
          </a:p>
          <a:p>
            <a:pPr>
              <a:lnSpc>
                <a:spcPct val="100000"/>
              </a:lnSpc>
            </a:pPr>
            <a:r>
              <a:rPr b="0" lang="en-GB" sz="2000" spc="-1" strike="noStrike">
                <a:solidFill>
                  <a:srgbClr val="000000"/>
                </a:solidFill>
                <a:latin typeface="Arial"/>
                <a:ea typeface="DejaVu Sans"/>
              </a:rPr>
              <a:t>the basics, and provide you with a basic understanding of</a:t>
            </a:r>
            <a:endParaRPr b="0" lang="en-GB" sz="2000" spc="-1" strike="noStrike">
              <a:latin typeface="Arial"/>
            </a:endParaRPr>
          </a:p>
          <a:p>
            <a:pPr>
              <a:lnSpc>
                <a:spcPct val="100000"/>
              </a:lnSpc>
            </a:pPr>
            <a:r>
              <a:rPr b="0" lang="en-GB" sz="2000" spc="-1" strike="noStrike">
                <a:solidFill>
                  <a:srgbClr val="000000"/>
                </a:solidFill>
                <a:latin typeface="Arial"/>
                <a:ea typeface="DejaVu Sans"/>
              </a:rPr>
              <a:t>computer programming. In the second part, we look at some of</a:t>
            </a:r>
            <a:endParaRPr b="0" lang="en-GB" sz="2000" spc="-1" strike="noStrike">
              <a:latin typeface="Arial"/>
            </a:endParaRPr>
          </a:p>
          <a:p>
            <a:pPr>
              <a:lnSpc>
                <a:spcPct val="100000"/>
              </a:lnSpc>
            </a:pPr>
            <a:r>
              <a:rPr b="0" lang="en-GB" sz="2000" spc="-1" strike="noStrike">
                <a:solidFill>
                  <a:srgbClr val="000000"/>
                </a:solidFill>
                <a:latin typeface="Arial"/>
                <a:ea typeface="DejaVu Sans"/>
              </a:rPr>
              <a:t>the more advanced features that can be used to develop more</a:t>
            </a:r>
            <a:endParaRPr b="0" lang="en-GB" sz="2000" spc="-1" strike="noStrike">
              <a:latin typeface="Arial"/>
            </a:endParaRPr>
          </a:p>
          <a:p>
            <a:pPr>
              <a:lnSpc>
                <a:spcPct val="100000"/>
              </a:lnSpc>
            </a:pPr>
            <a:r>
              <a:rPr b="0" lang="en-GB" sz="2000" spc="-1" strike="noStrike">
                <a:solidFill>
                  <a:srgbClr val="000000"/>
                </a:solidFill>
                <a:latin typeface="Arial"/>
                <a:ea typeface="DejaVu Sans"/>
              </a:rPr>
              <a:t>sophisticated programmes.</a:t>
            </a:r>
            <a:endParaRPr b="0" lang="en-GB" sz="2000" spc="-1" strike="noStrike">
              <a:latin typeface="Arial"/>
            </a:endParaRPr>
          </a:p>
        </p:txBody>
      </p:sp>
      <p:sp>
        <p:nvSpPr>
          <p:cNvPr id="85" name="CustomShape 5"/>
          <p:cNvSpPr/>
          <p:nvPr/>
        </p:nvSpPr>
        <p:spPr>
          <a:xfrm>
            <a:off x="3744000" y="864000"/>
            <a:ext cx="2446920" cy="5511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a:t>
            </a:r>
            <a:endParaRPr b="0" lang="en-GB"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30" name="CustomShape 2"/>
          <p:cNvSpPr/>
          <p:nvPr/>
        </p:nvSpPr>
        <p:spPr>
          <a:xfrm>
            <a:off x="792000" y="1728000"/>
            <a:ext cx="7631640" cy="417492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Then they upped it to 4 bits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Binary / Decimal                        Binary / Decimal</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0000           0                                1000          8</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0001           1                                1001          9</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0010           2                                1010         10</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0011           3                                1011          11</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0100           4                                1100         12</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0101           5                                1101         13</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0110           6                                1110          14</a:t>
            </a:r>
            <a:endParaRPr b="0" lang="en-GB" sz="2000" spc="-1" strike="noStrike">
              <a:latin typeface="Arial"/>
            </a:endParaRPr>
          </a:p>
          <a:p>
            <a:pPr>
              <a:lnSpc>
                <a:spcPct val="100000"/>
              </a:lnSpc>
            </a:pP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0111           7                                1111          15</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Now we have 16 choices</a:t>
            </a:r>
            <a:endParaRPr b="0" lang="en-GB"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32" name="CustomShape 2"/>
          <p:cNvSpPr/>
          <p:nvPr/>
        </p:nvSpPr>
        <p:spPr>
          <a:xfrm>
            <a:off x="864000" y="2317320"/>
            <a:ext cx="7342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Now they thought, how can we deal with Decimals?</a:t>
            </a:r>
            <a:endParaRPr b="0" lang="en-GB" sz="2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34" name="CustomShape 2"/>
          <p:cNvSpPr/>
          <p:nvPr/>
        </p:nvSpPr>
        <p:spPr>
          <a:xfrm>
            <a:off x="864000" y="2317320"/>
            <a:ext cx="7342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Now they thought, how can we deal with Decimals?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And the answer was – it is too difficult!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Lets invent a new system:</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36" name="CustomShape 2"/>
          <p:cNvSpPr/>
          <p:nvPr/>
        </p:nvSpPr>
        <p:spPr>
          <a:xfrm>
            <a:off x="864000" y="2317320"/>
            <a:ext cx="7342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Now they thought, how can we deal with Decimals?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And the answer was – it is too difficult!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Lets invent a new system:</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Hexadecimal</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025080" y="677520"/>
            <a:ext cx="27345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38" name="CustomShape 2"/>
          <p:cNvSpPr/>
          <p:nvPr/>
        </p:nvSpPr>
        <p:spPr>
          <a:xfrm>
            <a:off x="3199680" y="3664440"/>
            <a:ext cx="2734560" cy="10015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Insert Hex tables here</a:t>
            </a:r>
            <a:endParaRPr b="0" lang="en-GB"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025080" y="677520"/>
            <a:ext cx="27345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40" name="CustomShape 2"/>
          <p:cNvSpPr/>
          <p:nvPr/>
        </p:nvSpPr>
        <p:spPr>
          <a:xfrm>
            <a:off x="3199680" y="3664440"/>
            <a:ext cx="2734560" cy="10015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Insert Hex tables here</a:t>
            </a:r>
            <a:endParaRPr b="0" lang="en-GB"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025080" y="677520"/>
            <a:ext cx="27345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42" name="CustomShape 2"/>
          <p:cNvSpPr/>
          <p:nvPr/>
        </p:nvSpPr>
        <p:spPr>
          <a:xfrm>
            <a:off x="576000" y="2016000"/>
            <a:ext cx="7991640" cy="395964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So lets keep it simple for now</a:t>
            </a:r>
            <a:endParaRPr b="0" lang="en-GB"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76000" y="2016000"/>
            <a:ext cx="7991640" cy="395964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So lets keep it simple for now</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We will do a simple binary programming example</a:t>
            </a:r>
            <a:endParaRPr b="0" lang="en-GB" sz="3200" spc="-1" strike="noStrike">
              <a:latin typeface="Arial"/>
            </a:endParaRPr>
          </a:p>
          <a:p>
            <a:pPr>
              <a:lnSpc>
                <a:spcPct val="100000"/>
              </a:lnSpc>
            </a:pPr>
            <a:endParaRPr b="0" lang="en-GB"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000" y="822600"/>
            <a:ext cx="7847640" cy="55850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latin typeface="Arial"/>
              </a:rPr>
              <a:t>Here is a simple binary example for how to control a light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latin typeface="Arial"/>
              </a:rPr>
              <a:t>Our Language                                       Computer Language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ea typeface="Noto Sans CJK SC"/>
              </a:rPr>
              <a:t>Stop Program 1                                                        00000000</a:t>
            </a:r>
            <a:endParaRPr b="0" lang="en-GB" sz="1800" spc="-1" strike="noStrike">
              <a:latin typeface="Arial"/>
            </a:endParaRPr>
          </a:p>
          <a:p>
            <a:pPr>
              <a:lnSpc>
                <a:spcPct val="100000"/>
              </a:lnSpc>
            </a:pPr>
            <a:r>
              <a:rPr b="0" lang="en-GB" sz="1800" spc="-1" strike="noStrike">
                <a:latin typeface="Arial"/>
                <a:ea typeface="Noto Sans CJK SC"/>
              </a:rPr>
              <a:t>Turn bulb on 2                                                          00000001</a:t>
            </a:r>
            <a:endParaRPr b="0" lang="en-GB" sz="1800" spc="-1" strike="noStrike">
              <a:latin typeface="Arial"/>
            </a:endParaRPr>
          </a:p>
          <a:p>
            <a:pPr>
              <a:lnSpc>
                <a:spcPct val="100000"/>
              </a:lnSpc>
            </a:pPr>
            <a:r>
              <a:rPr b="0" lang="en-GB" sz="1800" spc="-1" strike="noStrike">
                <a:latin typeface="Arial"/>
                <a:ea typeface="Noto Sans CJK SC"/>
              </a:rPr>
              <a:t>Turn bulb off 3                                                          00000010</a:t>
            </a:r>
            <a:endParaRPr b="0" lang="en-GB" sz="1800" spc="-1" strike="noStrike">
              <a:latin typeface="Arial"/>
            </a:endParaRPr>
          </a:p>
          <a:p>
            <a:pPr>
              <a:lnSpc>
                <a:spcPct val="100000"/>
              </a:lnSpc>
            </a:pPr>
            <a:r>
              <a:rPr b="0" lang="en-GB" sz="1800" spc="-1" strike="noStrike">
                <a:latin typeface="Arial"/>
                <a:ea typeface="Noto Sans CJK SC"/>
              </a:rPr>
              <a:t>Dim bulb 10%                                                           00000100</a:t>
            </a:r>
            <a:endParaRPr b="0" lang="en-GB" sz="1800" spc="-1" strike="noStrike">
              <a:latin typeface="Arial"/>
            </a:endParaRPr>
          </a:p>
          <a:p>
            <a:pPr>
              <a:lnSpc>
                <a:spcPct val="100000"/>
              </a:lnSpc>
            </a:pPr>
            <a:r>
              <a:rPr b="0" lang="en-GB" sz="1800" spc="-1" strike="noStrike">
                <a:latin typeface="Arial"/>
                <a:ea typeface="Noto Sans CJK SC"/>
              </a:rPr>
              <a:t>Brighten bulb 10%                                                    00001000     </a:t>
            </a:r>
            <a:endParaRPr b="0" lang="en-GB" sz="1800" spc="-1" strike="noStrike">
              <a:latin typeface="Arial"/>
            </a:endParaRPr>
          </a:p>
          <a:p>
            <a:pPr>
              <a:lnSpc>
                <a:spcPct val="100000"/>
              </a:lnSpc>
            </a:pPr>
            <a:r>
              <a:rPr b="0" lang="en-GB" sz="1800" spc="-1" strike="noStrike">
                <a:latin typeface="Arial"/>
                <a:ea typeface="Noto Sans CJK SC"/>
              </a:rPr>
              <a:t>If bulb is on 100% skip next instruction                    00010000                       </a:t>
            </a:r>
            <a:endParaRPr b="0" lang="en-GB" sz="1800" spc="-1" strike="noStrike">
              <a:latin typeface="Arial"/>
            </a:endParaRPr>
          </a:p>
          <a:p>
            <a:pPr>
              <a:lnSpc>
                <a:spcPct val="100000"/>
              </a:lnSpc>
            </a:pPr>
            <a:r>
              <a:rPr b="0" lang="en-GB" sz="1800" spc="-1" strike="noStrike">
                <a:latin typeface="Arial"/>
                <a:ea typeface="Noto Sans CJK SC"/>
              </a:rPr>
              <a:t>If bulb is fully off, skip over next instruction              00100000                       </a:t>
            </a:r>
            <a:endParaRPr b="0" lang="en-GB" sz="1800" spc="-1" strike="noStrike">
              <a:latin typeface="Arial"/>
            </a:endParaRPr>
          </a:p>
          <a:p>
            <a:pPr>
              <a:lnSpc>
                <a:spcPct val="100000"/>
              </a:lnSpc>
            </a:pPr>
            <a:r>
              <a:rPr b="0" lang="en-GB" sz="1800" spc="-1" strike="noStrike">
                <a:latin typeface="Arial"/>
                <a:ea typeface="Noto Sans CJK SC"/>
              </a:rPr>
              <a:t>Pause 1 second                                                       01000000 </a:t>
            </a:r>
            <a:endParaRPr b="0" lang="en-GB" sz="1800" spc="-1" strike="noStrike">
              <a:latin typeface="Arial"/>
            </a:endParaRPr>
          </a:p>
          <a:p>
            <a:pPr>
              <a:lnSpc>
                <a:spcPct val="100000"/>
              </a:lnSpc>
            </a:pPr>
            <a:r>
              <a:rPr b="0" lang="en-GB" sz="1800" spc="-1" strike="noStrike">
                <a:latin typeface="Arial"/>
                <a:ea typeface="Noto Sans CJK SC"/>
              </a:rPr>
              <a:t>Start program                                                          10000000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ea typeface="Noto Sans CJK SC"/>
              </a:rPr>
              <a:t>Table: Human v Computer Language</a:t>
            </a:r>
            <a:endParaRPr b="0" lang="en-GB" sz="1800" spc="-1" strike="noStrike">
              <a:latin typeface="Arial"/>
            </a:endParaRPr>
          </a:p>
        </p:txBody>
      </p:sp>
      <p:sp>
        <p:nvSpPr>
          <p:cNvPr id="145" name="CustomShape 2"/>
          <p:cNvSpPr/>
          <p:nvPr/>
        </p:nvSpPr>
        <p:spPr>
          <a:xfrm>
            <a:off x="3241080" y="144000"/>
            <a:ext cx="27345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584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Our Binary Program</a:t>
            </a:r>
            <a:endParaRPr b="0" lang="en-GB" sz="3200" spc="-1" strike="noStrike">
              <a:latin typeface="Arial"/>
            </a:endParaRPr>
          </a:p>
          <a:p>
            <a:pPr algn="ctr">
              <a:lnSpc>
                <a:spcPct val="100000"/>
              </a:lnSpc>
            </a:pPr>
            <a:r>
              <a:rPr b="0" lang="en-GB" sz="3200" spc="-1" strike="noStrike">
                <a:solidFill>
                  <a:srgbClr val="000000"/>
                </a:solidFill>
                <a:latin typeface="Arial"/>
                <a:ea typeface="DejaVu Sans"/>
              </a:rPr>
              <a:t>Written in language the computer understands</a:t>
            </a:r>
            <a:endParaRPr b="0" lang="en-GB" sz="3200" spc="-1" strike="noStrike">
              <a:latin typeface="Arial"/>
            </a:endParaRPr>
          </a:p>
        </p:txBody>
      </p:sp>
      <p:sp>
        <p:nvSpPr>
          <p:cNvPr id="147" name="CustomShape 2"/>
          <p:cNvSpPr/>
          <p:nvPr/>
        </p:nvSpPr>
        <p:spPr>
          <a:xfrm>
            <a:off x="1152000" y="2160000"/>
            <a:ext cx="7054920" cy="374292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Program: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10000000 00000001 00000010 00000001</a:t>
            </a:r>
            <a:endParaRPr b="0" lang="en-GB" sz="1800" spc="-1" strike="noStrike">
              <a:latin typeface="Arial"/>
            </a:endParaRPr>
          </a:p>
          <a:p>
            <a:pPr>
              <a:lnSpc>
                <a:spcPct val="100000"/>
              </a:lnSpc>
            </a:pPr>
            <a:r>
              <a:rPr b="0" lang="en-GB" sz="1800" spc="-1" strike="noStrike">
                <a:solidFill>
                  <a:srgbClr val="000000"/>
                </a:solidFill>
                <a:latin typeface="Arial"/>
                <a:ea typeface="DejaVu Sans"/>
              </a:rPr>
              <a:t>00000010 00000001 00000010 00000001 </a:t>
            </a:r>
            <a:endParaRPr b="0" lang="en-GB" sz="1800" spc="-1" strike="noStrike">
              <a:latin typeface="Arial"/>
            </a:endParaRPr>
          </a:p>
          <a:p>
            <a:pPr>
              <a:lnSpc>
                <a:spcPct val="100000"/>
              </a:lnSpc>
            </a:pPr>
            <a:r>
              <a:rPr b="0" lang="en-GB" sz="1800" spc="-1" strike="noStrike">
                <a:solidFill>
                  <a:srgbClr val="000000"/>
                </a:solidFill>
                <a:latin typeface="Arial"/>
                <a:ea typeface="DejaVu Sans"/>
              </a:rPr>
              <a:t>01000000 00000010 00000001 01000000</a:t>
            </a:r>
            <a:endParaRPr b="0" lang="en-GB" sz="1800" spc="-1" strike="noStrike">
              <a:latin typeface="Arial"/>
            </a:endParaRPr>
          </a:p>
          <a:p>
            <a:pPr>
              <a:lnSpc>
                <a:spcPct val="100000"/>
              </a:lnSpc>
            </a:pPr>
            <a:r>
              <a:rPr b="0" lang="en-GB" sz="1800" spc="-1" strike="noStrike">
                <a:solidFill>
                  <a:srgbClr val="000000"/>
                </a:solidFill>
                <a:latin typeface="Arial"/>
                <a:ea typeface="DejaVu Sans"/>
              </a:rPr>
              <a:t>00000010 00000001 01000000 00000010 </a:t>
            </a:r>
            <a:endParaRPr b="0" lang="en-GB" sz="1800" spc="-1" strike="noStrike">
              <a:latin typeface="Arial"/>
            </a:endParaRPr>
          </a:p>
          <a:p>
            <a:pPr>
              <a:lnSpc>
                <a:spcPct val="100000"/>
              </a:lnSpc>
            </a:pPr>
            <a:r>
              <a:rPr b="0" lang="en-GB" sz="1800" spc="-1" strike="noStrike">
                <a:solidFill>
                  <a:srgbClr val="000000"/>
                </a:solidFill>
                <a:latin typeface="Arial"/>
                <a:ea typeface="DejaVu Sans"/>
              </a:rPr>
              <a:t>00000001 00000010 00000001 00000010</a:t>
            </a:r>
            <a:endParaRPr b="0" lang="en-GB" sz="1800" spc="-1" strike="noStrike">
              <a:latin typeface="Arial"/>
            </a:endParaRPr>
          </a:p>
          <a:p>
            <a:pPr>
              <a:lnSpc>
                <a:spcPct val="100000"/>
              </a:lnSpc>
            </a:pPr>
            <a:r>
              <a:rPr b="0" lang="en-GB" sz="1800" spc="-1" strike="noStrike">
                <a:solidFill>
                  <a:srgbClr val="000000"/>
                </a:solidFill>
                <a:latin typeface="Arial"/>
                <a:ea typeface="DejaVu Sans"/>
              </a:rPr>
              <a:t>00000001 00000010 01000000 00000000</a:t>
            </a:r>
            <a:endParaRPr b="0" lang="en-GB"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7080" cy="1140480"/>
          </a:xfrm>
          <a:prstGeom prst="rect">
            <a:avLst/>
          </a:prstGeom>
          <a:noFill/>
          <a:ln>
            <a:noFill/>
          </a:ln>
        </p:spPr>
        <p:style>
          <a:lnRef idx="0"/>
          <a:fillRef idx="0"/>
          <a:effectRef idx="0"/>
          <a:fontRef idx="minor"/>
        </p:style>
      </p:sp>
      <p:sp>
        <p:nvSpPr>
          <p:cNvPr id="87"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8"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p>
            <a:pPr algn="r">
              <a:lnSpc>
                <a:spcPct val="100000"/>
              </a:lnSpc>
            </a:pPr>
            <a:fld id="{8AE7504D-8C0A-4FB8-BF56-5ED5A2F72A61}"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89" name="CustomShape 4"/>
          <p:cNvSpPr/>
          <p:nvPr/>
        </p:nvSpPr>
        <p:spPr>
          <a:xfrm>
            <a:off x="1008000" y="2160000"/>
            <a:ext cx="7525800" cy="3809880"/>
          </a:xfrm>
          <a:prstGeom prst="rect">
            <a:avLst/>
          </a:prstGeom>
          <a:noFill/>
          <a:ln>
            <a:noFill/>
          </a:ln>
        </p:spPr>
        <p:style>
          <a:lnRef idx="0"/>
          <a:fillRef idx="0"/>
          <a:effectRef idx="0"/>
          <a:fontRef idx="minor"/>
        </p:style>
        <p:txBody>
          <a:bodyPr lIns="90000" rIns="90000" tIns="45000" bIns="45000"/>
          <a:p>
            <a:pPr>
              <a:lnSpc>
                <a:spcPct val="100000"/>
              </a:lnSpc>
            </a:pPr>
            <a:r>
              <a:rPr b="1" lang="en-GB" sz="2200" spc="-1" strike="noStrike">
                <a:solidFill>
                  <a:srgbClr val="000000"/>
                </a:solidFill>
                <a:latin typeface="Arial"/>
                <a:ea typeface="DejaVu Sans"/>
              </a:rPr>
              <a:t>I do not know anything about programming</a:t>
            </a:r>
            <a:endParaRPr b="0" lang="en-GB" sz="2200" spc="-1" strike="noStrike">
              <a:latin typeface="Arial"/>
            </a:endParaRPr>
          </a:p>
          <a:p>
            <a:pPr>
              <a:lnSpc>
                <a:spcPct val="100000"/>
              </a:lnSpc>
            </a:pPr>
            <a:r>
              <a:rPr b="0" lang="en-GB" sz="2200" spc="-1" strike="noStrike">
                <a:solidFill>
                  <a:srgbClr val="000000"/>
                </a:solidFill>
                <a:latin typeface="Arial"/>
                <a:ea typeface="DejaVu Sans"/>
              </a:rPr>
              <a:t>You do not require to have any previous knowledge or experience of programming. We will provide everything you need to know to understand how it works.</a:t>
            </a:r>
            <a:endParaRPr b="0" lang="en-GB" sz="2200" spc="-1" strike="noStrike">
              <a:latin typeface="Arial"/>
            </a:endParaRPr>
          </a:p>
          <a:p>
            <a:pPr>
              <a:lnSpc>
                <a:spcPct val="100000"/>
              </a:lnSpc>
            </a:pPr>
            <a:endParaRPr b="0" lang="en-GB" sz="2200" spc="-1" strike="noStrike">
              <a:latin typeface="Arial"/>
            </a:endParaRPr>
          </a:p>
          <a:p>
            <a:pPr>
              <a:lnSpc>
                <a:spcPct val="100000"/>
              </a:lnSpc>
            </a:pPr>
            <a:r>
              <a:rPr b="1" lang="en-GB" sz="2200" spc="-1" strike="noStrike">
                <a:solidFill>
                  <a:srgbClr val="000000"/>
                </a:solidFill>
                <a:latin typeface="Arial"/>
                <a:ea typeface="DejaVu Sans"/>
              </a:rPr>
              <a:t>I already know how to use Python. Why should I be here?</a:t>
            </a:r>
            <a:endParaRPr b="0" lang="en-GB" sz="2200" spc="-1" strike="noStrike">
              <a:latin typeface="Arial"/>
            </a:endParaRPr>
          </a:p>
          <a:p>
            <a:pPr>
              <a:lnSpc>
                <a:spcPct val="100000"/>
              </a:lnSpc>
            </a:pPr>
            <a:r>
              <a:rPr b="0" lang="en-GB" sz="2200" spc="-1" strike="noStrike">
                <a:solidFill>
                  <a:srgbClr val="000000"/>
                </a:solidFill>
                <a:latin typeface="Arial"/>
                <a:ea typeface="DejaVu Sans"/>
              </a:rPr>
              <a:t>You may very well already know how to programme in Python, but you may not understand everything about why you do what you do to make programmes work. This course will explain to you the fundamental concepts in programming.</a:t>
            </a:r>
            <a:endParaRPr b="0" lang="en-GB" sz="2200" spc="-1" strike="noStrike">
              <a:latin typeface="Arial"/>
            </a:endParaRPr>
          </a:p>
        </p:txBody>
      </p:sp>
      <p:sp>
        <p:nvSpPr>
          <p:cNvPr id="90" name="CustomShape 5"/>
          <p:cNvSpPr/>
          <p:nvPr/>
        </p:nvSpPr>
        <p:spPr>
          <a:xfrm>
            <a:off x="2592000" y="864000"/>
            <a:ext cx="4030920" cy="64692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 (Cont.)</a:t>
            </a:r>
            <a:endParaRPr b="0" lang="en-GB"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36000" y="533520"/>
            <a:ext cx="69836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Is there a problem here?</a:t>
            </a:r>
            <a:endParaRPr b="0" lang="en-GB"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936000" y="533520"/>
            <a:ext cx="6983640" cy="5802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Is there a problem here?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Of course there is!</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How easy would it be for you to program like this?</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How many mistakes would you make?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Would you even understand what to write?</a:t>
            </a:r>
            <a:endParaRPr b="0" lang="en-GB"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36000" y="533520"/>
            <a:ext cx="69836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How do we solve that?</a:t>
            </a:r>
            <a:endParaRPr b="0" lang="en-GB"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936000" y="533520"/>
            <a:ext cx="6983640" cy="5559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How do we solve that?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3200" spc="-1" strike="noStrike">
                <a:solidFill>
                  <a:srgbClr val="000000"/>
                </a:solidFill>
                <a:latin typeface="Arial"/>
                <a:ea typeface="DejaVu Sans"/>
              </a:rPr>
              <a:t>Translation services – of course!</a:t>
            </a: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a:p>
            <a:pPr>
              <a:lnSpc>
                <a:spcPct val="100000"/>
              </a:lnSpc>
            </a:pPr>
            <a:endParaRPr b="0" lang="en-GB"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36000" y="533520"/>
            <a:ext cx="6983640" cy="50911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How do we solve that?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2000" spc="-1" strike="noStrike">
                <a:solidFill>
                  <a:srgbClr val="000000"/>
                </a:solidFill>
                <a:latin typeface="Arial"/>
                <a:ea typeface="DejaVu Sans"/>
              </a:rPr>
              <a:t>Translation services – of course!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Software programs can either use compilers, or can be interpreted</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Programs like C, or C++ use compilers – very structured,  disciplined and rigid – but they are extremely fast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Python is interpreted – the translation happens “on the fly”, meaning they are more flexible, less rigid, but not as fast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Some can use both, or even 2 compilers</a:t>
            </a:r>
            <a:endParaRPr b="0" lang="en-GB" sz="20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936000" y="533520"/>
            <a:ext cx="6983640" cy="779580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ea typeface="DejaVu Sans"/>
              </a:rPr>
              <a:t>What is the best way to start learning to write code?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GB" sz="2600" spc="-1" strike="noStrike">
                <a:solidFill>
                  <a:srgbClr val="000000"/>
                </a:solidFill>
                <a:latin typeface="Arial"/>
                <a:ea typeface="DejaVu Sans"/>
              </a:rPr>
              <a:t>Start with pseudocode</a:t>
            </a:r>
            <a:endParaRPr b="0" lang="en-GB" sz="2600" spc="-1" strike="noStrike">
              <a:latin typeface="Arial"/>
            </a:endParaRPr>
          </a:p>
          <a:p>
            <a:pPr>
              <a:lnSpc>
                <a:spcPct val="100000"/>
              </a:lnSpc>
            </a:pPr>
            <a:endParaRPr b="0" lang="en-GB" sz="2600" spc="-1" strike="noStrike">
              <a:latin typeface="Arial"/>
            </a:endParaRPr>
          </a:p>
          <a:p>
            <a:pPr>
              <a:lnSpc>
                <a:spcPct val="100000"/>
              </a:lnSpc>
            </a:pPr>
            <a:r>
              <a:rPr b="0" lang="en-GB" sz="2600" spc="-1" strike="noStrike">
                <a:solidFill>
                  <a:srgbClr val="000000"/>
                </a:solidFill>
                <a:latin typeface="Arial"/>
                <a:ea typeface="DejaVu Sans"/>
              </a:rPr>
              <a:t>You get to use your own language, and you don’t even need a computer yet!</a:t>
            </a:r>
            <a:endParaRPr b="0" lang="en-GB" sz="2600" spc="-1" strike="noStrike">
              <a:latin typeface="Arial"/>
            </a:endParaRPr>
          </a:p>
          <a:p>
            <a:pPr>
              <a:lnSpc>
                <a:spcPct val="100000"/>
              </a:lnSpc>
            </a:pPr>
            <a:endParaRPr b="0" lang="en-GB" sz="2600" spc="-1" strike="noStrike">
              <a:latin typeface="Arial"/>
            </a:endParaRPr>
          </a:p>
          <a:p>
            <a:pPr>
              <a:lnSpc>
                <a:spcPct val="100000"/>
              </a:lnSpc>
            </a:pPr>
            <a:r>
              <a:rPr b="0" lang="en-GB" sz="2800" spc="-1" strike="noStrike">
                <a:solidFill>
                  <a:srgbClr val="000000"/>
                </a:solidFill>
                <a:latin typeface="Arial"/>
                <a:ea typeface="DejaVu Sans"/>
              </a:rPr>
              <a:t>You just need to think through the logical instructions you need to give the computer, preferably in the right order – and write them down</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08000" y="533880"/>
            <a:ext cx="7055640" cy="47376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Arial"/>
                <a:ea typeface="DejaVu Sans"/>
              </a:rPr>
              <a:t>First pseudocode for HelloWorld program:</a:t>
            </a:r>
            <a:endParaRPr b="0" lang="en-GB" sz="2400" spc="-1" strike="noStrike">
              <a:latin typeface="Arial"/>
            </a:endParaRPr>
          </a:p>
        </p:txBody>
      </p:sp>
      <p:sp>
        <p:nvSpPr>
          <p:cNvPr id="155" name="CustomShape 2"/>
          <p:cNvSpPr/>
          <p:nvPr/>
        </p:nvSpPr>
        <p:spPr>
          <a:xfrm>
            <a:off x="1008000" y="1080000"/>
            <a:ext cx="7703640" cy="547164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rial"/>
                <a:ea typeface="DejaVu Sans"/>
              </a:rPr>
              <a:t>#</a:t>
            </a:r>
            <a:endParaRPr b="0" lang="en-GB" sz="2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008000" y="533880"/>
            <a:ext cx="7055640" cy="47376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Arial"/>
                <a:ea typeface="DejaVu Sans"/>
              </a:rPr>
              <a:t>Actual Python code for HelloWorld program:</a:t>
            </a:r>
            <a:endParaRPr b="0" lang="en-GB" sz="2400" spc="-1" strike="noStrike">
              <a:latin typeface="Arial"/>
            </a:endParaRPr>
          </a:p>
        </p:txBody>
      </p:sp>
      <p:sp>
        <p:nvSpPr>
          <p:cNvPr id="157" name="CustomShape 2"/>
          <p:cNvSpPr/>
          <p:nvPr/>
        </p:nvSpPr>
        <p:spPr>
          <a:xfrm>
            <a:off x="1008000" y="1080000"/>
            <a:ext cx="7703640" cy="547164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rial"/>
                <a:ea typeface="DejaVu Sans"/>
              </a:rPr>
              <a:t>1  import stdio</a:t>
            </a:r>
            <a:endParaRPr b="0" lang="en-GB" sz="2000" spc="-1" strike="noStrike">
              <a:latin typeface="Arial"/>
            </a:endParaRPr>
          </a:p>
          <a:p>
            <a:pPr>
              <a:lnSpc>
                <a:spcPct val="100000"/>
              </a:lnSpc>
            </a:pPr>
            <a:r>
              <a:rPr b="0" lang="en-GB" sz="2000" spc="-1" strike="noStrike">
                <a:solidFill>
                  <a:srgbClr val="000000"/>
                </a:solidFill>
                <a:latin typeface="Arial"/>
                <a:ea typeface="DejaVu Sans"/>
              </a:rPr>
              <a:t>2</a:t>
            </a:r>
            <a:endParaRPr b="0" lang="en-GB" sz="2000" spc="-1" strike="noStrike">
              <a:latin typeface="Arial"/>
            </a:endParaRPr>
          </a:p>
          <a:p>
            <a:pPr>
              <a:lnSpc>
                <a:spcPct val="100000"/>
              </a:lnSpc>
            </a:pPr>
            <a:r>
              <a:rPr b="0" lang="en-GB" sz="2000" spc="-1" strike="noStrike">
                <a:solidFill>
                  <a:srgbClr val="000000"/>
                </a:solidFill>
                <a:latin typeface="Arial"/>
                <a:ea typeface="DejaVu Sans"/>
              </a:rPr>
              <a:t>3  # Write 'Hello, World' to standard output.</a:t>
            </a:r>
            <a:endParaRPr b="0" lang="en-GB" sz="2000" spc="-1" strike="noStrike">
              <a:latin typeface="Arial"/>
            </a:endParaRPr>
          </a:p>
          <a:p>
            <a:pPr>
              <a:lnSpc>
                <a:spcPct val="100000"/>
              </a:lnSpc>
            </a:pPr>
            <a:r>
              <a:rPr b="0" lang="en-GB" sz="2000" spc="-1" strike="noStrike">
                <a:solidFill>
                  <a:srgbClr val="000000"/>
                </a:solidFill>
                <a:latin typeface="Arial"/>
                <a:ea typeface="DejaVu Sans"/>
              </a:rPr>
              <a:t>4  stdio.writeln('Hello, World')</a:t>
            </a:r>
            <a:endParaRPr b="0" lang="en-GB" sz="2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7080" cy="1140480"/>
          </a:xfrm>
          <a:prstGeom prst="rect">
            <a:avLst/>
          </a:prstGeom>
          <a:noFill/>
          <a:ln>
            <a:noFill/>
          </a:ln>
        </p:spPr>
        <p:style>
          <a:lnRef idx="0"/>
          <a:fillRef idx="0"/>
          <a:effectRef idx="0"/>
          <a:fontRef idx="minor"/>
        </p:style>
      </p:sp>
      <p:sp>
        <p:nvSpPr>
          <p:cNvPr id="92"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3"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p>
            <a:pPr algn="r">
              <a:lnSpc>
                <a:spcPct val="100000"/>
              </a:lnSpc>
            </a:pPr>
            <a:fld id="{11A57DE1-972D-4B55-9792-F5CDAA9BDA06}"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94" name="CustomShape 4"/>
          <p:cNvSpPr/>
          <p:nvPr/>
        </p:nvSpPr>
        <p:spPr>
          <a:xfrm>
            <a:off x="1008000" y="2088000"/>
            <a:ext cx="7525800" cy="39852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Why do we need to learn about programming?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No matter your background or your discipline, these days having computing abilities and facilities is now essential for all manner of different businesses. Computers have transformed the way we do business, and indeed many aspects of our daily lives. This course</a:t>
            </a:r>
            <a:endParaRPr b="0" lang="en-GB" sz="1800" spc="-1" strike="noStrike">
              <a:latin typeface="Arial"/>
            </a:endParaRPr>
          </a:p>
          <a:p>
            <a:pPr>
              <a:lnSpc>
                <a:spcPct val="100000"/>
              </a:lnSpc>
            </a:pPr>
            <a:r>
              <a:rPr b="0" lang="en-GB" sz="1800" spc="-1" strike="noStrike">
                <a:solidFill>
                  <a:srgbClr val="000000"/>
                </a:solidFill>
                <a:latin typeface="Arial"/>
                <a:ea typeface="DejaVu Sans"/>
              </a:rPr>
              <a:t>will teach you basic skills for computational problem solving that are applicable in a great many modern computing environments.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Arial"/>
                <a:ea typeface="DejaVu Sans"/>
              </a:rPr>
              <a:t>How will the course work?</a:t>
            </a:r>
            <a:endParaRPr b="0" lang="en-GB" sz="1800" spc="-1" strike="noStrike">
              <a:latin typeface="Arial"/>
            </a:endParaRPr>
          </a:p>
          <a:p>
            <a:pPr>
              <a:lnSpc>
                <a:spcPct val="100000"/>
              </a:lnSpc>
            </a:pPr>
            <a:r>
              <a:rPr b="0" lang="en-GB" sz="1800" spc="-1" strike="noStrike">
                <a:solidFill>
                  <a:srgbClr val="000000"/>
                </a:solidFill>
                <a:latin typeface="Arial"/>
                <a:ea typeface="DejaVu Sans"/>
              </a:rPr>
              <a:t>During this first half of the course, we provide the basic information you will need to to build confidence in composing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programmes at each level before moving on to the next level. We</a:t>
            </a:r>
            <a:endParaRPr b="0" lang="en-GB" sz="1800" spc="-1" strike="noStrike">
              <a:latin typeface="Arial"/>
            </a:endParaRPr>
          </a:p>
          <a:p>
            <a:pPr>
              <a:lnSpc>
                <a:spcPct val="100000"/>
              </a:lnSpc>
            </a:pPr>
            <a:r>
              <a:rPr b="0" lang="en-GB" sz="1800" spc="-1" strike="noStrike">
                <a:solidFill>
                  <a:srgbClr val="000000"/>
                </a:solidFill>
                <a:latin typeface="Arial"/>
                <a:ea typeface="DejaVu Sans"/>
              </a:rPr>
              <a:t>will use example programmes that solve difficult problems, </a:t>
            </a:r>
            <a:endParaRPr b="0" lang="en-GB" sz="1800" spc="-1" strike="noStrike">
              <a:latin typeface="Arial"/>
            </a:endParaRPr>
          </a:p>
          <a:p>
            <a:pPr>
              <a:lnSpc>
                <a:spcPct val="100000"/>
              </a:lnSpc>
            </a:pPr>
            <a:r>
              <a:rPr b="0" lang="en-GB" sz="1800" spc="-1" strike="noStrike">
                <a:solidFill>
                  <a:srgbClr val="000000"/>
                </a:solidFill>
                <a:latin typeface="Arial"/>
                <a:ea typeface="DejaVu Sans"/>
              </a:rPr>
              <a:t>supported by exercises ranging from self study to challenging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problems that require creative solutions.</a:t>
            </a:r>
            <a:endParaRPr b="0" lang="en-GB" sz="1800" spc="-1" strike="noStrike">
              <a:latin typeface="Arial"/>
            </a:endParaRPr>
          </a:p>
        </p:txBody>
      </p:sp>
      <p:sp>
        <p:nvSpPr>
          <p:cNvPr id="95" name="CustomShape 5"/>
          <p:cNvSpPr/>
          <p:nvPr/>
        </p:nvSpPr>
        <p:spPr>
          <a:xfrm>
            <a:off x="2592000" y="864000"/>
            <a:ext cx="4030920" cy="64692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 (Cont.)</a:t>
            </a:r>
            <a:endParaRPr b="0" lang="en-GB"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7080" cy="1140480"/>
          </a:xfrm>
          <a:prstGeom prst="rect">
            <a:avLst/>
          </a:prstGeom>
          <a:noFill/>
          <a:ln>
            <a:noFill/>
          </a:ln>
        </p:spPr>
        <p:style>
          <a:lnRef idx="0"/>
          <a:fillRef idx="0"/>
          <a:effectRef idx="0"/>
          <a:fontRef idx="minor"/>
        </p:style>
      </p:sp>
      <p:sp>
        <p:nvSpPr>
          <p:cNvPr id="97"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8"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p>
            <a:pPr algn="r">
              <a:lnSpc>
                <a:spcPct val="100000"/>
              </a:lnSpc>
            </a:pPr>
            <a:fld id="{56F3F9DC-50AC-4E58-B907-F2CAC20DA0AE}"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99" name="CustomShape 4"/>
          <p:cNvSpPr/>
          <p:nvPr/>
        </p:nvSpPr>
        <p:spPr>
          <a:xfrm>
            <a:off x="1008000" y="2088000"/>
            <a:ext cx="7525800" cy="38984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In this half of the course:</a:t>
            </a: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cover basic elements such as variables, assignment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statements, built-in types of data, flow of control, arrays, 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input/output, including graphics and sound. We will look at</a:t>
            </a:r>
            <a:endParaRPr b="0" lang="en-GB" sz="1800" spc="-1" strike="noStrike">
              <a:latin typeface="Arial"/>
            </a:endParaRPr>
          </a:p>
          <a:p>
            <a:pPr>
              <a:lnSpc>
                <a:spcPct val="100000"/>
              </a:lnSpc>
            </a:pPr>
            <a:r>
              <a:rPr b="0" lang="en-GB" sz="1800" spc="-1" strike="noStrike">
                <a:solidFill>
                  <a:srgbClr val="000000"/>
                </a:solidFill>
                <a:latin typeface="Arial"/>
                <a:ea typeface="DejaVu Sans"/>
              </a:rPr>
              <a:t>fundamental programming concepts including variables and scope,</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conditional statements, iteration, arrays, programs that take inputs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and generate outputs and show you how to structure, and debug,</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code properly.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Arial"/>
                <a:ea typeface="DejaVu Sans"/>
              </a:rPr>
              <a:t>In the second half of the course:</a:t>
            </a: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address functions and modules, which will show you how</a:t>
            </a:r>
            <a:endParaRPr b="0" lang="en-GB" sz="1800" spc="-1" strike="noStrike">
              <a:latin typeface="Arial"/>
            </a:endParaRPr>
          </a:p>
          <a:p>
            <a:pPr>
              <a:lnSpc>
                <a:spcPct val="100000"/>
              </a:lnSpc>
            </a:pPr>
            <a:r>
              <a:rPr b="0" lang="en-GB" sz="1800" spc="-1" strike="noStrike">
                <a:solidFill>
                  <a:srgbClr val="000000"/>
                </a:solidFill>
                <a:latin typeface="Arial"/>
                <a:ea typeface="DejaVu Sans"/>
              </a:rPr>
              <a:t>to consider building modular programmes. We will use</a:t>
            </a:r>
            <a:endParaRPr b="0" lang="en-GB" sz="1800" spc="-1" strike="noStrike">
              <a:latin typeface="Arial"/>
            </a:endParaRPr>
          </a:p>
          <a:p>
            <a:pPr>
              <a:lnSpc>
                <a:spcPct val="100000"/>
              </a:lnSpc>
            </a:pPr>
            <a:r>
              <a:rPr b="0" lang="en-GB" sz="1800" spc="-1" strike="noStrike">
                <a:solidFill>
                  <a:srgbClr val="000000"/>
                </a:solidFill>
                <a:latin typeface="Arial"/>
                <a:ea typeface="DejaVu Sans"/>
              </a:rPr>
              <a:t>mathematical functions to introduce Python functions, then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consider the implications of programming with functions, including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libraries of functions and recursion. But more on that later...</a:t>
            </a:r>
            <a:endParaRPr b="0" lang="en-GB" sz="1800" spc="-1" strike="noStrike">
              <a:latin typeface="Arial"/>
            </a:endParaRPr>
          </a:p>
        </p:txBody>
      </p:sp>
      <p:sp>
        <p:nvSpPr>
          <p:cNvPr id="100" name="CustomShape 5"/>
          <p:cNvSpPr/>
          <p:nvPr/>
        </p:nvSpPr>
        <p:spPr>
          <a:xfrm>
            <a:off x="2592000" y="864000"/>
            <a:ext cx="4030920" cy="64692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 (Cont.)</a:t>
            </a:r>
            <a:endParaRPr b="0" lang="en-GB"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a:t>
            </a:r>
            <a:endParaRPr b="0" lang="en-GB" sz="3200" spc="-1" strike="noStrike">
              <a:latin typeface="Arial"/>
            </a:endParaRPr>
          </a:p>
        </p:txBody>
      </p:sp>
      <p:sp>
        <p:nvSpPr>
          <p:cNvPr id="102"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What is programming anyway?</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Programming is how you tell a computer what you want it to do for you</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Arial"/>
                <a:ea typeface="DejaVu Sans"/>
              </a:rPr>
              <a:t>So just say what you want it to do, surely?</a:t>
            </a:r>
            <a:endParaRPr b="0" lang="en-GB" sz="1800" spc="-1" strike="noStrike">
              <a:latin typeface="Arial"/>
            </a:endParaRPr>
          </a:p>
          <a:p>
            <a:pPr>
              <a:lnSpc>
                <a:spcPct val="100000"/>
              </a:lnSpc>
            </a:pPr>
            <a:r>
              <a:rPr b="0" lang="en-GB" sz="1800" spc="-1" strike="noStrike">
                <a:solidFill>
                  <a:srgbClr val="000000"/>
                </a:solidFill>
                <a:latin typeface="Arial"/>
                <a:ea typeface="DejaVu Sans"/>
              </a:rPr>
              <a:t>If only it were as simple as that. A computer is not the same as a human. It thinks in binary, whereas we think in decimal. We all have great imaginations, whereas a computer just sits there waiting for instructions. We need to sleep regularly. A computer will keep working until it completes the task it has been given. We need holidays. A computer would not know what to do on a holiday.</a:t>
            </a:r>
            <a:endParaRPr b="0" lang="en-GB"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04"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We will now have a demonstration</a:t>
            </a:r>
            <a:endParaRPr b="0" lang="en-GB"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06"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What was the problem here?</a:t>
            </a:r>
            <a:endParaRPr b="0" lang="en-GB"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728000" y="864000"/>
            <a:ext cx="5975280" cy="574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Basics (Cont.)</a:t>
            </a:r>
            <a:endParaRPr b="0" lang="en-GB" sz="3200" spc="-1" strike="noStrike">
              <a:latin typeface="Arial"/>
            </a:endParaRPr>
          </a:p>
        </p:txBody>
      </p:sp>
      <p:sp>
        <p:nvSpPr>
          <p:cNvPr id="108" name="CustomShape 2"/>
          <p:cNvSpPr/>
          <p:nvPr/>
        </p:nvSpPr>
        <p:spPr>
          <a:xfrm>
            <a:off x="1800000" y="2317320"/>
            <a:ext cx="6406920" cy="35856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2019-09-15T10:09:01Z</dcterms:modified>
  <cp:revision>15</cp:revision>
  <dc:subject/>
  <dc:title/>
</cp:coreProperties>
</file>