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GB"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GB"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GB"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GB"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GB"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GB"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GB"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GB"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GB"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GB"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GB"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hyperlink" Target="mailto:robert.duncan@abdn.ac.uk" TargetMode="External"/><Relationship Id="rId2" Type="http://schemas.openxmlformats.org/officeDocument/2006/relationships/image" Target="../media/image1.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685800" y="2130480"/>
            <a:ext cx="7769160" cy="1466640"/>
          </a:xfrm>
          <a:prstGeom prst="rect">
            <a:avLst/>
          </a:prstGeom>
          <a:noFill/>
          <a:ln>
            <a:noFill/>
          </a:ln>
        </p:spPr>
        <p:style>
          <a:lnRef idx="0"/>
          <a:fillRef idx="0"/>
          <a:effectRef idx="0"/>
          <a:fontRef idx="minor"/>
        </p:style>
        <p:txBody>
          <a:bodyPr lIns="90000" rIns="90000" tIns="45000" bIns="45000" anchor="ctr"/>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77" name="CustomShape 2"/>
          <p:cNvSpPr/>
          <p:nvPr/>
        </p:nvSpPr>
        <p:spPr>
          <a:xfrm>
            <a:off x="1371600" y="3886200"/>
            <a:ext cx="6397560" cy="1749240"/>
          </a:xfrm>
          <a:prstGeom prst="rect">
            <a:avLst/>
          </a:prstGeom>
          <a:noFill/>
          <a:ln>
            <a:noFill/>
          </a:ln>
        </p:spPr>
        <p:style>
          <a:lnRef idx="0"/>
          <a:fillRef idx="0"/>
          <a:effectRef idx="0"/>
          <a:fontRef idx="minor"/>
        </p:style>
        <p:txBody>
          <a:bodyPr lIns="90000" rIns="90000" tIns="45000" bIns="45000"/>
          <a:p>
            <a:pPr>
              <a:lnSpc>
                <a:spcPct val="100000"/>
              </a:lnSpc>
            </a:pPr>
            <a:r>
              <a:rPr b="0" lang="en-GB" sz="3200" spc="-1" strike="noStrike">
                <a:solidFill>
                  <a:srgbClr val="8b8b8b"/>
                </a:solidFill>
                <a:latin typeface="Calibri"/>
                <a:ea typeface="DejaVu Sans"/>
              </a:rPr>
              <a:t>         </a:t>
            </a:r>
            <a:r>
              <a:rPr b="0" lang="en-GB" sz="2400" spc="-1" strike="noStrike">
                <a:solidFill>
                  <a:srgbClr val="8b8b8b"/>
                </a:solidFill>
                <a:latin typeface="Calibri"/>
                <a:ea typeface="DejaVu Sans"/>
              </a:rPr>
              <a:t>Lecture 3: Built In Data Types I</a:t>
            </a:r>
            <a:endParaRPr b="0" lang="en-GB" sz="2400" spc="-1" strike="noStrike">
              <a:latin typeface="Arial"/>
            </a:endParaRPr>
          </a:p>
          <a:p>
            <a:pPr>
              <a:lnSpc>
                <a:spcPct val="100000"/>
              </a:lnSpc>
            </a:pPr>
            <a:endParaRPr b="0" lang="en-GB" sz="2400" spc="-1" strike="noStrike">
              <a:latin typeface="Arial"/>
            </a:endParaRPr>
          </a:p>
          <a:p>
            <a:pPr>
              <a:lnSpc>
                <a:spcPct val="100000"/>
              </a:lnSpc>
            </a:pPr>
            <a:r>
              <a:rPr b="0" lang="en-GB" sz="1600" spc="-1" strike="noStrike">
                <a:solidFill>
                  <a:srgbClr val="8b8b8b"/>
                </a:solidFill>
                <a:latin typeface="Calibri"/>
                <a:ea typeface="DejaVu Sans"/>
              </a:rPr>
              <a:t>Dr Bob Duncan</a:t>
            </a:r>
            <a:endParaRPr b="0" lang="en-GB" sz="1600" spc="-1" strike="noStrike">
              <a:latin typeface="Arial"/>
            </a:endParaRPr>
          </a:p>
          <a:p>
            <a:pPr>
              <a:lnSpc>
                <a:spcPct val="100000"/>
              </a:lnSpc>
            </a:pPr>
            <a:r>
              <a:rPr b="0" lang="en-GB" sz="1600" spc="-1" strike="noStrike">
                <a:solidFill>
                  <a:srgbClr val="8b8b8b"/>
                </a:solidFill>
                <a:latin typeface="Calibri"/>
                <a:ea typeface="DejaVu Sans"/>
              </a:rPr>
              <a:t>Department of Computing Science</a:t>
            </a:r>
            <a:endParaRPr b="0" lang="en-GB" sz="1600" spc="-1" strike="noStrike">
              <a:latin typeface="Arial"/>
            </a:endParaRPr>
          </a:p>
          <a:p>
            <a:pPr>
              <a:lnSpc>
                <a:spcPct val="100000"/>
              </a:lnSpc>
            </a:pPr>
            <a:r>
              <a:rPr b="0" lang="en-GB" sz="1600" spc="-1" strike="noStrike">
                <a:solidFill>
                  <a:srgbClr val="8b8b8b"/>
                </a:solidFill>
                <a:latin typeface="Calibri"/>
                <a:ea typeface="DejaVu Sans"/>
              </a:rPr>
              <a:t>Email: </a:t>
            </a:r>
            <a:r>
              <a:rPr b="0" lang="en-GB" sz="1600" spc="-1" strike="noStrike" u="sng">
                <a:solidFill>
                  <a:srgbClr val="0000ff"/>
                </a:solidFill>
                <a:uFillTx/>
                <a:latin typeface="Calibri"/>
                <a:ea typeface="DejaVu Sans"/>
                <a:hlinkClick r:id="rId1"/>
              </a:rPr>
              <a:t>robert.duncan@abdn.ac.uk</a:t>
            </a:r>
            <a:endParaRPr b="0" lang="en-GB" sz="1600" spc="-1" strike="noStrike">
              <a:latin typeface="Arial"/>
            </a:endParaRPr>
          </a:p>
          <a:p>
            <a:pPr>
              <a:lnSpc>
                <a:spcPct val="100000"/>
              </a:lnSpc>
            </a:pPr>
            <a:r>
              <a:rPr b="0" lang="en-GB" sz="1600" spc="-1" strike="noStrike">
                <a:solidFill>
                  <a:srgbClr val="8b8b8b"/>
                </a:solidFill>
                <a:latin typeface="Calibri"/>
                <a:ea typeface="DejaVu Sans"/>
              </a:rPr>
              <a:t>19</a:t>
            </a:r>
            <a:r>
              <a:rPr b="0" lang="en-GB" sz="1600" spc="-1" strike="noStrike" baseline="101000">
                <a:solidFill>
                  <a:srgbClr val="8b8b8b"/>
                </a:solidFill>
                <a:latin typeface="Calibri"/>
                <a:ea typeface="DejaVu Sans"/>
              </a:rPr>
              <a:t>th</a:t>
            </a:r>
            <a:r>
              <a:rPr b="0" lang="en-GB" sz="1600" spc="-1" strike="noStrike">
                <a:solidFill>
                  <a:srgbClr val="8b8b8b"/>
                </a:solidFill>
                <a:latin typeface="Calibri"/>
                <a:ea typeface="DejaVu Sans"/>
              </a:rPr>
              <a:t> September 2019</a:t>
            </a:r>
            <a:endParaRPr b="0" lang="en-GB" sz="1600" spc="-1" strike="noStrike">
              <a:latin typeface="Arial"/>
            </a:endParaRPr>
          </a:p>
          <a:p>
            <a:pPr algn="ctr">
              <a:lnSpc>
                <a:spcPct val="100000"/>
              </a:lnSpc>
            </a:pPr>
            <a:endParaRPr b="0" lang="en-GB" sz="1600" spc="-1" strike="noStrike">
              <a:latin typeface="Arial"/>
            </a:endParaRPr>
          </a:p>
        </p:txBody>
      </p:sp>
      <p:sp>
        <p:nvSpPr>
          <p:cNvPr id="78" name="CustomShape 3"/>
          <p:cNvSpPr/>
          <p:nvPr/>
        </p:nvSpPr>
        <p:spPr>
          <a:xfrm>
            <a:off x="6553080" y="6356520"/>
            <a:ext cx="2130480" cy="361800"/>
          </a:xfrm>
          <a:prstGeom prst="rect">
            <a:avLst/>
          </a:prstGeom>
          <a:noFill/>
          <a:ln>
            <a:noFill/>
          </a:ln>
        </p:spPr>
        <p:style>
          <a:lnRef idx="0"/>
          <a:fillRef idx="0"/>
          <a:effectRef idx="0"/>
          <a:fontRef idx="minor"/>
        </p:style>
        <p:txBody>
          <a:bodyPr lIns="90000" rIns="90000" tIns="45000" bIns="45000" anchor="ctr"/>
          <a:p>
            <a:pPr algn="r">
              <a:lnSpc>
                <a:spcPct val="100000"/>
              </a:lnSpc>
            </a:pPr>
            <a:fld id="{CF76CC80-280B-4B36-B48E-8B9C92DE8263}" type="slidenum">
              <a:rPr b="0" lang="en-GB" sz="1200" spc="-1" strike="noStrike">
                <a:solidFill>
                  <a:srgbClr val="8b8b8b"/>
                </a:solidFill>
                <a:latin typeface="Calibri"/>
                <a:ea typeface="DejaVu Sans"/>
              </a:rPr>
              <a:t>&lt;number&gt;</a:t>
            </a:fld>
            <a:endParaRPr b="0" lang="en-GB" sz="1200" spc="-1" strike="noStrike">
              <a:latin typeface="Arial"/>
            </a:endParaRPr>
          </a:p>
        </p:txBody>
      </p:sp>
      <p:sp>
        <p:nvSpPr>
          <p:cNvPr id="79" name="CustomShape 4"/>
          <p:cNvSpPr/>
          <p:nvPr/>
        </p:nvSpPr>
        <p:spPr>
          <a:xfrm>
            <a:off x="2019600" y="1367280"/>
            <a:ext cx="5394600" cy="1510920"/>
          </a:xfrm>
          <a:prstGeom prst="rect">
            <a:avLst/>
          </a:prstGeom>
          <a:noFill/>
          <a:ln>
            <a:noFill/>
          </a:ln>
        </p:spPr>
        <p:style>
          <a:lnRef idx="0"/>
          <a:fillRef idx="0"/>
          <a:effectRef idx="0"/>
          <a:fontRef idx="minor"/>
        </p:style>
        <p:txBody>
          <a:bodyPr lIns="90000" rIns="90000" tIns="45000" bIns="45000"/>
          <a:p>
            <a:pPr>
              <a:lnSpc>
                <a:spcPct val="100000"/>
              </a:lnSpc>
            </a:pPr>
            <a:r>
              <a:rPr b="0" lang="en-GB" sz="3200" spc="-1" strike="noStrike">
                <a:solidFill>
                  <a:srgbClr val="8b8b8b"/>
                </a:solidFill>
                <a:latin typeface="Calibri"/>
                <a:ea typeface="DejaVu Sans"/>
              </a:rPr>
              <a:t>CS1028 Programming for</a:t>
            </a:r>
            <a:endParaRPr b="0" lang="en-GB" sz="3200" spc="-1" strike="noStrike">
              <a:latin typeface="Arial"/>
            </a:endParaRPr>
          </a:p>
          <a:p>
            <a:pPr>
              <a:lnSpc>
                <a:spcPct val="100000"/>
              </a:lnSpc>
            </a:pPr>
            <a:r>
              <a:rPr b="0" lang="en-GB" sz="3200" spc="-1" strike="noStrike">
                <a:solidFill>
                  <a:srgbClr val="8b8b8b"/>
                </a:solidFill>
                <a:latin typeface="Calibri"/>
                <a:ea typeface="DejaVu Sans"/>
              </a:rPr>
              <a:t>Science and Engineering</a:t>
            </a:r>
            <a:endParaRPr b="0" lang="en-GB" sz="3200" spc="-1" strike="noStrike">
              <a:latin typeface="Arial"/>
            </a:endParaRPr>
          </a:p>
        </p:txBody>
      </p:sp>
      <p:pic>
        <p:nvPicPr>
          <p:cNvPr id="80" name="Picture 6" descr=""/>
          <p:cNvPicPr/>
          <p:nvPr/>
        </p:nvPicPr>
        <p:blipFill>
          <a:blip r:embed="rId2"/>
          <a:stretch/>
        </p:blipFill>
        <p:spPr>
          <a:xfrm>
            <a:off x="7056000" y="5184000"/>
            <a:ext cx="3258720" cy="211248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728000" y="864000"/>
            <a:ext cx="5974560" cy="57420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Spicing Up Your Program</a:t>
            </a:r>
            <a:endParaRPr b="0" lang="en-GB" sz="3200" spc="-1" strike="noStrike">
              <a:latin typeface="Arial"/>
            </a:endParaRPr>
          </a:p>
        </p:txBody>
      </p:sp>
      <p:sp>
        <p:nvSpPr>
          <p:cNvPr id="122" name="CustomShape 2"/>
          <p:cNvSpPr/>
          <p:nvPr/>
        </p:nvSpPr>
        <p:spPr>
          <a:xfrm>
            <a:off x="1800000" y="2317320"/>
            <a:ext cx="6406200" cy="358488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0000"/>
                </a:solidFill>
                <a:latin typeface="Arial"/>
                <a:ea typeface="DejaVu Sans"/>
              </a:rPr>
              <a:t>We now want the program to be a little more exciting</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We can do this by introducing an argument to the program. This allows us to add an argument to the end of the program so that we can have it carry out something different each time we use it.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1" lang="en-GB" sz="1800" spc="-1" strike="noStrike">
                <a:solidFill>
                  <a:srgbClr val="000000"/>
                </a:solidFill>
                <a:latin typeface="Arial"/>
                <a:ea typeface="DejaVu Sans"/>
              </a:rPr>
              <a:t>An Example:</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We will write something and when we first use it, we will address it to Alice. The second time we use it, we will address it to Bob. We can even use it again to Carol.</a:t>
            </a:r>
            <a:endParaRPr b="0" lang="en-GB"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1224000" y="864000"/>
            <a:ext cx="6695640" cy="57420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Spicing Up Your Program (Cont.)</a:t>
            </a:r>
            <a:endParaRPr b="0" lang="en-GB" sz="3200" spc="-1" strike="noStrike">
              <a:latin typeface="Arial"/>
            </a:endParaRPr>
          </a:p>
        </p:txBody>
      </p:sp>
      <p:sp>
        <p:nvSpPr>
          <p:cNvPr id="124" name="CustomShape 2"/>
          <p:cNvSpPr/>
          <p:nvPr/>
        </p:nvSpPr>
        <p:spPr>
          <a:xfrm>
            <a:off x="1800000" y="2317320"/>
            <a:ext cx="6406200" cy="358488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0000"/>
                </a:solidFill>
                <a:latin typeface="Arial"/>
                <a:ea typeface="DejaVu Sans"/>
              </a:rPr>
              <a:t>We need to call an additional function this time</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Last time, we imported </a:t>
            </a:r>
            <a:r>
              <a:rPr b="1" lang="en-GB" sz="1800" spc="-1" strike="noStrike">
                <a:solidFill>
                  <a:srgbClr val="000000"/>
                </a:solidFill>
                <a:latin typeface="Arial"/>
                <a:ea typeface="DejaVu Sans"/>
              </a:rPr>
              <a:t>stdio</a:t>
            </a:r>
            <a:r>
              <a:rPr b="0" lang="en-GB" sz="1800" spc="-1" strike="noStrike">
                <a:solidFill>
                  <a:srgbClr val="000000"/>
                </a:solidFill>
                <a:latin typeface="Arial"/>
                <a:ea typeface="DejaVu Sans"/>
              </a:rPr>
              <a:t> which handles the input and output of text. Now we also need the </a:t>
            </a:r>
            <a:r>
              <a:rPr b="1" lang="en-GB" sz="1800" spc="-1" strike="noStrike">
                <a:solidFill>
                  <a:srgbClr val="000000"/>
                </a:solidFill>
                <a:latin typeface="Arial"/>
                <a:ea typeface="DejaVu Sans"/>
              </a:rPr>
              <a:t>sys</a:t>
            </a:r>
            <a:r>
              <a:rPr b="0" lang="en-GB" sz="1800" spc="-1" strike="noStrike">
                <a:solidFill>
                  <a:srgbClr val="000000"/>
                </a:solidFill>
                <a:latin typeface="Arial"/>
                <a:ea typeface="DejaVu Sans"/>
              </a:rPr>
              <a:t> function which among other things will allow us to append an argument to our program.</a:t>
            </a:r>
            <a:endParaRPr b="0" lang="en-GB" sz="1800" spc="-1" strike="noStrike">
              <a:latin typeface="Arial"/>
            </a:endParaRPr>
          </a:p>
          <a:p>
            <a:pPr>
              <a:lnSpc>
                <a:spcPct val="100000"/>
              </a:lnSpc>
            </a:pPr>
            <a:endParaRPr b="0" lang="en-GB" sz="1800" spc="-1" strike="noStrike">
              <a:latin typeface="Arial"/>
            </a:endParaRPr>
          </a:p>
          <a:p>
            <a:pPr>
              <a:lnSpc>
                <a:spcPct val="100000"/>
              </a:lnSpc>
            </a:pPr>
            <a:r>
              <a:rPr b="1" lang="en-GB" sz="1800" spc="-1" strike="noStrike">
                <a:solidFill>
                  <a:srgbClr val="000000"/>
                </a:solidFill>
                <a:latin typeface="Arial"/>
                <a:ea typeface="DejaVu Sans"/>
              </a:rPr>
              <a:t>An Example:</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We will import </a:t>
            </a:r>
            <a:r>
              <a:rPr b="1" lang="en-GB" sz="1800" spc="-1" strike="noStrike">
                <a:solidFill>
                  <a:srgbClr val="000000"/>
                </a:solidFill>
                <a:latin typeface="Arial"/>
                <a:ea typeface="DejaVu Sans"/>
              </a:rPr>
              <a:t>sys</a:t>
            </a:r>
            <a:r>
              <a:rPr b="0" lang="en-GB" sz="1800" spc="-1" strike="noStrike">
                <a:solidFill>
                  <a:srgbClr val="000000"/>
                </a:solidFill>
                <a:latin typeface="Arial"/>
                <a:ea typeface="DejaVu Sans"/>
              </a:rPr>
              <a:t>, then </a:t>
            </a:r>
            <a:r>
              <a:rPr b="1" lang="en-GB" sz="1800" spc="-1" strike="noStrike">
                <a:solidFill>
                  <a:srgbClr val="000000"/>
                </a:solidFill>
                <a:latin typeface="Arial"/>
                <a:ea typeface="DejaVu Sans"/>
              </a:rPr>
              <a:t>stdio</a:t>
            </a:r>
            <a:r>
              <a:rPr b="0" lang="en-GB" sz="1800" spc="-1" strike="noStrike">
                <a:solidFill>
                  <a:srgbClr val="000000"/>
                </a:solidFill>
                <a:latin typeface="Arial"/>
                <a:ea typeface="DejaVu Sans"/>
              </a:rPr>
              <a:t>.</a:t>
            </a:r>
            <a:endParaRPr b="0" lang="en-GB" sz="1800" spc="-1" strike="noStrike">
              <a:latin typeface="Arial"/>
            </a:endParaRPr>
          </a:p>
          <a:p>
            <a:pPr>
              <a:lnSpc>
                <a:spcPct val="100000"/>
              </a:lnSpc>
            </a:pPr>
            <a:r>
              <a:rPr b="0" lang="en-GB" sz="1800" spc="-1" strike="noStrike">
                <a:solidFill>
                  <a:srgbClr val="000000"/>
                </a:solidFill>
                <a:latin typeface="Arial"/>
                <a:ea typeface="DejaVu Sans"/>
              </a:rPr>
              <a:t>We will tell the program to say </a:t>
            </a:r>
            <a:r>
              <a:rPr b="1" lang="en-GB" sz="1800" spc="-1" strike="noStrike">
                <a:solidFill>
                  <a:srgbClr val="000000"/>
                </a:solidFill>
                <a:latin typeface="Arial"/>
                <a:ea typeface="DejaVu Sans"/>
              </a:rPr>
              <a:t>Hi</a:t>
            </a:r>
            <a:r>
              <a:rPr b="0" lang="en-GB" sz="1800" spc="-1" strike="noStrike">
                <a:solidFill>
                  <a:srgbClr val="000000"/>
                </a:solidFill>
                <a:latin typeface="Arial"/>
                <a:ea typeface="DejaVu Sans"/>
              </a:rPr>
              <a:t>.</a:t>
            </a:r>
            <a:endParaRPr b="0" lang="en-GB" sz="1800" spc="-1" strike="noStrike">
              <a:latin typeface="Arial"/>
            </a:endParaRPr>
          </a:p>
          <a:p>
            <a:pPr>
              <a:lnSpc>
                <a:spcPct val="100000"/>
              </a:lnSpc>
            </a:pPr>
            <a:r>
              <a:rPr b="0" lang="en-GB" sz="1800" spc="-1" strike="noStrike">
                <a:solidFill>
                  <a:srgbClr val="000000"/>
                </a:solidFill>
                <a:latin typeface="Arial"/>
                <a:ea typeface="DejaVu Sans"/>
              </a:rPr>
              <a:t>We will add an argument to say </a:t>
            </a:r>
            <a:r>
              <a:rPr b="1" lang="en-GB" sz="1800" spc="-1" strike="noStrike">
                <a:solidFill>
                  <a:srgbClr val="000000"/>
                </a:solidFill>
                <a:latin typeface="Arial"/>
                <a:ea typeface="DejaVu Sans"/>
              </a:rPr>
              <a:t>to whom</a:t>
            </a:r>
            <a:r>
              <a:rPr b="0" lang="en-GB" sz="1800" spc="-1" strike="noStrike">
                <a:solidFill>
                  <a:srgbClr val="000000"/>
                </a:solidFill>
                <a:latin typeface="Arial"/>
                <a:ea typeface="DejaVu Sans"/>
              </a:rPr>
              <a:t> it will be said.</a:t>
            </a:r>
            <a:endParaRPr b="0" lang="en-GB" sz="1800" spc="-1" strike="noStrike">
              <a:latin typeface="Arial"/>
            </a:endParaRPr>
          </a:p>
          <a:p>
            <a:pPr>
              <a:lnSpc>
                <a:spcPct val="100000"/>
              </a:lnSpc>
            </a:pPr>
            <a:r>
              <a:rPr b="0" lang="en-GB" sz="1800" spc="-1" strike="noStrike">
                <a:solidFill>
                  <a:srgbClr val="000000"/>
                </a:solidFill>
                <a:latin typeface="Arial"/>
                <a:ea typeface="DejaVu Sans"/>
              </a:rPr>
              <a:t>Then we will ask the person </a:t>
            </a:r>
            <a:r>
              <a:rPr b="1" lang="en-GB" sz="1800" spc="-1" strike="noStrike">
                <a:solidFill>
                  <a:srgbClr val="000000"/>
                </a:solidFill>
                <a:latin typeface="Arial"/>
                <a:ea typeface="DejaVu Sans"/>
              </a:rPr>
              <a:t>How they are</a:t>
            </a:r>
            <a:r>
              <a:rPr b="0" lang="en-GB" sz="1800" spc="-1" strike="noStrike">
                <a:solidFill>
                  <a:srgbClr val="000000"/>
                </a:solidFill>
                <a:latin typeface="Arial"/>
                <a:ea typeface="DejaVu Sans"/>
              </a:rPr>
              <a:t>?</a:t>
            </a:r>
            <a:endParaRPr b="0" lang="en-GB"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1728000" y="864000"/>
            <a:ext cx="5974560" cy="57420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Some Q &amp; A</a:t>
            </a:r>
            <a:endParaRPr b="0" lang="en-GB" sz="3200" spc="-1" strike="noStrike">
              <a:latin typeface="Arial"/>
            </a:endParaRPr>
          </a:p>
        </p:txBody>
      </p:sp>
      <p:sp>
        <p:nvSpPr>
          <p:cNvPr id="126" name="CustomShape 2"/>
          <p:cNvSpPr/>
          <p:nvPr/>
        </p:nvSpPr>
        <p:spPr>
          <a:xfrm>
            <a:off x="1656000" y="1728000"/>
            <a:ext cx="6406200" cy="403164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Why Python?</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Many programs are similar to Python, so the choice is not critical, but it is widely available, embraces a full set of modern abstractions and has a variety of automatic checks for program mistakes, making it perfect for learning to program. </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Which Version?</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Version 3 is preferred, although the programs will work on version 2. You want the latest 2.7 or 3.4 depending on which version you will run, and which Operating System you use.</a:t>
            </a:r>
            <a:endParaRPr b="0" lang="en-GB" sz="20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728000" y="864000"/>
            <a:ext cx="5974560" cy="57420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Some Q &amp; A (Cont.)</a:t>
            </a:r>
            <a:endParaRPr b="0" lang="en-GB" sz="3200" spc="-1" strike="noStrike">
              <a:latin typeface="Arial"/>
            </a:endParaRPr>
          </a:p>
        </p:txBody>
      </p:sp>
      <p:sp>
        <p:nvSpPr>
          <p:cNvPr id="128" name="CustomShape 2"/>
          <p:cNvSpPr/>
          <p:nvPr/>
        </p:nvSpPr>
        <p:spPr>
          <a:xfrm>
            <a:off x="1656000" y="1728000"/>
            <a:ext cx="6406200" cy="403164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When I run </a:t>
            </a:r>
            <a:r>
              <a:rPr b="0" lang="en-GB" sz="2000" spc="-1" strike="noStrike">
                <a:solidFill>
                  <a:srgbClr val="000000"/>
                </a:solidFill>
                <a:latin typeface="Arial"/>
                <a:ea typeface="DejaVu Sans"/>
              </a:rPr>
              <a:t>helloworld.py</a:t>
            </a:r>
            <a:r>
              <a:rPr b="1" lang="en-GB" sz="2000" spc="-1" strike="noStrike">
                <a:solidFill>
                  <a:srgbClr val="000000"/>
                </a:solidFill>
                <a:latin typeface="Arial"/>
                <a:ea typeface="DejaVu Sans"/>
              </a:rPr>
              <a:t> I get this error</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ImportError: No module named stdio</a:t>
            </a:r>
            <a:endParaRPr b="0" lang="en-GB" sz="2000" spc="-1" strike="noStrike">
              <a:latin typeface="Arial"/>
            </a:endParaRPr>
          </a:p>
          <a:p>
            <a:pPr>
              <a:lnSpc>
                <a:spcPct val="100000"/>
              </a:lnSpc>
            </a:pPr>
            <a:r>
              <a:rPr b="0" lang="en-GB" sz="2000" spc="-1" strike="noStrike">
                <a:solidFill>
                  <a:srgbClr val="000000"/>
                </a:solidFill>
                <a:latin typeface="Arial"/>
                <a:ea typeface="DejaVu Sans"/>
              </a:rPr>
              <a:t>What does that mean?</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This means the module </a:t>
            </a:r>
            <a:r>
              <a:rPr b="1" lang="en-GB" sz="2000" spc="-1" strike="noStrike">
                <a:solidFill>
                  <a:srgbClr val="000000"/>
                </a:solidFill>
                <a:latin typeface="Arial"/>
                <a:ea typeface="DejaVu Sans"/>
              </a:rPr>
              <a:t>stdio</a:t>
            </a:r>
            <a:r>
              <a:rPr b="0" lang="en-GB" sz="2000" spc="-1" strike="noStrike">
                <a:solidFill>
                  <a:srgbClr val="000000"/>
                </a:solidFill>
                <a:latin typeface="Arial"/>
                <a:ea typeface="DejaVu Sans"/>
              </a:rPr>
              <a:t> is not available to Python. </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What about other mistakes?</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An easy way to find out what happens is to deliberately change your program with an error after you get it to work to see what the compiler tells you.</a:t>
            </a:r>
            <a:endParaRPr b="0" lang="en-GB" sz="20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1008000" y="864000"/>
            <a:ext cx="7127640" cy="57420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Built-in Types of Data</a:t>
            </a:r>
            <a:endParaRPr b="0" lang="en-GB" sz="3200" spc="-1" strike="noStrike">
              <a:latin typeface="Arial"/>
            </a:endParaRPr>
          </a:p>
        </p:txBody>
      </p:sp>
      <p:sp>
        <p:nvSpPr>
          <p:cNvPr id="130" name="CustomShape 2"/>
          <p:cNvSpPr/>
          <p:nvPr/>
        </p:nvSpPr>
        <p:spPr>
          <a:xfrm>
            <a:off x="1224000" y="1728000"/>
            <a:ext cx="6982200" cy="4174200"/>
          </a:xfrm>
          <a:prstGeom prst="rect">
            <a:avLst/>
          </a:prstGeom>
          <a:noFill/>
          <a:ln>
            <a:noFill/>
          </a:ln>
        </p:spPr>
        <p:style>
          <a:lnRef idx="0"/>
          <a:fillRef idx="0"/>
          <a:effectRef idx="0"/>
          <a:fontRef idx="minor"/>
        </p:style>
        <p:txBody>
          <a:bodyPr lIns="90000" rIns="90000" tIns="45000" bIns="45000"/>
          <a:p>
            <a:pPr>
              <a:lnSpc>
                <a:spcPct val="100000"/>
              </a:lnSpc>
            </a:pPr>
            <a:r>
              <a:rPr b="0" lang="en-GB" sz="2000" spc="-1" strike="noStrike">
                <a:solidFill>
                  <a:srgbClr val="000000"/>
                </a:solidFill>
                <a:latin typeface="Arial"/>
                <a:ea typeface="DejaVu Sans"/>
              </a:rPr>
              <a:t>In the previous programs, we have been working with text strings.</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You will need to become aware of the different types of data that are built in to the system.</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As we start to program in a more sophisticated way, developing ever more complex programs, we will mneed to learn to differentiate between the different built-in types of data we can use.</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This is so important that we define a </a:t>
            </a:r>
            <a:r>
              <a:rPr b="1" lang="en-GB" sz="2000" spc="-1" strike="noStrike">
                <a:solidFill>
                  <a:srgbClr val="000000"/>
                </a:solidFill>
                <a:latin typeface="Arial"/>
                <a:ea typeface="DejaVu Sans"/>
              </a:rPr>
              <a:t>data type</a:t>
            </a:r>
            <a:r>
              <a:rPr b="0" lang="en-GB" sz="2000" spc="-1" strike="noStrike">
                <a:solidFill>
                  <a:srgbClr val="000000"/>
                </a:solidFill>
                <a:latin typeface="Arial"/>
                <a:ea typeface="DejaVu Sans"/>
              </a:rPr>
              <a:t> as a </a:t>
            </a:r>
            <a:r>
              <a:rPr b="0" i="1" lang="en-GB" sz="2000" spc="-1" strike="noStrike">
                <a:solidFill>
                  <a:srgbClr val="000000"/>
                </a:solidFill>
                <a:latin typeface="Arial"/>
                <a:ea typeface="DejaVu Sans"/>
              </a:rPr>
              <a:t>set of values</a:t>
            </a:r>
            <a:r>
              <a:rPr b="0" lang="en-GB" sz="2000" spc="-1" strike="noStrike">
                <a:solidFill>
                  <a:srgbClr val="000000"/>
                </a:solidFill>
                <a:latin typeface="Arial"/>
                <a:ea typeface="DejaVu Sans"/>
              </a:rPr>
              <a:t> and a </a:t>
            </a:r>
            <a:r>
              <a:rPr b="0" i="1" lang="en-GB" sz="2000" spc="-1" strike="noStrike">
                <a:solidFill>
                  <a:srgbClr val="000000"/>
                </a:solidFill>
                <a:latin typeface="Arial"/>
                <a:ea typeface="DejaVu Sans"/>
              </a:rPr>
              <a:t>set of operations</a:t>
            </a:r>
            <a:r>
              <a:rPr b="0" lang="en-GB" sz="2000" spc="-1" strike="noStrike">
                <a:solidFill>
                  <a:srgbClr val="000000"/>
                </a:solidFill>
                <a:latin typeface="Arial"/>
                <a:ea typeface="DejaVu Sans"/>
              </a:rPr>
              <a:t> defined on those values</a:t>
            </a:r>
            <a:endParaRPr b="0" lang="en-GB" sz="20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1008000" y="864000"/>
            <a:ext cx="7127640" cy="57420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Built-in Types of Data (Cont.)</a:t>
            </a:r>
            <a:endParaRPr b="0" lang="en-GB" sz="3200" spc="-1" strike="noStrike">
              <a:latin typeface="Arial"/>
            </a:endParaRPr>
          </a:p>
        </p:txBody>
      </p:sp>
      <p:sp>
        <p:nvSpPr>
          <p:cNvPr id="132" name="CustomShape 2"/>
          <p:cNvSpPr/>
          <p:nvPr/>
        </p:nvSpPr>
        <p:spPr>
          <a:xfrm>
            <a:off x="1224000" y="1728000"/>
            <a:ext cx="6982200" cy="41742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r>
              <a:rPr b="1" lang="en-GB" sz="2000" spc="-1" strike="noStrike">
                <a:solidFill>
                  <a:srgbClr val="000000"/>
                </a:solidFill>
                <a:latin typeface="Arial"/>
                <a:ea typeface="DejaVu Sans"/>
              </a:rPr>
              <a:t>These 4 data types are:</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int (for integers)</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float (for floating-point numbers)</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bool (for true-false values)</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str (for sequences of characters, or strings)</a:t>
            </a: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008000" y="864000"/>
            <a:ext cx="7127640" cy="57420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Built-in Types of Data (Cont.)</a:t>
            </a:r>
            <a:endParaRPr b="0" lang="en-GB" sz="3200" spc="-1" strike="noStrike">
              <a:latin typeface="Arial"/>
            </a:endParaRPr>
          </a:p>
        </p:txBody>
      </p:sp>
      <p:sp>
        <p:nvSpPr>
          <p:cNvPr id="134" name="CustomShape 2"/>
          <p:cNvSpPr/>
          <p:nvPr/>
        </p:nvSpPr>
        <p:spPr>
          <a:xfrm>
            <a:off x="648000" y="1728000"/>
            <a:ext cx="7991640" cy="41742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r>
              <a:rPr b="1" lang="en-GB" sz="2000" spc="-1" strike="noStrike">
                <a:solidFill>
                  <a:srgbClr val="000000"/>
                </a:solidFill>
                <a:latin typeface="Arial"/>
                <a:ea typeface="DejaVu Sans"/>
              </a:rPr>
              <a:t>type</a:t>
            </a: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set of values</a:t>
            </a: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common operators</a:t>
            </a:r>
            <a:r>
              <a:rPr b="1" lang="en-GB" sz="2000" spc="-1" strike="noStrike">
                <a:solidFill>
                  <a:srgbClr val="000000"/>
                </a:solidFill>
                <a:latin typeface="Arial"/>
                <a:ea typeface="DejaVu Sans"/>
              </a:rPr>
              <a:t>	</a:t>
            </a:r>
            <a:r>
              <a:rPr b="1" lang="en-GB" sz="2000" spc="-1" strike="noStrike">
                <a:solidFill>
                  <a:srgbClr val="000000"/>
                </a:solidFill>
                <a:latin typeface="Arial"/>
                <a:ea typeface="DejaVu Sans"/>
              </a:rPr>
              <a:t>sample literals</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int</a:t>
            </a: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integers</a:t>
            </a: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 - * // % **      </a:t>
            </a: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56 12 4628165847</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float</a:t>
            </a:r>
            <a:r>
              <a:rPr b="0" lang="en-GB" sz="2000" spc="-1" strike="noStrike">
                <a:solidFill>
                  <a:srgbClr val="000000"/>
                </a:solidFill>
                <a:latin typeface="Arial"/>
                <a:ea typeface="DejaVu Sans"/>
              </a:rPr>
              <a:t>   floating-point numbers</a:t>
            </a: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 - * / **</a:t>
            </a: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3.14 2.5 6.085647</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bool</a:t>
            </a:r>
            <a:r>
              <a:rPr b="0" lang="en-GB" sz="2000" spc="-1" strike="noStrike">
                <a:solidFill>
                  <a:srgbClr val="000000"/>
                </a:solidFill>
                <a:latin typeface="Arial"/>
                <a:ea typeface="DejaVu Sans"/>
              </a:rPr>
              <a:t>        true-false values</a:t>
            </a: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     and, or, not</a:t>
            </a: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True False</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str</a:t>
            </a: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   sequences of characters        *</a:t>
            </a: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’AB’ ‘Hello’ ‘2.5’</a:t>
            </a:r>
            <a:endParaRPr b="0" lang="en-GB" sz="2000" spc="-1" strike="noStrike">
              <a:latin typeface="Arial"/>
            </a:endParaRPr>
          </a:p>
          <a:p>
            <a:pPr>
              <a:lnSpc>
                <a:spcPct val="100000"/>
              </a:lnSpc>
            </a:pPr>
            <a:endParaRPr b="0" lang="en-GB" sz="20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1008000" y="864000"/>
            <a:ext cx="7127640" cy="57420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Built-in Types of Data (Cont.)</a:t>
            </a:r>
            <a:endParaRPr b="0" lang="en-GB" sz="3200" spc="-1" strike="noStrike">
              <a:latin typeface="Arial"/>
            </a:endParaRPr>
          </a:p>
        </p:txBody>
      </p:sp>
      <p:sp>
        <p:nvSpPr>
          <p:cNvPr id="136" name="CustomShape 2"/>
          <p:cNvSpPr/>
          <p:nvPr/>
        </p:nvSpPr>
        <p:spPr>
          <a:xfrm>
            <a:off x="648000" y="1728000"/>
            <a:ext cx="7991640" cy="41742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r>
              <a:rPr b="1" lang="en-GB" sz="2000" spc="-1" strike="noStrike">
                <a:solidFill>
                  <a:srgbClr val="000000"/>
                </a:solidFill>
                <a:latin typeface="Arial"/>
                <a:ea typeface="DejaVu Sans"/>
              </a:rPr>
              <a:t>Example</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a =  64</a:t>
            </a:r>
            <a:endParaRPr b="0" lang="en-GB" sz="2000" spc="-1" strike="noStrike">
              <a:latin typeface="Arial"/>
            </a:endParaRPr>
          </a:p>
          <a:p>
            <a:pPr>
              <a:lnSpc>
                <a:spcPct val="100000"/>
              </a:lnSpc>
            </a:pP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b =  37</a:t>
            </a:r>
            <a:endParaRPr b="0" lang="en-GB" sz="2000" spc="-1" strike="noStrike">
              <a:latin typeface="Arial"/>
            </a:endParaRPr>
          </a:p>
          <a:p>
            <a:pPr>
              <a:lnSpc>
                <a:spcPct val="100000"/>
              </a:lnSpc>
            </a:pP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c = a + b</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Now we need to use some definitions:</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This code creates three </a:t>
            </a:r>
            <a:r>
              <a:rPr b="1" i="1" lang="en-GB" sz="2000" spc="-1" strike="noStrike" u="sng">
                <a:solidFill>
                  <a:srgbClr val="000000"/>
                </a:solidFill>
                <a:uFillTx/>
                <a:latin typeface="Arial"/>
                <a:ea typeface="DejaVu Sans"/>
              </a:rPr>
              <a:t>objects</a:t>
            </a:r>
            <a:r>
              <a:rPr b="0" lang="en-GB" sz="2000" spc="-1" strike="noStrike">
                <a:solidFill>
                  <a:srgbClr val="000000"/>
                </a:solidFill>
                <a:latin typeface="Arial"/>
                <a:ea typeface="DejaVu Sans"/>
              </a:rPr>
              <a:t>, each of type </a:t>
            </a:r>
            <a:r>
              <a:rPr b="1" lang="en-GB" sz="2000" spc="-1" strike="noStrike">
                <a:solidFill>
                  <a:srgbClr val="000000"/>
                </a:solidFill>
                <a:latin typeface="Arial"/>
                <a:ea typeface="DejaVu Sans"/>
              </a:rPr>
              <a:t>int</a:t>
            </a:r>
            <a:r>
              <a:rPr b="0" lang="en-GB" sz="2000" spc="-1" strike="noStrike">
                <a:solidFill>
                  <a:srgbClr val="000000"/>
                </a:solidFill>
                <a:latin typeface="Arial"/>
                <a:ea typeface="DejaVu Sans"/>
              </a:rPr>
              <a:t>, using the </a:t>
            </a:r>
            <a:r>
              <a:rPr b="1" i="1" lang="en-GB" sz="2000" spc="-1" strike="noStrike" u="sng">
                <a:solidFill>
                  <a:srgbClr val="000000"/>
                </a:solidFill>
                <a:uFillTx/>
                <a:latin typeface="Arial"/>
                <a:ea typeface="DejaVu Sans"/>
              </a:rPr>
              <a:t>literals</a:t>
            </a:r>
            <a:r>
              <a:rPr b="0" lang="en-GB" sz="2000" spc="-1" strike="noStrike">
                <a:solidFill>
                  <a:srgbClr val="000000"/>
                </a:solidFill>
                <a:latin typeface="Arial"/>
                <a:ea typeface="DejaVu Sans"/>
              </a:rPr>
              <a:t> </a:t>
            </a:r>
            <a:r>
              <a:rPr b="1" lang="en-GB" sz="2000" spc="-1" strike="noStrike">
                <a:solidFill>
                  <a:srgbClr val="000000"/>
                </a:solidFill>
                <a:latin typeface="Arial"/>
                <a:ea typeface="DejaVu Sans"/>
              </a:rPr>
              <a:t>64</a:t>
            </a:r>
            <a:r>
              <a:rPr b="0" lang="en-GB" sz="2000" spc="-1" strike="noStrike">
                <a:solidFill>
                  <a:srgbClr val="000000"/>
                </a:solidFill>
                <a:latin typeface="Arial"/>
                <a:ea typeface="DejaVu Sans"/>
              </a:rPr>
              <a:t> and </a:t>
            </a:r>
            <a:r>
              <a:rPr b="1" lang="en-GB" sz="2000" spc="-1" strike="noStrike">
                <a:solidFill>
                  <a:srgbClr val="000000"/>
                </a:solidFill>
                <a:latin typeface="Arial"/>
                <a:ea typeface="DejaVu Sans"/>
              </a:rPr>
              <a:t>37</a:t>
            </a:r>
            <a:r>
              <a:rPr b="0" lang="en-GB" sz="2000" spc="-1" strike="noStrike">
                <a:solidFill>
                  <a:srgbClr val="000000"/>
                </a:solidFill>
                <a:latin typeface="Arial"/>
                <a:ea typeface="DejaVu Sans"/>
              </a:rPr>
              <a:t> and the </a:t>
            </a:r>
            <a:r>
              <a:rPr b="1" i="1" lang="en-GB" sz="2000" spc="-1" strike="noStrike" u="sng">
                <a:solidFill>
                  <a:srgbClr val="000000"/>
                </a:solidFill>
                <a:uFillTx/>
                <a:latin typeface="Arial"/>
                <a:ea typeface="DejaVu Sans"/>
              </a:rPr>
              <a:t>expression</a:t>
            </a:r>
            <a:r>
              <a:rPr b="0" lang="en-GB" sz="2000" spc="-1" strike="noStrike">
                <a:solidFill>
                  <a:srgbClr val="000000"/>
                </a:solidFill>
                <a:latin typeface="Arial"/>
                <a:ea typeface="DejaVu Sans"/>
              </a:rPr>
              <a:t> </a:t>
            </a:r>
            <a:r>
              <a:rPr b="1" lang="en-GB" sz="2000" spc="-1" strike="noStrike">
                <a:solidFill>
                  <a:srgbClr val="000000"/>
                </a:solidFill>
                <a:latin typeface="Arial"/>
                <a:ea typeface="DejaVu Sans"/>
              </a:rPr>
              <a:t>a + b</a:t>
            </a:r>
            <a:r>
              <a:rPr b="0" lang="en-GB" sz="2000" spc="-1" strike="noStrike">
                <a:solidFill>
                  <a:srgbClr val="000000"/>
                </a:solidFill>
                <a:latin typeface="Arial"/>
                <a:ea typeface="DejaVu Sans"/>
              </a:rPr>
              <a:t> and </a:t>
            </a:r>
            <a:r>
              <a:rPr b="1" i="1" lang="en-GB" sz="2000" spc="-1" strike="noStrike" u="sng">
                <a:solidFill>
                  <a:srgbClr val="000000"/>
                </a:solidFill>
                <a:uFillTx/>
                <a:latin typeface="Arial"/>
                <a:ea typeface="DejaVu Sans"/>
              </a:rPr>
              <a:t>binds</a:t>
            </a:r>
            <a:r>
              <a:rPr b="0" lang="en-GB" sz="2000" spc="-1" strike="noStrike">
                <a:solidFill>
                  <a:srgbClr val="000000"/>
                </a:solidFill>
                <a:latin typeface="Arial"/>
                <a:ea typeface="DejaVu Sans"/>
              </a:rPr>
              <a:t> </a:t>
            </a:r>
            <a:r>
              <a:rPr b="0" i="1" lang="en-GB" sz="2000" spc="-1" strike="noStrike">
                <a:solidFill>
                  <a:srgbClr val="000000"/>
                </a:solidFill>
                <a:latin typeface="Arial"/>
                <a:ea typeface="DejaVu Sans"/>
              </a:rPr>
              <a:t>variables</a:t>
            </a:r>
            <a:r>
              <a:rPr b="0" lang="en-GB" sz="2000" spc="-1" strike="noStrike">
                <a:solidFill>
                  <a:srgbClr val="000000"/>
                </a:solidFill>
                <a:latin typeface="Arial"/>
                <a:ea typeface="DejaVu Sans"/>
              </a:rPr>
              <a:t> </a:t>
            </a:r>
            <a:r>
              <a:rPr b="1" lang="en-GB" sz="2000" spc="-1" strike="noStrike">
                <a:solidFill>
                  <a:srgbClr val="000000"/>
                </a:solidFill>
                <a:latin typeface="Arial"/>
                <a:ea typeface="DejaVu Sans"/>
              </a:rPr>
              <a:t>a</a:t>
            </a:r>
            <a:r>
              <a:rPr b="0" lang="en-GB" sz="2000" spc="-1" strike="noStrike">
                <a:solidFill>
                  <a:srgbClr val="000000"/>
                </a:solidFill>
                <a:latin typeface="Arial"/>
                <a:ea typeface="DejaVu Sans"/>
              </a:rPr>
              <a:t>, </a:t>
            </a:r>
            <a:r>
              <a:rPr b="1" lang="en-GB" sz="2000" spc="-1" strike="noStrike">
                <a:solidFill>
                  <a:srgbClr val="000000"/>
                </a:solidFill>
                <a:latin typeface="Arial"/>
                <a:ea typeface="DejaVu Sans"/>
              </a:rPr>
              <a:t>b</a:t>
            </a:r>
            <a:r>
              <a:rPr b="0" lang="en-GB" sz="2000" spc="-1" strike="noStrike">
                <a:solidFill>
                  <a:srgbClr val="000000"/>
                </a:solidFill>
                <a:latin typeface="Arial"/>
                <a:ea typeface="DejaVu Sans"/>
              </a:rPr>
              <a:t> and </a:t>
            </a:r>
            <a:r>
              <a:rPr b="1" lang="en-GB" sz="2000" spc="-1" strike="noStrike">
                <a:solidFill>
                  <a:srgbClr val="000000"/>
                </a:solidFill>
                <a:latin typeface="Arial"/>
                <a:ea typeface="DejaVu Sans"/>
              </a:rPr>
              <a:t>c</a:t>
            </a:r>
            <a:r>
              <a:rPr b="0" lang="en-GB" sz="2000" spc="-1" strike="noStrike">
                <a:solidFill>
                  <a:srgbClr val="000000"/>
                </a:solidFill>
                <a:latin typeface="Arial"/>
                <a:ea typeface="DejaVu Sans"/>
              </a:rPr>
              <a:t> to these objects using </a:t>
            </a:r>
            <a:r>
              <a:rPr b="0" i="1" lang="en-GB" sz="2000" spc="-1" strike="noStrike">
                <a:solidFill>
                  <a:srgbClr val="000000"/>
                </a:solidFill>
                <a:latin typeface="Arial"/>
                <a:ea typeface="DejaVu Sans"/>
              </a:rPr>
              <a:t>assignment statements</a:t>
            </a:r>
            <a:r>
              <a:rPr b="0" lang="en-GB" sz="2000" spc="-1" strike="noStrike">
                <a:solidFill>
                  <a:srgbClr val="000000"/>
                </a:solidFill>
                <a:latin typeface="Arial"/>
                <a:ea typeface="DejaVu Sans"/>
              </a:rPr>
              <a:t>. This means variable </a:t>
            </a:r>
            <a:r>
              <a:rPr b="1" lang="en-GB" sz="2000" spc="-1" strike="noStrike">
                <a:solidFill>
                  <a:srgbClr val="000000"/>
                </a:solidFill>
                <a:latin typeface="Arial"/>
                <a:ea typeface="DejaVu Sans"/>
              </a:rPr>
              <a:t>c</a:t>
            </a:r>
            <a:r>
              <a:rPr b="0" lang="en-GB" sz="2000" spc="-1" strike="noStrike">
                <a:solidFill>
                  <a:srgbClr val="000000"/>
                </a:solidFill>
                <a:latin typeface="Arial"/>
                <a:ea typeface="DejaVu Sans"/>
              </a:rPr>
              <a:t> is bound to an </a:t>
            </a:r>
            <a:r>
              <a:rPr b="0" i="1" lang="en-GB" sz="2000" spc="-1" strike="noStrike">
                <a:solidFill>
                  <a:srgbClr val="000000"/>
                </a:solidFill>
                <a:latin typeface="Arial"/>
                <a:ea typeface="DejaVu Sans"/>
              </a:rPr>
              <a:t>object</a:t>
            </a:r>
            <a:r>
              <a:rPr b="0" lang="en-GB" sz="2000" spc="-1" strike="noStrike">
                <a:solidFill>
                  <a:srgbClr val="000000"/>
                </a:solidFill>
                <a:latin typeface="Arial"/>
                <a:ea typeface="DejaVu Sans"/>
              </a:rPr>
              <a:t> type </a:t>
            </a:r>
            <a:r>
              <a:rPr b="1" lang="en-GB" sz="2000" spc="-1" strike="noStrike">
                <a:solidFill>
                  <a:srgbClr val="000000"/>
                </a:solidFill>
                <a:latin typeface="Arial"/>
                <a:ea typeface="DejaVu Sans"/>
              </a:rPr>
              <a:t>int</a:t>
            </a:r>
            <a:r>
              <a:rPr b="0" lang="en-GB" sz="2000" spc="-1" strike="noStrike">
                <a:solidFill>
                  <a:srgbClr val="000000"/>
                </a:solidFill>
                <a:latin typeface="Arial"/>
                <a:ea typeface="DejaVu Sans"/>
              </a:rPr>
              <a:t> whose value is </a:t>
            </a:r>
            <a:r>
              <a:rPr b="1" lang="en-GB" sz="2000" spc="-1" strike="noStrike">
                <a:solidFill>
                  <a:srgbClr val="000000"/>
                </a:solidFill>
                <a:latin typeface="Arial"/>
                <a:ea typeface="DejaVu Sans"/>
              </a:rPr>
              <a:t>101</a:t>
            </a:r>
            <a:r>
              <a:rPr b="0" lang="en-GB" sz="2000" spc="-1" strike="noStrike">
                <a:solidFill>
                  <a:srgbClr val="000000"/>
                </a:solidFill>
                <a:latin typeface="Arial"/>
                <a:ea typeface="DejaVu Sans"/>
              </a:rPr>
              <a:t>.</a:t>
            </a:r>
            <a:endParaRPr b="0" lang="en-GB" sz="20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1728000" y="864000"/>
            <a:ext cx="5974560" cy="57420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Definitions</a:t>
            </a:r>
            <a:endParaRPr b="0" lang="en-GB" sz="3200" spc="-1" strike="noStrike">
              <a:latin typeface="Arial"/>
            </a:endParaRPr>
          </a:p>
        </p:txBody>
      </p:sp>
      <p:sp>
        <p:nvSpPr>
          <p:cNvPr id="138" name="CustomShape 2"/>
          <p:cNvSpPr/>
          <p:nvPr/>
        </p:nvSpPr>
        <p:spPr>
          <a:xfrm>
            <a:off x="793440" y="1728000"/>
            <a:ext cx="7630200" cy="424764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Literals</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Operators</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Identifiers</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Variables</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Constant Variables</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Expressions</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Operator Precedence</a:t>
            </a:r>
            <a:endParaRPr b="0" lang="en-GB" sz="20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1728000" y="864000"/>
            <a:ext cx="5974560" cy="57420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Definitions (Cont.)</a:t>
            </a:r>
            <a:endParaRPr b="0" lang="en-GB" sz="3200" spc="-1" strike="noStrike">
              <a:latin typeface="Arial"/>
            </a:endParaRPr>
          </a:p>
        </p:txBody>
      </p:sp>
      <p:sp>
        <p:nvSpPr>
          <p:cNvPr id="140" name="CustomShape 2"/>
          <p:cNvSpPr/>
          <p:nvPr/>
        </p:nvSpPr>
        <p:spPr>
          <a:xfrm>
            <a:off x="793440" y="1728000"/>
            <a:ext cx="7630200" cy="424764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Literals </a:t>
            </a:r>
            <a:r>
              <a:rPr b="0" lang="en-GB" sz="2000" spc="-1" strike="noStrike">
                <a:solidFill>
                  <a:srgbClr val="000000"/>
                </a:solidFill>
                <a:latin typeface="Arial"/>
                <a:ea typeface="DejaVu Sans"/>
              </a:rPr>
              <a:t>– a Python-code representation (P-cr) of a data type</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Operators</a:t>
            </a:r>
            <a:r>
              <a:rPr b="0" lang="en-GB" sz="2000" spc="-1" strike="noStrike">
                <a:solidFill>
                  <a:srgbClr val="000000"/>
                </a:solidFill>
                <a:latin typeface="Arial"/>
                <a:ea typeface="DejaVu Sans"/>
              </a:rPr>
              <a:t> – a P-cr of data-type operation</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Identifiers</a:t>
            </a:r>
            <a:r>
              <a:rPr b="0" lang="en-GB" sz="2000" spc="-1" strike="noStrike">
                <a:solidFill>
                  <a:srgbClr val="000000"/>
                </a:solidFill>
                <a:latin typeface="Arial"/>
                <a:ea typeface="DejaVu Sans"/>
              </a:rPr>
              <a:t> – a P-cr of a name</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Variables </a:t>
            </a:r>
            <a:r>
              <a:rPr b="0" lang="en-GB" sz="2000" spc="-1" strike="noStrike">
                <a:solidFill>
                  <a:srgbClr val="000000"/>
                </a:solidFill>
                <a:latin typeface="Arial"/>
                <a:ea typeface="DejaVu Sans"/>
              </a:rPr>
              <a:t>– a name associated with a data type value</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Constant Variables </a:t>
            </a:r>
            <a:r>
              <a:rPr b="0" lang="en-GB" sz="2000" spc="-1" strike="noStrike">
                <a:solidFill>
                  <a:srgbClr val="000000"/>
                </a:solidFill>
                <a:latin typeface="Arial"/>
                <a:ea typeface="DejaVu Sans"/>
              </a:rPr>
              <a:t>– a variable that remains the same</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Expressions </a:t>
            </a:r>
            <a:r>
              <a:rPr b="0" lang="en-GB" sz="2000" spc="-1" strike="noStrike">
                <a:solidFill>
                  <a:srgbClr val="000000"/>
                </a:solidFill>
                <a:latin typeface="Arial"/>
                <a:ea typeface="DejaVu Sans"/>
              </a:rPr>
              <a:t>– a combination of literals, variables and operators that Python uses to produce a value</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Operator Precedence</a:t>
            </a:r>
            <a:r>
              <a:rPr b="0" lang="en-GB" sz="2000" spc="-1" strike="noStrike">
                <a:solidFill>
                  <a:srgbClr val="000000"/>
                </a:solidFill>
                <a:latin typeface="Arial"/>
                <a:ea typeface="DejaVu Sans"/>
              </a:rPr>
              <a:t> – a sequence of the order Python uses to process operations</a:t>
            </a:r>
            <a:endParaRPr b="0" lang="en-GB" sz="20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457200" y="274680"/>
            <a:ext cx="8226360" cy="1139760"/>
          </a:xfrm>
          <a:prstGeom prst="rect">
            <a:avLst/>
          </a:prstGeom>
          <a:noFill/>
          <a:ln>
            <a:noFill/>
          </a:ln>
        </p:spPr>
        <p:style>
          <a:lnRef idx="0"/>
          <a:fillRef idx="0"/>
          <a:effectRef idx="0"/>
          <a:fontRef idx="minor"/>
        </p:style>
      </p:sp>
      <p:sp>
        <p:nvSpPr>
          <p:cNvPr id="82" name="CustomShape 2"/>
          <p:cNvSpPr/>
          <p:nvPr/>
        </p:nvSpPr>
        <p:spPr>
          <a:xfrm>
            <a:off x="457200" y="1600200"/>
            <a:ext cx="8226360" cy="452268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83" name="CustomShape 3"/>
          <p:cNvSpPr/>
          <p:nvPr/>
        </p:nvSpPr>
        <p:spPr>
          <a:xfrm>
            <a:off x="6553080" y="6356520"/>
            <a:ext cx="2130480" cy="361800"/>
          </a:xfrm>
          <a:prstGeom prst="rect">
            <a:avLst/>
          </a:prstGeom>
          <a:noFill/>
          <a:ln>
            <a:noFill/>
          </a:ln>
        </p:spPr>
        <p:style>
          <a:lnRef idx="0"/>
          <a:fillRef idx="0"/>
          <a:effectRef idx="0"/>
          <a:fontRef idx="minor"/>
        </p:style>
        <p:txBody>
          <a:bodyPr lIns="90000" rIns="90000" tIns="45000" bIns="45000" anchor="ctr"/>
          <a:p>
            <a:pPr algn="r">
              <a:lnSpc>
                <a:spcPct val="100000"/>
              </a:lnSpc>
            </a:pPr>
            <a:fld id="{BB1A0796-02F3-44F2-8E96-D7F9CA791821}" type="slidenum">
              <a:rPr b="0" lang="en-GB" sz="1200" spc="-1" strike="noStrike">
                <a:solidFill>
                  <a:srgbClr val="8b8b8b"/>
                </a:solidFill>
                <a:latin typeface="Calibri"/>
                <a:ea typeface="DejaVu Sans"/>
              </a:rPr>
              <a:t>&lt;number&gt;</a:t>
            </a:fld>
            <a:endParaRPr b="0" lang="en-GB" sz="1200" spc="-1" strike="noStrike">
              <a:latin typeface="Arial"/>
            </a:endParaRPr>
          </a:p>
        </p:txBody>
      </p:sp>
      <p:sp>
        <p:nvSpPr>
          <p:cNvPr id="84" name="CustomShape 4"/>
          <p:cNvSpPr/>
          <p:nvPr/>
        </p:nvSpPr>
        <p:spPr>
          <a:xfrm>
            <a:off x="1008000" y="2160000"/>
            <a:ext cx="7525080" cy="353592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This week’s Practical 1</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This week, in the practical we are working through the World Wide Web Consortium (W3C) school tutorial on Python programming. This can be accessed via any web browser, using any kind of computer device, and you can return as often as you like until you are fully able to understand how to carry out both the composing and execution of programs.</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Next week’s Practical 2</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During next week’s practical, we will learn how to set up our Python programming environment.</a:t>
            </a:r>
            <a:endParaRPr b="0" lang="en-GB" sz="2000" spc="-1" strike="noStrike">
              <a:latin typeface="Arial"/>
            </a:endParaRPr>
          </a:p>
        </p:txBody>
      </p:sp>
      <p:sp>
        <p:nvSpPr>
          <p:cNvPr id="85" name="CustomShape 5"/>
          <p:cNvSpPr/>
          <p:nvPr/>
        </p:nvSpPr>
        <p:spPr>
          <a:xfrm>
            <a:off x="3744000" y="864000"/>
            <a:ext cx="2446200" cy="550440"/>
          </a:xfrm>
          <a:prstGeom prst="rect">
            <a:avLst/>
          </a:prstGeom>
          <a:noFill/>
          <a:ln>
            <a:noFill/>
          </a:ln>
        </p:spPr>
        <p:style>
          <a:lnRef idx="0"/>
          <a:fillRef idx="0"/>
          <a:effectRef idx="0"/>
          <a:fontRef idx="minor"/>
        </p:style>
        <p:txBody>
          <a:bodyPr lIns="90000" rIns="90000" tIns="45000" bIns="45000"/>
          <a:p>
            <a:pPr>
              <a:lnSpc>
                <a:spcPct val="100000"/>
              </a:lnSpc>
            </a:pPr>
            <a:r>
              <a:rPr b="1" lang="en-GB" sz="2800" spc="-1" strike="noStrike">
                <a:solidFill>
                  <a:srgbClr val="000000"/>
                </a:solidFill>
                <a:latin typeface="Arial"/>
                <a:ea typeface="DejaVu Sans"/>
              </a:rPr>
              <a:t>Introduction</a:t>
            </a:r>
            <a:endParaRPr b="0" lang="en-GB" sz="2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728000" y="864000"/>
            <a:ext cx="5974560" cy="57420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Definitions (Cont.)</a:t>
            </a:r>
            <a:endParaRPr b="0" lang="en-GB" sz="3200" spc="-1" strike="noStrike">
              <a:latin typeface="Arial"/>
            </a:endParaRPr>
          </a:p>
        </p:txBody>
      </p:sp>
      <p:sp>
        <p:nvSpPr>
          <p:cNvPr id="142" name="CustomShape 2"/>
          <p:cNvSpPr/>
          <p:nvPr/>
        </p:nvSpPr>
        <p:spPr>
          <a:xfrm>
            <a:off x="793440" y="1728000"/>
            <a:ext cx="7630200" cy="424764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Literals </a:t>
            </a:r>
            <a:r>
              <a:rPr b="0" lang="en-GB" sz="2000" spc="-1" strike="noStrike">
                <a:solidFill>
                  <a:srgbClr val="000000"/>
                </a:solidFill>
                <a:latin typeface="Arial"/>
                <a:ea typeface="DejaVu Sans"/>
              </a:rPr>
              <a:t>– a Python-code representation (P-cr) of a data type</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So, for </a:t>
            </a:r>
            <a:r>
              <a:rPr b="1" lang="en-GB" sz="2000" spc="-1" strike="noStrike">
                <a:solidFill>
                  <a:srgbClr val="000000"/>
                </a:solidFill>
                <a:latin typeface="Arial"/>
                <a:ea typeface="DejaVu Sans"/>
              </a:rPr>
              <a:t>int</a:t>
            </a:r>
            <a:r>
              <a:rPr b="0" lang="en-GB" sz="2000" spc="-1" strike="noStrike">
                <a:solidFill>
                  <a:srgbClr val="000000"/>
                </a:solidFill>
                <a:latin typeface="Arial"/>
                <a:ea typeface="DejaVu Sans"/>
              </a:rPr>
              <a:t>  we would use digits such as 47, 96, 123, 2</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for </a:t>
            </a:r>
            <a:r>
              <a:rPr b="1" lang="en-GB" sz="2000" spc="-1" strike="noStrike">
                <a:solidFill>
                  <a:srgbClr val="000000"/>
                </a:solidFill>
                <a:latin typeface="Arial"/>
                <a:ea typeface="DejaVu Sans"/>
              </a:rPr>
              <a:t>float</a:t>
            </a:r>
            <a:r>
              <a:rPr b="0" lang="en-GB" sz="2000" spc="-1" strike="noStrike">
                <a:solidFill>
                  <a:srgbClr val="000000"/>
                </a:solidFill>
                <a:latin typeface="Arial"/>
                <a:ea typeface="DejaVu Sans"/>
              </a:rPr>
              <a:t>  we would use decimal numbers such as 3.14, 6.3, 12.4859</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for </a:t>
            </a:r>
            <a:r>
              <a:rPr b="1" lang="en-GB" sz="2000" spc="-1" strike="noStrike">
                <a:solidFill>
                  <a:srgbClr val="000000"/>
                </a:solidFill>
                <a:latin typeface="Arial"/>
                <a:ea typeface="DejaVu Sans"/>
              </a:rPr>
              <a:t>bool</a:t>
            </a:r>
            <a:r>
              <a:rPr b="0" lang="en-GB" sz="2000" spc="-1" strike="noStrike">
                <a:solidFill>
                  <a:srgbClr val="000000"/>
                </a:solidFill>
                <a:latin typeface="Arial"/>
                <a:ea typeface="DejaVu Sans"/>
              </a:rPr>
              <a:t>  we would use True or False to represent the two values of type </a:t>
            </a:r>
            <a:r>
              <a:rPr b="1" lang="en-GB" sz="2000" spc="-1" strike="noStrike">
                <a:solidFill>
                  <a:srgbClr val="000000"/>
                </a:solidFill>
                <a:latin typeface="Arial"/>
                <a:ea typeface="DejaVu Sans"/>
              </a:rPr>
              <a:t>bool</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for </a:t>
            </a:r>
            <a:r>
              <a:rPr b="1" lang="en-GB" sz="2000" spc="-1" strike="noStrike">
                <a:solidFill>
                  <a:srgbClr val="000000"/>
                </a:solidFill>
                <a:latin typeface="Arial"/>
                <a:ea typeface="DejaVu Sans"/>
              </a:rPr>
              <a:t>str</a:t>
            </a:r>
            <a:r>
              <a:rPr b="0" lang="en-GB" sz="2000" spc="-1" strike="noStrike">
                <a:solidFill>
                  <a:srgbClr val="000000"/>
                </a:solidFill>
                <a:latin typeface="Arial"/>
                <a:ea typeface="DejaVu Sans"/>
              </a:rPr>
              <a:t>  we would use a sequence of characters enclosed in quotes, such as ‘Hello, World’ to represent string values</a:t>
            </a:r>
            <a:endParaRPr b="0" lang="en-GB" sz="20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1728000" y="864000"/>
            <a:ext cx="5974560" cy="57420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Definitions (Cont.)</a:t>
            </a:r>
            <a:endParaRPr b="0" lang="en-GB" sz="3200" spc="-1" strike="noStrike">
              <a:latin typeface="Arial"/>
            </a:endParaRPr>
          </a:p>
        </p:txBody>
      </p:sp>
      <p:sp>
        <p:nvSpPr>
          <p:cNvPr id="144" name="CustomShape 2"/>
          <p:cNvSpPr/>
          <p:nvPr/>
        </p:nvSpPr>
        <p:spPr>
          <a:xfrm>
            <a:off x="793440" y="1728000"/>
            <a:ext cx="7630200" cy="424764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Operators</a:t>
            </a:r>
            <a:r>
              <a:rPr b="0" lang="en-GB" sz="2000" spc="-1" strike="noStrike">
                <a:solidFill>
                  <a:srgbClr val="000000"/>
                </a:solidFill>
                <a:latin typeface="Arial"/>
                <a:ea typeface="DejaVu Sans"/>
              </a:rPr>
              <a:t> – a P-cr of data-type operation</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Python uses </a:t>
            </a:r>
            <a:r>
              <a:rPr b="1" lang="en-GB" sz="2000" spc="-1" strike="noStrike">
                <a:solidFill>
                  <a:srgbClr val="000000"/>
                </a:solidFill>
                <a:latin typeface="Arial"/>
                <a:ea typeface="DejaVu Sans"/>
              </a:rPr>
              <a:t>+</a:t>
            </a:r>
            <a:r>
              <a:rPr b="0" lang="en-GB" sz="2000" spc="-1" strike="noStrike">
                <a:solidFill>
                  <a:srgbClr val="000000"/>
                </a:solidFill>
                <a:latin typeface="Arial"/>
                <a:ea typeface="DejaVu Sans"/>
              </a:rPr>
              <a:t> and </a:t>
            </a:r>
            <a:r>
              <a:rPr b="1" lang="en-GB" sz="2000" spc="-1" strike="noStrike">
                <a:solidFill>
                  <a:srgbClr val="000000"/>
                </a:solidFill>
                <a:latin typeface="Arial"/>
                <a:ea typeface="DejaVu Sans"/>
              </a:rPr>
              <a:t>*</a:t>
            </a:r>
            <a:r>
              <a:rPr b="0" lang="en-GB" sz="2000" spc="-1" strike="noStrike">
                <a:solidFill>
                  <a:srgbClr val="000000"/>
                </a:solidFill>
                <a:latin typeface="Arial"/>
                <a:ea typeface="DejaVu Sans"/>
              </a:rPr>
              <a:t> to represent addition and multiplication of integers and floating-point numbers; </a:t>
            </a:r>
            <a:r>
              <a:rPr b="1" lang="en-GB" sz="2000" spc="-1" strike="noStrike">
                <a:solidFill>
                  <a:srgbClr val="000000"/>
                </a:solidFill>
                <a:latin typeface="Arial"/>
                <a:ea typeface="DejaVu Sans"/>
              </a:rPr>
              <a:t>and</a:t>
            </a:r>
            <a:r>
              <a:rPr b="0" lang="en-GB" sz="2000" spc="-1" strike="noStrike">
                <a:solidFill>
                  <a:srgbClr val="000000"/>
                </a:solidFill>
                <a:latin typeface="Arial"/>
                <a:ea typeface="DejaVu Sans"/>
              </a:rPr>
              <a:t>, </a:t>
            </a:r>
            <a:r>
              <a:rPr b="1" lang="en-GB" sz="2000" spc="-1" strike="noStrike">
                <a:solidFill>
                  <a:srgbClr val="000000"/>
                </a:solidFill>
                <a:latin typeface="Arial"/>
                <a:ea typeface="DejaVu Sans"/>
              </a:rPr>
              <a:t>or</a:t>
            </a:r>
            <a:r>
              <a:rPr b="0" lang="en-GB" sz="2000" spc="-1" strike="noStrike">
                <a:solidFill>
                  <a:srgbClr val="000000"/>
                </a:solidFill>
                <a:latin typeface="Arial"/>
                <a:ea typeface="DejaVu Sans"/>
              </a:rPr>
              <a:t> and </a:t>
            </a:r>
            <a:r>
              <a:rPr b="1" lang="en-GB" sz="2000" spc="-1" strike="noStrike">
                <a:solidFill>
                  <a:srgbClr val="000000"/>
                </a:solidFill>
                <a:latin typeface="Arial"/>
                <a:ea typeface="DejaVu Sans"/>
              </a:rPr>
              <a:t>not</a:t>
            </a:r>
            <a:r>
              <a:rPr b="0" lang="en-GB" sz="2000" spc="-1" strike="noStrike">
                <a:solidFill>
                  <a:srgbClr val="000000"/>
                </a:solidFill>
                <a:latin typeface="Arial"/>
                <a:ea typeface="DejaVu Sans"/>
              </a:rPr>
              <a:t> to represent boolean operations; and so on</a:t>
            </a: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1728000" y="864000"/>
            <a:ext cx="5974560" cy="57420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Definitions (Cont.)</a:t>
            </a:r>
            <a:endParaRPr b="0" lang="en-GB" sz="3200" spc="-1" strike="noStrike">
              <a:latin typeface="Arial"/>
            </a:endParaRPr>
          </a:p>
        </p:txBody>
      </p:sp>
      <p:sp>
        <p:nvSpPr>
          <p:cNvPr id="146" name="CustomShape 2"/>
          <p:cNvSpPr/>
          <p:nvPr/>
        </p:nvSpPr>
        <p:spPr>
          <a:xfrm>
            <a:off x="793440" y="1728000"/>
            <a:ext cx="7630200" cy="424764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Identifiers</a:t>
            </a:r>
            <a:r>
              <a:rPr b="0" lang="en-GB" sz="2000" spc="-1" strike="noStrike">
                <a:solidFill>
                  <a:srgbClr val="000000"/>
                </a:solidFill>
                <a:latin typeface="Arial"/>
                <a:ea typeface="DejaVu Sans"/>
              </a:rPr>
              <a:t> – a P-cr of a name</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You can use a sequence of letters, digits and underscores, the first of which must </a:t>
            </a:r>
            <a:r>
              <a:rPr b="1" lang="en-GB" sz="2000" spc="-1" strike="noStrike">
                <a:solidFill>
                  <a:srgbClr val="000000"/>
                </a:solidFill>
                <a:latin typeface="Arial"/>
                <a:ea typeface="DejaVu Sans"/>
              </a:rPr>
              <a:t>not</a:t>
            </a:r>
            <a:r>
              <a:rPr b="0" lang="en-GB" sz="2000" spc="-1" strike="noStrike">
                <a:solidFill>
                  <a:srgbClr val="000000"/>
                </a:solidFill>
                <a:latin typeface="Arial"/>
                <a:ea typeface="DejaVu Sans"/>
              </a:rPr>
              <a:t> be a digit</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These are legal Python identifiers:</a:t>
            </a:r>
            <a:endParaRPr b="0" lang="en-GB" sz="2000" spc="-1" strike="noStrike">
              <a:latin typeface="Arial"/>
            </a:endParaRPr>
          </a:p>
          <a:p>
            <a:pPr>
              <a:lnSpc>
                <a:spcPct val="100000"/>
              </a:lnSpc>
            </a:pPr>
            <a:r>
              <a:rPr b="0" lang="en-GB" sz="2000" spc="-1" strike="noStrike">
                <a:solidFill>
                  <a:srgbClr val="000000"/>
                </a:solidFill>
                <a:latin typeface="Arial"/>
                <a:ea typeface="DejaVu Sans"/>
              </a:rPr>
              <a:t>Abc, Ab_, abc123, a_b</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These are </a:t>
            </a:r>
            <a:r>
              <a:rPr b="1" lang="en-GB" sz="2000" spc="-1" strike="noStrike">
                <a:solidFill>
                  <a:srgbClr val="000000"/>
                </a:solidFill>
                <a:latin typeface="Arial"/>
                <a:ea typeface="DejaVu Sans"/>
              </a:rPr>
              <a:t>not</a:t>
            </a:r>
            <a:r>
              <a:rPr b="0" lang="en-GB" sz="2000" spc="-1" strike="noStrike">
                <a:solidFill>
                  <a:srgbClr val="000000"/>
                </a:solidFill>
                <a:latin typeface="Arial"/>
                <a:ea typeface="DejaVu Sans"/>
              </a:rPr>
              <a:t> legal Python identifiers:</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Ab*, 1abc, a+b</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Identifiers are all case sensitive, so </a:t>
            </a:r>
            <a:r>
              <a:rPr b="1" lang="en-GB" sz="2000" spc="-1" strike="noStrike">
                <a:solidFill>
                  <a:srgbClr val="000000"/>
                </a:solidFill>
                <a:latin typeface="Arial"/>
                <a:ea typeface="DejaVu Sans"/>
              </a:rPr>
              <a:t>Ab, ab, AB</a:t>
            </a:r>
            <a:r>
              <a:rPr b="0" lang="en-GB" sz="2000" spc="-1" strike="noStrike">
                <a:solidFill>
                  <a:srgbClr val="000000"/>
                </a:solidFill>
                <a:latin typeface="Arial"/>
                <a:ea typeface="DejaVu Sans"/>
              </a:rPr>
              <a:t> and </a:t>
            </a:r>
            <a:r>
              <a:rPr b="1" lang="en-GB" sz="2000" spc="-1" strike="noStrike">
                <a:solidFill>
                  <a:srgbClr val="000000"/>
                </a:solidFill>
                <a:latin typeface="Arial"/>
                <a:ea typeface="DejaVu Sans"/>
              </a:rPr>
              <a:t>aB</a:t>
            </a:r>
            <a:r>
              <a:rPr b="0" lang="en-GB" sz="2000" spc="-1" strike="noStrike">
                <a:solidFill>
                  <a:srgbClr val="000000"/>
                </a:solidFill>
                <a:latin typeface="Arial"/>
                <a:ea typeface="DejaVu Sans"/>
              </a:rPr>
              <a:t> are all different</a:t>
            </a:r>
            <a:endParaRPr b="0" lang="en-GB" sz="20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1728000" y="864000"/>
            <a:ext cx="5974560" cy="57420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Definitions (Cont.)</a:t>
            </a:r>
            <a:endParaRPr b="0" lang="en-GB" sz="3200" spc="-1" strike="noStrike">
              <a:latin typeface="Arial"/>
            </a:endParaRPr>
          </a:p>
        </p:txBody>
      </p:sp>
      <p:sp>
        <p:nvSpPr>
          <p:cNvPr id="148" name="CustomShape 2"/>
          <p:cNvSpPr/>
          <p:nvPr/>
        </p:nvSpPr>
        <p:spPr>
          <a:xfrm>
            <a:off x="793440" y="1728000"/>
            <a:ext cx="7630200" cy="424764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Identifiers</a:t>
            </a:r>
            <a:r>
              <a:rPr b="0" lang="en-GB" sz="2000" spc="-1" strike="noStrike">
                <a:solidFill>
                  <a:srgbClr val="000000"/>
                </a:solidFill>
                <a:latin typeface="Arial"/>
                <a:ea typeface="DejaVu Sans"/>
              </a:rPr>
              <a:t> (Cont.)</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Certain </a:t>
            </a:r>
            <a:r>
              <a:rPr b="1" i="1" lang="en-GB" sz="2000" spc="-1" strike="noStrike">
                <a:solidFill>
                  <a:srgbClr val="000000"/>
                </a:solidFill>
                <a:latin typeface="Arial"/>
                <a:ea typeface="DejaVu Sans"/>
              </a:rPr>
              <a:t>keywords</a:t>
            </a:r>
            <a:r>
              <a:rPr b="0" lang="en-GB" sz="2000" spc="-1" strike="noStrike">
                <a:solidFill>
                  <a:srgbClr val="000000"/>
                </a:solidFill>
                <a:latin typeface="Arial"/>
                <a:ea typeface="DejaVu Sans"/>
              </a:rPr>
              <a:t> are reserved, and you cannot use them, such as </a:t>
            </a:r>
            <a:r>
              <a:rPr b="1" i="1" lang="en-GB" sz="2000" spc="-1" strike="noStrike">
                <a:solidFill>
                  <a:srgbClr val="000000"/>
                </a:solidFill>
                <a:latin typeface="Arial"/>
                <a:ea typeface="DejaVu Sans"/>
              </a:rPr>
              <a:t>and, import, in, def, while, from, lambda</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Other names – such as </a:t>
            </a:r>
            <a:r>
              <a:rPr b="1" i="1" lang="en-GB" sz="2000" spc="-1" strike="noStrike">
                <a:solidFill>
                  <a:srgbClr val="000000"/>
                </a:solidFill>
                <a:latin typeface="Arial"/>
                <a:ea typeface="DejaVu Sans"/>
              </a:rPr>
              <a:t>int, sum, min, max, len, id, file</a:t>
            </a:r>
            <a:r>
              <a:rPr b="0" i="1" lang="en-GB" sz="2000" spc="-1" strike="noStrike">
                <a:solidFill>
                  <a:srgbClr val="000000"/>
                </a:solidFill>
                <a:latin typeface="Arial"/>
                <a:ea typeface="DejaVu Sans"/>
              </a:rPr>
              <a:t> </a:t>
            </a:r>
            <a:r>
              <a:rPr b="0" lang="en-GB" sz="2000" spc="-1" strike="noStrike">
                <a:solidFill>
                  <a:srgbClr val="000000"/>
                </a:solidFill>
                <a:latin typeface="Arial"/>
                <a:ea typeface="DejaVu Sans"/>
              </a:rPr>
              <a:t>and</a:t>
            </a:r>
            <a:r>
              <a:rPr b="0" i="1" lang="en-GB" sz="2000" spc="-1" strike="noStrike">
                <a:solidFill>
                  <a:srgbClr val="000000"/>
                </a:solidFill>
                <a:latin typeface="Arial"/>
                <a:ea typeface="DejaVu Sans"/>
              </a:rPr>
              <a:t> </a:t>
            </a:r>
            <a:r>
              <a:rPr b="1" i="1" lang="en-GB" sz="2000" spc="-1" strike="noStrike">
                <a:solidFill>
                  <a:srgbClr val="000000"/>
                </a:solidFill>
                <a:latin typeface="Arial"/>
                <a:ea typeface="DejaVu Sans"/>
              </a:rPr>
              <a:t>input</a:t>
            </a:r>
            <a:r>
              <a:rPr b="0" i="1" lang="en-GB" sz="2000" spc="-1" strike="noStrike">
                <a:solidFill>
                  <a:srgbClr val="000000"/>
                </a:solidFill>
                <a:latin typeface="Arial"/>
                <a:ea typeface="DejaVu Sans"/>
              </a:rPr>
              <a:t> – </a:t>
            </a:r>
            <a:r>
              <a:rPr b="0" lang="en-GB" sz="2000" spc="-1" strike="noStrike">
                <a:solidFill>
                  <a:srgbClr val="000000"/>
                </a:solidFill>
                <a:latin typeface="Arial"/>
                <a:ea typeface="DejaVu Sans"/>
              </a:rPr>
              <a:t>also have special meaning, so you should not use them either.</a:t>
            </a:r>
            <a:endParaRPr b="0" lang="en-GB" sz="20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728000" y="864000"/>
            <a:ext cx="5974560" cy="57420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Definitions (Cont.)</a:t>
            </a:r>
            <a:endParaRPr b="0" lang="en-GB" sz="3200" spc="-1" strike="noStrike">
              <a:latin typeface="Arial"/>
            </a:endParaRPr>
          </a:p>
        </p:txBody>
      </p:sp>
      <p:sp>
        <p:nvSpPr>
          <p:cNvPr id="150" name="CustomShape 2"/>
          <p:cNvSpPr/>
          <p:nvPr/>
        </p:nvSpPr>
        <p:spPr>
          <a:xfrm>
            <a:off x="793800" y="1656360"/>
            <a:ext cx="7630200" cy="424764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Variables </a:t>
            </a:r>
            <a:r>
              <a:rPr b="0" lang="en-GB" sz="2000" spc="-1" strike="noStrike">
                <a:solidFill>
                  <a:srgbClr val="000000"/>
                </a:solidFill>
                <a:latin typeface="Arial"/>
                <a:ea typeface="DejaVu Sans"/>
              </a:rPr>
              <a:t>– a name associated with a data type value</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By convention, we give a name beginning with a lower case letter, followed by lower case letters, uppercase letters and digits. We use uppercase letters to mark the next words of a multi word variable name. So, for example, we could use:</a:t>
            </a:r>
            <a:endParaRPr b="0" lang="en-GB" sz="2000" spc="-1" strike="noStrike">
              <a:latin typeface="Arial"/>
            </a:endParaRPr>
          </a:p>
          <a:p>
            <a:pPr>
              <a:lnSpc>
                <a:spcPct val="100000"/>
              </a:lnSpc>
            </a:pPr>
            <a:r>
              <a:rPr b="1" lang="en-GB" sz="2000" spc="-1" strike="noStrike">
                <a:solidFill>
                  <a:srgbClr val="000000"/>
                </a:solidFill>
                <a:latin typeface="Arial"/>
                <a:ea typeface="DejaVu Sans"/>
              </a:rPr>
              <a:t>a, b, x, y, total, isLeapYear, lastEntry, option1, option2</a:t>
            </a: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1728000" y="864000"/>
            <a:ext cx="5974560" cy="57420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Definitions (Cont.)</a:t>
            </a:r>
            <a:endParaRPr b="0" lang="en-GB" sz="3200" spc="-1" strike="noStrike">
              <a:latin typeface="Arial"/>
            </a:endParaRPr>
          </a:p>
        </p:txBody>
      </p:sp>
      <p:sp>
        <p:nvSpPr>
          <p:cNvPr id="152" name="CustomShape 2"/>
          <p:cNvSpPr/>
          <p:nvPr/>
        </p:nvSpPr>
        <p:spPr>
          <a:xfrm>
            <a:off x="793440" y="1728000"/>
            <a:ext cx="7630200" cy="424764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Constant Variables </a:t>
            </a:r>
            <a:r>
              <a:rPr b="0" lang="en-GB" sz="2000" spc="-1" strike="noStrike">
                <a:solidFill>
                  <a:srgbClr val="000000"/>
                </a:solidFill>
                <a:latin typeface="Arial"/>
                <a:ea typeface="DejaVu Sans"/>
              </a:rPr>
              <a:t>– a variable that remains the same</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By convention, we use an upper case letter, followed by uppercase letters, digits and underscores thus:</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SUPER_FAST, DARK_BLUE</a:t>
            </a:r>
            <a:r>
              <a:rPr b="0" lang="en-GB" sz="2000" spc="-1" strike="noStrike">
                <a:solidFill>
                  <a:srgbClr val="000000"/>
                </a:solidFill>
                <a:latin typeface="Arial"/>
                <a:ea typeface="DejaVu Sans"/>
              </a:rPr>
              <a:t> and </a:t>
            </a:r>
            <a:r>
              <a:rPr b="1" lang="en-GB" sz="2000" spc="-1" strike="noStrike">
                <a:solidFill>
                  <a:srgbClr val="000000"/>
                </a:solidFill>
                <a:latin typeface="Arial"/>
                <a:ea typeface="DejaVu Sans"/>
              </a:rPr>
              <a:t>ALWAYS_THE_SAME</a:t>
            </a: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1728000" y="864000"/>
            <a:ext cx="5974560" cy="57420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Definitions (Cont.)</a:t>
            </a:r>
            <a:endParaRPr b="0" lang="en-GB" sz="3200" spc="-1" strike="noStrike">
              <a:latin typeface="Arial"/>
            </a:endParaRPr>
          </a:p>
        </p:txBody>
      </p:sp>
      <p:sp>
        <p:nvSpPr>
          <p:cNvPr id="154" name="CustomShape 2"/>
          <p:cNvSpPr/>
          <p:nvPr/>
        </p:nvSpPr>
        <p:spPr>
          <a:xfrm>
            <a:off x="793440" y="1728000"/>
            <a:ext cx="7630200" cy="424764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Expressions </a:t>
            </a:r>
            <a:r>
              <a:rPr b="0" lang="en-GB" sz="2000" spc="-1" strike="noStrike">
                <a:solidFill>
                  <a:srgbClr val="000000"/>
                </a:solidFill>
                <a:latin typeface="Arial"/>
                <a:ea typeface="DejaVu Sans"/>
              </a:rPr>
              <a:t>– a combination of literals, variables and operators that Python uses to produce a value</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Many expressions look just like a mathematical formula, using operators to specify data-type operations to be performed on one or more operands. Mostly, we will start with binary operators that take exactly two operands, like </a:t>
            </a:r>
            <a:r>
              <a:rPr b="1" lang="en-GB" sz="2000" spc="-1" strike="noStrike">
                <a:solidFill>
                  <a:srgbClr val="000000"/>
                </a:solidFill>
                <a:latin typeface="Arial"/>
                <a:ea typeface="DejaVu Sans"/>
              </a:rPr>
              <a:t>x – 3</a:t>
            </a:r>
            <a:r>
              <a:rPr b="0" lang="en-GB" sz="2000" spc="-1" strike="noStrike">
                <a:solidFill>
                  <a:srgbClr val="000000"/>
                </a:solidFill>
                <a:latin typeface="Arial"/>
                <a:ea typeface="DejaVu Sans"/>
              </a:rPr>
              <a:t> or </a:t>
            </a:r>
            <a:r>
              <a:rPr b="1" lang="en-GB" sz="2000" spc="-1" strike="noStrike">
                <a:solidFill>
                  <a:srgbClr val="000000"/>
                </a:solidFill>
                <a:latin typeface="Arial"/>
                <a:ea typeface="DejaVu Sans"/>
              </a:rPr>
              <a:t>5 * x</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But they can be anything, even with parentheses. For example</a:t>
            </a:r>
            <a:endParaRPr b="0" lang="en-GB" sz="2000" spc="-1" strike="noStrike">
              <a:latin typeface="Arial"/>
            </a:endParaRPr>
          </a:p>
          <a:p>
            <a:pPr>
              <a:lnSpc>
                <a:spcPct val="100000"/>
              </a:lnSpc>
            </a:pPr>
            <a:r>
              <a:rPr b="1" lang="en-GB" sz="2000" spc="-1" strike="noStrike">
                <a:solidFill>
                  <a:srgbClr val="000000"/>
                </a:solidFill>
                <a:latin typeface="Arial"/>
                <a:ea typeface="DejaVu Sans"/>
              </a:rPr>
              <a:t>4 * (x – 3)</a:t>
            </a:r>
            <a:r>
              <a:rPr b="0" lang="en-GB" sz="2000" spc="-1" strike="noStrike">
                <a:solidFill>
                  <a:srgbClr val="000000"/>
                </a:solidFill>
                <a:latin typeface="Arial"/>
                <a:ea typeface="DejaVu Sans"/>
              </a:rPr>
              <a:t> or </a:t>
            </a:r>
            <a:r>
              <a:rPr b="1" lang="en-GB" sz="2000" spc="-1" strike="noStrike">
                <a:solidFill>
                  <a:srgbClr val="000000"/>
                </a:solidFill>
                <a:latin typeface="Arial"/>
                <a:ea typeface="DejaVu Sans"/>
              </a:rPr>
              <a:t>5 * x - 6</a:t>
            </a: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1728000" y="864000"/>
            <a:ext cx="5974560" cy="57420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Definitions (Cont.)</a:t>
            </a:r>
            <a:endParaRPr b="0" lang="en-GB" sz="3200" spc="-1" strike="noStrike">
              <a:latin typeface="Arial"/>
            </a:endParaRPr>
          </a:p>
        </p:txBody>
      </p:sp>
      <p:sp>
        <p:nvSpPr>
          <p:cNvPr id="156" name="CustomShape 2"/>
          <p:cNvSpPr/>
          <p:nvPr/>
        </p:nvSpPr>
        <p:spPr>
          <a:xfrm>
            <a:off x="793440" y="1728000"/>
            <a:ext cx="7630200" cy="424764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Operator Precedence</a:t>
            </a:r>
            <a:r>
              <a:rPr b="0" lang="en-GB" sz="2000" spc="-1" strike="noStrike">
                <a:solidFill>
                  <a:srgbClr val="000000"/>
                </a:solidFill>
                <a:latin typeface="Arial"/>
                <a:ea typeface="DejaVu Sans"/>
              </a:rPr>
              <a:t> – a sequence of the order Python uses to process operations</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Python has natural and well defined sequence rules, to ensure the calculations are carried out in the correct order. For example. Multiplication and division take place before addition and subtraction, so that </a:t>
            </a:r>
            <a:r>
              <a:rPr b="1" lang="en-GB" sz="2000" spc="-1" strike="noStrike">
                <a:solidFill>
                  <a:srgbClr val="000000"/>
                </a:solidFill>
                <a:latin typeface="Arial"/>
                <a:ea typeface="DejaVu Sans"/>
              </a:rPr>
              <a:t>a – b * c</a:t>
            </a:r>
            <a:r>
              <a:rPr b="0" lang="en-GB" sz="2000" spc="-1" strike="noStrike">
                <a:solidFill>
                  <a:srgbClr val="000000"/>
                </a:solidFill>
                <a:latin typeface="Arial"/>
                <a:ea typeface="DejaVu Sans"/>
              </a:rPr>
              <a:t> and </a:t>
            </a:r>
            <a:r>
              <a:rPr b="1" lang="en-GB" sz="2000" spc="-1" strike="noStrike">
                <a:solidFill>
                  <a:srgbClr val="000000"/>
                </a:solidFill>
                <a:latin typeface="Arial"/>
                <a:ea typeface="DejaVu Sans"/>
              </a:rPr>
              <a:t>a – (b * c)</a:t>
            </a:r>
            <a:r>
              <a:rPr b="0" lang="en-GB" sz="2000" spc="-1" strike="noStrike">
                <a:solidFill>
                  <a:srgbClr val="000000"/>
                </a:solidFill>
                <a:latin typeface="Arial"/>
                <a:ea typeface="DejaVu Sans"/>
              </a:rPr>
              <a:t> represent the same sequence of operations</a:t>
            </a:r>
            <a:endParaRPr b="0" lang="en-GB" sz="20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1728000" y="864000"/>
            <a:ext cx="5974560" cy="574200"/>
          </a:xfrm>
          <a:prstGeom prst="rect">
            <a:avLst/>
          </a:prstGeom>
          <a:noFill/>
          <a:ln>
            <a:noFill/>
          </a:ln>
        </p:spPr>
        <p:style>
          <a:lnRef idx="0"/>
          <a:fillRef idx="0"/>
          <a:effectRef idx="0"/>
          <a:fontRef idx="minor"/>
        </p:style>
        <p:txBody>
          <a:bodyPr lIns="90000" rIns="90000" tIns="45000" bIns="45000"/>
          <a:p>
            <a:pPr algn="ctr">
              <a:lnSpc>
                <a:spcPct val="100000"/>
              </a:lnSpc>
            </a:pPr>
            <a:r>
              <a:rPr b="0" lang="en-GB" sz="3200" spc="-1" strike="noStrike">
                <a:solidFill>
                  <a:srgbClr val="000000"/>
                </a:solidFill>
                <a:latin typeface="Arial"/>
                <a:ea typeface="DejaVu Sans"/>
              </a:rPr>
              <a:t>More tomorrow...</a:t>
            </a:r>
            <a:endParaRPr b="0" lang="en-GB" sz="3200" spc="-1" strike="noStrike">
              <a:latin typeface="Arial"/>
            </a:endParaRPr>
          </a:p>
        </p:txBody>
      </p:sp>
      <p:sp>
        <p:nvSpPr>
          <p:cNvPr id="158" name="CustomShape 2"/>
          <p:cNvSpPr/>
          <p:nvPr/>
        </p:nvSpPr>
        <p:spPr>
          <a:xfrm>
            <a:off x="1800000" y="2317320"/>
            <a:ext cx="6406200" cy="358488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Communication – or rather the lack of!</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solidFill>
                  <a:srgbClr val="000000"/>
                </a:solidFill>
                <a:latin typeface="Arial"/>
                <a:ea typeface="DejaVu Sans"/>
              </a:rPr>
              <a:t>Remember what I said earlier?</a:t>
            </a:r>
            <a:endParaRPr b="0" lang="en-GB" sz="20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457200" y="274680"/>
            <a:ext cx="8226360" cy="1139760"/>
          </a:xfrm>
          <a:prstGeom prst="rect">
            <a:avLst/>
          </a:prstGeom>
          <a:noFill/>
          <a:ln>
            <a:noFill/>
          </a:ln>
        </p:spPr>
        <p:style>
          <a:lnRef idx="0"/>
          <a:fillRef idx="0"/>
          <a:effectRef idx="0"/>
          <a:fontRef idx="minor"/>
        </p:style>
      </p:sp>
      <p:sp>
        <p:nvSpPr>
          <p:cNvPr id="87" name="CustomShape 2"/>
          <p:cNvSpPr/>
          <p:nvPr/>
        </p:nvSpPr>
        <p:spPr>
          <a:xfrm>
            <a:off x="457200" y="1600200"/>
            <a:ext cx="8226360" cy="452268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88" name="CustomShape 3"/>
          <p:cNvSpPr/>
          <p:nvPr/>
        </p:nvSpPr>
        <p:spPr>
          <a:xfrm>
            <a:off x="6553080" y="6356520"/>
            <a:ext cx="2130480" cy="361800"/>
          </a:xfrm>
          <a:prstGeom prst="rect">
            <a:avLst/>
          </a:prstGeom>
          <a:noFill/>
          <a:ln>
            <a:noFill/>
          </a:ln>
        </p:spPr>
        <p:style>
          <a:lnRef idx="0"/>
          <a:fillRef idx="0"/>
          <a:effectRef idx="0"/>
          <a:fontRef idx="minor"/>
        </p:style>
        <p:txBody>
          <a:bodyPr lIns="90000" rIns="90000" tIns="45000" bIns="45000" anchor="ctr"/>
          <a:p>
            <a:pPr algn="r">
              <a:lnSpc>
                <a:spcPct val="100000"/>
              </a:lnSpc>
            </a:pPr>
            <a:fld id="{34D24818-4DEC-491B-82B6-09695470D076}" type="slidenum">
              <a:rPr b="0" lang="en-GB" sz="1200" spc="-1" strike="noStrike">
                <a:solidFill>
                  <a:srgbClr val="8b8b8b"/>
                </a:solidFill>
                <a:latin typeface="Calibri"/>
                <a:ea typeface="DejaVu Sans"/>
              </a:rPr>
              <a:t>&lt;number&gt;</a:t>
            </a:fld>
            <a:endParaRPr b="0" lang="en-GB" sz="1200" spc="-1" strike="noStrike">
              <a:latin typeface="Arial"/>
            </a:endParaRPr>
          </a:p>
        </p:txBody>
      </p:sp>
      <p:sp>
        <p:nvSpPr>
          <p:cNvPr id="89" name="CustomShape 4"/>
          <p:cNvSpPr/>
          <p:nvPr/>
        </p:nvSpPr>
        <p:spPr>
          <a:xfrm>
            <a:off x="1008000" y="2160000"/>
            <a:ext cx="7525080" cy="380916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Next week’s Practical 2 (Cont.)</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We will need to ensure we have some kind of suitable environment in which to work effectively.</a:t>
            </a:r>
            <a:endParaRPr b="0" lang="en-GB" sz="2000" spc="-1" strike="noStrike">
              <a:latin typeface="Arial"/>
            </a:endParaRPr>
          </a:p>
          <a:p>
            <a:pPr>
              <a:lnSpc>
                <a:spcPct val="100000"/>
              </a:lnSpc>
            </a:pPr>
            <a:r>
              <a:rPr b="0" lang="en-GB" sz="2000" spc="-1" strike="noStrike">
                <a:solidFill>
                  <a:srgbClr val="000000"/>
                </a:solidFill>
                <a:latin typeface="Arial"/>
                <a:ea typeface="DejaVu Sans"/>
              </a:rPr>
              <a:t>We require to be able to compose programs, which means we require either a text editor suitable for programming, or an Integrated Development Environment (IDE) for when we become much more skilled later. </a:t>
            </a:r>
            <a:endParaRPr b="0" lang="en-GB" sz="2000" spc="-1" strike="noStrike">
              <a:latin typeface="Arial"/>
            </a:endParaRPr>
          </a:p>
          <a:p>
            <a:pPr>
              <a:lnSpc>
                <a:spcPct val="100000"/>
              </a:lnSpc>
            </a:pPr>
            <a:r>
              <a:rPr b="0" lang="en-GB" sz="2000" spc="-1" strike="noStrike">
                <a:solidFill>
                  <a:srgbClr val="000000"/>
                </a:solidFill>
                <a:latin typeface="Arial"/>
                <a:ea typeface="DejaVu Sans"/>
              </a:rPr>
              <a:t>A word processor is not suitable for this task, as it also incorporates mostly hidden commands to ensure the output displays correctly, all of which gets in the way of our programs.</a:t>
            </a:r>
            <a:endParaRPr b="0" lang="en-GB" sz="2000" spc="-1" strike="noStrike">
              <a:latin typeface="Arial"/>
            </a:endParaRPr>
          </a:p>
          <a:p>
            <a:pPr>
              <a:lnSpc>
                <a:spcPct val="100000"/>
              </a:lnSpc>
            </a:pPr>
            <a:endParaRPr b="0" lang="en-GB" sz="2000" spc="-1" strike="noStrike">
              <a:latin typeface="Arial"/>
            </a:endParaRPr>
          </a:p>
        </p:txBody>
      </p:sp>
      <p:sp>
        <p:nvSpPr>
          <p:cNvPr id="90" name="CustomShape 5"/>
          <p:cNvSpPr/>
          <p:nvPr/>
        </p:nvSpPr>
        <p:spPr>
          <a:xfrm>
            <a:off x="2592000" y="864000"/>
            <a:ext cx="4030200" cy="646200"/>
          </a:xfrm>
          <a:prstGeom prst="rect">
            <a:avLst/>
          </a:prstGeom>
          <a:noFill/>
          <a:ln>
            <a:noFill/>
          </a:ln>
        </p:spPr>
        <p:style>
          <a:lnRef idx="0"/>
          <a:fillRef idx="0"/>
          <a:effectRef idx="0"/>
          <a:fontRef idx="minor"/>
        </p:style>
        <p:txBody>
          <a:bodyPr lIns="90000" rIns="90000" tIns="45000" bIns="45000"/>
          <a:p>
            <a:pPr>
              <a:lnSpc>
                <a:spcPct val="100000"/>
              </a:lnSpc>
            </a:pPr>
            <a:r>
              <a:rPr b="1" lang="en-GB" sz="2800" spc="-1" strike="noStrike">
                <a:solidFill>
                  <a:srgbClr val="000000"/>
                </a:solidFill>
                <a:latin typeface="Arial"/>
                <a:ea typeface="DejaVu Sans"/>
              </a:rPr>
              <a:t>Introduction (Cont.)</a:t>
            </a:r>
            <a:endParaRPr b="0" lang="en-GB" sz="2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457200" y="274680"/>
            <a:ext cx="8226360" cy="1139760"/>
          </a:xfrm>
          <a:prstGeom prst="rect">
            <a:avLst/>
          </a:prstGeom>
          <a:noFill/>
          <a:ln>
            <a:noFill/>
          </a:ln>
        </p:spPr>
        <p:style>
          <a:lnRef idx="0"/>
          <a:fillRef idx="0"/>
          <a:effectRef idx="0"/>
          <a:fontRef idx="minor"/>
        </p:style>
      </p:sp>
      <p:sp>
        <p:nvSpPr>
          <p:cNvPr id="92" name="CustomShape 2"/>
          <p:cNvSpPr/>
          <p:nvPr/>
        </p:nvSpPr>
        <p:spPr>
          <a:xfrm>
            <a:off x="457200" y="1600200"/>
            <a:ext cx="8226360" cy="452268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93" name="CustomShape 3"/>
          <p:cNvSpPr/>
          <p:nvPr/>
        </p:nvSpPr>
        <p:spPr>
          <a:xfrm>
            <a:off x="6553080" y="6356520"/>
            <a:ext cx="2130480" cy="361800"/>
          </a:xfrm>
          <a:prstGeom prst="rect">
            <a:avLst/>
          </a:prstGeom>
          <a:noFill/>
          <a:ln>
            <a:noFill/>
          </a:ln>
        </p:spPr>
        <p:style>
          <a:lnRef idx="0"/>
          <a:fillRef idx="0"/>
          <a:effectRef idx="0"/>
          <a:fontRef idx="minor"/>
        </p:style>
        <p:txBody>
          <a:bodyPr lIns="90000" rIns="90000" tIns="45000" bIns="45000" anchor="ctr"/>
          <a:p>
            <a:pPr algn="r">
              <a:lnSpc>
                <a:spcPct val="100000"/>
              </a:lnSpc>
            </a:pPr>
            <a:fld id="{0C7C7EEC-F184-4DC0-B4CE-24A55581A879}" type="slidenum">
              <a:rPr b="0" lang="en-GB" sz="1200" spc="-1" strike="noStrike">
                <a:solidFill>
                  <a:srgbClr val="8b8b8b"/>
                </a:solidFill>
                <a:latin typeface="Calibri"/>
                <a:ea typeface="DejaVu Sans"/>
              </a:rPr>
              <a:t>&lt;number&gt;</a:t>
            </a:fld>
            <a:endParaRPr b="0" lang="en-GB" sz="1200" spc="-1" strike="noStrike">
              <a:latin typeface="Arial"/>
            </a:endParaRPr>
          </a:p>
        </p:txBody>
      </p:sp>
      <p:sp>
        <p:nvSpPr>
          <p:cNvPr id="94" name="CustomShape 4"/>
          <p:cNvSpPr/>
          <p:nvPr/>
        </p:nvSpPr>
        <p:spPr>
          <a:xfrm>
            <a:off x="1008000" y="2088000"/>
            <a:ext cx="7525080" cy="398448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Next week’s Practical 2 (Cont.)</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ea typeface="DejaVu Sans"/>
              </a:rPr>
              <a:t>We will provide you with a copy of all the programs covered in the course book, a number of useful data sets, and a number of function programs prepared specifically for this course.</a:t>
            </a:r>
            <a:endParaRPr b="0" lang="en-GB" sz="2000" spc="-1" strike="noStrike">
              <a:latin typeface="Arial"/>
            </a:endParaRPr>
          </a:p>
          <a:p>
            <a:pPr>
              <a:lnSpc>
                <a:spcPct val="100000"/>
              </a:lnSpc>
            </a:pPr>
            <a:r>
              <a:rPr b="0" lang="en-GB" sz="2000" spc="-1" strike="noStrike">
                <a:solidFill>
                  <a:srgbClr val="000000"/>
                </a:solidFill>
                <a:latin typeface="Arial"/>
                <a:ea typeface="DejaVu Sans"/>
              </a:rPr>
              <a:t>We will recommend exactly what you need, whether you use Windows, Mac or Linux for your Operating System.</a:t>
            </a:r>
            <a:endParaRPr b="0" lang="en-GB" sz="2000" spc="-1" strike="noStrike">
              <a:latin typeface="Arial"/>
            </a:endParaRPr>
          </a:p>
        </p:txBody>
      </p:sp>
      <p:sp>
        <p:nvSpPr>
          <p:cNvPr id="95" name="CustomShape 5"/>
          <p:cNvSpPr/>
          <p:nvPr/>
        </p:nvSpPr>
        <p:spPr>
          <a:xfrm>
            <a:off x="2592000" y="864000"/>
            <a:ext cx="4030200" cy="646200"/>
          </a:xfrm>
          <a:prstGeom prst="rect">
            <a:avLst/>
          </a:prstGeom>
          <a:noFill/>
          <a:ln>
            <a:noFill/>
          </a:ln>
        </p:spPr>
        <p:style>
          <a:lnRef idx="0"/>
          <a:fillRef idx="0"/>
          <a:effectRef idx="0"/>
          <a:fontRef idx="minor"/>
        </p:style>
        <p:txBody>
          <a:bodyPr lIns="90000" rIns="90000" tIns="45000" bIns="45000"/>
          <a:p>
            <a:pPr>
              <a:lnSpc>
                <a:spcPct val="100000"/>
              </a:lnSpc>
            </a:pPr>
            <a:r>
              <a:rPr b="1" lang="en-GB" sz="2800" spc="-1" strike="noStrike">
                <a:solidFill>
                  <a:srgbClr val="000000"/>
                </a:solidFill>
                <a:latin typeface="Arial"/>
                <a:ea typeface="DejaVu Sans"/>
              </a:rPr>
              <a:t>Introduction (Cont.)</a:t>
            </a:r>
            <a:endParaRPr b="0" lang="en-GB" sz="2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457200" y="274680"/>
            <a:ext cx="8226360" cy="1139760"/>
          </a:xfrm>
          <a:prstGeom prst="rect">
            <a:avLst/>
          </a:prstGeom>
          <a:noFill/>
          <a:ln>
            <a:noFill/>
          </a:ln>
        </p:spPr>
        <p:style>
          <a:lnRef idx="0"/>
          <a:fillRef idx="0"/>
          <a:effectRef idx="0"/>
          <a:fontRef idx="minor"/>
        </p:style>
      </p:sp>
      <p:sp>
        <p:nvSpPr>
          <p:cNvPr id="97" name="CustomShape 2"/>
          <p:cNvSpPr/>
          <p:nvPr/>
        </p:nvSpPr>
        <p:spPr>
          <a:xfrm>
            <a:off x="457200" y="1600200"/>
            <a:ext cx="8226360" cy="452268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98" name="CustomShape 3"/>
          <p:cNvSpPr/>
          <p:nvPr/>
        </p:nvSpPr>
        <p:spPr>
          <a:xfrm>
            <a:off x="6553080" y="6356520"/>
            <a:ext cx="2130480" cy="361800"/>
          </a:xfrm>
          <a:prstGeom prst="rect">
            <a:avLst/>
          </a:prstGeom>
          <a:noFill/>
          <a:ln>
            <a:noFill/>
          </a:ln>
        </p:spPr>
        <p:style>
          <a:lnRef idx="0"/>
          <a:fillRef idx="0"/>
          <a:effectRef idx="0"/>
          <a:fontRef idx="minor"/>
        </p:style>
        <p:txBody>
          <a:bodyPr lIns="90000" rIns="90000" tIns="45000" bIns="45000" anchor="ctr"/>
          <a:p>
            <a:pPr algn="r">
              <a:lnSpc>
                <a:spcPct val="100000"/>
              </a:lnSpc>
            </a:pPr>
            <a:fld id="{0DCB16D2-3B05-46BB-A9AB-098341ECE6B6}" type="slidenum">
              <a:rPr b="0" lang="en-GB" sz="1200" spc="-1" strike="noStrike">
                <a:solidFill>
                  <a:srgbClr val="8b8b8b"/>
                </a:solidFill>
                <a:latin typeface="Calibri"/>
                <a:ea typeface="DejaVu Sans"/>
              </a:rPr>
              <a:t>&lt;number&gt;</a:t>
            </a:fld>
            <a:endParaRPr b="0" lang="en-GB" sz="1200" spc="-1" strike="noStrike">
              <a:latin typeface="Arial"/>
            </a:endParaRPr>
          </a:p>
        </p:txBody>
      </p:sp>
      <p:sp>
        <p:nvSpPr>
          <p:cNvPr id="99" name="CustomShape 4"/>
          <p:cNvSpPr/>
          <p:nvPr/>
        </p:nvSpPr>
        <p:spPr>
          <a:xfrm>
            <a:off x="1008000" y="2088000"/>
            <a:ext cx="7525080" cy="398448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Arial"/>
                <a:ea typeface="DejaVu Sans"/>
              </a:rPr>
              <a:t>A standard 15 credit course</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1800" spc="-1" strike="noStrike">
                <a:solidFill>
                  <a:srgbClr val="000000"/>
                </a:solidFill>
                <a:latin typeface="Arial"/>
                <a:ea typeface="DejaVu Sans"/>
              </a:rPr>
              <a:t>The recommended work time you need to compete a 15 credit university course is estimated at 150 hours.</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Between lectures, tutorials and practicals, you will find that in most courses that will total somewhere between 38 and 50 hours.</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This means that on a best case scenario, you will be 100 hours short from the time you really need to spend. Ideally, you should make that up at the rate of 8 hours per week per course from the first week onwards.</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Do </a:t>
            </a:r>
            <a:r>
              <a:rPr b="1" lang="en-GB" sz="1800" spc="-1" strike="noStrike">
                <a:solidFill>
                  <a:srgbClr val="000000"/>
                </a:solidFill>
                <a:latin typeface="Arial"/>
                <a:ea typeface="DejaVu Sans"/>
              </a:rPr>
              <a:t>not</a:t>
            </a:r>
            <a:r>
              <a:rPr b="0" lang="en-GB" sz="1800" spc="-1" strike="noStrike">
                <a:solidFill>
                  <a:srgbClr val="000000"/>
                </a:solidFill>
                <a:latin typeface="Arial"/>
                <a:ea typeface="DejaVu Sans"/>
              </a:rPr>
              <a:t> make the mistake of thinking you can cram it all in at the end.</a:t>
            </a:r>
            <a:endParaRPr b="0" lang="en-GB" sz="1800" spc="-1" strike="noStrike">
              <a:latin typeface="Arial"/>
            </a:endParaRPr>
          </a:p>
        </p:txBody>
      </p:sp>
      <p:sp>
        <p:nvSpPr>
          <p:cNvPr id="100" name="CustomShape 5"/>
          <p:cNvSpPr/>
          <p:nvPr/>
        </p:nvSpPr>
        <p:spPr>
          <a:xfrm>
            <a:off x="1080000" y="864000"/>
            <a:ext cx="7056000" cy="936000"/>
          </a:xfrm>
          <a:prstGeom prst="rect">
            <a:avLst/>
          </a:prstGeom>
          <a:noFill/>
          <a:ln>
            <a:noFill/>
          </a:ln>
        </p:spPr>
        <p:style>
          <a:lnRef idx="0"/>
          <a:fillRef idx="0"/>
          <a:effectRef idx="0"/>
          <a:fontRef idx="minor"/>
        </p:style>
        <p:txBody>
          <a:bodyPr lIns="90000" rIns="90000" tIns="45000" bIns="45000"/>
          <a:p>
            <a:pPr algn="ctr">
              <a:lnSpc>
                <a:spcPct val="100000"/>
              </a:lnSpc>
            </a:pPr>
            <a:r>
              <a:rPr b="1" lang="en-GB" sz="2800" spc="-1" strike="noStrike">
                <a:solidFill>
                  <a:srgbClr val="000000"/>
                </a:solidFill>
                <a:latin typeface="Arial"/>
                <a:ea typeface="DejaVu Sans"/>
              </a:rPr>
              <a:t>A word on how much additional effort you need to put in for your courses</a:t>
            </a:r>
            <a:endParaRPr b="0" lang="en-GB" sz="2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457200" y="274680"/>
            <a:ext cx="8226360" cy="1139760"/>
          </a:xfrm>
          <a:prstGeom prst="rect">
            <a:avLst/>
          </a:prstGeom>
          <a:noFill/>
          <a:ln>
            <a:noFill/>
          </a:ln>
        </p:spPr>
        <p:style>
          <a:lnRef idx="0"/>
          <a:fillRef idx="0"/>
          <a:effectRef idx="0"/>
          <a:fontRef idx="minor"/>
        </p:style>
      </p:sp>
      <p:sp>
        <p:nvSpPr>
          <p:cNvPr id="102" name="CustomShape 2"/>
          <p:cNvSpPr/>
          <p:nvPr/>
        </p:nvSpPr>
        <p:spPr>
          <a:xfrm>
            <a:off x="457200" y="1600200"/>
            <a:ext cx="8226360" cy="452268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103" name="CustomShape 3"/>
          <p:cNvSpPr/>
          <p:nvPr/>
        </p:nvSpPr>
        <p:spPr>
          <a:xfrm>
            <a:off x="6553080" y="6356520"/>
            <a:ext cx="2130480" cy="361800"/>
          </a:xfrm>
          <a:prstGeom prst="rect">
            <a:avLst/>
          </a:prstGeom>
          <a:noFill/>
          <a:ln>
            <a:noFill/>
          </a:ln>
        </p:spPr>
        <p:style>
          <a:lnRef idx="0"/>
          <a:fillRef idx="0"/>
          <a:effectRef idx="0"/>
          <a:fontRef idx="minor"/>
        </p:style>
        <p:txBody>
          <a:bodyPr lIns="90000" rIns="90000" tIns="45000" bIns="45000" anchor="ctr"/>
          <a:p>
            <a:pPr algn="r">
              <a:lnSpc>
                <a:spcPct val="100000"/>
              </a:lnSpc>
            </a:pPr>
            <a:fld id="{C65C7922-AF30-46AC-B186-7F6B77EDB71A}" type="slidenum">
              <a:rPr b="0" lang="en-GB" sz="1200" spc="-1" strike="noStrike">
                <a:solidFill>
                  <a:srgbClr val="8b8b8b"/>
                </a:solidFill>
                <a:latin typeface="Calibri"/>
                <a:ea typeface="DejaVu Sans"/>
              </a:rPr>
              <a:t>&lt;number&gt;</a:t>
            </a:fld>
            <a:endParaRPr b="0" lang="en-GB" sz="1200" spc="-1" strike="noStrike">
              <a:latin typeface="Arial"/>
            </a:endParaRPr>
          </a:p>
        </p:txBody>
      </p:sp>
      <p:sp>
        <p:nvSpPr>
          <p:cNvPr id="104" name="CustomShape 4"/>
          <p:cNvSpPr/>
          <p:nvPr/>
        </p:nvSpPr>
        <p:spPr>
          <a:xfrm>
            <a:off x="1042560" y="2077920"/>
            <a:ext cx="7525080" cy="389772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0000"/>
                </a:solidFill>
                <a:latin typeface="Arial"/>
                <a:ea typeface="DejaVu Sans"/>
              </a:rPr>
              <a:t>Many of you will not be familiar with the Command Prompt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In the early days of computing, before the Graphical User Interface (GUI) was invented, all we had was the Command Prompt.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While a large black screen looks intimidating on first sight, the clue is in the name. It does exactly what it says on the tin. You give the computer a command, and it will carry it out for you. Your mouse is no use here. When the Command Prompt was all you used to have for a computer screen, there was no need for a mouse, so they had not been invented.</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105" name="CustomShape 5"/>
          <p:cNvSpPr/>
          <p:nvPr/>
        </p:nvSpPr>
        <p:spPr>
          <a:xfrm>
            <a:off x="1440000" y="864000"/>
            <a:ext cx="6479640" cy="646200"/>
          </a:xfrm>
          <a:prstGeom prst="rect">
            <a:avLst/>
          </a:prstGeom>
          <a:noFill/>
          <a:ln>
            <a:noFill/>
          </a:ln>
        </p:spPr>
        <p:style>
          <a:lnRef idx="0"/>
          <a:fillRef idx="0"/>
          <a:effectRef idx="0"/>
          <a:fontRef idx="minor"/>
        </p:style>
        <p:txBody>
          <a:bodyPr lIns="90000" rIns="90000" tIns="45000" bIns="45000"/>
          <a:p>
            <a:pPr algn="ctr">
              <a:lnSpc>
                <a:spcPct val="100000"/>
              </a:lnSpc>
            </a:pPr>
            <a:r>
              <a:rPr b="1" lang="en-GB" sz="2800" spc="-1" strike="noStrike">
                <a:solidFill>
                  <a:srgbClr val="000000"/>
                </a:solidFill>
                <a:latin typeface="Arial"/>
                <a:ea typeface="DejaVu Sans"/>
              </a:rPr>
              <a:t>The Command Prompt</a:t>
            </a:r>
            <a:endParaRPr b="0" lang="en-GB" sz="2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457200" y="274680"/>
            <a:ext cx="8226360" cy="1139760"/>
          </a:xfrm>
          <a:prstGeom prst="rect">
            <a:avLst/>
          </a:prstGeom>
          <a:noFill/>
          <a:ln>
            <a:noFill/>
          </a:ln>
        </p:spPr>
        <p:style>
          <a:lnRef idx="0"/>
          <a:fillRef idx="0"/>
          <a:effectRef idx="0"/>
          <a:fontRef idx="minor"/>
        </p:style>
      </p:sp>
      <p:sp>
        <p:nvSpPr>
          <p:cNvPr id="107" name="CustomShape 2"/>
          <p:cNvSpPr/>
          <p:nvPr/>
        </p:nvSpPr>
        <p:spPr>
          <a:xfrm>
            <a:off x="457200" y="1600200"/>
            <a:ext cx="8226360" cy="452268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108" name="CustomShape 3"/>
          <p:cNvSpPr/>
          <p:nvPr/>
        </p:nvSpPr>
        <p:spPr>
          <a:xfrm>
            <a:off x="6553080" y="6356520"/>
            <a:ext cx="2130480" cy="361800"/>
          </a:xfrm>
          <a:prstGeom prst="rect">
            <a:avLst/>
          </a:prstGeom>
          <a:noFill/>
          <a:ln>
            <a:noFill/>
          </a:ln>
        </p:spPr>
        <p:style>
          <a:lnRef idx="0"/>
          <a:fillRef idx="0"/>
          <a:effectRef idx="0"/>
          <a:fontRef idx="minor"/>
        </p:style>
        <p:txBody>
          <a:bodyPr lIns="90000" rIns="90000" tIns="45000" bIns="45000" anchor="ctr"/>
          <a:p>
            <a:pPr algn="r">
              <a:lnSpc>
                <a:spcPct val="100000"/>
              </a:lnSpc>
            </a:pPr>
            <a:fld id="{03FB1D16-931D-46B5-8942-45FF2A9F718E}" type="slidenum">
              <a:rPr b="0" lang="en-GB" sz="1200" spc="-1" strike="noStrike">
                <a:solidFill>
                  <a:srgbClr val="8b8b8b"/>
                </a:solidFill>
                <a:latin typeface="Calibri"/>
                <a:ea typeface="DejaVu Sans"/>
              </a:rPr>
              <a:t>&lt;number&gt;</a:t>
            </a:fld>
            <a:endParaRPr b="0" lang="en-GB" sz="1200" spc="-1" strike="noStrike">
              <a:latin typeface="Arial"/>
            </a:endParaRPr>
          </a:p>
        </p:txBody>
      </p:sp>
      <p:sp>
        <p:nvSpPr>
          <p:cNvPr id="109" name="CustomShape 4"/>
          <p:cNvSpPr/>
          <p:nvPr/>
        </p:nvSpPr>
        <p:spPr>
          <a:xfrm>
            <a:off x="1042560" y="2077920"/>
            <a:ext cx="7525080" cy="389772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0000"/>
                </a:solidFill>
                <a:latin typeface="Arial"/>
                <a:ea typeface="DejaVu Sans"/>
              </a:rPr>
              <a:t>Those of you who use Windows machines will find this particularly challenging becauase of the lazy way Windows allows you to save file names</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In the Command Prompt envionment you will operate within, upper case and lower case characters are treated the same way. For most programming environments and Mac and Linux Command Line interfaces, they are </a:t>
            </a:r>
            <a:r>
              <a:rPr b="1" lang="en-GB" sz="1800" spc="-1" strike="noStrike">
                <a:solidFill>
                  <a:srgbClr val="000000"/>
                </a:solidFill>
                <a:latin typeface="Arial"/>
                <a:ea typeface="DejaVu Sans"/>
              </a:rPr>
              <a:t>not</a:t>
            </a:r>
            <a:r>
              <a:rPr b="0" lang="en-GB" sz="1800" spc="-1" strike="noStrike">
                <a:solidFill>
                  <a:srgbClr val="000000"/>
                </a:solidFill>
                <a:latin typeface="Arial"/>
                <a:ea typeface="DejaVu Sans"/>
              </a:rPr>
              <a:t> the same.</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Also, Windows allows you to save file names with spaces in them. So “</a:t>
            </a:r>
            <a:r>
              <a:rPr b="1" lang="en-GB" sz="1800" spc="-1" strike="noStrike">
                <a:solidFill>
                  <a:srgbClr val="000000"/>
                </a:solidFill>
                <a:latin typeface="Arial"/>
                <a:ea typeface="DejaVu Sans"/>
              </a:rPr>
              <a:t>I like to have spaces.txt</a:t>
            </a:r>
            <a:r>
              <a:rPr b="0" lang="en-GB" sz="1800" spc="-1" strike="noStrike">
                <a:solidFill>
                  <a:srgbClr val="000000"/>
                </a:solidFill>
                <a:latin typeface="Arial"/>
                <a:ea typeface="DejaVu Sans"/>
              </a:rPr>
              <a:t>” is a perfectly valid file name. In Mac/Linux, it would treat the file name as “I”, with everything after the “I” being ignored. You need to change your thinking here. Either replace all spaces in file names with an underscore like this: “</a:t>
            </a:r>
            <a:r>
              <a:rPr b="1" lang="en-GB" sz="1800" spc="-1" strike="noStrike">
                <a:solidFill>
                  <a:srgbClr val="000000"/>
                </a:solidFill>
                <a:latin typeface="Arial"/>
                <a:ea typeface="DejaVu Sans"/>
              </a:rPr>
              <a:t>I_like_to_have_spaces.txt</a:t>
            </a:r>
            <a:r>
              <a:rPr b="0" lang="en-GB" sz="1800" spc="-1" strike="noStrike">
                <a:solidFill>
                  <a:srgbClr val="000000"/>
                </a:solidFill>
                <a:latin typeface="Arial"/>
                <a:ea typeface="DejaVu Sans"/>
              </a:rPr>
              <a:t>” or else lose the spaces altogether.</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110" name="CustomShape 5"/>
          <p:cNvSpPr/>
          <p:nvPr/>
        </p:nvSpPr>
        <p:spPr>
          <a:xfrm>
            <a:off x="1440000" y="864000"/>
            <a:ext cx="6479640" cy="646200"/>
          </a:xfrm>
          <a:prstGeom prst="rect">
            <a:avLst/>
          </a:prstGeom>
          <a:noFill/>
          <a:ln>
            <a:noFill/>
          </a:ln>
        </p:spPr>
        <p:style>
          <a:lnRef idx="0"/>
          <a:fillRef idx="0"/>
          <a:effectRef idx="0"/>
          <a:fontRef idx="minor"/>
        </p:style>
        <p:txBody>
          <a:bodyPr lIns="90000" rIns="90000" tIns="45000" bIns="45000"/>
          <a:p>
            <a:pPr algn="ctr">
              <a:lnSpc>
                <a:spcPct val="100000"/>
              </a:lnSpc>
            </a:pPr>
            <a:r>
              <a:rPr b="1" lang="en-GB" sz="2800" spc="-1" strike="noStrike">
                <a:solidFill>
                  <a:srgbClr val="000000"/>
                </a:solidFill>
                <a:latin typeface="Arial"/>
                <a:ea typeface="DejaVu Sans"/>
              </a:rPr>
              <a:t>The Command Prompt (Cont.)</a:t>
            </a:r>
            <a:endParaRPr b="0" lang="en-GB" sz="2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457200" y="274680"/>
            <a:ext cx="8226360" cy="1139760"/>
          </a:xfrm>
          <a:prstGeom prst="rect">
            <a:avLst/>
          </a:prstGeom>
          <a:noFill/>
          <a:ln>
            <a:noFill/>
          </a:ln>
        </p:spPr>
        <p:style>
          <a:lnRef idx="0"/>
          <a:fillRef idx="0"/>
          <a:effectRef idx="0"/>
          <a:fontRef idx="minor"/>
        </p:style>
      </p:sp>
      <p:sp>
        <p:nvSpPr>
          <p:cNvPr id="112" name="CustomShape 2"/>
          <p:cNvSpPr/>
          <p:nvPr/>
        </p:nvSpPr>
        <p:spPr>
          <a:xfrm>
            <a:off x="457200" y="1600200"/>
            <a:ext cx="8226360" cy="452268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113" name="CustomShape 3"/>
          <p:cNvSpPr/>
          <p:nvPr/>
        </p:nvSpPr>
        <p:spPr>
          <a:xfrm>
            <a:off x="6553080" y="6356520"/>
            <a:ext cx="2130480" cy="361800"/>
          </a:xfrm>
          <a:prstGeom prst="rect">
            <a:avLst/>
          </a:prstGeom>
          <a:noFill/>
          <a:ln>
            <a:noFill/>
          </a:ln>
        </p:spPr>
        <p:style>
          <a:lnRef idx="0"/>
          <a:fillRef idx="0"/>
          <a:effectRef idx="0"/>
          <a:fontRef idx="minor"/>
        </p:style>
        <p:txBody>
          <a:bodyPr lIns="90000" rIns="90000" tIns="45000" bIns="45000" anchor="ctr"/>
          <a:p>
            <a:pPr algn="r">
              <a:lnSpc>
                <a:spcPct val="100000"/>
              </a:lnSpc>
            </a:pPr>
            <a:fld id="{528D415D-6012-42C4-9D23-7FE83C437365}" type="slidenum">
              <a:rPr b="0" lang="en-GB" sz="1200" spc="-1" strike="noStrike">
                <a:solidFill>
                  <a:srgbClr val="8b8b8b"/>
                </a:solidFill>
                <a:latin typeface="Calibri"/>
                <a:ea typeface="DejaVu Sans"/>
              </a:rPr>
              <a:t>&lt;number&gt;</a:t>
            </a:fld>
            <a:endParaRPr b="0" lang="en-GB" sz="1200" spc="-1" strike="noStrike">
              <a:latin typeface="Arial"/>
            </a:endParaRPr>
          </a:p>
        </p:txBody>
      </p:sp>
      <p:sp>
        <p:nvSpPr>
          <p:cNvPr id="114" name="CustomShape 4"/>
          <p:cNvSpPr/>
          <p:nvPr/>
        </p:nvSpPr>
        <p:spPr>
          <a:xfrm>
            <a:off x="1042560" y="2077920"/>
            <a:ext cx="7525080" cy="389772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0000"/>
                </a:solidFill>
                <a:latin typeface="Arial"/>
                <a:ea typeface="DejaVu Sans"/>
              </a:rPr>
              <a:t>With your GUI, you can visually see the heirarchy of the file system. With a Command Prompt, all you see is a black screen</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This means you need to visualise and memorise where you need to go. You will need to remember some basic command line commands to help you move around.</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I will give a short demonstration now.</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You can Google for an online tutorial on how to use the command line, for Windows, Mac and Linux.</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You can use your GUI and the Command Line interchangeably</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115" name="CustomShape 5"/>
          <p:cNvSpPr/>
          <p:nvPr/>
        </p:nvSpPr>
        <p:spPr>
          <a:xfrm>
            <a:off x="1440000" y="864000"/>
            <a:ext cx="6479640" cy="646200"/>
          </a:xfrm>
          <a:prstGeom prst="rect">
            <a:avLst/>
          </a:prstGeom>
          <a:noFill/>
          <a:ln>
            <a:noFill/>
          </a:ln>
        </p:spPr>
        <p:style>
          <a:lnRef idx="0"/>
          <a:fillRef idx="0"/>
          <a:effectRef idx="0"/>
          <a:fontRef idx="minor"/>
        </p:style>
        <p:txBody>
          <a:bodyPr lIns="90000" rIns="90000" tIns="45000" bIns="45000"/>
          <a:p>
            <a:pPr algn="ctr">
              <a:lnSpc>
                <a:spcPct val="100000"/>
              </a:lnSpc>
            </a:pPr>
            <a:r>
              <a:rPr b="1" lang="en-GB" sz="2800" spc="-1" strike="noStrike">
                <a:solidFill>
                  <a:srgbClr val="000000"/>
                </a:solidFill>
                <a:latin typeface="Arial"/>
                <a:ea typeface="DejaVu Sans"/>
              </a:rPr>
              <a:t>The Command Prompt (Cont.)</a:t>
            </a:r>
            <a:endParaRPr b="0" lang="en-GB" sz="2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457200" y="274680"/>
            <a:ext cx="8226360" cy="1139760"/>
          </a:xfrm>
          <a:prstGeom prst="rect">
            <a:avLst/>
          </a:prstGeom>
          <a:noFill/>
          <a:ln>
            <a:noFill/>
          </a:ln>
        </p:spPr>
        <p:style>
          <a:lnRef idx="0"/>
          <a:fillRef idx="0"/>
          <a:effectRef idx="0"/>
          <a:fontRef idx="minor"/>
        </p:style>
      </p:sp>
      <p:sp>
        <p:nvSpPr>
          <p:cNvPr id="117" name="CustomShape 2"/>
          <p:cNvSpPr/>
          <p:nvPr/>
        </p:nvSpPr>
        <p:spPr>
          <a:xfrm>
            <a:off x="457200" y="1600200"/>
            <a:ext cx="8226360" cy="452268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118" name="CustomShape 3"/>
          <p:cNvSpPr/>
          <p:nvPr/>
        </p:nvSpPr>
        <p:spPr>
          <a:xfrm>
            <a:off x="6553080" y="6356520"/>
            <a:ext cx="2130480" cy="361800"/>
          </a:xfrm>
          <a:prstGeom prst="rect">
            <a:avLst/>
          </a:prstGeom>
          <a:noFill/>
          <a:ln>
            <a:noFill/>
          </a:ln>
        </p:spPr>
        <p:style>
          <a:lnRef idx="0"/>
          <a:fillRef idx="0"/>
          <a:effectRef idx="0"/>
          <a:fontRef idx="minor"/>
        </p:style>
        <p:txBody>
          <a:bodyPr lIns="90000" rIns="90000" tIns="45000" bIns="45000" anchor="ctr"/>
          <a:p>
            <a:pPr algn="r">
              <a:lnSpc>
                <a:spcPct val="100000"/>
              </a:lnSpc>
            </a:pPr>
            <a:fld id="{40F82965-CFDD-4899-A8C1-F89B188D7DBA}" type="slidenum">
              <a:rPr b="0" lang="en-GB" sz="1200" spc="-1" strike="noStrike">
                <a:solidFill>
                  <a:srgbClr val="8b8b8b"/>
                </a:solidFill>
                <a:latin typeface="Calibri"/>
                <a:ea typeface="DejaVu Sans"/>
              </a:rPr>
              <a:t>&lt;number&gt;</a:t>
            </a:fld>
            <a:endParaRPr b="0" lang="en-GB" sz="1200" spc="-1" strike="noStrike">
              <a:latin typeface="Arial"/>
            </a:endParaRPr>
          </a:p>
        </p:txBody>
      </p:sp>
      <p:sp>
        <p:nvSpPr>
          <p:cNvPr id="119" name="CustomShape 4"/>
          <p:cNvSpPr/>
          <p:nvPr/>
        </p:nvSpPr>
        <p:spPr>
          <a:xfrm>
            <a:off x="1042560" y="2077920"/>
            <a:ext cx="7525080" cy="389772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0000"/>
                </a:solidFill>
                <a:latin typeface="Arial"/>
                <a:ea typeface="DejaVu Sans"/>
              </a:rPr>
              <a:t>Last week, we looked at your first program</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We wrote a simple program to display some text onto the screen of the computer terminal.</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We will run through the steps involved on the screen today. First, we will access the Command Prompt, where we will find Python. Next we will create our program, using a text editor. Then we will run our program.</a:t>
            </a:r>
            <a:endParaRPr b="0" lang="en-GB" sz="1800" spc="-1" strike="noStrike">
              <a:latin typeface="Arial"/>
            </a:endParaRPr>
          </a:p>
        </p:txBody>
      </p:sp>
      <p:sp>
        <p:nvSpPr>
          <p:cNvPr id="120" name="CustomShape 5"/>
          <p:cNvSpPr/>
          <p:nvPr/>
        </p:nvSpPr>
        <p:spPr>
          <a:xfrm>
            <a:off x="1440000" y="864000"/>
            <a:ext cx="6479640" cy="646200"/>
          </a:xfrm>
          <a:prstGeom prst="rect">
            <a:avLst/>
          </a:prstGeom>
          <a:noFill/>
          <a:ln>
            <a:noFill/>
          </a:ln>
        </p:spPr>
        <p:style>
          <a:lnRef idx="0"/>
          <a:fillRef idx="0"/>
          <a:effectRef idx="0"/>
          <a:fontRef idx="minor"/>
        </p:style>
        <p:txBody>
          <a:bodyPr lIns="90000" rIns="90000" tIns="45000" bIns="45000"/>
          <a:p>
            <a:pPr algn="ctr">
              <a:lnSpc>
                <a:spcPct val="100000"/>
              </a:lnSpc>
            </a:pPr>
            <a:r>
              <a:rPr b="1" lang="en-GB" sz="2800" spc="-1" strike="noStrike">
                <a:solidFill>
                  <a:srgbClr val="000000"/>
                </a:solidFill>
                <a:latin typeface="Arial"/>
                <a:ea typeface="DejaVu Sans"/>
              </a:rPr>
              <a:t>Your First Program</a:t>
            </a:r>
            <a:endParaRPr b="0" lang="en-GB" sz="2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352</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2019-09-19T14:40:11Z</dcterms:modified>
  <cp:revision>32</cp:revision>
  <dc:subject/>
  <dc:title/>
</cp:coreProperties>
</file>