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69" r:id="rId3"/>
    <p:sldId id="265" r:id="rId4"/>
    <p:sldId id="266" r:id="rId5"/>
    <p:sldId id="268" r:id="rId6"/>
    <p:sldId id="270" r:id="rId7"/>
    <p:sldId id="284" r:id="rId8"/>
    <p:sldId id="272" r:id="rId9"/>
    <p:sldId id="273" r:id="rId10"/>
    <p:sldId id="274" r:id="rId11"/>
    <p:sldId id="275" r:id="rId12"/>
    <p:sldId id="276" r:id="rId13"/>
    <p:sldId id="278" r:id="rId14"/>
    <p:sldId id="279" r:id="rId15"/>
    <p:sldId id="280" r:id="rId16"/>
    <p:sldId id="281" r:id="rId17"/>
    <p:sldId id="259" r:id="rId18"/>
    <p:sldId id="260" r:id="rId19"/>
    <p:sldId id="261" r:id="rId20"/>
    <p:sldId id="262" r:id="rId21"/>
    <p:sldId id="263" r:id="rId22"/>
    <p:sldId id="264" r:id="rId23"/>
    <p:sldId id="282" r:id="rId24"/>
    <p:sldId id="283" r:id="rId25"/>
    <p:sldId id="257" r:id="rId26"/>
    <p:sldId id="258" r:id="rId27"/>
    <p:sldId id="285"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C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93072" autoAdjust="0"/>
  </p:normalViewPr>
  <p:slideViewPr>
    <p:cSldViewPr snapToGrid="0">
      <p:cViewPr varScale="1">
        <p:scale>
          <a:sx n="39" d="100"/>
          <a:sy n="39" d="100"/>
        </p:scale>
        <p:origin x="36" y="90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2500"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8D9B20-3942-443F-8492-BC402545F26A}" type="datetimeFigureOut">
              <a:rPr kumimoji="1" lang="ja-JP" altLang="en-US" smtClean="0"/>
              <a:t>2017/1/10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564377-1240-4F87-9989-08391913CDC3}" type="slidenum">
              <a:rPr kumimoji="1" lang="ja-JP" altLang="en-US" smtClean="0"/>
              <a:t>‹#›</a:t>
            </a:fld>
            <a:endParaRPr kumimoji="1" lang="ja-JP" altLang="en-US"/>
          </a:p>
        </p:txBody>
      </p:sp>
    </p:spTree>
    <p:extLst>
      <p:ext uri="{BB962C8B-B14F-4D97-AF65-F5344CB8AC3E}">
        <p14:creationId xmlns:p14="http://schemas.microsoft.com/office/powerpoint/2010/main" val="1302289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10DA5-5A73-4457-BE83-40ED04D9ECF0}" type="datetimeFigureOut">
              <a:rPr kumimoji="1" lang="ja-JP" altLang="en-US" smtClean="0"/>
              <a:t>2017/1/10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486C6-2E75-48D9-A21E-85A350D521BA}" type="slidenum">
              <a:rPr kumimoji="1" lang="ja-JP" altLang="en-US" smtClean="0"/>
              <a:t>‹#›</a:t>
            </a:fld>
            <a:endParaRPr kumimoji="1" lang="ja-JP" altLang="en-US"/>
          </a:p>
        </p:txBody>
      </p:sp>
    </p:spTree>
    <p:extLst>
      <p:ext uri="{BB962C8B-B14F-4D97-AF65-F5344CB8AC3E}">
        <p14:creationId xmlns:p14="http://schemas.microsoft.com/office/powerpoint/2010/main" val="8139763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17"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cxnSp>
        <p:nvCxnSpPr>
          <p:cNvPr id="18" name="直線コネクタ 17"/>
          <p:cNvCxnSpPr/>
          <p:nvPr userDrawn="1"/>
        </p:nvCxnSpPr>
        <p:spPr>
          <a:xfrm flipH="1">
            <a:off x="1524001" y="3509963"/>
            <a:ext cx="9143999" cy="20255"/>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0" y="6276836"/>
            <a:ext cx="12192000" cy="5811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0A79EF69-D095-4CF8-8CE5-D26CCE75756B}" type="datetime1">
              <a:rPr lang="ja-JP" altLang="en-US" smtClean="0"/>
              <a:t>2017/1/10</a:t>
            </a:fld>
            <a:endParaRPr lang="ja-JP" altLang="en-US" dirty="0"/>
          </a:p>
        </p:txBody>
      </p:sp>
      <p:sp>
        <p:nvSpPr>
          <p:cNvPr id="19"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20"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cxnSp>
        <p:nvCxnSpPr>
          <p:cNvPr id="21" name="直線コネクタ 20"/>
          <p:cNvCxnSpPr/>
          <p:nvPr userDrawn="1"/>
        </p:nvCxnSpPr>
        <p:spPr>
          <a:xfrm flipH="1">
            <a:off x="0" y="6276836"/>
            <a:ext cx="121920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7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06303609-9F62-4436-A1A1-18FA82CBF892}" type="datetime1">
              <a:rPr lang="ja-JP" altLang="en-US" smtClean="0"/>
              <a:t>2017/1/10</a:t>
            </a:fld>
            <a:endParaRPr lang="ja-JP" altLang="en-US" dirty="0"/>
          </a:p>
        </p:txBody>
      </p:sp>
      <p:sp>
        <p:nvSpPr>
          <p:cNvPr id="8"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9"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369712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54269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54269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E6F3A1C9-CF26-4632-8C09-4F7B27F26E71}" type="datetime1">
              <a:rPr lang="ja-JP" altLang="en-US" smtClean="0"/>
              <a:t>2017/1/10</a:t>
            </a:fld>
            <a:endParaRPr lang="ja-JP" altLang="en-US" dirty="0"/>
          </a:p>
        </p:txBody>
      </p:sp>
      <p:sp>
        <p:nvSpPr>
          <p:cNvPr id="8"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9"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282722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normAutofit/>
          </a:bodyPr>
          <a:lstStyle>
            <a:lvl1pPr marL="228600" indent="-228600">
              <a:buFont typeface="Candara" panose="020E0502030303020204" pitchFamily="34" charset="0"/>
              <a:buChar char=" "/>
              <a:defRPr sz="3200"/>
            </a:lvl1pPr>
            <a:lvl2pPr marL="685800" indent="-228600">
              <a:buFont typeface="Candara" panose="020E0502030303020204" pitchFamily="34" charset="0"/>
              <a:buChar char="−"/>
              <a:defRPr sz="2800"/>
            </a:lvl2pPr>
            <a:lvl3pPr>
              <a:defRPr sz="2400"/>
            </a:lvl3pPr>
            <a:lvl4pPr>
              <a:defRPr sz="2000"/>
            </a:lvl4pPr>
            <a:lvl5pPr>
              <a:defRPr sz="20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0"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B1A103DF-03ED-4B04-9FA4-76EE9EA73D19}" type="datetime1">
              <a:rPr lang="ja-JP" altLang="en-US" smtClean="0"/>
              <a:t>2017/1/10</a:t>
            </a:fld>
            <a:endParaRPr lang="ja-JP" altLang="en-US" dirty="0"/>
          </a:p>
        </p:txBody>
      </p:sp>
      <p:sp>
        <p:nvSpPr>
          <p:cNvPr id="11"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12"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113805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4"/>
            <a:ext cx="10515600" cy="134221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12" name="正方形/長方形 11"/>
          <p:cNvSpPr/>
          <p:nvPr userDrawn="1"/>
        </p:nvSpPr>
        <p:spPr>
          <a:xfrm>
            <a:off x="0" y="6276836"/>
            <a:ext cx="12192000" cy="5811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5E7868B8-2924-4416-AB90-604A7BACC42F}" type="datetime1">
              <a:rPr lang="ja-JP" altLang="en-US" smtClean="0"/>
              <a:t>2017/1/10</a:t>
            </a:fld>
            <a:endParaRPr lang="ja-JP" altLang="en-US" dirty="0"/>
          </a:p>
        </p:txBody>
      </p:sp>
      <p:sp>
        <p:nvSpPr>
          <p:cNvPr id="14"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15"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cxnSp>
        <p:nvCxnSpPr>
          <p:cNvPr id="16" name="直線コネクタ 15"/>
          <p:cNvCxnSpPr/>
          <p:nvPr userDrawn="1"/>
        </p:nvCxnSpPr>
        <p:spPr>
          <a:xfrm flipH="1">
            <a:off x="0" y="6276836"/>
            <a:ext cx="121920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39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07424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07424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日付プレースホルダー 3"/>
          <p:cNvSpPr>
            <a:spLocks noGrp="1"/>
          </p:cNvSpPr>
          <p:nvPr>
            <p:ph type="dt" sz="half" idx="10"/>
          </p:nvPr>
        </p:nvSpPr>
        <p:spPr>
          <a:xfrm>
            <a:off x="838199" y="6384854"/>
            <a:ext cx="1602850" cy="365125"/>
          </a:xfrm>
          <a:prstGeom prst="rect">
            <a:avLst/>
          </a:prstGeom>
        </p:spPr>
        <p:txBody>
          <a:bodyPr/>
          <a:lstStyle>
            <a:lvl1pPr>
              <a:defRPr>
                <a:solidFill>
                  <a:schemeClr val="accent2"/>
                </a:solidFill>
              </a:defRPr>
            </a:lvl1pPr>
          </a:lstStyle>
          <a:p>
            <a:fld id="{4939E13E-E5AA-48CC-A168-60E481C85EF7}" type="datetime1">
              <a:rPr lang="ja-JP" altLang="en-US" smtClean="0"/>
              <a:t>2017/1/10</a:t>
            </a:fld>
            <a:endParaRPr lang="ja-JP" altLang="en-US" dirty="0"/>
          </a:p>
        </p:txBody>
      </p:sp>
      <p:sp>
        <p:nvSpPr>
          <p:cNvPr id="9"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10"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295760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4"/>
            <a:ext cx="5157787" cy="341069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4"/>
            <a:ext cx="5183188" cy="341069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3" name="タイトル 1"/>
          <p:cNvSpPr>
            <a:spLocks noGrp="1"/>
          </p:cNvSpPr>
          <p:nvPr>
            <p:ph type="title"/>
          </p:nvPr>
        </p:nvSpPr>
        <p:spPr>
          <a:xfrm>
            <a:off x="373710" y="166343"/>
            <a:ext cx="10980089" cy="1325563"/>
          </a:xfrm>
        </p:spPr>
        <p:txBody>
          <a:bodyPr/>
          <a:lstStyle/>
          <a:p>
            <a:r>
              <a:rPr kumimoji="1" lang="ja-JP" altLang="en-US"/>
              <a:t>マスター タイトルの書式設定</a:t>
            </a:r>
          </a:p>
        </p:txBody>
      </p:sp>
      <p:sp>
        <p:nvSpPr>
          <p:cNvPr id="10" name="日付プレースホルダー 3"/>
          <p:cNvSpPr>
            <a:spLocks noGrp="1"/>
          </p:cNvSpPr>
          <p:nvPr>
            <p:ph type="dt" sz="half" idx="10"/>
          </p:nvPr>
        </p:nvSpPr>
        <p:spPr>
          <a:xfrm>
            <a:off x="838199" y="6384854"/>
            <a:ext cx="1602850" cy="365125"/>
          </a:xfrm>
          <a:prstGeom prst="rect">
            <a:avLst/>
          </a:prstGeom>
        </p:spPr>
        <p:txBody>
          <a:bodyPr/>
          <a:lstStyle>
            <a:lvl1pPr>
              <a:defRPr>
                <a:solidFill>
                  <a:schemeClr val="accent2"/>
                </a:solidFill>
              </a:defRPr>
            </a:lvl1pPr>
          </a:lstStyle>
          <a:p>
            <a:fld id="{4C0B5F3C-7D0A-42CC-9EE7-8FAB7E9D4F7C}" type="datetime1">
              <a:rPr lang="ja-JP" altLang="en-US" smtClean="0"/>
              <a:t>2017/1/10</a:t>
            </a:fld>
            <a:endParaRPr lang="ja-JP" altLang="en-US" dirty="0"/>
          </a:p>
        </p:txBody>
      </p:sp>
      <p:sp>
        <p:nvSpPr>
          <p:cNvPr id="11" name="フッター プレースホルダー 4"/>
          <p:cNvSpPr>
            <a:spLocks noGrp="1"/>
          </p:cNvSpPr>
          <p:nvPr>
            <p:ph type="ftr" sz="quarter" idx="11"/>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12" name="スライド番号プレースホルダー 5"/>
          <p:cNvSpPr>
            <a:spLocks noGrp="1"/>
          </p:cNvSpPr>
          <p:nvPr>
            <p:ph type="sldNum" sz="quarter" idx="12"/>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84140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6"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FDB350A8-8FAC-4CAC-A479-8E570174AD79}" type="datetime1">
              <a:rPr lang="ja-JP" altLang="en-US" smtClean="0"/>
              <a:t>2017/1/10</a:t>
            </a:fld>
            <a:endParaRPr lang="ja-JP" altLang="en-US" dirty="0"/>
          </a:p>
        </p:txBody>
      </p:sp>
      <p:sp>
        <p:nvSpPr>
          <p:cNvPr id="7"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8"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79713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03C3964D-B6F3-4D44-A863-A121EE49EE8B}" type="datetime1">
              <a:rPr lang="ja-JP" altLang="en-US" smtClean="0"/>
              <a:t>2017/1/10</a:t>
            </a:fld>
            <a:endParaRPr lang="ja-JP" altLang="en-US" dirty="0"/>
          </a:p>
        </p:txBody>
      </p:sp>
      <p:sp>
        <p:nvSpPr>
          <p:cNvPr id="6"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7"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93393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8" name="日付プレースホルダー 3"/>
          <p:cNvSpPr>
            <a:spLocks noGrp="1"/>
          </p:cNvSpPr>
          <p:nvPr>
            <p:ph type="dt" sz="half" idx="10"/>
          </p:nvPr>
        </p:nvSpPr>
        <p:spPr>
          <a:xfrm>
            <a:off x="838199" y="6384854"/>
            <a:ext cx="1602850" cy="365125"/>
          </a:xfrm>
          <a:prstGeom prst="rect">
            <a:avLst/>
          </a:prstGeom>
        </p:spPr>
        <p:txBody>
          <a:bodyPr/>
          <a:lstStyle>
            <a:lvl1pPr>
              <a:defRPr>
                <a:solidFill>
                  <a:schemeClr val="accent2"/>
                </a:solidFill>
              </a:defRPr>
            </a:lvl1pPr>
          </a:lstStyle>
          <a:p>
            <a:fld id="{98BC866C-39BE-42AC-A0DF-C021A57EA20F}" type="datetime1">
              <a:rPr lang="ja-JP" altLang="en-US" smtClean="0"/>
              <a:t>2017/1/10</a:t>
            </a:fld>
            <a:endParaRPr lang="ja-JP" altLang="en-US" dirty="0"/>
          </a:p>
        </p:txBody>
      </p:sp>
      <p:sp>
        <p:nvSpPr>
          <p:cNvPr id="9"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10"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202058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8" name="日付プレースホルダー 3"/>
          <p:cNvSpPr>
            <a:spLocks noGrp="1"/>
          </p:cNvSpPr>
          <p:nvPr>
            <p:ph type="dt" sz="half" idx="10"/>
          </p:nvPr>
        </p:nvSpPr>
        <p:spPr>
          <a:xfrm>
            <a:off x="838199" y="6384854"/>
            <a:ext cx="1602850" cy="365125"/>
          </a:xfrm>
          <a:prstGeom prst="rect">
            <a:avLst/>
          </a:prstGeom>
        </p:spPr>
        <p:txBody>
          <a:bodyPr/>
          <a:lstStyle>
            <a:lvl1pPr>
              <a:defRPr>
                <a:solidFill>
                  <a:schemeClr val="accent2"/>
                </a:solidFill>
              </a:defRPr>
            </a:lvl1pPr>
          </a:lstStyle>
          <a:p>
            <a:fld id="{44BA1D3A-FE7E-4165-A2E3-E9D055C6166D}" type="datetime1">
              <a:rPr lang="ja-JP" altLang="en-US" smtClean="0"/>
              <a:t>2017/1/10</a:t>
            </a:fld>
            <a:endParaRPr lang="ja-JP" altLang="en-US" dirty="0"/>
          </a:p>
        </p:txBody>
      </p:sp>
      <p:sp>
        <p:nvSpPr>
          <p:cNvPr id="9"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マクロのつかいかた</a:t>
            </a:r>
          </a:p>
        </p:txBody>
      </p:sp>
      <p:sp>
        <p:nvSpPr>
          <p:cNvPr id="10"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205292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4" name="正方形/長方形 33"/>
          <p:cNvSpPr/>
          <p:nvPr userDrawn="1"/>
        </p:nvSpPr>
        <p:spPr>
          <a:xfrm>
            <a:off x="0" y="6276836"/>
            <a:ext cx="12192000" cy="5811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73710" y="166344"/>
            <a:ext cx="10980089" cy="88562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532737" y="1312115"/>
            <a:ext cx="10821063" cy="480513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4" name="直線コネクタ 3"/>
          <p:cNvCxnSpPr/>
          <p:nvPr userDrawn="1"/>
        </p:nvCxnSpPr>
        <p:spPr>
          <a:xfrm flipH="1">
            <a:off x="0" y="1097049"/>
            <a:ext cx="121920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43A3FC06-B014-4105-B09D-532DE4411A2D}" type="datetime1">
              <a:rPr lang="ja-JP" altLang="en-US" smtClean="0"/>
              <a:t>2017/1/10</a:t>
            </a:fld>
            <a:endParaRPr lang="ja-JP" altLang="en-US" dirty="0"/>
          </a:p>
        </p:txBody>
      </p:sp>
      <p:sp>
        <p:nvSpPr>
          <p:cNvPr id="32"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dirty="0"/>
              <a:t>マクロのつかいかた</a:t>
            </a:r>
          </a:p>
        </p:txBody>
      </p:sp>
      <p:sp>
        <p:nvSpPr>
          <p:cNvPr id="33"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cxnSp>
        <p:nvCxnSpPr>
          <p:cNvPr id="35" name="直線コネクタ 34"/>
          <p:cNvCxnSpPr/>
          <p:nvPr userDrawn="1"/>
        </p:nvCxnSpPr>
        <p:spPr>
          <a:xfrm flipH="1">
            <a:off x="0" y="6276836"/>
            <a:ext cx="121920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92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Candara" panose="020E0502030303020204" pitchFamily="34" charset="0"/>
        <a:buChar char=" "/>
        <a:defRPr kumimoji="1" sz="280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Candara" panose="020E0502030303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rippro.org/event/ritscamp2015/index.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r>
              <a:rPr lang="en-US" altLang="ja-JP" dirty="0"/>
              <a:t>@ei1333</a:t>
            </a:r>
            <a:endParaRPr kumimoji="1" lang="ja-JP" altLang="en-US" dirty="0"/>
          </a:p>
        </p:txBody>
      </p:sp>
      <p:sp>
        <p:nvSpPr>
          <p:cNvPr id="6" name="タイトル 5"/>
          <p:cNvSpPr>
            <a:spLocks noGrp="1"/>
          </p:cNvSpPr>
          <p:nvPr>
            <p:ph type="ctrTitle"/>
          </p:nvPr>
        </p:nvSpPr>
        <p:spPr/>
        <p:txBody>
          <a:bodyPr/>
          <a:lstStyle/>
          <a:p>
            <a:r>
              <a:rPr kumimoji="1" lang="ja-JP" altLang="en-US" dirty="0"/>
              <a:t>ぴょんぴょんコンテスト解説</a:t>
            </a:r>
          </a:p>
        </p:txBody>
      </p:sp>
    </p:spTree>
    <p:extLst>
      <p:ext uri="{BB962C8B-B14F-4D97-AF65-F5344CB8AC3E}">
        <p14:creationId xmlns:p14="http://schemas.microsoft.com/office/powerpoint/2010/main" val="99662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lang="ja-JP" altLang="en-US" dirty="0"/>
              <a:t>問目 </a:t>
            </a:r>
            <a:r>
              <a:rPr lang="en-US" altLang="ja-JP" dirty="0"/>
              <a:t>– </a:t>
            </a:r>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この問題は以下の </a:t>
            </a:r>
            <a:r>
              <a:rPr kumimoji="1" lang="en-US" altLang="ja-JP" dirty="0"/>
              <a:t>2 </a:t>
            </a:r>
            <a:r>
              <a:rPr kumimoji="1" lang="ja-JP" altLang="en-US" dirty="0" err="1"/>
              <a:t>つの</a:t>
            </a:r>
            <a:r>
              <a:rPr kumimoji="1" lang="ja-JP" altLang="en-US" dirty="0"/>
              <a:t>問題に分けて考えるとよい</a:t>
            </a:r>
            <a:endParaRPr kumimoji="1" lang="en-US" altLang="ja-JP" dirty="0"/>
          </a:p>
          <a:p>
            <a:pPr marL="514350" indent="-514350">
              <a:buFont typeface="+mj-lt"/>
              <a:buAutoNum type="arabicPeriod"/>
            </a:pPr>
            <a:r>
              <a:rPr kumimoji="1" lang="en-US" altLang="ja-JP" dirty="0"/>
              <a:t>Q</a:t>
            </a:r>
            <a:r>
              <a:rPr kumimoji="1" lang="ja-JP" altLang="en-US" dirty="0"/>
              <a:t>匹のうさぎちゃんによる区間反転</a:t>
            </a:r>
            <a:r>
              <a:rPr lang="ja-JP" altLang="en-US" dirty="0"/>
              <a:t>後の盤面を求める</a:t>
            </a:r>
            <a:endParaRPr kumimoji="1" lang="en-US" altLang="ja-JP" dirty="0"/>
          </a:p>
          <a:p>
            <a:pPr marL="514350" indent="-514350">
              <a:buFont typeface="+mj-lt"/>
              <a:buAutoNum type="arabicPeriod"/>
            </a:pPr>
            <a:r>
              <a:rPr kumimoji="1" lang="ja-JP" altLang="en-US" dirty="0"/>
              <a:t>盤面から</a:t>
            </a:r>
            <a:r>
              <a:rPr kumimoji="1" lang="en-US" altLang="ja-JP" dirty="0"/>
              <a:t>, </a:t>
            </a:r>
            <a:r>
              <a:rPr kumimoji="1" lang="ja-JP" altLang="en-US" dirty="0"/>
              <a:t>すべてのスイッチを </a:t>
            </a:r>
            <a:r>
              <a:rPr kumimoji="1" lang="en-US" altLang="ja-JP" dirty="0"/>
              <a:t>ON </a:t>
            </a:r>
            <a:r>
              <a:rPr kumimoji="1" lang="ja-JP" altLang="en-US" dirty="0"/>
              <a:t>にするための区間反転の</a:t>
            </a:r>
            <a:br>
              <a:rPr kumimoji="1" lang="en-US" altLang="ja-JP" dirty="0"/>
            </a:br>
            <a:r>
              <a:rPr kumimoji="1" lang="ja-JP" altLang="en-US" dirty="0"/>
              <a:t>最小回数とその操作手順を求める</a:t>
            </a:r>
            <a:endParaRPr lang="en-US" altLang="ja-JP" dirty="0"/>
          </a:p>
          <a:p>
            <a:r>
              <a:rPr lang="ja-JP" altLang="en-US" dirty="0"/>
              <a:t>以後</a:t>
            </a:r>
            <a:r>
              <a:rPr lang="en-US" altLang="ja-JP" dirty="0"/>
              <a:t>, </a:t>
            </a:r>
            <a:r>
              <a:rPr lang="ja-JP" altLang="en-US" dirty="0"/>
              <a:t>スイッチの</a:t>
            </a:r>
            <a:r>
              <a:rPr lang="en-US" altLang="ja-JP" dirty="0"/>
              <a:t>OFF/ON</a:t>
            </a:r>
            <a:r>
              <a:rPr lang="ja-JP" altLang="en-US" dirty="0"/>
              <a:t>の状態を</a:t>
            </a:r>
            <a:r>
              <a:rPr lang="en-US" altLang="ja-JP" dirty="0"/>
              <a:t>0/1</a:t>
            </a:r>
            <a:r>
              <a:rPr lang="ja-JP" altLang="en-US" dirty="0"/>
              <a:t>で表すこととします</a:t>
            </a:r>
            <a:endParaRPr lang="en-US" altLang="ja-JP" dirty="0"/>
          </a:p>
          <a:p>
            <a:r>
              <a:rPr lang="ja-JP" altLang="en-US" dirty="0"/>
              <a:t>解説の都合上</a:t>
            </a:r>
            <a:r>
              <a:rPr lang="en-US" altLang="ja-JP" dirty="0"/>
              <a:t>, </a:t>
            </a:r>
            <a:r>
              <a:rPr lang="ja-JP" altLang="en-US" dirty="0"/>
              <a:t>最初に </a:t>
            </a:r>
            <a:r>
              <a:rPr lang="en-US" altLang="ja-JP" dirty="0"/>
              <a:t>2. </a:t>
            </a:r>
            <a:r>
              <a:rPr lang="ja-JP" altLang="en-US" dirty="0"/>
              <a:t>の問題を考えます</a:t>
            </a:r>
            <a:endParaRPr lang="en-US" altLang="ja-JP" dirty="0"/>
          </a:p>
        </p:txBody>
      </p:sp>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10</a:t>
            </a:fld>
            <a:endParaRPr lang="ja-JP" altLang="en-US" dirty="0"/>
          </a:p>
        </p:txBody>
      </p:sp>
    </p:spTree>
    <p:extLst>
      <p:ext uri="{BB962C8B-B14F-4D97-AF65-F5344CB8AC3E}">
        <p14:creationId xmlns:p14="http://schemas.microsoft.com/office/powerpoint/2010/main" val="15016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kumimoji="1" lang="ja-JP" altLang="en-US" dirty="0"/>
              <a:t>問目 </a:t>
            </a:r>
            <a:r>
              <a:rPr kumimoji="1" lang="en-US" altLang="ja-JP" dirty="0"/>
              <a:t>– </a:t>
            </a:r>
            <a:r>
              <a:rPr kumimoji="1" lang="ja-JP" altLang="en-US" dirty="0"/>
              <a:t>部分問題 </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例えば</a:t>
            </a:r>
            <a:r>
              <a:rPr lang="en-US" altLang="ja-JP" dirty="0"/>
              <a:t>, </a:t>
            </a:r>
            <a:r>
              <a:rPr lang="ja-JP" altLang="en-US" dirty="0"/>
              <a:t>盤面が以下だったとする</a:t>
            </a:r>
            <a:endParaRPr lang="en-US" altLang="ja-JP" dirty="0"/>
          </a:p>
          <a:p>
            <a:pPr lvl="1"/>
            <a:r>
              <a:rPr lang="en-US" altLang="ja-JP" dirty="0"/>
              <a:t>101111000000001011</a:t>
            </a:r>
          </a:p>
          <a:p>
            <a:r>
              <a:rPr lang="ja-JP" altLang="en-US" dirty="0"/>
              <a:t>この列を何回か区間反転することによりすべて </a:t>
            </a:r>
            <a:r>
              <a:rPr lang="en-US" altLang="ja-JP" dirty="0"/>
              <a:t>1 </a:t>
            </a:r>
            <a:r>
              <a:rPr lang="ja-JP" altLang="en-US" dirty="0"/>
              <a:t>にしたい</a:t>
            </a:r>
            <a:endParaRPr lang="en-US" altLang="ja-JP" dirty="0"/>
          </a:p>
          <a:p>
            <a:endParaRPr lang="en-US" altLang="ja-JP" dirty="0"/>
          </a:p>
          <a:p>
            <a:r>
              <a:rPr lang="ja-JP" altLang="en-US" dirty="0"/>
              <a:t>どうする！？</a:t>
            </a:r>
            <a:endParaRPr lang="en-US" altLang="ja-JP" dirty="0"/>
          </a:p>
        </p:txBody>
      </p:sp>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11</a:t>
            </a:fld>
            <a:endParaRPr lang="ja-JP" altLang="en-US" dirty="0"/>
          </a:p>
        </p:txBody>
      </p:sp>
    </p:spTree>
    <p:extLst>
      <p:ext uri="{BB962C8B-B14F-4D97-AF65-F5344CB8AC3E}">
        <p14:creationId xmlns:p14="http://schemas.microsoft.com/office/powerpoint/2010/main" val="3424389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kumimoji="1" lang="ja-JP" altLang="en-US" dirty="0"/>
              <a:t>問目 </a:t>
            </a:r>
            <a:r>
              <a:rPr kumimoji="1" lang="en-US" altLang="ja-JP" dirty="0"/>
              <a:t>– </a:t>
            </a:r>
            <a:r>
              <a:rPr kumimoji="1" lang="ja-JP" altLang="en-US" dirty="0"/>
              <a:t>部分問題 </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例えば</a:t>
            </a:r>
            <a:r>
              <a:rPr lang="en-US" altLang="ja-JP" dirty="0"/>
              <a:t>, </a:t>
            </a:r>
            <a:r>
              <a:rPr lang="ja-JP" altLang="en-US" dirty="0"/>
              <a:t>盤面が以下だったとする</a:t>
            </a:r>
            <a:endParaRPr lang="en-US" altLang="ja-JP" dirty="0"/>
          </a:p>
          <a:p>
            <a:pPr lvl="1"/>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1111</a:t>
            </a:r>
            <a:r>
              <a:rPr lang="en-US" altLang="ja-JP" b="1" dirty="0">
                <a:solidFill>
                  <a:schemeClr val="accent3"/>
                </a:solidFill>
              </a:rPr>
              <a:t>00000000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11</a:t>
            </a:r>
          </a:p>
          <a:p>
            <a:pPr marL="457200" lvl="1" indent="0">
              <a:buNone/>
            </a:pPr>
            <a:r>
              <a:rPr lang="ja-JP" altLang="en-US" dirty="0"/>
              <a:t>→ </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endParaRPr lang="en-US" altLang="ja-JP" dirty="0"/>
          </a:p>
          <a:p>
            <a:r>
              <a:rPr lang="en-US" altLang="ja-JP" dirty="0"/>
              <a:t>(</a:t>
            </a:r>
            <a:r>
              <a:rPr lang="ja-JP" altLang="en-US" dirty="0"/>
              <a:t>考察 </a:t>
            </a:r>
            <a:r>
              <a:rPr lang="en-US" altLang="ja-JP" dirty="0"/>
              <a:t>1) </a:t>
            </a:r>
            <a:r>
              <a:rPr lang="ja-JP" altLang="en-US" dirty="0"/>
              <a:t>連続している </a:t>
            </a:r>
            <a:r>
              <a:rPr lang="en-US" altLang="ja-JP" dirty="0"/>
              <a:t>1 </a:t>
            </a:r>
            <a:r>
              <a:rPr lang="ja-JP" altLang="en-US" dirty="0"/>
              <a:t>や </a:t>
            </a:r>
            <a:r>
              <a:rPr lang="en-US" altLang="ja-JP" dirty="0"/>
              <a:t>0 </a:t>
            </a:r>
            <a:r>
              <a:rPr lang="ja-JP" altLang="en-US" dirty="0"/>
              <a:t>は </a:t>
            </a:r>
            <a:r>
              <a:rPr lang="en-US" altLang="ja-JP" dirty="0"/>
              <a:t>1 </a:t>
            </a:r>
            <a:r>
              <a:rPr lang="ja-JP" altLang="en-US" dirty="0"/>
              <a:t>つと見なしてもよい</a:t>
            </a:r>
            <a:endParaRPr lang="en-US" altLang="ja-JP" dirty="0"/>
          </a:p>
          <a:p>
            <a:pPr lvl="1"/>
            <a:r>
              <a:rPr lang="ja-JP" altLang="en-US" dirty="0"/>
              <a:t>微妙なところを選んで反転するのは</a:t>
            </a:r>
            <a:r>
              <a:rPr lang="en-US" altLang="ja-JP" dirty="0"/>
              <a:t>, </a:t>
            </a:r>
            <a:r>
              <a:rPr lang="ja-JP" altLang="en-US" dirty="0"/>
              <a:t>盤面を複雑にするだけ</a:t>
            </a:r>
            <a:endParaRPr lang="en-US" altLang="ja-JP" dirty="0"/>
          </a:p>
          <a:p>
            <a:r>
              <a:rPr lang="ja-JP" altLang="en-US" dirty="0"/>
              <a:t>この処理を施すと</a:t>
            </a:r>
            <a:r>
              <a:rPr lang="en-US" altLang="ja-JP" dirty="0"/>
              <a:t>, 01 </a:t>
            </a:r>
            <a:r>
              <a:rPr lang="ja-JP" altLang="en-US" dirty="0"/>
              <a:t>の交互列になる</a:t>
            </a:r>
            <a:endParaRPr lang="en-US" altLang="ja-JP" dirty="0"/>
          </a:p>
        </p:txBody>
      </p:sp>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12</a:t>
            </a:fld>
            <a:endParaRPr lang="ja-JP" altLang="en-US" dirty="0"/>
          </a:p>
        </p:txBody>
      </p:sp>
    </p:spTree>
    <p:extLst>
      <p:ext uri="{BB962C8B-B14F-4D97-AF65-F5344CB8AC3E}">
        <p14:creationId xmlns:p14="http://schemas.microsoft.com/office/powerpoint/2010/main" val="105023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kumimoji="1" lang="ja-JP" altLang="en-US" dirty="0"/>
              <a:t>問目 </a:t>
            </a:r>
            <a:r>
              <a:rPr kumimoji="1" lang="en-US" altLang="ja-JP" dirty="0"/>
              <a:t>– </a:t>
            </a:r>
            <a:r>
              <a:rPr kumimoji="1" lang="ja-JP" altLang="en-US" dirty="0"/>
              <a:t>部分問題 </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例えば</a:t>
            </a:r>
            <a:r>
              <a:rPr lang="en-US" altLang="ja-JP" dirty="0"/>
              <a:t>, (</a:t>
            </a:r>
            <a:r>
              <a:rPr lang="ja-JP" altLang="en-US" dirty="0"/>
              <a:t>圧縮後の</a:t>
            </a:r>
            <a:r>
              <a:rPr lang="en-US" altLang="ja-JP" dirty="0"/>
              <a:t>)</a:t>
            </a:r>
            <a:r>
              <a:rPr lang="ja-JP" altLang="en-US" dirty="0"/>
              <a:t>盤面が以下だったとする</a:t>
            </a:r>
            <a:endParaRPr lang="en-US" altLang="ja-JP" dirty="0"/>
          </a:p>
          <a:p>
            <a:pPr lvl="1"/>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dirty="0"/>
              <a:t> </a:t>
            </a:r>
            <a:r>
              <a:rPr lang="ja-JP" altLang="en-US" dirty="0"/>
              <a:t>は </a:t>
            </a:r>
            <a:r>
              <a:rPr lang="en-US" altLang="ja-JP" dirty="0"/>
              <a:t>1 </a:t>
            </a:r>
            <a:r>
              <a:rPr lang="ja-JP" altLang="en-US" dirty="0"/>
              <a:t>回で</a:t>
            </a:r>
            <a:r>
              <a:rPr lang="en-US" altLang="ja-JP" dirty="0"/>
              <a:t> 111 </a:t>
            </a:r>
            <a:r>
              <a:rPr lang="ja-JP" altLang="en-US" dirty="0"/>
              <a:t>にできる</a:t>
            </a:r>
            <a:endParaRPr lang="en-US" altLang="ja-JP" dirty="0"/>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dirty="0"/>
              <a:t> </a:t>
            </a:r>
            <a:r>
              <a:rPr lang="ja-JP" altLang="en-US" dirty="0"/>
              <a:t>は </a:t>
            </a:r>
            <a:r>
              <a:rPr lang="en-US" altLang="ja-JP" dirty="0"/>
              <a:t>2 </a:t>
            </a:r>
            <a:r>
              <a:rPr lang="ja-JP" altLang="en-US" dirty="0"/>
              <a:t>回で </a:t>
            </a:r>
            <a:r>
              <a:rPr lang="en-US" altLang="ja-JP" dirty="0"/>
              <a:t>1111 </a:t>
            </a:r>
            <a:r>
              <a:rPr lang="ja-JP" altLang="en-US" dirty="0"/>
              <a:t>にできる</a:t>
            </a:r>
            <a:endParaRPr lang="en-US" altLang="ja-JP" dirty="0"/>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dirty="0"/>
              <a:t> </a:t>
            </a:r>
            <a:r>
              <a:rPr lang="ja-JP" altLang="en-US" dirty="0"/>
              <a:t>は </a:t>
            </a:r>
            <a:r>
              <a:rPr lang="en-US" altLang="ja-JP" dirty="0"/>
              <a:t>2 </a:t>
            </a:r>
            <a:r>
              <a:rPr lang="ja-JP" altLang="en-US" dirty="0"/>
              <a:t>回で </a:t>
            </a:r>
            <a:r>
              <a:rPr lang="en-US" altLang="ja-JP" dirty="0"/>
              <a:t>1111 </a:t>
            </a:r>
            <a:r>
              <a:rPr lang="ja-JP" altLang="en-US" dirty="0"/>
              <a:t>にできる</a:t>
            </a:r>
            <a:endParaRPr lang="en-US" altLang="ja-JP" dirty="0"/>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dirty="0"/>
              <a:t> </a:t>
            </a:r>
            <a:r>
              <a:rPr lang="ja-JP" altLang="en-US" dirty="0"/>
              <a:t>は </a:t>
            </a:r>
            <a:r>
              <a:rPr lang="en-US" altLang="ja-JP" dirty="0"/>
              <a:t>3 </a:t>
            </a:r>
            <a:r>
              <a:rPr lang="ja-JP" altLang="en-US" dirty="0"/>
              <a:t>回で </a:t>
            </a:r>
            <a:r>
              <a:rPr lang="en-US" altLang="ja-JP" dirty="0"/>
              <a:t>11111 </a:t>
            </a:r>
            <a:r>
              <a:rPr lang="ja-JP" altLang="en-US" dirty="0"/>
              <a:t>にできる</a:t>
            </a:r>
            <a:endParaRPr lang="en-US" altLang="ja-JP" dirty="0"/>
          </a:p>
          <a:p>
            <a:r>
              <a:rPr lang="ja-JP" altLang="en-US" dirty="0"/>
              <a:t>→ </a:t>
            </a:r>
            <a:r>
              <a:rPr lang="en-US" altLang="ja-JP" dirty="0"/>
              <a:t>(</a:t>
            </a:r>
            <a:r>
              <a:rPr lang="ja-JP" altLang="en-US" dirty="0"/>
              <a:t>圧縮後の</a:t>
            </a:r>
            <a:r>
              <a:rPr lang="en-US" altLang="ja-JP" dirty="0"/>
              <a:t>)</a:t>
            </a:r>
            <a:r>
              <a:rPr lang="ja-JP" altLang="en-US" dirty="0"/>
              <a:t>盤面に含まれる </a:t>
            </a:r>
            <a:r>
              <a:rPr lang="en-US" altLang="ja-JP" b="1" dirty="0">
                <a:solidFill>
                  <a:schemeClr val="accent3"/>
                </a:solidFill>
              </a:rPr>
              <a:t>0</a:t>
            </a:r>
            <a:r>
              <a:rPr lang="en-US" altLang="ja-JP" dirty="0"/>
              <a:t> </a:t>
            </a:r>
            <a:r>
              <a:rPr lang="ja-JP" altLang="en-US" dirty="0"/>
              <a:t>の個数が最小回数！！</a:t>
            </a:r>
            <a:endParaRPr lang="en-US" altLang="ja-JP" dirty="0"/>
          </a:p>
        </p:txBody>
      </p:sp>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13</a:t>
            </a:fld>
            <a:endParaRPr lang="ja-JP" altLang="en-US" dirty="0"/>
          </a:p>
        </p:txBody>
      </p:sp>
    </p:spTree>
    <p:extLst>
      <p:ext uri="{BB962C8B-B14F-4D97-AF65-F5344CB8AC3E}">
        <p14:creationId xmlns:p14="http://schemas.microsoft.com/office/powerpoint/2010/main" val="110089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 </a:t>
            </a:r>
            <a:r>
              <a:rPr lang="ja-JP" altLang="en-US" dirty="0"/>
              <a:t>問目 </a:t>
            </a:r>
            <a:r>
              <a:rPr lang="en-US" altLang="ja-JP" dirty="0"/>
              <a:t>– </a:t>
            </a:r>
            <a:r>
              <a:rPr lang="ja-JP" altLang="en-US" dirty="0"/>
              <a:t>部分問題 </a:t>
            </a:r>
            <a:r>
              <a:rPr lang="en-US" altLang="ja-JP" dirty="0"/>
              <a:t>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操作手順の求め方は</a:t>
                </a:r>
                <a:r>
                  <a:rPr lang="en-US" altLang="ja-JP" dirty="0"/>
                  <a:t>, </a:t>
                </a:r>
                <a:r>
                  <a:rPr lang="ja-JP" altLang="en-US" dirty="0"/>
                  <a:t>考察をそのまま適用</a:t>
                </a:r>
                <a:endParaRPr lang="en-US" altLang="ja-JP" b="1" dirty="0">
                  <a:solidFill>
                    <a:srgbClr val="FF0000"/>
                  </a:solidFill>
                </a:endParaRPr>
              </a:p>
              <a:p>
                <a:r>
                  <a:rPr lang="ja-JP" altLang="en-US" dirty="0"/>
                  <a:t>連続する </a:t>
                </a:r>
                <a:r>
                  <a:rPr lang="en-US" altLang="ja-JP" dirty="0"/>
                  <a:t>0 </a:t>
                </a:r>
                <a:r>
                  <a:rPr lang="ja-JP" altLang="en-US" dirty="0"/>
                  <a:t>を </a:t>
                </a:r>
                <a:r>
                  <a:rPr lang="en-US" altLang="ja-JP" dirty="0"/>
                  <a:t>1 </a:t>
                </a:r>
                <a:r>
                  <a:rPr lang="ja-JP" altLang="en-US" dirty="0"/>
                  <a:t>部品ずつ反転すれば良いので</a:t>
                </a:r>
                <a:endParaRPr lang="en-US" altLang="ja-JP" dirty="0"/>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1111</a:t>
                </a:r>
                <a:r>
                  <a:rPr lang="en-US" altLang="ja-JP" b="1" dirty="0">
                    <a:solidFill>
                      <a:schemeClr val="accent3"/>
                    </a:solidFill>
                  </a:rPr>
                  <a:t>00000000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11</a:t>
                </a:r>
              </a:p>
              <a:p>
                <a:r>
                  <a:rPr lang="ja-JP" altLang="en-US" dirty="0"/>
                  <a:t>の各四角形の左端右端を出力すればよい</a:t>
                </a:r>
                <a:endParaRPr lang="en-US" altLang="ja-JP" dirty="0"/>
              </a:p>
              <a:p>
                <a:pPr lvl="1"/>
                <a:r>
                  <a:rPr lang="ja-JP" altLang="en-US" dirty="0"/>
                  <a:t>どのような解でもいいので</a:t>
                </a:r>
                <a:r>
                  <a:rPr lang="en-US" altLang="ja-JP" dirty="0"/>
                  <a:t>, </a:t>
                </a:r>
                <a:r>
                  <a:rPr lang="ja-JP" altLang="en-US" dirty="0"/>
                  <a:t>ごにょごにょしてもよいです</a:t>
                </a:r>
                <a:endParaRPr lang="en-US" altLang="ja-JP" dirty="0"/>
              </a:p>
              <a:p>
                <a:r>
                  <a:rPr lang="ja-JP" altLang="en-US" dirty="0"/>
                  <a:t>計算量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𝑊</m:t>
                        </m:r>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14</a:t>
            </a:fld>
            <a:endParaRPr lang="ja-JP" altLang="en-US" dirty="0"/>
          </a:p>
        </p:txBody>
      </p:sp>
      <p:sp>
        <p:nvSpPr>
          <p:cNvPr id="8" name="テキスト ボックス 7"/>
          <p:cNvSpPr txBox="1"/>
          <p:nvPr/>
        </p:nvSpPr>
        <p:spPr>
          <a:xfrm>
            <a:off x="1068149" y="2913133"/>
            <a:ext cx="258945" cy="566442"/>
          </a:xfrm>
          <a:prstGeom prst="rect">
            <a:avLst/>
          </a:prstGeom>
          <a:noFill/>
          <a:ln>
            <a:solidFill>
              <a:schemeClr val="tx1"/>
            </a:solidFill>
          </a:ln>
        </p:spPr>
        <p:txBody>
          <a:bodyPr wrap="square" rtlCol="0">
            <a:spAutoFit/>
          </a:bodyPr>
          <a:lstStyle/>
          <a:p>
            <a:endParaRPr kumimoji="1" lang="ja-JP" altLang="en-US" dirty="0"/>
          </a:p>
        </p:txBody>
      </p:sp>
      <p:sp>
        <p:nvSpPr>
          <p:cNvPr id="9" name="テキスト ボックス 8"/>
          <p:cNvSpPr txBox="1"/>
          <p:nvPr/>
        </p:nvSpPr>
        <p:spPr>
          <a:xfrm>
            <a:off x="2112022" y="2913133"/>
            <a:ext cx="1869260" cy="566442"/>
          </a:xfrm>
          <a:prstGeom prst="rect">
            <a:avLst/>
          </a:prstGeom>
          <a:noFill/>
          <a:ln>
            <a:solidFill>
              <a:schemeClr val="tx1"/>
            </a:solidFill>
          </a:ln>
        </p:spPr>
        <p:txBody>
          <a:bodyPr wrap="square" rtlCol="0">
            <a:spAutoFit/>
          </a:bodyPr>
          <a:lstStyle/>
          <a:p>
            <a:endParaRPr kumimoji="1" lang="ja-JP" altLang="en-US" dirty="0"/>
          </a:p>
        </p:txBody>
      </p:sp>
      <p:sp>
        <p:nvSpPr>
          <p:cNvPr id="10" name="テキスト ボックス 9"/>
          <p:cNvSpPr txBox="1"/>
          <p:nvPr/>
        </p:nvSpPr>
        <p:spPr>
          <a:xfrm>
            <a:off x="4167399" y="2913133"/>
            <a:ext cx="275128" cy="566442"/>
          </a:xfrm>
          <a:prstGeom prst="rect">
            <a:avLst/>
          </a:prstGeom>
          <a:noFill/>
          <a:ln>
            <a:solidFill>
              <a:schemeClr val="tx1"/>
            </a:solidFill>
          </a:ln>
        </p:spPr>
        <p:txBody>
          <a:bodyPr wrap="square" rtlCol="0">
            <a:spAutoFit/>
          </a:bodyPr>
          <a:lstStyle/>
          <a:p>
            <a:endParaRPr kumimoji="1" lang="ja-JP" altLang="en-US" dirty="0"/>
          </a:p>
        </p:txBody>
      </p:sp>
    </p:spTree>
    <p:extLst>
      <p:ext uri="{BB962C8B-B14F-4D97-AF65-F5344CB8AC3E}">
        <p14:creationId xmlns:p14="http://schemas.microsoft.com/office/powerpoint/2010/main" val="373650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lang="ja-JP" altLang="en-US" dirty="0"/>
              <a:t>問目 </a:t>
            </a:r>
            <a:r>
              <a:rPr lang="en-US" altLang="ja-JP" dirty="0"/>
              <a:t>– </a:t>
            </a:r>
            <a:r>
              <a:rPr lang="ja-JP" altLang="en-US" dirty="0"/>
              <a:t>部分問題 </a:t>
            </a:r>
            <a:r>
              <a:rPr lang="en-US" altLang="ja-JP" dirty="0"/>
              <a:t>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部分点制約は</a:t>
                </a:r>
                <a:endParaRPr lang="en-US" altLang="ja-JP" dirty="0"/>
              </a:p>
              <a:p>
                <a:pPr lvl="1"/>
                <a:r>
                  <a:rPr lang="ja-JP" altLang="en-US" dirty="0"/>
                  <a:t>スイッチの個数 </a:t>
                </a:r>
                <a14:m>
                  <m:oMath xmlns:m="http://schemas.openxmlformats.org/officeDocument/2006/math">
                    <m:r>
                      <a:rPr lang="en-US" altLang="ja-JP" i="1" dirty="0">
                        <a:latin typeface="Cambria Math" panose="02040503050406030204" pitchFamily="18" charset="0"/>
                      </a:rPr>
                      <m:t>𝑊</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1≤</m:t>
                        </m:r>
                        <m:r>
                          <a:rPr lang="en-US" altLang="ja-JP" i="1" dirty="0">
                            <a:latin typeface="Cambria Math" panose="02040503050406030204" pitchFamily="18" charset="0"/>
                          </a:rPr>
                          <m:t>𝑊</m:t>
                        </m:r>
                        <m:r>
                          <a:rPr lang="en-US" altLang="ja-JP" i="1" dirty="0">
                            <a:latin typeface="Cambria Math" panose="02040503050406030204" pitchFamily="18" charset="0"/>
                          </a:rPr>
                          <m:t>≤1000</m:t>
                        </m:r>
                      </m:e>
                    </m:d>
                  </m:oMath>
                </a14:m>
                <a:endParaRPr lang="en-US" altLang="ja-JP" dirty="0"/>
              </a:p>
              <a:p>
                <a:pPr lvl="1"/>
                <a:r>
                  <a:rPr lang="ja-JP" altLang="en-US" dirty="0"/>
                  <a:t>うさぎちゃんの匹数</a:t>
                </a:r>
                <a:r>
                  <a:rPr lang="en-US" altLang="ja-JP" dirty="0"/>
                  <a:t> </a:t>
                </a:r>
                <a14:m>
                  <m:oMath xmlns:m="http://schemas.openxmlformats.org/officeDocument/2006/math">
                    <m:r>
                      <a:rPr lang="en-US" altLang="ja-JP" i="1">
                        <a:latin typeface="Cambria Math" panose="02040503050406030204" pitchFamily="18" charset="0"/>
                      </a:rPr>
                      <m:t>𝑄</m:t>
                    </m:r>
                    <m:d>
                      <m:dPr>
                        <m:ctrlPr>
                          <a:rPr lang="en-US" altLang="ja-JP" i="1">
                            <a:latin typeface="Cambria Math" panose="02040503050406030204" pitchFamily="18" charset="0"/>
                          </a:rPr>
                        </m:ctrlPr>
                      </m:dPr>
                      <m:e>
                        <m:r>
                          <a:rPr lang="en-US" altLang="ja-JP" i="1">
                            <a:latin typeface="Cambria Math" panose="02040503050406030204" pitchFamily="18" charset="0"/>
                          </a:rPr>
                          <m:t>0≤</m:t>
                        </m:r>
                        <m:r>
                          <a:rPr lang="en-US" altLang="ja-JP" i="1">
                            <a:latin typeface="Cambria Math" panose="02040503050406030204" pitchFamily="18" charset="0"/>
                          </a:rPr>
                          <m:t>𝑄</m:t>
                        </m:r>
                        <m:r>
                          <a:rPr lang="en-US" altLang="ja-JP" i="1">
                            <a:latin typeface="Cambria Math" panose="02040503050406030204" pitchFamily="18" charset="0"/>
                          </a:rPr>
                          <m:t>≤1000</m:t>
                        </m:r>
                      </m:e>
                    </m:d>
                  </m:oMath>
                </a14:m>
                <a:endParaRPr lang="en-US" altLang="ja-JP" dirty="0"/>
              </a:p>
              <a:p>
                <a:r>
                  <a:rPr lang="ja-JP" altLang="en-US" dirty="0" err="1"/>
                  <a:t>なの</a:t>
                </a:r>
                <a:r>
                  <a:rPr lang="ja-JP" altLang="en-US" dirty="0"/>
                  <a:t>で</a:t>
                </a:r>
                <a:r>
                  <a:rPr lang="en-US" altLang="ja-JP" dirty="0"/>
                  <a:t>, </a:t>
                </a:r>
                <a:r>
                  <a:rPr lang="ja-JP" altLang="en-US" dirty="0"/>
                  <a:t>愚直に反転しても計算量は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𝑊𝑄</m:t>
                        </m:r>
                      </m:e>
                    </m:d>
                  </m:oMath>
                </a14:m>
                <a:r>
                  <a:rPr lang="en-US" altLang="ja-JP" dirty="0"/>
                  <a:t> </a:t>
                </a:r>
                <a:r>
                  <a:rPr lang="ja-JP" altLang="en-US" dirty="0"/>
                  <a:t>で</a:t>
                </a:r>
                <a:r>
                  <a:rPr lang="en-US" altLang="ja-JP" dirty="0"/>
                  <a:t>,</a:t>
                </a:r>
                <a:br>
                  <a:rPr lang="en-US" altLang="ja-JP" dirty="0"/>
                </a:br>
                <a:r>
                  <a:rPr lang="ja-JP" altLang="en-US" dirty="0"/>
                  <a:t>部分問題 </a:t>
                </a:r>
                <a:r>
                  <a:rPr lang="en-US" altLang="ja-JP" dirty="0"/>
                  <a:t>2 </a:t>
                </a:r>
                <a:r>
                  <a:rPr lang="ja-JP" altLang="en-US" dirty="0"/>
                  <a:t>が解けていれば間に合う</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15</a:t>
            </a:fld>
            <a:endParaRPr lang="ja-JP" altLang="en-US" dirty="0"/>
          </a:p>
        </p:txBody>
      </p:sp>
    </p:spTree>
    <p:extLst>
      <p:ext uri="{BB962C8B-B14F-4D97-AF65-F5344CB8AC3E}">
        <p14:creationId xmlns:p14="http://schemas.microsoft.com/office/powerpoint/2010/main" val="423124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lang="ja-JP" altLang="en-US" dirty="0"/>
              <a:t>問目 </a:t>
            </a:r>
            <a:r>
              <a:rPr lang="en-US" altLang="ja-JP" dirty="0"/>
              <a:t>– </a:t>
            </a:r>
            <a:r>
              <a:rPr lang="ja-JP" altLang="en-US" dirty="0"/>
              <a:t>部分問題 </a:t>
            </a:r>
            <a:r>
              <a:rPr lang="en-US" altLang="ja-JP" dirty="0"/>
              <a:t>1</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a:bodyPr>
              <a:lstStyle/>
              <a:p>
                <a:r>
                  <a:rPr lang="ja-JP" altLang="en-US" dirty="0"/>
                  <a:t>満点をとるためには</a:t>
                </a:r>
                <a:r>
                  <a:rPr lang="en-US" altLang="ja-JP" dirty="0"/>
                  <a:t>, </a:t>
                </a:r>
                <a:r>
                  <a:rPr lang="ja-JP" altLang="en-US" dirty="0"/>
                  <a:t>スイッチの区間反転を高速にやりたい</a:t>
                </a:r>
                <a:endParaRPr lang="en-US" altLang="ja-JP" dirty="0"/>
              </a:p>
              <a:p>
                <a:r>
                  <a:rPr lang="ja-JP" altLang="en-US" dirty="0"/>
                  <a:t>これは「</a:t>
                </a:r>
                <a:r>
                  <a:rPr lang="ja-JP" altLang="en-US" b="1" u="sng" dirty="0" err="1">
                    <a:solidFill>
                      <a:schemeClr val="accent4"/>
                    </a:solidFill>
                  </a:rPr>
                  <a:t>いもす</a:t>
                </a:r>
                <a:r>
                  <a:rPr lang="ja-JP" altLang="en-US" b="1" u="sng" dirty="0">
                    <a:solidFill>
                      <a:schemeClr val="accent4"/>
                    </a:solidFill>
                  </a:rPr>
                  <a:t>法</a:t>
                </a:r>
                <a:r>
                  <a:rPr lang="ja-JP" altLang="en-US" dirty="0"/>
                  <a:t>」を使うとよい </a:t>
                </a:r>
                <a:r>
                  <a:rPr lang="en-US" altLang="ja-JP" dirty="0"/>
                  <a:t>(</a:t>
                </a:r>
                <a:r>
                  <a:rPr lang="ja-JP" altLang="en-US" dirty="0"/>
                  <a:t>詳しくはぐぐれ</a:t>
                </a:r>
                <a:r>
                  <a:rPr lang="ja-JP" altLang="en-US" dirty="0" err="1"/>
                  <a:t>ば</a:t>
                </a:r>
                <a:r>
                  <a:rPr lang="ja-JP" altLang="en-US" dirty="0"/>
                  <a:t>出てきます</a:t>
                </a:r>
                <a:r>
                  <a:rPr lang="en-US" altLang="ja-JP" dirty="0"/>
                  <a:t>)</a:t>
                </a:r>
              </a:p>
              <a:p>
                <a:pPr lvl="1"/>
                <a:r>
                  <a:rPr lang="ja-JP" altLang="en-US" dirty="0"/>
                  <a:t>押された回数が偶数回ならスイッチ </a:t>
                </a:r>
                <a:r>
                  <a:rPr lang="en-US" altLang="ja-JP" dirty="0"/>
                  <a:t>OFF, </a:t>
                </a:r>
                <a:r>
                  <a:rPr lang="ja-JP" altLang="en-US" dirty="0"/>
                  <a:t>奇数回ならスイッチ </a:t>
                </a:r>
                <a:r>
                  <a:rPr lang="en-US" altLang="ja-JP" dirty="0"/>
                  <a:t>ON</a:t>
                </a:r>
              </a:p>
              <a:p>
                <a:pPr lvl="1"/>
                <a:r>
                  <a:rPr lang="ja-JP" altLang="en-US" dirty="0"/>
                  <a:t>長さ </a:t>
                </a:r>
                <a:r>
                  <a:rPr lang="en-US" altLang="ja-JP" dirty="0"/>
                  <a:t>W </a:t>
                </a:r>
                <a:r>
                  <a:rPr lang="ja-JP" altLang="en-US" dirty="0"/>
                  <a:t>の </a:t>
                </a:r>
                <a:r>
                  <a:rPr lang="en-US" altLang="ja-JP" dirty="0"/>
                  <a:t>0 </a:t>
                </a:r>
                <a:r>
                  <a:rPr lang="ja-JP" altLang="en-US" dirty="0"/>
                  <a:t>初期化した配列 </a:t>
                </a:r>
                <a:r>
                  <a:rPr lang="en-US" altLang="ja-JP" dirty="0"/>
                  <a:t>S[] </a:t>
                </a:r>
                <a:r>
                  <a:rPr lang="ja-JP" altLang="en-US" dirty="0"/>
                  <a:t>を用意</a:t>
                </a:r>
                <a:endParaRPr lang="en-US" altLang="ja-JP" dirty="0"/>
              </a:p>
              <a:p>
                <a:pPr lvl="1"/>
                <a:r>
                  <a:rPr lang="ja-JP" altLang="en-US" dirty="0"/>
                  <a:t>入力ごとに </a:t>
                </a:r>
                <a:r>
                  <a:rPr lang="en-US" altLang="ja-JP" dirty="0"/>
                  <a:t>S[L[</a:t>
                </a:r>
                <a:r>
                  <a:rPr lang="en-US" altLang="ja-JP" dirty="0" err="1"/>
                  <a:t>i</a:t>
                </a:r>
                <a:r>
                  <a:rPr lang="en-US" altLang="ja-JP" dirty="0"/>
                  <a:t>]]++, S[R[</a:t>
                </a:r>
                <a:r>
                  <a:rPr lang="en-US" altLang="ja-JP" dirty="0" err="1"/>
                  <a:t>i</a:t>
                </a:r>
                <a:r>
                  <a:rPr lang="en-US" altLang="ja-JP" dirty="0"/>
                  <a:t>]+1]--;</a:t>
                </a:r>
                <a:r>
                  <a:rPr lang="ja-JP" altLang="en-US" dirty="0"/>
                  <a:t>　　</a:t>
                </a:r>
                <a:r>
                  <a:rPr lang="en-US" altLang="ja-JP" dirty="0"/>
                  <a:t>(XOR</a:t>
                </a:r>
                <a:r>
                  <a:rPr lang="ja-JP" altLang="en-US" dirty="0"/>
                  <a:t>でもよくて</a:t>
                </a:r>
                <a:r>
                  <a:rPr lang="en-US" altLang="ja-JP" dirty="0"/>
                  <a:t>, </a:t>
                </a:r>
                <a:r>
                  <a:rPr lang="ja-JP" altLang="en-US" dirty="0"/>
                  <a:t>格好いい</a:t>
                </a:r>
                <a:r>
                  <a:rPr lang="en-US" altLang="ja-JP" dirty="0"/>
                  <a:t>)</a:t>
                </a:r>
              </a:p>
              <a:p>
                <a:pPr lvl="1"/>
                <a:r>
                  <a:rPr lang="ja-JP" altLang="en-US" dirty="0"/>
                  <a:t>最後に左から足して </a:t>
                </a:r>
                <a:r>
                  <a:rPr lang="en-US" altLang="ja-JP" dirty="0"/>
                  <a:t>2 </a:t>
                </a:r>
                <a:r>
                  <a:rPr lang="ja-JP" altLang="en-US" dirty="0"/>
                  <a:t>で割った余りで判定</a:t>
                </a:r>
                <a:endParaRPr lang="en-US" altLang="ja-JP" dirty="0"/>
              </a:p>
              <a:p>
                <a:r>
                  <a:rPr lang="ja-JP" altLang="en-US" dirty="0"/>
                  <a:t>全体の計算量は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𝑊</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𝑄</m:t>
                        </m:r>
                      </m:e>
                    </m:d>
                  </m:oMath>
                </a14:m>
                <a:r>
                  <a:rPr lang="en-US" altLang="ja-JP" dirty="0"/>
                  <a:t> </a:t>
                </a:r>
                <a:r>
                  <a:rPr lang="ja-JP" altLang="en-US" dirty="0"/>
                  <a:t>で間に合う</a:t>
                </a:r>
                <a:endParaRPr lang="en-US" altLang="ja-JP" dirty="0"/>
              </a:p>
              <a:p>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b="-1015"/>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16</a:t>
            </a:fld>
            <a:endParaRPr lang="ja-JP" altLang="en-US" dirty="0"/>
          </a:p>
        </p:txBody>
      </p:sp>
    </p:spTree>
    <p:extLst>
      <p:ext uri="{BB962C8B-B14F-4D97-AF65-F5344CB8AC3E}">
        <p14:creationId xmlns:p14="http://schemas.microsoft.com/office/powerpoint/2010/main" val="1995942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en-US" altLang="ja-JP" dirty="0"/>
              <a:t> </a:t>
            </a:r>
            <a:r>
              <a:rPr kumimoji="1" lang="ja-JP" altLang="en-US" dirty="0"/>
              <a:t>問目 </a:t>
            </a:r>
            <a:r>
              <a:rPr kumimoji="1" lang="en-US" altLang="ja-JP" dirty="0"/>
              <a:t>– </a:t>
            </a:r>
            <a:r>
              <a:rPr kumimoji="1" lang="ja-JP" altLang="en-US" dirty="0"/>
              <a:t>問題概要</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14:m>
                  <m:oMath xmlns:m="http://schemas.openxmlformats.org/officeDocument/2006/math">
                    <m:r>
                      <a:rPr lang="en-US" altLang="ja-JP" i="1" dirty="0" smtClean="0">
                        <a:latin typeface="Cambria Math" panose="02040503050406030204" pitchFamily="18" charset="0"/>
                      </a:rPr>
                      <m:t>𝑁</m:t>
                    </m:r>
                  </m:oMath>
                </a14:m>
                <a:r>
                  <a:rPr lang="ja-JP" altLang="en-US" dirty="0"/>
                  <a:t>個のトランポリンが距離 </a:t>
                </a:r>
                <a14:m>
                  <m:oMath xmlns:m="http://schemas.openxmlformats.org/officeDocument/2006/math">
                    <m:r>
                      <a:rPr lang="en-US" altLang="ja-JP" i="1" dirty="0" smtClean="0">
                        <a:latin typeface="Cambria Math" panose="02040503050406030204" pitchFamily="18" charset="0"/>
                      </a:rPr>
                      <m:t>1</m:t>
                    </m:r>
                  </m:oMath>
                </a14:m>
                <a:r>
                  <a:rPr lang="en-US" altLang="ja-JP" dirty="0"/>
                  <a:t> </a:t>
                </a:r>
                <a:r>
                  <a:rPr lang="ja-JP" altLang="en-US" dirty="0" err="1"/>
                  <a:t>の等</a:t>
                </a:r>
                <a:r>
                  <a:rPr lang="ja-JP" altLang="en-US" dirty="0"/>
                  <a:t>間隔で並ぶ</a:t>
                </a:r>
                <a:endParaRPr lang="en-US" altLang="ja-JP" dirty="0"/>
              </a:p>
              <a:p>
                <a:r>
                  <a:rPr lang="ja-JP" altLang="en-US" dirty="0"/>
                  <a:t>左から </a:t>
                </a:r>
                <a14:m>
                  <m:oMath xmlns:m="http://schemas.openxmlformats.org/officeDocument/2006/math">
                    <m:r>
                      <a:rPr lang="en-US" altLang="ja-JP" i="1" dirty="0" smtClean="0">
                        <a:latin typeface="Cambria Math" panose="02040503050406030204" pitchFamily="18" charset="0"/>
                      </a:rPr>
                      <m:t>1, 2, …, </m:t>
                    </m:r>
                    <m:r>
                      <a:rPr lang="en-US" altLang="ja-JP" i="1" dirty="0" smtClean="0">
                        <a:latin typeface="Cambria Math" panose="02040503050406030204" pitchFamily="18" charset="0"/>
                      </a:rPr>
                      <m:t>𝑁</m:t>
                    </m:r>
                  </m:oMath>
                </a14:m>
                <a:r>
                  <a:rPr lang="en-US" altLang="ja-JP" dirty="0"/>
                  <a:t> </a:t>
                </a:r>
                <a:r>
                  <a:rPr lang="ja-JP" altLang="en-US" dirty="0"/>
                  <a:t>の番号が順に振られている</a:t>
                </a:r>
                <a:endParaRPr lang="en-US" altLang="ja-JP" dirty="0"/>
              </a:p>
              <a:p>
                <a:r>
                  <a:rPr lang="ja-JP" altLang="en-US" dirty="0"/>
                  <a:t>トランポリン </a:t>
                </a:r>
                <a:r>
                  <a:rPr lang="en-US" altLang="ja-JP" dirty="0" err="1"/>
                  <a:t>i</a:t>
                </a:r>
                <a:r>
                  <a:rPr lang="en-US" altLang="ja-JP" dirty="0"/>
                  <a:t> </a:t>
                </a:r>
                <a:r>
                  <a:rPr lang="ja-JP" altLang="en-US" dirty="0"/>
                  <a:t>の弾性力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oMath>
                </a14:m>
                <a:r>
                  <a:rPr lang="en-US" altLang="ja-JP" dirty="0"/>
                  <a:t>, </a:t>
                </a:r>
                <a:r>
                  <a:rPr lang="ja-JP" altLang="en-US" dirty="0"/>
                  <a:t>脚へのダメージ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i="1" dirty="0" smtClean="0">
                            <a:latin typeface="Cambria Math" panose="02040503050406030204" pitchFamily="18" charset="0"/>
                          </a:rPr>
                          <m:t>𝑖</m:t>
                        </m:r>
                      </m:sub>
                    </m:sSub>
                  </m:oMath>
                </a14:m>
                <a:endParaRPr lang="en-US" altLang="ja-JP" dirty="0"/>
              </a:p>
              <a:p>
                <a:pPr lvl="1"/>
                <a:r>
                  <a:rPr lang="ja-JP" altLang="en-US" dirty="0"/>
                  <a:t>距離が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oMath>
                </a14:m>
                <a:r>
                  <a:rPr lang="en-US" altLang="ja-JP" dirty="0"/>
                  <a:t> </a:t>
                </a:r>
                <a:r>
                  <a:rPr lang="ja-JP" altLang="en-US" dirty="0"/>
                  <a:t>以下のトランポリンに飛び移れる</a:t>
                </a:r>
                <a:endParaRPr lang="en-US" altLang="ja-JP" dirty="0"/>
              </a:p>
              <a:p>
                <a:pPr lvl="1"/>
                <a:r>
                  <a:rPr lang="en-US" altLang="ja-JP" dirty="0"/>
                  <a:t>1</a:t>
                </a:r>
                <a:r>
                  <a:rPr lang="ja-JP" altLang="en-US" dirty="0"/>
                  <a:t>回使用ごとにダメージ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i="1" dirty="0" smtClean="0">
                            <a:latin typeface="Cambria Math" panose="02040503050406030204" pitchFamily="18" charset="0"/>
                          </a:rPr>
                          <m:t>𝑖</m:t>
                        </m:r>
                      </m:sub>
                    </m:sSub>
                  </m:oMath>
                </a14:m>
                <a:r>
                  <a:rPr lang="en-US" altLang="ja-JP" dirty="0"/>
                  <a:t> </a:t>
                </a:r>
                <a:r>
                  <a:rPr lang="ja-JP" altLang="en-US" dirty="0"/>
                  <a:t>を得る</a:t>
                </a:r>
                <a:endParaRPr lang="en-US" altLang="ja-JP" dirty="0"/>
              </a:p>
              <a:p>
                <a:r>
                  <a:rPr lang="ja-JP" altLang="en-US" dirty="0"/>
                  <a:t>トランポリン </a:t>
                </a:r>
                <a14:m>
                  <m:oMath xmlns:m="http://schemas.openxmlformats.org/officeDocument/2006/math">
                    <m:r>
                      <a:rPr lang="en-US" altLang="ja-JP" i="1" dirty="0" smtClean="0">
                        <a:latin typeface="Cambria Math" panose="02040503050406030204" pitchFamily="18" charset="0"/>
                      </a:rPr>
                      <m:t>𝑆</m:t>
                    </m:r>
                  </m:oMath>
                </a14:m>
                <a:r>
                  <a:rPr lang="en-US" altLang="ja-JP" dirty="0"/>
                  <a:t> </a:t>
                </a:r>
                <a:r>
                  <a:rPr lang="ja-JP" altLang="en-US" dirty="0"/>
                  <a:t>から </a:t>
                </a:r>
                <a14:m>
                  <m:oMath xmlns:m="http://schemas.openxmlformats.org/officeDocument/2006/math">
                    <m:r>
                      <a:rPr lang="en-US" altLang="ja-JP" i="1" dirty="0" smtClean="0">
                        <a:latin typeface="Cambria Math" panose="02040503050406030204" pitchFamily="18" charset="0"/>
                      </a:rPr>
                      <m:t>𝑇</m:t>
                    </m:r>
                  </m:oMath>
                </a14:m>
                <a:r>
                  <a:rPr lang="en-US" altLang="ja-JP" dirty="0"/>
                  <a:t> </a:t>
                </a:r>
                <a:r>
                  <a:rPr lang="ja-JP" altLang="en-US" dirty="0"/>
                  <a:t>に移動するときの</a:t>
                </a:r>
                <a:br>
                  <a:rPr lang="en-US" altLang="ja-JP" dirty="0"/>
                </a:br>
                <a:r>
                  <a:rPr lang="ja-JP" altLang="en-US" dirty="0"/>
                  <a:t>脚へのダメージの和の最小値を求めよ</a:t>
                </a:r>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17</a:t>
            </a:fld>
            <a:endParaRPr lang="ja-JP" altLang="en-US" dirty="0"/>
          </a:p>
        </p:txBody>
      </p:sp>
    </p:spTree>
    <p:extLst>
      <p:ext uri="{BB962C8B-B14F-4D97-AF65-F5344CB8AC3E}">
        <p14:creationId xmlns:p14="http://schemas.microsoft.com/office/powerpoint/2010/main" val="3093963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en-US" altLang="ja-JP" dirty="0"/>
              <a:t> </a:t>
            </a:r>
            <a:r>
              <a:rPr kumimoji="1" lang="ja-JP" altLang="en-US" dirty="0"/>
              <a:t>問目 </a:t>
            </a:r>
            <a:r>
              <a:rPr kumimoji="1" lang="en-US" altLang="ja-JP" dirty="0"/>
              <a:t>– </a:t>
            </a:r>
            <a:r>
              <a:rPr kumimoji="1" lang="ja-JP" altLang="en-US" dirty="0"/>
              <a:t>制約</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制約</a:t>
                </a:r>
                <a:endParaRPr lang="en-US" altLang="ja-JP" dirty="0"/>
              </a:p>
              <a:p>
                <a:pPr lvl="1"/>
                <a:r>
                  <a:rPr lang="ja-JP" altLang="en-US" dirty="0"/>
                  <a:t>トランポリンの個数 </a:t>
                </a:r>
                <a14:m>
                  <m:oMath xmlns:m="http://schemas.openxmlformats.org/officeDocument/2006/math">
                    <m:r>
                      <a:rPr lang="en-US" altLang="ja-JP" i="1" dirty="0" smtClean="0">
                        <a:latin typeface="Cambria Math" panose="02040503050406030204" pitchFamily="18" charset="0"/>
                      </a:rPr>
                      <m:t>𝑁</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2≤</m:t>
                        </m:r>
                        <m:r>
                          <a:rPr lang="en-US" altLang="ja-JP" i="1" dirty="0" smtClean="0">
                            <a:latin typeface="Cambria Math" panose="02040503050406030204" pitchFamily="18" charset="0"/>
                          </a:rPr>
                          <m:t>𝑁</m:t>
                        </m:r>
                        <m:r>
                          <a:rPr lang="en-US" altLang="ja-JP" i="1" dirty="0" smtClean="0">
                            <a:latin typeface="Cambria Math" panose="02040503050406030204" pitchFamily="18" charset="0"/>
                          </a:rPr>
                          <m:t>≤2×</m:t>
                        </m:r>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10</m:t>
                            </m:r>
                          </m:e>
                          <m:sup>
                            <m:r>
                              <a:rPr lang="en-US" altLang="ja-JP" i="1" dirty="0" smtClean="0">
                                <a:latin typeface="Cambria Math" panose="02040503050406030204" pitchFamily="18" charset="0"/>
                              </a:rPr>
                              <m:t>5</m:t>
                            </m:r>
                          </m:sup>
                        </m:sSup>
                      </m:e>
                    </m:d>
                  </m:oMath>
                </a14:m>
                <a:endParaRPr lang="en-US" altLang="ja-JP" dirty="0"/>
              </a:p>
              <a:p>
                <a:pPr lvl="1"/>
                <a:r>
                  <a:rPr lang="ja-JP" altLang="en-US" dirty="0"/>
                  <a:t>トランポリン </a:t>
                </a:r>
                <a14:m>
                  <m:oMath xmlns:m="http://schemas.openxmlformats.org/officeDocument/2006/math">
                    <m:r>
                      <a:rPr lang="en-US" altLang="ja-JP" i="1" dirty="0" smtClean="0">
                        <a:latin typeface="Cambria Math" panose="02040503050406030204" pitchFamily="18" charset="0"/>
                      </a:rPr>
                      <m:t>𝑖</m:t>
                    </m:r>
                  </m:oMath>
                </a14:m>
                <a:r>
                  <a:rPr lang="en-US" altLang="ja-JP" dirty="0"/>
                  <a:t> </a:t>
                </a:r>
                <a:r>
                  <a:rPr lang="ja-JP" altLang="en-US" dirty="0"/>
                  <a:t>の弾性力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oMath>
                </a14:m>
                <a:r>
                  <a:rPr lang="en-US" altLang="ja-JP" dirty="0"/>
                  <a:t>, </a:t>
                </a:r>
                <a:r>
                  <a:rPr lang="ja-JP" altLang="en-US" dirty="0"/>
                  <a:t>ダメージ</a:t>
                </a:r>
                <a:r>
                  <a:rPr lang="en-US" altLang="ja-JP" dirty="0"/>
                  <a:t>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i="1" dirty="0" smtClean="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0</m:t>
                        </m:r>
                        <m:r>
                          <a:rPr lang="en-US" altLang="ja-JP" i="1" dirty="0" smtClean="0">
                            <a:latin typeface="Cambria Math" panose="02040503050406030204" pitchFamily="18" charset="0"/>
                          </a:rPr>
                          <m:t>≤</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a:latin typeface="Cambria Math" panose="02040503050406030204" pitchFamily="18" charset="0"/>
                          </a:rPr>
                          <m:t>, </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𝐵</m:t>
                            </m:r>
                          </m:e>
                          <m:sub>
                            <m:r>
                              <a:rPr lang="en-US" altLang="ja-JP" i="1" dirty="0" err="1">
                                <a:latin typeface="Cambria Math" panose="02040503050406030204" pitchFamily="18" charset="0"/>
                              </a:rPr>
                              <m:t>𝑖</m:t>
                            </m:r>
                          </m:sub>
                        </m:sSub>
                        <m:r>
                          <a:rPr lang="en-US" altLang="ja-JP" i="1" dirty="0" smtClean="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9</m:t>
                            </m:r>
                          </m:sup>
                        </m:sSup>
                      </m:e>
                    </m:d>
                  </m:oMath>
                </a14:m>
                <a:endParaRPr lang="en-US" altLang="ja-JP" dirty="0"/>
              </a:p>
              <a:p>
                <a:pPr lvl="1"/>
                <a:endParaRPr lang="en-US" altLang="ja-JP" dirty="0"/>
              </a:p>
              <a:p>
                <a:r>
                  <a:rPr lang="ja-JP" altLang="en-US" dirty="0"/>
                  <a:t>部分点</a:t>
                </a:r>
                <a:endParaRPr lang="en-US" altLang="ja-JP" dirty="0"/>
              </a:p>
              <a:p>
                <a:pPr lvl="1"/>
                <a:r>
                  <a:rPr lang="ja-JP" altLang="en-US" dirty="0"/>
                  <a:t>トランポリン </a:t>
                </a:r>
                <a14:m>
                  <m:oMath xmlns:m="http://schemas.openxmlformats.org/officeDocument/2006/math">
                    <m:r>
                      <a:rPr lang="en-US" altLang="ja-JP" i="1" dirty="0" smtClean="0">
                        <a:latin typeface="Cambria Math" panose="02040503050406030204" pitchFamily="18" charset="0"/>
                      </a:rPr>
                      <m:t>𝑖</m:t>
                    </m:r>
                  </m:oMath>
                </a14:m>
                <a:r>
                  <a:rPr lang="en-US" altLang="ja-JP" dirty="0"/>
                  <a:t> </a:t>
                </a:r>
                <a:r>
                  <a:rPr lang="ja-JP" altLang="en-US" dirty="0"/>
                  <a:t>の弾性力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smtClean="0">
                        <a:latin typeface="Cambria Math" panose="02040503050406030204" pitchFamily="18" charset="0"/>
                      </a:rPr>
                      <m:t>≤</m:t>
                    </m:r>
                    <m:r>
                      <a:rPr lang="en-US" altLang="ja-JP" i="1" dirty="0">
                        <a:latin typeface="Cambria Math" panose="02040503050406030204" pitchFamily="18" charset="0"/>
                      </a:rPr>
                      <m:t>1</m:t>
                    </m:r>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18</a:t>
            </a:fld>
            <a:endParaRPr lang="ja-JP" altLang="en-US" dirty="0"/>
          </a:p>
        </p:txBody>
      </p:sp>
    </p:spTree>
    <p:extLst>
      <p:ext uri="{BB962C8B-B14F-4D97-AF65-F5344CB8AC3E}">
        <p14:creationId xmlns:p14="http://schemas.microsoft.com/office/powerpoint/2010/main" val="229878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en-US" altLang="ja-JP" dirty="0"/>
              <a:t> </a:t>
            </a:r>
            <a:r>
              <a:rPr kumimoji="1" lang="ja-JP" altLang="en-US" dirty="0"/>
              <a:t>問目 </a:t>
            </a:r>
            <a:r>
              <a:rPr kumimoji="1" lang="en-US" altLang="ja-JP" dirty="0"/>
              <a:t>– </a:t>
            </a:r>
            <a:r>
              <a:rPr kumimoji="1" lang="ja-JP" altLang="en-US" dirty="0"/>
              <a:t>部分点解法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弾性力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a:latin typeface="Cambria Math" panose="02040503050406030204" pitchFamily="18" charset="0"/>
                      </a:rPr>
                      <m:t>=0, 1</m:t>
                    </m:r>
                  </m:oMath>
                </a14:m>
                <a:r>
                  <a:rPr lang="en-US" altLang="ja-JP" dirty="0"/>
                  <a:t> </a:t>
                </a:r>
                <a:r>
                  <a:rPr lang="ja-JP" altLang="en-US" dirty="0"/>
                  <a:t>の </a:t>
                </a:r>
                <a:r>
                  <a:rPr lang="en-US" altLang="ja-JP" dirty="0"/>
                  <a:t>2 </a:t>
                </a:r>
                <a:r>
                  <a:rPr lang="ja-JP" altLang="en-US" dirty="0"/>
                  <a:t>通り</a:t>
                </a:r>
                <a:endParaRPr lang="en-US" altLang="ja-JP" dirty="0"/>
              </a:p>
              <a:p>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a:latin typeface="Cambria Math" panose="02040503050406030204" pitchFamily="18" charset="0"/>
                      </a:rPr>
                      <m:t>=0</m:t>
                    </m:r>
                  </m:oMath>
                </a14:m>
                <a:r>
                  <a:rPr lang="en-US" altLang="ja-JP" dirty="0"/>
                  <a:t> </a:t>
                </a:r>
                <a:r>
                  <a:rPr lang="ja-JP" altLang="en-US" dirty="0"/>
                  <a:t>のとき</a:t>
                </a:r>
                <a:endParaRPr lang="en-US" altLang="ja-JP" dirty="0"/>
              </a:p>
              <a:p>
                <a:pPr lvl="1"/>
                <a:r>
                  <a:rPr lang="ja-JP" altLang="en-US" dirty="0"/>
                  <a:t>別のトランポリンに移動できない</a:t>
                </a:r>
                <a:endParaRPr lang="en-US" altLang="ja-JP" dirty="0"/>
              </a:p>
              <a:p>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a:latin typeface="Cambria Math" panose="02040503050406030204" pitchFamily="18" charset="0"/>
                      </a:rPr>
                      <m:t>=1</m:t>
                    </m:r>
                  </m:oMath>
                </a14:m>
                <a:r>
                  <a:rPr lang="en-US" altLang="ja-JP" dirty="0"/>
                  <a:t> </a:t>
                </a:r>
                <a:r>
                  <a:rPr lang="ja-JP" altLang="en-US" dirty="0"/>
                  <a:t>のとき</a:t>
                </a:r>
                <a:endParaRPr lang="en-US" altLang="ja-JP" dirty="0"/>
              </a:p>
              <a:p>
                <a:pPr lvl="1"/>
                <a:r>
                  <a:rPr lang="ja-JP" altLang="en-US" dirty="0"/>
                  <a:t>左右のトランポリンに移動できる</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19</a:t>
            </a:fld>
            <a:endParaRPr lang="ja-JP" altLang="en-US" dirty="0"/>
          </a:p>
        </p:txBody>
      </p:sp>
    </p:spTree>
    <p:extLst>
      <p:ext uri="{BB962C8B-B14F-4D97-AF65-F5344CB8AC3E}">
        <p14:creationId xmlns:p14="http://schemas.microsoft.com/office/powerpoint/2010/main" val="25139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 </a:t>
            </a:r>
            <a:r>
              <a:rPr kumimoji="1" lang="ja-JP" altLang="en-US" dirty="0"/>
              <a:t>問目 </a:t>
            </a:r>
            <a:r>
              <a:rPr kumimoji="1" lang="en-US" altLang="ja-JP" dirty="0"/>
              <a:t>– </a:t>
            </a:r>
            <a:r>
              <a:rPr kumimoji="1" lang="ja-JP" altLang="en-US" dirty="0"/>
              <a:t>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14:m>
                  <m:oMath xmlns:m="http://schemas.openxmlformats.org/officeDocument/2006/math">
                    <m:r>
                      <a:rPr lang="en-US" altLang="ja-JP" i="1" dirty="0" smtClean="0">
                        <a:latin typeface="Cambria Math" panose="02040503050406030204" pitchFamily="18" charset="0"/>
                      </a:rPr>
                      <m:t>𝑆</m:t>
                    </m:r>
                  </m:oMath>
                </a14:m>
                <a:r>
                  <a:rPr lang="en-US" altLang="ja-JP" dirty="0"/>
                  <a:t> </a:t>
                </a:r>
                <a:r>
                  <a:rPr lang="ja-JP" altLang="en-US" dirty="0"/>
                  <a:t>から </a:t>
                </a:r>
                <a14:m>
                  <m:oMath xmlns:m="http://schemas.openxmlformats.org/officeDocument/2006/math">
                    <m:r>
                      <a:rPr lang="en-US" altLang="ja-JP" i="1" dirty="0" smtClean="0">
                        <a:latin typeface="Cambria Math" panose="02040503050406030204" pitchFamily="18" charset="0"/>
                      </a:rPr>
                      <m:t>𝑇</m:t>
                    </m:r>
                  </m:oMath>
                </a14:m>
                <a:r>
                  <a:rPr lang="en-US" altLang="ja-JP" dirty="0"/>
                  <a:t> </a:t>
                </a:r>
                <a:r>
                  <a:rPr lang="ja-JP" altLang="en-US" dirty="0"/>
                  <a:t>に一直線に向かうので移動する距離は </a:t>
                </a:r>
                <a14:m>
                  <m:oMath xmlns:m="http://schemas.openxmlformats.org/officeDocument/2006/math">
                    <m:d>
                      <m:dPr>
                        <m:begChr m:val="|"/>
                        <m:endChr m:val="|"/>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𝑇</m:t>
                        </m:r>
                      </m:e>
                    </m:d>
                  </m:oMath>
                </a14:m>
                <a:endParaRPr kumimoji="1" lang="en-US" altLang="ja-JP" dirty="0"/>
              </a:p>
              <a:p>
                <a14:m>
                  <m:oMath xmlns:m="http://schemas.openxmlformats.org/officeDocument/2006/math">
                    <m:d>
                      <m:dPr>
                        <m:begChr m:val="|"/>
                        <m:endChr m:val="|"/>
                        <m:ctrlPr>
                          <a:rPr kumimoji="1" lang="en-US" altLang="ja-JP" i="1" dirty="0" smtClean="0">
                            <a:latin typeface="Cambria Math" panose="02040503050406030204" pitchFamily="18" charset="0"/>
                          </a:rPr>
                        </m:ctrlPr>
                      </m:dPr>
                      <m:e>
                        <m:r>
                          <a:rPr kumimoji="1" lang="en-US" altLang="ja-JP" i="1" dirty="0" smtClean="0">
                            <a:latin typeface="Cambria Math" panose="02040503050406030204" pitchFamily="18" charset="0"/>
                          </a:rPr>
                          <m:t>𝑆</m:t>
                        </m:r>
                        <m:r>
                          <a:rPr kumimoji="1" lang="en-US" altLang="ja-JP" i="1" dirty="0" smtClean="0">
                            <a:latin typeface="Cambria Math" panose="02040503050406030204" pitchFamily="18" charset="0"/>
                          </a:rPr>
                          <m:t>−</m:t>
                        </m:r>
                        <m:r>
                          <a:rPr kumimoji="1" lang="en-US" altLang="ja-JP" i="1" dirty="0" smtClean="0">
                            <a:latin typeface="Cambria Math" panose="02040503050406030204" pitchFamily="18" charset="0"/>
                          </a:rPr>
                          <m:t>𝑇</m:t>
                        </m:r>
                      </m:e>
                    </m:d>
                  </m:oMath>
                </a14:m>
                <a:r>
                  <a:rPr kumimoji="1" lang="en-US" altLang="ja-JP" dirty="0"/>
                  <a:t> </a:t>
                </a:r>
                <a:r>
                  <a:rPr kumimoji="1" lang="ja-JP" altLang="en-US" dirty="0"/>
                  <a:t>が </a:t>
                </a:r>
                <a14:m>
                  <m:oMath xmlns:m="http://schemas.openxmlformats.org/officeDocument/2006/math">
                    <m:r>
                      <a:rPr kumimoji="1" lang="en-US" altLang="ja-JP" i="1" dirty="0" smtClean="0">
                        <a:latin typeface="Cambria Math" panose="02040503050406030204" pitchFamily="18" charset="0"/>
                      </a:rPr>
                      <m:t>𝐷</m:t>
                    </m:r>
                  </m:oMath>
                </a14:m>
                <a:r>
                  <a:rPr kumimoji="1" lang="en-US" altLang="ja-JP" dirty="0"/>
                  <a:t> </a:t>
                </a:r>
                <a:r>
                  <a:rPr kumimoji="1" lang="ja-JP" altLang="en-US" dirty="0"/>
                  <a:t>の倍数になっているか確かめれば良い</a:t>
                </a:r>
                <a:endParaRPr kumimoji="1" lang="en-US" altLang="ja-JP" dirty="0"/>
              </a:p>
              <a:p>
                <a:pPr lvl="1"/>
                <a:r>
                  <a:rPr lang="ja-JP" altLang="en-US" dirty="0"/>
                  <a:t>これは </a:t>
                </a:r>
                <a:r>
                  <a:rPr lang="en-US" altLang="ja-JP" dirty="0"/>
                  <a:t>D </a:t>
                </a:r>
                <a:r>
                  <a:rPr lang="ja-JP" altLang="en-US" dirty="0"/>
                  <a:t>で割った余りが </a:t>
                </a:r>
                <a:r>
                  <a:rPr lang="en-US" altLang="ja-JP" dirty="0"/>
                  <a:t>0 </a:t>
                </a:r>
                <a:r>
                  <a:rPr lang="ja-JP" altLang="en-US" dirty="0"/>
                  <a:t>と同値なので</a:t>
                </a:r>
                <a:r>
                  <a:rPr lang="en-US" altLang="ja-JP" dirty="0"/>
                  <a:t>, </a:t>
                </a:r>
                <a:r>
                  <a:rPr lang="ja-JP" altLang="en-US" dirty="0"/>
                  <a:t>それを確かめる</a:t>
                </a:r>
                <a:endParaRPr lang="en-US" altLang="ja-JP" dirty="0"/>
              </a:p>
              <a:p>
                <a:pPr lvl="1"/>
                <a:r>
                  <a:rPr lang="ja-JP" altLang="en-US" dirty="0"/>
                  <a:t>割り切れるとき </a:t>
                </a:r>
                <a14:m>
                  <m:oMath xmlns:m="http://schemas.openxmlformats.org/officeDocument/2006/math">
                    <m:f>
                      <m:fPr>
                        <m:ctrlPr>
                          <a:rPr lang="en-US" altLang="ja-JP" i="1" dirty="0" smtClean="0">
                            <a:latin typeface="Cambria Math" panose="02040503050406030204" pitchFamily="18" charset="0"/>
                          </a:rPr>
                        </m:ctrlPr>
                      </m:fPr>
                      <m:num>
                        <m:d>
                          <m:dPr>
                            <m:begChr m:val="|"/>
                            <m:endChr m:val="|"/>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𝑇</m:t>
                            </m:r>
                          </m:e>
                        </m:d>
                      </m:num>
                      <m:den>
                        <m:r>
                          <a:rPr lang="en-US" altLang="ja-JP" i="1" dirty="0" smtClean="0">
                            <a:latin typeface="Cambria Math" panose="02040503050406030204" pitchFamily="18" charset="0"/>
                          </a:rPr>
                          <m:t>𝐷</m:t>
                        </m:r>
                      </m:den>
                    </m:f>
                  </m:oMath>
                </a14:m>
                <a:r>
                  <a:rPr lang="en-US" altLang="ja-JP" dirty="0"/>
                  <a:t>, </a:t>
                </a:r>
                <a:r>
                  <a:rPr lang="ja-JP" altLang="en-US" dirty="0"/>
                  <a:t>割り切れない時 </a:t>
                </a:r>
                <a14:m>
                  <m:oMath xmlns:m="http://schemas.openxmlformats.org/officeDocument/2006/math">
                    <m:r>
                      <a:rPr lang="en-US" altLang="ja-JP" i="1" dirty="0" smtClean="0">
                        <a:latin typeface="Cambria Math" panose="02040503050406030204" pitchFamily="18" charset="0"/>
                      </a:rPr>
                      <m:t>−1</m:t>
                    </m:r>
                  </m:oMath>
                </a14:m>
                <a:endParaRPr lang="en-US" altLang="ja-JP" dirty="0"/>
              </a:p>
              <a:p>
                <a:pPr lvl="1"/>
                <a:r>
                  <a:rPr lang="ja-JP" altLang="en-US" dirty="0"/>
                  <a:t>絶対値は条件分岐を使ったり</a:t>
                </a:r>
                <a:r>
                  <a:rPr lang="en-US" altLang="ja-JP" dirty="0"/>
                  <a:t>, abs() </a:t>
                </a:r>
                <a:r>
                  <a:rPr lang="ja-JP" altLang="en-US" dirty="0"/>
                  <a:t>関数を使ったりすればよいです</a:t>
                </a:r>
                <a:endParaRPr lang="en-US" altLang="ja-JP" dirty="0"/>
              </a:p>
              <a:p>
                <a:r>
                  <a:rPr kumimoji="1" lang="ja-JP" altLang="en-US" dirty="0"/>
                  <a:t>計算量 </a:t>
                </a:r>
                <a14:m>
                  <m:oMath xmlns:m="http://schemas.openxmlformats.org/officeDocument/2006/math">
                    <m:r>
                      <a:rPr kumimoji="1" lang="en-US" altLang="ja-JP" i="1" dirty="0" smtClean="0">
                        <a:latin typeface="Cambria Math" panose="02040503050406030204" pitchFamily="18" charset="0"/>
                      </a:rPr>
                      <m:t>𝑂</m:t>
                    </m:r>
                    <m:d>
                      <m:dPr>
                        <m:ctrlPr>
                          <a:rPr kumimoji="1" lang="en-US" altLang="ja-JP" i="1" dirty="0" smtClean="0">
                            <a:latin typeface="Cambria Math" panose="02040503050406030204" pitchFamily="18" charset="0"/>
                          </a:rPr>
                        </m:ctrlPr>
                      </m:dPr>
                      <m:e>
                        <m:r>
                          <a:rPr kumimoji="1" lang="en-US" altLang="ja-JP" i="1" dirty="0" smtClean="0">
                            <a:latin typeface="Cambria Math" panose="02040503050406030204" pitchFamily="18" charset="0"/>
                          </a:rPr>
                          <m:t>1</m:t>
                        </m:r>
                      </m:e>
                    </m:d>
                  </m:oMath>
                </a14:m>
                <a:endParaRPr kumimoji="1" lang="en-US" altLang="ja-JP" dirty="0"/>
              </a:p>
              <a:p>
                <a:pPr lvl="1"/>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a:t>
            </a:fld>
            <a:endParaRPr lang="ja-JP" altLang="en-US" dirty="0"/>
          </a:p>
        </p:txBody>
      </p:sp>
    </p:spTree>
    <p:extLst>
      <p:ext uri="{BB962C8B-B14F-4D97-AF65-F5344CB8AC3E}">
        <p14:creationId xmlns:p14="http://schemas.microsoft.com/office/powerpoint/2010/main" val="3085600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en-US" altLang="ja-JP" dirty="0"/>
              <a:t> </a:t>
            </a:r>
            <a:r>
              <a:rPr kumimoji="1" lang="ja-JP" altLang="en-US" dirty="0"/>
              <a:t>問目 </a:t>
            </a:r>
            <a:r>
              <a:rPr kumimoji="1" lang="en-US" altLang="ja-JP" dirty="0"/>
              <a:t>– </a:t>
            </a:r>
            <a:r>
              <a:rPr kumimoji="1" lang="ja-JP" altLang="en-US" dirty="0"/>
              <a:t>部分点解法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区間 </a:t>
                </a:r>
                <a14:m>
                  <m:oMath xmlns:m="http://schemas.openxmlformats.org/officeDocument/2006/math">
                    <m:r>
                      <a:rPr lang="en-US" altLang="ja-JP" i="1" dirty="0" smtClean="0">
                        <a:latin typeface="Cambria Math" panose="02040503050406030204" pitchFamily="18" charset="0"/>
                      </a:rPr>
                      <m:t>[</m:t>
                    </m:r>
                    <m:r>
                      <a:rPr lang="en-US" altLang="ja-JP" i="1" dirty="0" smtClean="0">
                        <a:latin typeface="Cambria Math" panose="02040503050406030204" pitchFamily="18" charset="0"/>
                      </a:rPr>
                      <m:t>𝑆</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𝑇</m:t>
                    </m:r>
                    <m:r>
                      <a:rPr lang="en-US" altLang="ja-JP" i="1" dirty="0" smtClean="0">
                        <a:latin typeface="Cambria Math" panose="02040503050406030204" pitchFamily="18" charset="0"/>
                      </a:rPr>
                      <m:t>)</m:t>
                    </m:r>
                  </m:oMath>
                </a14:m>
                <a:r>
                  <a:rPr lang="en-US" altLang="ja-JP" dirty="0"/>
                  <a:t> </a:t>
                </a:r>
                <a:r>
                  <a:rPr lang="ja-JP" altLang="en-US" dirty="0"/>
                  <a:t>にある全てのトランポリンについて</a:t>
                </a:r>
                <a:br>
                  <a:rPr lang="en-US" altLang="ja-JP" dirty="0"/>
                </a:b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a:latin typeface="Cambria Math" panose="02040503050406030204" pitchFamily="18" charset="0"/>
                      </a:rPr>
                      <m:t>=1</m:t>
                    </m:r>
                  </m:oMath>
                </a14:m>
                <a:r>
                  <a:rPr lang="en-US" altLang="ja-JP" dirty="0"/>
                  <a:t> </a:t>
                </a:r>
                <a:r>
                  <a:rPr lang="ja-JP" altLang="en-US" dirty="0"/>
                  <a:t>かどうか確かめればよい</a:t>
                </a:r>
                <a:endParaRPr lang="en-US" altLang="ja-JP" dirty="0"/>
              </a:p>
              <a:p>
                <a:r>
                  <a:rPr lang="ja-JP" altLang="en-US" dirty="0"/>
                  <a:t>計算量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𝑁</m:t>
                        </m:r>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20</a:t>
            </a:fld>
            <a:endParaRPr lang="ja-JP" altLang="en-US" dirty="0"/>
          </a:p>
        </p:txBody>
      </p:sp>
    </p:spTree>
    <p:extLst>
      <p:ext uri="{BB962C8B-B14F-4D97-AF65-F5344CB8AC3E}">
        <p14:creationId xmlns:p14="http://schemas.microsoft.com/office/powerpoint/2010/main" val="3463031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 </a:t>
            </a:r>
            <a:r>
              <a:rPr kumimoji="1" lang="ja-JP" altLang="en-US" dirty="0"/>
              <a:t>問目 </a:t>
            </a:r>
            <a:r>
              <a:rPr kumimoji="1" lang="en-US" altLang="ja-JP" dirty="0"/>
              <a:t>– </a:t>
            </a:r>
            <a:r>
              <a:rPr kumimoji="1" lang="ja-JP" altLang="en-US" dirty="0"/>
              <a:t>満点解法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a:t>距離が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oMath>
                </a14:m>
                <a:r>
                  <a:rPr lang="en-US" altLang="ja-JP" dirty="0"/>
                  <a:t> </a:t>
                </a:r>
                <a:r>
                  <a:rPr lang="ja-JP" altLang="en-US" b="1" u="sng" dirty="0">
                    <a:solidFill>
                      <a:srgbClr val="FF0000"/>
                    </a:solidFill>
                  </a:rPr>
                  <a:t>以下</a:t>
                </a:r>
                <a:r>
                  <a:rPr lang="ja-JP" altLang="en-US" dirty="0"/>
                  <a:t>が正直鬱陶しい</a:t>
                </a:r>
                <a:endParaRPr lang="en-US" altLang="ja-JP" dirty="0"/>
              </a:p>
              <a:p>
                <a:r>
                  <a:rPr kumimoji="1" lang="ja-JP" altLang="en-US" dirty="0"/>
                  <a:t>距離が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𝐴</m:t>
                        </m:r>
                      </m:e>
                      <m:sub>
                        <m:r>
                          <a:rPr kumimoji="1" lang="en-US" altLang="ja-JP" i="1" dirty="0" smtClean="0">
                            <a:latin typeface="Cambria Math" panose="02040503050406030204" pitchFamily="18" charset="0"/>
                          </a:rPr>
                          <m:t>𝑖</m:t>
                        </m:r>
                      </m:sub>
                    </m:sSub>
                  </m:oMath>
                </a14:m>
                <a:r>
                  <a:rPr kumimoji="1" lang="en-US" altLang="ja-JP" dirty="0"/>
                  <a:t> </a:t>
                </a:r>
                <a:r>
                  <a:rPr kumimoji="1" lang="ja-JP" altLang="en-US" dirty="0"/>
                  <a:t>のみ なら簡単</a:t>
                </a:r>
                <a:endParaRPr kumimoji="1" lang="en-US" altLang="ja-JP" dirty="0"/>
              </a:p>
              <a:p>
                <a:pPr lvl="1"/>
                <a14:m>
                  <m:oMath xmlns:m="http://schemas.openxmlformats.org/officeDocument/2006/math">
                    <m:r>
                      <a:rPr lang="en-US" altLang="ja-JP" i="1" dirty="0" smtClean="0">
                        <a:latin typeface="Cambria Math" panose="02040503050406030204" pitchFamily="18" charset="0"/>
                      </a:rPr>
                      <m:t>𝑁</m:t>
                    </m:r>
                  </m:oMath>
                </a14:m>
                <a:r>
                  <a:rPr lang="en-US" altLang="ja-JP" dirty="0"/>
                  <a:t> </a:t>
                </a:r>
                <a:r>
                  <a:rPr lang="ja-JP" altLang="en-US" dirty="0"/>
                  <a:t>頂点のグラフを考える</a:t>
                </a:r>
                <a:endParaRPr lang="en-US" altLang="ja-JP" dirty="0"/>
              </a:p>
              <a:p>
                <a:pPr lvl="1"/>
                <a:r>
                  <a:rPr lang="ja-JP" altLang="en-US" dirty="0"/>
                  <a:t>頂点 </a:t>
                </a:r>
                <a14:m>
                  <m:oMath xmlns:m="http://schemas.openxmlformats.org/officeDocument/2006/math">
                    <m:r>
                      <a:rPr lang="en-US" altLang="ja-JP" i="1" dirty="0" smtClean="0">
                        <a:latin typeface="Cambria Math" panose="02040503050406030204" pitchFamily="18" charset="0"/>
                      </a:rPr>
                      <m:t>𝑖</m:t>
                    </m:r>
                  </m:oMath>
                </a14:m>
                <a:r>
                  <a:rPr lang="en-US" altLang="ja-JP" dirty="0"/>
                  <a:t> </a:t>
                </a:r>
                <a:r>
                  <a:rPr lang="ja-JP" altLang="en-US" dirty="0"/>
                  <a:t>から頂点 </a:t>
                </a:r>
                <a14:m>
                  <m:oMath xmlns:m="http://schemas.openxmlformats.org/officeDocument/2006/math">
                    <m:r>
                      <a:rPr lang="en-US" altLang="ja-JP" i="1" dirty="0" smtClean="0">
                        <a:latin typeface="Cambria Math" panose="02040503050406030204" pitchFamily="18" charset="0"/>
                      </a:rPr>
                      <m:t>𝑖</m:t>
                    </m:r>
                    <m:r>
                      <a:rPr lang="ja-JP" altLang="en-US" i="1" dirty="0" err="1">
                        <a:latin typeface="Cambria Math" panose="02040503050406030204" pitchFamily="18" charset="0"/>
                      </a:rPr>
                      <m:t>ー</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a:latin typeface="Cambria Math" panose="02040503050406030204" pitchFamily="18" charset="0"/>
                      </a:rPr>
                      <m:t>, </m:t>
                    </m:r>
                    <m:r>
                      <a:rPr lang="en-US" altLang="ja-JP" i="1" dirty="0" err="1">
                        <a:latin typeface="Cambria Math" panose="02040503050406030204" pitchFamily="18" charset="0"/>
                      </a:rPr>
                      <m:t>𝑖</m:t>
                    </m:r>
                    <m:r>
                      <a:rPr lang="en-US" altLang="ja-JP" i="1" dirty="0" err="1">
                        <a:latin typeface="Cambria Math" panose="02040503050406030204" pitchFamily="18" charset="0"/>
                      </a:rPr>
                      <m:t>+</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oMath>
                </a14:m>
                <a:r>
                  <a:rPr lang="en-US" altLang="ja-JP" dirty="0"/>
                  <a:t> </a:t>
                </a:r>
                <a:r>
                  <a:rPr lang="ja-JP" altLang="en-US" dirty="0"/>
                  <a:t>に重み</a:t>
                </a:r>
                <a:r>
                  <a:rPr lang="en-US" altLang="ja-JP" dirty="0"/>
                  <a:t>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i="1" dirty="0" smtClean="0">
                            <a:latin typeface="Cambria Math" panose="02040503050406030204" pitchFamily="18" charset="0"/>
                          </a:rPr>
                          <m:t>𝑖</m:t>
                        </m:r>
                      </m:sub>
                    </m:sSub>
                  </m:oMath>
                </a14:m>
                <a:r>
                  <a:rPr lang="en-US" altLang="ja-JP" dirty="0"/>
                  <a:t> </a:t>
                </a:r>
                <a:r>
                  <a:rPr lang="ja-JP" altLang="en-US" dirty="0"/>
                  <a:t>の辺を張る</a:t>
                </a:r>
                <a:endParaRPr lang="en-US" altLang="ja-JP" dirty="0"/>
              </a:p>
              <a:p>
                <a:pPr lvl="1"/>
                <a:r>
                  <a:rPr lang="ja-JP" altLang="en-US" dirty="0"/>
                  <a:t>このグラフで頂点 </a:t>
                </a:r>
                <a14:m>
                  <m:oMath xmlns:m="http://schemas.openxmlformats.org/officeDocument/2006/math">
                    <m:r>
                      <a:rPr lang="en-US" altLang="ja-JP" i="1" dirty="0" smtClean="0">
                        <a:latin typeface="Cambria Math" panose="02040503050406030204" pitchFamily="18" charset="0"/>
                      </a:rPr>
                      <m:t>𝑆</m:t>
                    </m:r>
                  </m:oMath>
                </a14:m>
                <a:r>
                  <a:rPr lang="en-US" altLang="ja-JP" dirty="0"/>
                  <a:t> </a:t>
                </a:r>
                <a:r>
                  <a:rPr lang="ja-JP" altLang="en-US" dirty="0"/>
                  <a:t>から </a:t>
                </a:r>
                <a14:m>
                  <m:oMath xmlns:m="http://schemas.openxmlformats.org/officeDocument/2006/math">
                    <m:r>
                      <a:rPr lang="en-US" altLang="ja-JP" i="1" dirty="0" smtClean="0">
                        <a:latin typeface="Cambria Math" panose="02040503050406030204" pitchFamily="18" charset="0"/>
                      </a:rPr>
                      <m:t>𝑇</m:t>
                    </m:r>
                  </m:oMath>
                </a14:m>
                <a:r>
                  <a:rPr lang="en-US" altLang="ja-JP" dirty="0"/>
                  <a:t> </a:t>
                </a:r>
                <a:r>
                  <a:rPr lang="ja-JP" altLang="en-US" dirty="0" err="1"/>
                  <a:t>への</a:t>
                </a:r>
                <a:r>
                  <a:rPr lang="ja-JP" altLang="en-US" dirty="0"/>
                  <a:t>最短路を </a:t>
                </a:r>
                <a:r>
                  <a:rPr lang="en-US" altLang="ja-JP" dirty="0"/>
                  <a:t>Dijkstra</a:t>
                </a:r>
                <a:r>
                  <a:rPr lang="ja-JP" altLang="en-US" dirty="0"/>
                  <a:t>法で求める</a:t>
                </a:r>
                <a:endParaRPr lang="en-US" altLang="ja-JP" dirty="0"/>
              </a:p>
              <a:p>
                <a:pPr lvl="1"/>
                <a:r>
                  <a:rPr lang="ja-JP" altLang="en-US" dirty="0"/>
                  <a:t>教科書通りの</a:t>
                </a:r>
                <a:r>
                  <a:rPr lang="en-US" altLang="ja-JP" dirty="0"/>
                  <a:t>Dijkstra</a:t>
                </a:r>
                <a:r>
                  <a:rPr lang="ja-JP" altLang="en-US" dirty="0"/>
                  <a:t>法でよい</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21</a:t>
            </a:fld>
            <a:endParaRPr lang="ja-JP" altLang="en-US" dirty="0"/>
          </a:p>
        </p:txBody>
      </p:sp>
    </p:spTree>
    <p:extLst>
      <p:ext uri="{BB962C8B-B14F-4D97-AF65-F5344CB8AC3E}">
        <p14:creationId xmlns:p14="http://schemas.microsoft.com/office/powerpoint/2010/main" val="1517247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 </a:t>
            </a:r>
            <a:r>
              <a:rPr kumimoji="1" lang="ja-JP" altLang="en-US" dirty="0"/>
              <a:t>問目 </a:t>
            </a:r>
            <a:r>
              <a:rPr kumimoji="1" lang="en-US" altLang="ja-JP" dirty="0"/>
              <a:t>– </a:t>
            </a:r>
            <a:r>
              <a:rPr kumimoji="1" lang="ja-JP" altLang="en-US" dirty="0"/>
              <a:t>満点解法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距離が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b="0" i="1" dirty="0" smtClean="0">
                            <a:latin typeface="Cambria Math" panose="02040503050406030204" pitchFamily="18" charset="0"/>
                          </a:rPr>
                          <m:t>𝑖</m:t>
                        </m:r>
                      </m:sub>
                    </m:sSub>
                  </m:oMath>
                </a14:m>
                <a:r>
                  <a:rPr lang="en-US" altLang="ja-JP" dirty="0"/>
                  <a:t> </a:t>
                </a:r>
                <a:r>
                  <a:rPr lang="ja-JP" altLang="en-US" b="1" u="sng" dirty="0">
                    <a:solidFill>
                      <a:srgbClr val="FF0000"/>
                    </a:solidFill>
                  </a:rPr>
                  <a:t>以下</a:t>
                </a:r>
                <a:endParaRPr lang="en-US" altLang="ja-JP" dirty="0"/>
              </a:p>
              <a:p>
                <a:r>
                  <a:rPr lang="ja-JP" altLang="en-US" dirty="0"/>
                  <a:t>同じようにグラフで解くことを考える</a:t>
                </a:r>
                <a:endParaRPr lang="en-US" altLang="ja-JP" dirty="0"/>
              </a:p>
              <a:p>
                <a:pPr lvl="1"/>
                <a14:m>
                  <m:oMath xmlns:m="http://schemas.openxmlformats.org/officeDocument/2006/math">
                    <m:r>
                      <a:rPr lang="en-US" altLang="ja-JP" i="1" dirty="0">
                        <a:latin typeface="Cambria Math" panose="02040503050406030204" pitchFamily="18" charset="0"/>
                      </a:rPr>
                      <m:t>𝑁</m:t>
                    </m:r>
                  </m:oMath>
                </a14:m>
                <a:r>
                  <a:rPr lang="en-US" altLang="ja-JP" dirty="0"/>
                  <a:t> </a:t>
                </a:r>
                <a:r>
                  <a:rPr lang="ja-JP" altLang="en-US" dirty="0"/>
                  <a:t>頂点のグラフ</a:t>
                </a:r>
                <a:endParaRPr lang="en-US" altLang="ja-JP" dirty="0"/>
              </a:p>
              <a:p>
                <a:pPr lvl="1"/>
                <a:r>
                  <a:rPr lang="ja-JP" altLang="en-US" dirty="0"/>
                  <a:t>頂点 </a:t>
                </a:r>
                <a14:m>
                  <m:oMath xmlns:m="http://schemas.openxmlformats.org/officeDocument/2006/math">
                    <m:r>
                      <a:rPr lang="en-US" altLang="ja-JP" i="1" dirty="0">
                        <a:latin typeface="Cambria Math" panose="02040503050406030204" pitchFamily="18" charset="0"/>
                      </a:rPr>
                      <m:t>𝑖</m:t>
                    </m:r>
                  </m:oMath>
                </a14:m>
                <a:r>
                  <a:rPr lang="en-US" altLang="ja-JP" dirty="0"/>
                  <a:t> </a:t>
                </a:r>
                <a:r>
                  <a:rPr lang="ja-JP" altLang="en-US" dirty="0"/>
                  <a:t>から頂点 </a:t>
                </a:r>
                <a14:m>
                  <m:oMath xmlns:m="http://schemas.openxmlformats.org/officeDocument/2006/math">
                    <m:r>
                      <a:rPr lang="en-US" altLang="ja-JP" i="1" dirty="0">
                        <a:latin typeface="Cambria Math" panose="02040503050406030204" pitchFamily="18" charset="0"/>
                      </a:rPr>
                      <m:t>𝑖</m:t>
                    </m:r>
                    <m:r>
                      <a:rPr lang="ja-JP" altLang="en-US" i="1" dirty="0" err="1">
                        <a:latin typeface="Cambria Math" panose="02040503050406030204" pitchFamily="18" charset="0"/>
                      </a:rPr>
                      <m:t>ー</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oMath>
                </a14:m>
                <a:r>
                  <a:rPr lang="ja-JP" altLang="en-US" dirty="0"/>
                  <a:t>以上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oMath>
                </a14:m>
                <a:r>
                  <a:rPr lang="ja-JP" altLang="en-US" dirty="0"/>
                  <a:t> </a:t>
                </a:r>
                <a:r>
                  <a:rPr lang="ja-JP" altLang="en-US" b="1" dirty="0">
                    <a:solidFill>
                      <a:schemeClr val="accent1"/>
                    </a:solidFill>
                  </a:rPr>
                  <a:t>以下</a:t>
                </a:r>
                <a:r>
                  <a:rPr lang="ja-JP" altLang="en-US" dirty="0"/>
                  <a:t>の頂点に重み</a:t>
                </a:r>
                <a:r>
                  <a:rPr lang="en-US" altLang="ja-JP" dirty="0"/>
                  <a:t> </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𝐵</m:t>
                        </m:r>
                      </m:e>
                      <m:sub>
                        <m:r>
                          <a:rPr lang="en-US" altLang="ja-JP" i="1" dirty="0">
                            <a:latin typeface="Cambria Math" panose="02040503050406030204" pitchFamily="18" charset="0"/>
                          </a:rPr>
                          <m:t>𝑖</m:t>
                        </m:r>
                      </m:sub>
                    </m:sSub>
                  </m:oMath>
                </a14:m>
                <a:r>
                  <a:rPr lang="en-US" altLang="ja-JP" dirty="0"/>
                  <a:t> </a:t>
                </a:r>
                <a:r>
                  <a:rPr lang="ja-JP" altLang="en-US" dirty="0"/>
                  <a:t>の辺を張る</a:t>
                </a:r>
                <a:endParaRPr lang="en-US" altLang="ja-JP" dirty="0"/>
              </a:p>
              <a:p>
                <a:pPr lvl="1"/>
                <a:r>
                  <a:rPr lang="ja-JP" altLang="en-US" dirty="0"/>
                  <a:t>このグラフで頂点 </a:t>
                </a:r>
                <a14:m>
                  <m:oMath xmlns:m="http://schemas.openxmlformats.org/officeDocument/2006/math">
                    <m:r>
                      <a:rPr lang="en-US" altLang="ja-JP" i="1" dirty="0">
                        <a:latin typeface="Cambria Math" panose="02040503050406030204" pitchFamily="18" charset="0"/>
                      </a:rPr>
                      <m:t>𝑆</m:t>
                    </m:r>
                  </m:oMath>
                </a14:m>
                <a:r>
                  <a:rPr lang="en-US" altLang="ja-JP" dirty="0"/>
                  <a:t> </a:t>
                </a:r>
                <a:r>
                  <a:rPr lang="ja-JP" altLang="en-US" dirty="0"/>
                  <a:t>から </a:t>
                </a:r>
                <a14:m>
                  <m:oMath xmlns:m="http://schemas.openxmlformats.org/officeDocument/2006/math">
                    <m:r>
                      <a:rPr lang="en-US" altLang="ja-JP" i="1" dirty="0">
                        <a:latin typeface="Cambria Math" panose="02040503050406030204" pitchFamily="18" charset="0"/>
                      </a:rPr>
                      <m:t>𝑇</m:t>
                    </m:r>
                  </m:oMath>
                </a14:m>
                <a:r>
                  <a:rPr lang="en-US" altLang="ja-JP" dirty="0"/>
                  <a:t> </a:t>
                </a:r>
                <a:r>
                  <a:rPr lang="ja-JP" altLang="en-US" dirty="0" err="1"/>
                  <a:t>への</a:t>
                </a:r>
                <a:r>
                  <a:rPr lang="ja-JP" altLang="en-US" dirty="0"/>
                  <a:t>最短路を </a:t>
                </a:r>
                <a:r>
                  <a:rPr lang="en-US" altLang="ja-JP" dirty="0"/>
                  <a:t>Dijkstra</a:t>
                </a:r>
                <a:r>
                  <a:rPr lang="ja-JP" altLang="en-US" dirty="0"/>
                  <a:t>法で求める</a:t>
                </a:r>
                <a:endParaRPr lang="en-US" altLang="ja-JP" dirty="0"/>
              </a:p>
              <a:p>
                <a:pPr lvl="1"/>
                <a:r>
                  <a:rPr lang="ja-JP" altLang="en-US" dirty="0"/>
                  <a:t>辺の数が最大 </a:t>
                </a:r>
                <a:r>
                  <a:rPr lang="en-US" altLang="ja-JP" dirty="0"/>
                  <a:t>N^2 </a:t>
                </a:r>
                <a:r>
                  <a:rPr lang="ja-JP" altLang="en-US" dirty="0"/>
                  <a:t>本になるので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𝑁</m:t>
                            </m:r>
                          </m:e>
                          <m:sup>
                            <m:r>
                              <a:rPr lang="en-US" altLang="ja-JP" i="1" dirty="0" smtClean="0">
                                <a:latin typeface="Cambria Math" panose="02040503050406030204" pitchFamily="18" charset="0"/>
                              </a:rPr>
                              <m:t>2</m:t>
                            </m:r>
                          </m:sup>
                        </m:sSup>
                        <m:func>
                          <m:funcPr>
                            <m:ctrlPr>
                              <a:rPr lang="en-US" altLang="ja-JP" b="0" i="1" dirty="0" smtClean="0">
                                <a:latin typeface="Cambria Math" panose="02040503050406030204" pitchFamily="18" charset="0"/>
                              </a:rPr>
                            </m:ctrlPr>
                          </m:funcPr>
                          <m:fName>
                            <m:r>
                              <m:rPr>
                                <m:sty m:val="p"/>
                              </m:rPr>
                              <a:rPr lang="en-US" altLang="ja-JP" i="0" dirty="0" smtClean="0">
                                <a:latin typeface="Cambria Math" panose="02040503050406030204" pitchFamily="18" charset="0"/>
                              </a:rPr>
                              <m:t>log</m:t>
                            </m:r>
                          </m:fName>
                          <m:e>
                            <m:r>
                              <a:rPr lang="en-US" altLang="ja-JP" b="0" i="1" dirty="0" smtClean="0">
                                <a:latin typeface="Cambria Math" panose="02040503050406030204" pitchFamily="18" charset="0"/>
                              </a:rPr>
                              <m:t>𝑁</m:t>
                            </m:r>
                          </m:e>
                        </m:func>
                      </m:e>
                    </m:d>
                  </m:oMath>
                </a14:m>
                <a:r>
                  <a:rPr lang="ja-JP" altLang="en-US" dirty="0"/>
                  <a:t>で</a:t>
                </a:r>
                <a:r>
                  <a:rPr lang="en-US" altLang="ja-JP" dirty="0"/>
                  <a:t>TLE</a:t>
                </a:r>
              </a:p>
              <a:p>
                <a:pPr lvl="1"/>
                <a:r>
                  <a:rPr lang="ja-JP" altLang="en-US" dirty="0"/>
                  <a:t>上手くやれば </a:t>
                </a:r>
                <a:r>
                  <a:rPr lang="en-US" altLang="ja-JP" dirty="0"/>
                  <a:t>TLE </a:t>
                </a:r>
                <a:r>
                  <a:rPr lang="ja-JP" altLang="en-US" dirty="0"/>
                  <a:t>しないかも</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22</a:t>
            </a:fld>
            <a:endParaRPr lang="ja-JP" altLang="en-US" dirty="0"/>
          </a:p>
        </p:txBody>
      </p:sp>
    </p:spTree>
    <p:extLst>
      <p:ext uri="{BB962C8B-B14F-4D97-AF65-F5344CB8AC3E}">
        <p14:creationId xmlns:p14="http://schemas.microsoft.com/office/powerpoint/2010/main" val="198700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 </a:t>
            </a:r>
            <a:r>
              <a:rPr kumimoji="1" lang="ja-JP" altLang="en-US" dirty="0"/>
              <a:t>問目 </a:t>
            </a:r>
            <a:r>
              <a:rPr kumimoji="1" lang="en-US" altLang="ja-JP" dirty="0"/>
              <a:t>– </a:t>
            </a:r>
            <a:r>
              <a:rPr kumimoji="1" lang="ja-JP" altLang="en-US" dirty="0"/>
              <a:t>満点解法</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32737" y="1312115"/>
                <a:ext cx="11468763" cy="4805132"/>
              </a:xfrm>
            </p:spPr>
            <p:txBody>
              <a:bodyPr>
                <a:normAutofit/>
              </a:bodyPr>
              <a:lstStyle/>
              <a:p>
                <a:r>
                  <a:rPr lang="ja-JP" altLang="en-US" dirty="0"/>
                  <a:t>実は</a:t>
                </a:r>
                <a:r>
                  <a:rPr lang="en-US" altLang="ja-JP" dirty="0"/>
                  <a:t>, </a:t>
                </a:r>
                <a:r>
                  <a:rPr lang="ja-JP" altLang="en-US" dirty="0"/>
                  <a:t>重み </a:t>
                </a:r>
                <a:r>
                  <a:rPr lang="en-US" altLang="ja-JP" dirty="0"/>
                  <a:t>0 </a:t>
                </a:r>
                <a:r>
                  <a:rPr lang="ja-JP" altLang="en-US" dirty="0"/>
                  <a:t>の辺を上手く使うことによって</a:t>
                </a:r>
                <a:r>
                  <a:rPr lang="en-US" altLang="ja-JP" dirty="0"/>
                  <a:t>, </a:t>
                </a:r>
                <a:r>
                  <a:rPr lang="ja-JP" altLang="en-US" dirty="0"/>
                  <a:t>辺を </a:t>
                </a:r>
                <a14:m>
                  <m:oMath xmlns:m="http://schemas.openxmlformats.org/officeDocument/2006/math">
                    <m:r>
                      <a:rPr lang="en-US" altLang="ja-JP" i="1" dirty="0" smtClean="0">
                        <a:latin typeface="Cambria Math" panose="02040503050406030204" pitchFamily="18" charset="0"/>
                      </a:rPr>
                      <m:t>4</m:t>
                    </m:r>
                    <m:r>
                      <a:rPr lang="en-US" altLang="ja-JP" i="1" dirty="0" smtClean="0">
                        <a:latin typeface="Cambria Math" panose="02040503050406030204" pitchFamily="18" charset="0"/>
                      </a:rPr>
                      <m:t>𝑁</m:t>
                    </m:r>
                  </m:oMath>
                </a14:m>
                <a:r>
                  <a:rPr lang="en-US" altLang="ja-JP" dirty="0"/>
                  <a:t> </a:t>
                </a:r>
                <a:r>
                  <a:rPr lang="ja-JP" altLang="en-US" dirty="0"/>
                  <a:t>本にできる</a:t>
                </a:r>
                <a:endParaRPr lang="en-US" altLang="ja-JP" dirty="0"/>
              </a:p>
              <a:p>
                <a:pPr lvl="1"/>
                <a:r>
                  <a:rPr lang="ja-JP" altLang="en-US" b="1" u="sng" dirty="0">
                    <a:solidFill>
                      <a:schemeClr val="accent3"/>
                    </a:solidFill>
                  </a:rPr>
                  <a:t>頂点 </a:t>
                </a:r>
                <a14:m>
                  <m:oMath xmlns:m="http://schemas.openxmlformats.org/officeDocument/2006/math">
                    <m:r>
                      <a:rPr lang="en-US" altLang="ja-JP" b="1" i="1" u="sng" dirty="0" smtClean="0">
                        <a:solidFill>
                          <a:schemeClr val="accent3"/>
                        </a:solidFill>
                        <a:latin typeface="Cambria Math" panose="02040503050406030204" pitchFamily="18" charset="0"/>
                      </a:rPr>
                      <m:t>𝒊</m:t>
                    </m:r>
                    <m:r>
                      <a:rPr lang="en-US" altLang="ja-JP" b="1" i="1" u="sng" dirty="0">
                        <a:solidFill>
                          <a:schemeClr val="accent3"/>
                        </a:solidFill>
                        <a:latin typeface="Cambria Math" panose="02040503050406030204" pitchFamily="18" charset="0"/>
                      </a:rPr>
                      <m:t>(</m:t>
                    </m:r>
                    <m:r>
                      <a:rPr lang="en-US" altLang="ja-JP" b="1" i="1" u="sng" dirty="0">
                        <a:solidFill>
                          <a:schemeClr val="accent3"/>
                        </a:solidFill>
                        <a:latin typeface="Cambria Math" panose="02040503050406030204" pitchFamily="18" charset="0"/>
                      </a:rPr>
                      <m:t>𝒙</m:t>
                    </m:r>
                    <m:r>
                      <a:rPr lang="en-US" altLang="ja-JP" b="1" i="1" u="sng" dirty="0" smtClean="0">
                        <a:solidFill>
                          <a:schemeClr val="accent3"/>
                        </a:solidFill>
                        <a:latin typeface="Cambria Math" panose="02040503050406030204" pitchFamily="18" charset="0"/>
                      </a:rPr>
                      <m:t>&lt;</m:t>
                    </m:r>
                    <m:r>
                      <a:rPr lang="en-US" altLang="ja-JP" b="1" i="1" u="sng" dirty="0">
                        <a:solidFill>
                          <a:schemeClr val="accent3"/>
                        </a:solidFill>
                        <a:latin typeface="Cambria Math" panose="02040503050406030204" pitchFamily="18" charset="0"/>
                      </a:rPr>
                      <m:t>𝑺</m:t>
                    </m:r>
                    <m:r>
                      <a:rPr lang="en-US" altLang="ja-JP" b="1" i="1" u="sng" dirty="0" smtClean="0">
                        <a:solidFill>
                          <a:schemeClr val="accent3"/>
                        </a:solidFill>
                        <a:latin typeface="Cambria Math" panose="02040503050406030204" pitchFamily="18" charset="0"/>
                      </a:rPr>
                      <m:t>)</m:t>
                    </m:r>
                  </m:oMath>
                </a14:m>
                <a:r>
                  <a:rPr lang="ja-JP" altLang="en-US" b="1" u="sng" dirty="0">
                    <a:solidFill>
                      <a:schemeClr val="accent3"/>
                    </a:solidFill>
                  </a:rPr>
                  <a:t> から </a:t>
                </a:r>
                <a14:m>
                  <m:oMath xmlns:m="http://schemas.openxmlformats.org/officeDocument/2006/math">
                    <m:r>
                      <a:rPr lang="en-US" altLang="ja-JP" b="1" i="1" u="sng" dirty="0" smtClean="0">
                        <a:solidFill>
                          <a:schemeClr val="accent3"/>
                        </a:solidFill>
                        <a:latin typeface="Cambria Math" panose="02040503050406030204" pitchFamily="18" charset="0"/>
                      </a:rPr>
                      <m:t>𝒊</m:t>
                    </m:r>
                    <m:r>
                      <a:rPr lang="en-US" altLang="ja-JP" b="1" i="1" u="sng" dirty="0">
                        <a:solidFill>
                          <a:schemeClr val="accent3"/>
                        </a:solidFill>
                        <a:latin typeface="Cambria Math" panose="02040503050406030204" pitchFamily="18" charset="0"/>
                      </a:rPr>
                      <m:t>+</m:t>
                    </m:r>
                    <m:r>
                      <a:rPr lang="en-US" altLang="ja-JP" b="1" i="1" u="sng" dirty="0" smtClean="0">
                        <a:solidFill>
                          <a:schemeClr val="accent3"/>
                        </a:solidFill>
                        <a:latin typeface="Cambria Math" panose="02040503050406030204" pitchFamily="18" charset="0"/>
                      </a:rPr>
                      <m:t>𝟏</m:t>
                    </m:r>
                  </m:oMath>
                </a14:m>
                <a:r>
                  <a:rPr lang="en-US" altLang="ja-JP" b="1" u="sng" dirty="0">
                    <a:solidFill>
                      <a:schemeClr val="accent3"/>
                    </a:solidFill>
                  </a:rPr>
                  <a:t> </a:t>
                </a:r>
                <a:r>
                  <a:rPr lang="ja-JP" altLang="en-US" b="1" u="sng" dirty="0">
                    <a:solidFill>
                      <a:schemeClr val="accent3"/>
                    </a:solidFill>
                  </a:rPr>
                  <a:t>に重み </a:t>
                </a:r>
                <a:r>
                  <a:rPr lang="en-US" altLang="ja-JP" b="1" u="sng" dirty="0">
                    <a:solidFill>
                      <a:schemeClr val="accent3"/>
                    </a:solidFill>
                  </a:rPr>
                  <a:t>0 </a:t>
                </a:r>
                <a:r>
                  <a:rPr lang="ja-JP" altLang="en-US" b="1" u="sng" dirty="0">
                    <a:solidFill>
                      <a:schemeClr val="accent3"/>
                    </a:solidFill>
                  </a:rPr>
                  <a:t>の辺を張る</a:t>
                </a:r>
                <a:endParaRPr lang="en-US" altLang="ja-JP" b="1" u="sng" dirty="0">
                  <a:solidFill>
                    <a:schemeClr val="accent3"/>
                  </a:solidFill>
                </a:endParaRPr>
              </a:p>
              <a:p>
                <a:pPr lvl="1"/>
                <a:r>
                  <a:rPr lang="ja-JP" altLang="en-US" b="1" u="sng" dirty="0">
                    <a:solidFill>
                      <a:schemeClr val="accent3"/>
                    </a:solidFill>
                  </a:rPr>
                  <a:t>頂点 </a:t>
                </a:r>
                <a14:m>
                  <m:oMath xmlns:m="http://schemas.openxmlformats.org/officeDocument/2006/math">
                    <m:r>
                      <a:rPr lang="en-US" altLang="ja-JP" b="1" i="1" u="sng" dirty="0" smtClean="0">
                        <a:solidFill>
                          <a:schemeClr val="accent3"/>
                        </a:solidFill>
                        <a:latin typeface="Cambria Math" panose="02040503050406030204" pitchFamily="18" charset="0"/>
                      </a:rPr>
                      <m:t>𝒊</m:t>
                    </m:r>
                    <m:d>
                      <m:dPr>
                        <m:ctrlPr>
                          <a:rPr lang="en-US" altLang="ja-JP" b="1" i="1" u="sng" dirty="0">
                            <a:solidFill>
                              <a:schemeClr val="accent3"/>
                            </a:solidFill>
                            <a:latin typeface="Cambria Math" panose="02040503050406030204" pitchFamily="18" charset="0"/>
                          </a:rPr>
                        </m:ctrlPr>
                      </m:dPr>
                      <m:e>
                        <m:r>
                          <a:rPr lang="en-US" altLang="ja-JP" b="1" i="1" u="sng" dirty="0">
                            <a:solidFill>
                              <a:schemeClr val="accent3"/>
                            </a:solidFill>
                            <a:latin typeface="Cambria Math" panose="02040503050406030204" pitchFamily="18" charset="0"/>
                          </a:rPr>
                          <m:t>𝒙</m:t>
                        </m:r>
                        <m:r>
                          <a:rPr lang="en-US" altLang="ja-JP" b="1" i="1" u="sng" dirty="0" smtClean="0">
                            <a:solidFill>
                              <a:schemeClr val="accent3"/>
                            </a:solidFill>
                            <a:latin typeface="Cambria Math" panose="02040503050406030204" pitchFamily="18" charset="0"/>
                          </a:rPr>
                          <m:t>&gt;</m:t>
                        </m:r>
                        <m:r>
                          <a:rPr lang="en-US" altLang="ja-JP" b="1" i="1" u="sng" dirty="0" smtClean="0">
                            <a:solidFill>
                              <a:schemeClr val="accent3"/>
                            </a:solidFill>
                            <a:latin typeface="Cambria Math" panose="02040503050406030204" pitchFamily="18" charset="0"/>
                          </a:rPr>
                          <m:t>𝑺</m:t>
                        </m:r>
                      </m:e>
                    </m:d>
                  </m:oMath>
                </a14:m>
                <a:r>
                  <a:rPr lang="en-US" altLang="ja-JP" b="1" u="sng" dirty="0">
                    <a:solidFill>
                      <a:schemeClr val="accent3"/>
                    </a:solidFill>
                  </a:rPr>
                  <a:t> </a:t>
                </a:r>
                <a:r>
                  <a:rPr lang="ja-JP" altLang="en-US" b="1" u="sng" dirty="0">
                    <a:solidFill>
                      <a:schemeClr val="accent3"/>
                    </a:solidFill>
                  </a:rPr>
                  <a:t>から </a:t>
                </a:r>
                <a14:m>
                  <m:oMath xmlns:m="http://schemas.openxmlformats.org/officeDocument/2006/math">
                    <m:r>
                      <a:rPr lang="en-US" altLang="ja-JP" b="1" i="1" u="sng" dirty="0" smtClean="0">
                        <a:solidFill>
                          <a:schemeClr val="accent3"/>
                        </a:solidFill>
                        <a:latin typeface="Cambria Math" panose="02040503050406030204" pitchFamily="18" charset="0"/>
                      </a:rPr>
                      <m:t>𝒊</m:t>
                    </m:r>
                    <m:r>
                      <a:rPr lang="en-US" altLang="ja-JP" b="1" i="1" u="sng" dirty="0">
                        <a:solidFill>
                          <a:schemeClr val="accent3"/>
                        </a:solidFill>
                        <a:latin typeface="Cambria Math" panose="02040503050406030204" pitchFamily="18" charset="0"/>
                      </a:rPr>
                      <m:t>−</m:t>
                    </m:r>
                    <m:r>
                      <a:rPr lang="en-US" altLang="ja-JP" b="1" i="1" u="sng" dirty="0" smtClean="0">
                        <a:solidFill>
                          <a:schemeClr val="accent3"/>
                        </a:solidFill>
                        <a:latin typeface="Cambria Math" panose="02040503050406030204" pitchFamily="18" charset="0"/>
                      </a:rPr>
                      <m:t>𝟏</m:t>
                    </m:r>
                  </m:oMath>
                </a14:m>
                <a:r>
                  <a:rPr lang="en-US" altLang="ja-JP" b="1" u="sng" dirty="0">
                    <a:solidFill>
                      <a:schemeClr val="accent3"/>
                    </a:solidFill>
                  </a:rPr>
                  <a:t> </a:t>
                </a:r>
                <a:r>
                  <a:rPr lang="ja-JP" altLang="en-US" b="1" u="sng" dirty="0">
                    <a:solidFill>
                      <a:schemeClr val="accent3"/>
                    </a:solidFill>
                  </a:rPr>
                  <a:t>に重み </a:t>
                </a:r>
                <a:r>
                  <a:rPr lang="en-US" altLang="ja-JP" b="1" u="sng" dirty="0">
                    <a:solidFill>
                      <a:schemeClr val="accent3"/>
                    </a:solidFill>
                  </a:rPr>
                  <a:t>0 </a:t>
                </a:r>
                <a:r>
                  <a:rPr lang="ja-JP" altLang="en-US" b="1" u="sng" dirty="0">
                    <a:solidFill>
                      <a:schemeClr val="accent3"/>
                    </a:solidFill>
                  </a:rPr>
                  <a:t>の辺を張る</a:t>
                </a:r>
                <a:endParaRPr lang="en-US" altLang="ja-JP" b="1" u="sng" dirty="0">
                  <a:solidFill>
                    <a:schemeClr val="accent3"/>
                  </a:solidFill>
                </a:endParaRPr>
              </a:p>
              <a:p>
                <a:pPr lvl="1"/>
                <a:r>
                  <a:rPr lang="ja-JP" altLang="en-US" dirty="0"/>
                  <a:t>頂点 </a:t>
                </a:r>
                <a14:m>
                  <m:oMath xmlns:m="http://schemas.openxmlformats.org/officeDocument/2006/math">
                    <m:r>
                      <a:rPr lang="en-US" altLang="ja-JP" b="0" i="1" smtClean="0">
                        <a:latin typeface="Cambria Math" panose="02040503050406030204" pitchFamily="18" charset="0"/>
                      </a:rPr>
                      <m:t>𝑖</m:t>
                    </m:r>
                  </m:oMath>
                </a14:m>
                <a:r>
                  <a:rPr lang="en-US" altLang="ja-JP" dirty="0"/>
                  <a:t> </a:t>
                </a:r>
                <a:r>
                  <a:rPr lang="ja-JP" altLang="en-US" dirty="0"/>
                  <a:t>から </a:t>
                </a:r>
                <a14:m>
                  <m:oMath xmlns:m="http://schemas.openxmlformats.org/officeDocument/2006/math">
                    <m:r>
                      <a:rPr lang="en-US" altLang="ja-JP" b="0" i="1" dirty="0" smtClean="0">
                        <a:latin typeface="Cambria Math" panose="02040503050406030204" pitchFamily="18" charset="0"/>
                      </a:rPr>
                      <m:t>𝑖</m:t>
                    </m:r>
                    <m:r>
                      <a:rPr lang="en-US" altLang="ja-JP" i="1" dirty="0">
                        <a:latin typeface="Cambria Math" panose="02040503050406030204" pitchFamily="18" charset="0"/>
                      </a:rPr>
                      <m:t>− </m:t>
                    </m:r>
                    <m:sSub>
                      <m:sSubPr>
                        <m:ctrlPr>
                          <a:rPr lang="en-US" altLang="ja-JP" i="1" dirty="0" err="1" smtClean="0">
                            <a:latin typeface="Cambria Math" panose="02040503050406030204" pitchFamily="18" charset="0"/>
                          </a:rPr>
                        </m:ctrlPr>
                      </m:sSubPr>
                      <m:e>
                        <m:r>
                          <a:rPr lang="en-US" altLang="ja-JP" i="1" dirty="0" err="1" smtClean="0">
                            <a:latin typeface="Cambria Math" panose="02040503050406030204" pitchFamily="18" charset="0"/>
                          </a:rPr>
                          <m:t>𝐴</m:t>
                        </m:r>
                      </m:e>
                      <m:sub>
                        <m:r>
                          <a:rPr lang="en-US" altLang="ja-JP" b="0" i="1" dirty="0" smtClean="0">
                            <a:latin typeface="Cambria Math" panose="02040503050406030204" pitchFamily="18" charset="0"/>
                          </a:rPr>
                          <m:t>𝑖</m:t>
                        </m:r>
                      </m:sub>
                    </m:sSub>
                  </m:oMath>
                </a14:m>
                <a:r>
                  <a:rPr lang="en-US" altLang="ja-JP" dirty="0"/>
                  <a:t> </a:t>
                </a:r>
                <a:r>
                  <a:rPr lang="ja-JP" altLang="en-US" dirty="0"/>
                  <a:t>に重み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b="0" i="1" dirty="0" smtClean="0">
                            <a:latin typeface="Cambria Math" panose="02040503050406030204" pitchFamily="18" charset="0"/>
                          </a:rPr>
                          <m:t>𝑖</m:t>
                        </m:r>
                      </m:sub>
                    </m:sSub>
                  </m:oMath>
                </a14:m>
                <a:r>
                  <a:rPr lang="en-US" altLang="ja-JP" dirty="0"/>
                  <a:t> </a:t>
                </a:r>
                <a:r>
                  <a:rPr lang="ja-JP" altLang="en-US" dirty="0"/>
                  <a:t>の辺を張る</a:t>
                </a:r>
                <a:endParaRPr lang="en-US" altLang="ja-JP" dirty="0"/>
              </a:p>
              <a:p>
                <a:pPr lvl="1"/>
                <a:r>
                  <a:rPr lang="ja-JP" altLang="en-US" dirty="0"/>
                  <a:t>頂点 </a:t>
                </a:r>
                <a14:m>
                  <m:oMath xmlns:m="http://schemas.openxmlformats.org/officeDocument/2006/math">
                    <m:r>
                      <a:rPr lang="en-US" altLang="ja-JP" b="0" i="1" smtClean="0">
                        <a:latin typeface="Cambria Math" panose="02040503050406030204" pitchFamily="18" charset="0"/>
                      </a:rPr>
                      <m:t>𝑖</m:t>
                    </m:r>
                  </m:oMath>
                </a14:m>
                <a:r>
                  <a:rPr lang="en-US" altLang="ja-JP" dirty="0"/>
                  <a:t> </a:t>
                </a:r>
                <a:r>
                  <a:rPr lang="ja-JP" altLang="en-US" dirty="0"/>
                  <a:t>から </a:t>
                </a:r>
                <a14:m>
                  <m:oMath xmlns:m="http://schemas.openxmlformats.org/officeDocument/2006/math">
                    <m:r>
                      <a:rPr lang="en-US" altLang="ja-JP" b="0" i="1" dirty="0" smtClean="0">
                        <a:latin typeface="Cambria Math" panose="02040503050406030204" pitchFamily="18" charset="0"/>
                      </a:rPr>
                      <m:t>𝑖</m:t>
                    </m:r>
                    <m:r>
                      <a:rPr lang="en-US" altLang="ja-JP" i="1" dirty="0">
                        <a:latin typeface="Cambria Math" panose="02040503050406030204" pitchFamily="18" charset="0"/>
                      </a:rPr>
                      <m:t>+ </m:t>
                    </m:r>
                    <m:sSub>
                      <m:sSubPr>
                        <m:ctrlPr>
                          <a:rPr lang="en-US" altLang="ja-JP" i="1" dirty="0" err="1" smtClean="0">
                            <a:latin typeface="Cambria Math" panose="02040503050406030204" pitchFamily="18" charset="0"/>
                          </a:rPr>
                        </m:ctrlPr>
                      </m:sSubPr>
                      <m:e>
                        <m:r>
                          <a:rPr lang="en-US" altLang="ja-JP" i="1" dirty="0" err="1" smtClean="0">
                            <a:latin typeface="Cambria Math" panose="02040503050406030204" pitchFamily="18" charset="0"/>
                          </a:rPr>
                          <m:t>𝐴</m:t>
                        </m:r>
                      </m:e>
                      <m:sub>
                        <m:r>
                          <a:rPr lang="en-US" altLang="ja-JP" b="0" i="1" dirty="0" smtClean="0">
                            <a:latin typeface="Cambria Math" panose="02040503050406030204" pitchFamily="18" charset="0"/>
                          </a:rPr>
                          <m:t>𝑖</m:t>
                        </m:r>
                      </m:sub>
                    </m:sSub>
                  </m:oMath>
                </a14:m>
                <a:r>
                  <a:rPr lang="en-US" altLang="ja-JP" dirty="0"/>
                  <a:t> </a:t>
                </a:r>
                <a:r>
                  <a:rPr lang="ja-JP" altLang="en-US" dirty="0"/>
                  <a:t>に重み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b="0" i="1" dirty="0" smtClean="0">
                            <a:latin typeface="Cambria Math" panose="02040503050406030204" pitchFamily="18" charset="0"/>
                          </a:rPr>
                          <m:t>𝑖</m:t>
                        </m:r>
                      </m:sub>
                    </m:sSub>
                  </m:oMath>
                </a14:m>
                <a:r>
                  <a:rPr lang="en-US" altLang="ja-JP" dirty="0"/>
                  <a:t> </a:t>
                </a:r>
                <a:r>
                  <a:rPr lang="ja-JP" altLang="en-US" dirty="0"/>
                  <a:t>の辺を張る　（</a:t>
                </a:r>
                <a:r>
                  <a:rPr lang="en-US" altLang="ja-JP" dirty="0"/>
                  <a:t>Dijkstra</a:t>
                </a:r>
                <a:r>
                  <a:rPr lang="ja-JP" altLang="en-US" dirty="0"/>
                  <a:t>以外は軽実装）</a:t>
                </a:r>
                <a:endParaRPr lang="en-US" altLang="ja-JP" dirty="0"/>
              </a:p>
              <a:p>
                <a:r>
                  <a:rPr lang="ja-JP" altLang="en-US" dirty="0"/>
                  <a:t>スタートの頂点に近づく方向に重み </a:t>
                </a:r>
                <a:r>
                  <a:rPr lang="en-US" altLang="ja-JP" dirty="0"/>
                  <a:t>0 </a:t>
                </a:r>
                <a:r>
                  <a:rPr lang="ja-JP" altLang="en-US" dirty="0"/>
                  <a:t>の辺を張ると</a:t>
                </a:r>
                <a:r>
                  <a:rPr lang="en-US" altLang="ja-JP" dirty="0"/>
                  <a:t>,</a:t>
                </a:r>
              </a:p>
              <a:p>
                <a:r>
                  <a:rPr lang="ja-JP" altLang="en-US" b="1" u="sng" dirty="0">
                    <a:solidFill>
                      <a:srgbClr val="FF0000"/>
                    </a:solidFill>
                  </a:rPr>
                  <a:t>以下</a:t>
                </a:r>
                <a:r>
                  <a:rPr lang="ja-JP" altLang="en-US" dirty="0"/>
                  <a:t>の地点に戻れるようになる！　　計算量</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err="1" smtClean="0">
                            <a:latin typeface="Cambria Math" panose="02040503050406030204" pitchFamily="18" charset="0"/>
                          </a:rPr>
                          <m:t>𝑁</m:t>
                        </m:r>
                        <m:func>
                          <m:funcPr>
                            <m:ctrlPr>
                              <a:rPr lang="en-US" altLang="ja-JP" b="0" i="1" dirty="0" smtClean="0">
                                <a:latin typeface="Cambria Math" panose="02040503050406030204" pitchFamily="18" charset="0"/>
                              </a:rPr>
                            </m:ctrlPr>
                          </m:funcPr>
                          <m:fName>
                            <m:r>
                              <m:rPr>
                                <m:sty m:val="p"/>
                              </m:rPr>
                              <a:rPr lang="en-US" altLang="ja-JP" i="0" dirty="0" err="1" smtClean="0">
                                <a:latin typeface="Cambria Math" panose="02040503050406030204" pitchFamily="18" charset="0"/>
                              </a:rPr>
                              <m:t>log</m:t>
                            </m:r>
                          </m:fName>
                          <m:e>
                            <m:r>
                              <a:rPr lang="en-US" altLang="ja-JP" b="0" i="1" dirty="0" smtClean="0">
                                <a:latin typeface="Cambria Math" panose="02040503050406030204" pitchFamily="18" charset="0"/>
                              </a:rPr>
                              <m:t>𝑁</m:t>
                            </m:r>
                          </m:e>
                        </m:func>
                      </m:e>
                    </m:d>
                  </m:oMath>
                </a14:m>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32737" y="1312115"/>
                <a:ext cx="11468763" cy="4805132"/>
              </a:xfrm>
              <a:blipFill>
                <a:blip r:embed="rId2"/>
                <a:stretch>
                  <a:fillRect t="-127" b="-1015"/>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23</a:t>
            </a:fld>
            <a:endParaRPr lang="ja-JP" altLang="en-US" dirty="0"/>
          </a:p>
        </p:txBody>
      </p:sp>
    </p:spTree>
    <p:extLst>
      <p:ext uri="{BB962C8B-B14F-4D97-AF65-F5344CB8AC3E}">
        <p14:creationId xmlns:p14="http://schemas.microsoft.com/office/powerpoint/2010/main" val="251310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7 </a:t>
            </a:r>
            <a:r>
              <a:rPr kumimoji="1" lang="ja-JP" altLang="en-US" dirty="0"/>
              <a:t>問目 </a:t>
            </a:r>
            <a:r>
              <a:rPr kumimoji="1" lang="en-US" altLang="ja-JP" dirty="0"/>
              <a:t>– </a:t>
            </a:r>
            <a:r>
              <a:rPr lang="ja-JP" altLang="en-US" dirty="0"/>
              <a:t>問題概要</a:t>
            </a:r>
            <a:r>
              <a:rPr lang="en-US" altLang="ja-JP" dirty="0"/>
              <a:t>, </a:t>
            </a:r>
            <a:r>
              <a:rPr lang="ja-JP" altLang="en-US" dirty="0"/>
              <a:t>解説など</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ごめんなさい力尽きました</a:t>
            </a:r>
            <a:endParaRPr kumimoji="1" lang="en-US" altLang="ja-JP" dirty="0"/>
          </a:p>
          <a:p>
            <a:r>
              <a:rPr lang="ja-JP" altLang="en-US" dirty="0"/>
              <a:t>この問題に関しては</a:t>
            </a:r>
            <a:r>
              <a:rPr lang="en-US" altLang="ja-JP" dirty="0"/>
              <a:t>, RUPC2015 </a:t>
            </a:r>
            <a:r>
              <a:rPr lang="ja-JP" altLang="en-US" dirty="0"/>
              <a:t>の引用なので</a:t>
            </a:r>
            <a:br>
              <a:rPr lang="en-US" altLang="ja-JP" dirty="0"/>
            </a:br>
            <a:r>
              <a:rPr lang="ja-JP" altLang="en-US" dirty="0"/>
              <a:t>そちらの解説を見てください</a:t>
            </a:r>
            <a:endParaRPr lang="en-US" altLang="ja-JP" dirty="0"/>
          </a:p>
          <a:p>
            <a:r>
              <a:rPr lang="en-US" altLang="ja-JP" dirty="0"/>
              <a:t>D: Hopping Hearts </a:t>
            </a:r>
            <a:r>
              <a:rPr lang="ja-JP" altLang="en-US" dirty="0"/>
              <a:t>という問題です</a:t>
            </a:r>
            <a:endParaRPr lang="en-US" altLang="ja-JP" dirty="0"/>
          </a:p>
          <a:p>
            <a:r>
              <a:rPr lang="en-US" altLang="ja-JP" dirty="0">
                <a:hlinkClick r:id="rId2"/>
              </a:rPr>
              <a:t>http://rippro.org/event/ritscamp2015/index.html</a:t>
            </a:r>
            <a:endParaRPr kumimoji="1" lang="ja-JP" altLang="en-US" dirty="0"/>
          </a:p>
        </p:txBody>
      </p:sp>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24</a:t>
            </a:fld>
            <a:endParaRPr lang="ja-JP" altLang="en-US" dirty="0"/>
          </a:p>
        </p:txBody>
      </p:sp>
    </p:spTree>
    <p:extLst>
      <p:ext uri="{BB962C8B-B14F-4D97-AF65-F5344CB8AC3E}">
        <p14:creationId xmlns:p14="http://schemas.microsoft.com/office/powerpoint/2010/main" val="3298037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a:t>
            </a:r>
            <a:r>
              <a:rPr kumimoji="1" lang="en-US" altLang="ja-JP" dirty="0"/>
              <a:t> </a:t>
            </a:r>
            <a:r>
              <a:rPr kumimoji="1" lang="ja-JP" altLang="en-US" dirty="0"/>
              <a:t>問目 </a:t>
            </a:r>
            <a:r>
              <a:rPr kumimoji="1" lang="en-US" altLang="ja-JP" dirty="0"/>
              <a:t>– </a:t>
            </a:r>
            <a:r>
              <a:rPr kumimoji="1" lang="ja-JP" altLang="en-US" dirty="0"/>
              <a:t>問題概要</a:t>
            </a:r>
          </a:p>
        </p:txBody>
      </p:sp>
      <p:sp>
        <p:nvSpPr>
          <p:cNvPr id="3" name="コンテンツ プレースホルダー 2"/>
          <p:cNvSpPr>
            <a:spLocks noGrp="1"/>
          </p:cNvSpPr>
          <p:nvPr>
            <p:ph idx="1"/>
          </p:nvPr>
        </p:nvSpPr>
        <p:spPr/>
        <p:txBody>
          <a:bodyPr/>
          <a:lstStyle/>
          <a:p>
            <a:r>
              <a:rPr lang="ja-JP" altLang="en-US" dirty="0"/>
              <a:t>ジャッジ側で生成される乱数を当てよ</a:t>
            </a:r>
            <a:endParaRPr lang="en-US" altLang="ja-JP" dirty="0"/>
          </a:p>
          <a:p>
            <a:pPr lvl="1"/>
            <a:r>
              <a:rPr lang="ja-JP" altLang="en-US" dirty="0"/>
              <a:t>生成される乱数は </a:t>
            </a:r>
            <a:r>
              <a:rPr lang="en-US" altLang="ja-JP" dirty="0"/>
              <a:t>0 </a:t>
            </a:r>
            <a:r>
              <a:rPr lang="ja-JP" altLang="en-US" dirty="0"/>
              <a:t>から </a:t>
            </a:r>
            <a:r>
              <a:rPr lang="en-US" altLang="ja-JP" dirty="0"/>
              <a:t>9 </a:t>
            </a:r>
            <a:r>
              <a:rPr lang="ja-JP" altLang="en-US" dirty="0"/>
              <a:t>の範囲</a:t>
            </a:r>
            <a:endParaRPr lang="en-US" altLang="ja-JP" dirty="0"/>
          </a:p>
          <a:p>
            <a:endParaRPr lang="en-US" altLang="ja-JP" dirty="0"/>
          </a:p>
        </p:txBody>
      </p:sp>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25</a:t>
            </a:fld>
            <a:endParaRPr lang="ja-JP" altLang="en-US" dirty="0"/>
          </a:p>
        </p:txBody>
      </p:sp>
    </p:spTree>
    <p:extLst>
      <p:ext uri="{BB962C8B-B14F-4D97-AF65-F5344CB8AC3E}">
        <p14:creationId xmlns:p14="http://schemas.microsoft.com/office/powerpoint/2010/main" val="2439044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a:t>
            </a:r>
            <a:r>
              <a:rPr kumimoji="1" lang="en-US" altLang="ja-JP" dirty="0"/>
              <a:t> </a:t>
            </a:r>
            <a:r>
              <a:rPr kumimoji="1" lang="ja-JP" altLang="en-US" dirty="0"/>
              <a:t>問目 </a:t>
            </a:r>
            <a:r>
              <a:rPr kumimoji="1" lang="en-US" altLang="ja-JP" dirty="0"/>
              <a:t>– </a:t>
            </a:r>
            <a:r>
              <a:rPr kumimoji="1" lang="ja-JP" altLang="en-US" dirty="0"/>
              <a:t>解法</a:t>
            </a:r>
          </a:p>
        </p:txBody>
      </p:sp>
      <p:sp>
        <p:nvSpPr>
          <p:cNvPr id="3" name="コンテンツ プレースホルダー 2"/>
          <p:cNvSpPr>
            <a:spLocks noGrp="1"/>
          </p:cNvSpPr>
          <p:nvPr>
            <p:ph idx="1"/>
          </p:nvPr>
        </p:nvSpPr>
        <p:spPr/>
        <p:txBody>
          <a:bodyPr/>
          <a:lstStyle/>
          <a:p>
            <a:r>
              <a:rPr lang="ja-JP" altLang="en-US" dirty="0"/>
              <a:t>ごめんなさい。</a:t>
            </a:r>
            <a:br>
              <a:rPr lang="en-US" altLang="ja-JP" dirty="0"/>
            </a:br>
            <a:r>
              <a:rPr lang="ja-JP" altLang="en-US" dirty="0"/>
              <a:t>ネタ問です。</a:t>
            </a:r>
            <a:endParaRPr lang="en-US" altLang="ja-JP" dirty="0"/>
          </a:p>
          <a:p>
            <a:pPr lvl="1"/>
            <a:r>
              <a:rPr lang="ja-JP" altLang="en-US" dirty="0"/>
              <a:t>最後の問題はネタ問が多いイメージがあるので</a:t>
            </a:r>
            <a:endParaRPr lang="en-US" altLang="ja-JP" dirty="0"/>
          </a:p>
          <a:p>
            <a:r>
              <a:rPr lang="en-US" altLang="ja-JP" dirty="0"/>
              <a:t>10 </a:t>
            </a:r>
            <a:r>
              <a:rPr lang="ja-JP" altLang="en-US" dirty="0"/>
              <a:t>回提出すれば期待値的には正解できます</a:t>
            </a:r>
            <a:endParaRPr lang="en-US" altLang="ja-JP" dirty="0"/>
          </a:p>
          <a:p>
            <a:pPr lvl="1"/>
            <a:r>
              <a:rPr lang="ja-JP" altLang="en-US" dirty="0"/>
              <a:t>そのために</a:t>
            </a:r>
            <a:r>
              <a:rPr lang="en-US" altLang="ja-JP" dirty="0"/>
              <a:t>, </a:t>
            </a:r>
            <a:r>
              <a:rPr lang="ja-JP" altLang="en-US" dirty="0"/>
              <a:t>不正解ペナルティなしの</a:t>
            </a:r>
            <a:r>
              <a:rPr lang="en-US" altLang="ja-JP" dirty="0"/>
              <a:t>JOI</a:t>
            </a:r>
            <a:r>
              <a:rPr lang="ja-JP" altLang="en-US" dirty="0"/>
              <a:t>形式にしたという話があります</a:t>
            </a:r>
            <a:endParaRPr lang="en-US" altLang="ja-JP" dirty="0"/>
          </a:p>
          <a:p>
            <a:r>
              <a:rPr lang="ja-JP" altLang="en-US" dirty="0"/>
              <a:t>軽い気持ちで出題してから気づいたんですが</a:t>
            </a:r>
            <a:r>
              <a:rPr lang="en-US" altLang="ja-JP" dirty="0"/>
              <a:t>,</a:t>
            </a:r>
            <a:br>
              <a:rPr lang="en-US" altLang="ja-JP" dirty="0"/>
            </a:br>
            <a:r>
              <a:rPr lang="ja-JP" altLang="en-US" dirty="0"/>
              <a:t>こういう問題は出してはいけませんね</a:t>
            </a:r>
            <a:r>
              <a:rPr lang="en-US" altLang="ja-JP" dirty="0"/>
              <a:t>….</a:t>
            </a:r>
          </a:p>
          <a:p>
            <a:endParaRPr lang="en-US" altLang="ja-JP" dirty="0"/>
          </a:p>
        </p:txBody>
      </p:sp>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26</a:t>
            </a:fld>
            <a:endParaRPr lang="ja-JP" altLang="en-US" dirty="0"/>
          </a:p>
        </p:txBody>
      </p:sp>
    </p:spTree>
    <p:extLst>
      <p:ext uri="{BB962C8B-B14F-4D97-AF65-F5344CB8AC3E}">
        <p14:creationId xmlns:p14="http://schemas.microsoft.com/office/powerpoint/2010/main" val="1027412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コメント</a:t>
            </a:r>
          </a:p>
        </p:txBody>
      </p:sp>
      <p:sp>
        <p:nvSpPr>
          <p:cNvPr id="3" name="コンテンツ プレースホルダー 2"/>
          <p:cNvSpPr>
            <a:spLocks noGrp="1"/>
          </p:cNvSpPr>
          <p:nvPr>
            <p:ph idx="1"/>
          </p:nvPr>
        </p:nvSpPr>
        <p:spPr/>
        <p:txBody>
          <a:bodyPr/>
          <a:lstStyle/>
          <a:p>
            <a:r>
              <a:rPr kumimoji="1" lang="ja-JP" altLang="en-US" dirty="0"/>
              <a:t>あとから追記します！！！（</a:t>
            </a:r>
            <a:r>
              <a:rPr lang="ja-JP" altLang="en-US" dirty="0"/>
              <a:t>多分</a:t>
            </a:r>
            <a:endParaRPr lang="en-US" altLang="ja-JP" dirty="0"/>
          </a:p>
          <a:p>
            <a:endParaRPr kumimoji="1" lang="en-US" altLang="ja-JP" dirty="0"/>
          </a:p>
          <a:p>
            <a:r>
              <a:rPr lang="en-US" altLang="ja-JP" dirty="0"/>
              <a:t>5</a:t>
            </a:r>
            <a:r>
              <a:rPr lang="ja-JP" altLang="en-US" dirty="0"/>
              <a:t> 問目まで解く人がいたら嬉しいなぁって思っていたのでうれしいです</a:t>
            </a:r>
            <a:endParaRPr lang="en-US" altLang="ja-JP" dirty="0"/>
          </a:p>
          <a:p>
            <a:endParaRPr kumimoji="1" lang="en-US" altLang="ja-JP" dirty="0"/>
          </a:p>
        </p:txBody>
      </p:sp>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27</a:t>
            </a:fld>
            <a:endParaRPr lang="ja-JP" altLang="en-US" dirty="0"/>
          </a:p>
        </p:txBody>
      </p:sp>
    </p:spTree>
    <p:extLst>
      <p:ext uri="{BB962C8B-B14F-4D97-AF65-F5344CB8AC3E}">
        <p14:creationId xmlns:p14="http://schemas.microsoft.com/office/powerpoint/2010/main" val="40587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問目 </a:t>
            </a:r>
            <a:r>
              <a:rPr lang="en-US" altLang="ja-JP" dirty="0"/>
              <a:t>– </a:t>
            </a:r>
            <a:r>
              <a:rPr lang="ja-JP" altLang="en-US" dirty="0"/>
              <a:t>解法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10000"/>
              </a:bodyPr>
              <a:lstStyle/>
              <a:p>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smtClean="0">
                        <a:latin typeface="Cambria Math" panose="02040503050406030204" pitchFamily="18" charset="0"/>
                      </a:rPr>
                      <m:t>×</m:t>
                    </m:r>
                    <m:r>
                      <a:rPr lang="en-US" altLang="ja-JP" i="1" dirty="0">
                        <a:latin typeface="Cambria Math" panose="02040503050406030204" pitchFamily="18" charset="0"/>
                      </a:rPr>
                      <m:t> </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𝐵</m:t>
                        </m:r>
                      </m:e>
                      <m:sub>
                        <m:r>
                          <a:rPr lang="en-US" altLang="ja-JP" i="1" dirty="0" err="1">
                            <a:latin typeface="Cambria Math" panose="02040503050406030204" pitchFamily="18" charset="0"/>
                          </a:rPr>
                          <m:t>𝑖</m:t>
                        </m:r>
                      </m:sub>
                    </m:sSub>
                  </m:oMath>
                </a14:m>
                <a:r>
                  <a:rPr lang="ja-JP" altLang="en-US" dirty="0"/>
                  <a:t> が学校につくまでの時間</a:t>
                </a:r>
                <a:endParaRPr lang="en-US" altLang="ja-JP" dirty="0"/>
              </a:p>
              <a:p>
                <a:r>
                  <a:rPr lang="ja-JP" altLang="en-US" dirty="0"/>
                  <a:t>このうちの最大値が</a:t>
                </a:r>
                <a:r>
                  <a:rPr lang="en-US" altLang="ja-JP" dirty="0"/>
                  <a:t>, </a:t>
                </a:r>
                <a:r>
                  <a:rPr lang="ja-JP" altLang="en-US" dirty="0"/>
                  <a:t>最後にうさぎちゃんが到着する時刻</a:t>
                </a:r>
                <a:endParaRPr lang="en-US" altLang="ja-JP" dirty="0"/>
              </a:p>
              <a:p>
                <a:r>
                  <a:rPr lang="ja-JP" altLang="en-US" dirty="0"/>
                  <a:t>よって疑似コードは次のとおりとなります</a:t>
                </a:r>
                <a:r>
                  <a:rPr lang="en-US" altLang="ja-JP" dirty="0"/>
                  <a:t>	</a:t>
                </a:r>
                <a:r>
                  <a:rPr lang="ja-JP" altLang="en-US" dirty="0"/>
                  <a:t>計算量</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b="0" i="1" dirty="0" smtClean="0">
                            <a:latin typeface="Cambria Math" panose="02040503050406030204" pitchFamily="18" charset="0"/>
                          </a:rPr>
                          <m:t>𝑁</m:t>
                        </m:r>
                      </m:e>
                    </m:d>
                  </m:oMath>
                </a14:m>
                <a:endParaRPr lang="en-US" altLang="ja-JP" dirty="0"/>
              </a:p>
              <a:p>
                <a:pPr marL="514350" indent="-514350">
                  <a:buFont typeface="+mj-lt"/>
                  <a:buAutoNum type="arabicPeriod"/>
                </a:pPr>
                <a14:m>
                  <m:oMath xmlns:m="http://schemas.openxmlformats.org/officeDocument/2006/math">
                    <m:r>
                      <a:rPr lang="en-US" altLang="ja-JP" b="0" i="1" dirty="0" smtClean="0">
                        <a:latin typeface="Cambria Math" panose="02040503050406030204" pitchFamily="18" charset="0"/>
                      </a:rPr>
                      <m:t>𝑟</m:t>
                    </m:r>
                    <m:r>
                      <a:rPr lang="en-US" altLang="ja-JP" i="1" dirty="0" smtClean="0">
                        <a:latin typeface="Cambria Math" panose="02040503050406030204" pitchFamily="18" charset="0"/>
                      </a:rPr>
                      <m:t>𝑒𝑡</m:t>
                    </m:r>
                    <m:r>
                      <a:rPr lang="en-US" altLang="ja-JP" i="1" dirty="0" smtClean="0">
                        <a:latin typeface="Cambria Math" panose="02040503050406030204" pitchFamily="18" charset="0"/>
                      </a:rPr>
                      <m:t>=0</m:t>
                    </m:r>
                  </m:oMath>
                </a14:m>
                <a:endParaRPr lang="en-US" altLang="ja-JP" i="1" dirty="0">
                  <a:latin typeface="Cambria Math" panose="02040503050406030204" pitchFamily="18" charset="0"/>
                </a:endParaRPr>
              </a:p>
              <a:p>
                <a:pPr marL="514350" indent="-514350">
                  <a:buFont typeface="+mj-lt"/>
                  <a:buAutoNum type="arabicPeriod"/>
                </a:pPr>
                <a14:m>
                  <m:oMath xmlns:m="http://schemas.openxmlformats.org/officeDocument/2006/math">
                    <m:r>
                      <a:rPr lang="en-US" altLang="ja-JP" i="1" dirty="0" smtClean="0">
                        <a:latin typeface="Cambria Math" panose="02040503050406030204" pitchFamily="18" charset="0"/>
                      </a:rPr>
                      <m:t>𝑓𝑜𝑟</m:t>
                    </m:r>
                    <m:d>
                      <m:dPr>
                        <m:ctrlPr>
                          <a:rPr lang="en-US" altLang="ja-JP" i="1" dirty="0" smtClean="0">
                            <a:latin typeface="Cambria Math" panose="02040503050406030204" pitchFamily="18" charset="0"/>
                          </a:rPr>
                        </m:ctrlPr>
                      </m:dPr>
                      <m:e>
                        <m:r>
                          <a:rPr lang="en-US" altLang="ja-JP" i="1" dirty="0" err="1" smtClean="0">
                            <a:latin typeface="Cambria Math" panose="02040503050406030204" pitchFamily="18" charset="0"/>
                          </a:rPr>
                          <m:t>𝑖</m:t>
                        </m:r>
                        <m:r>
                          <a:rPr lang="ja-JP" altLang="en-US" i="1" dirty="0">
                            <a:latin typeface="Cambria Math" panose="02040503050406030204" pitchFamily="18" charset="0"/>
                          </a:rPr>
                          <m:t>→</m:t>
                        </m:r>
                        <m:r>
                          <a:rPr lang="en-US" altLang="ja-JP" b="0" i="1" dirty="0" smtClean="0">
                            <a:latin typeface="Cambria Math" panose="02040503050406030204" pitchFamily="18" charset="0"/>
                          </a:rPr>
                          <m:t>𝑁</m:t>
                        </m:r>
                      </m:e>
                    </m:d>
                    <m:r>
                      <a:rPr lang="en-US" altLang="ja-JP" i="1" dirty="0">
                        <a:latin typeface="Cambria Math" panose="02040503050406030204" pitchFamily="18" charset="0"/>
                      </a:rPr>
                      <m:t> </m:t>
                    </m:r>
                    <m:r>
                      <a:rPr lang="en-US" altLang="ja-JP" i="1" dirty="0">
                        <a:latin typeface="Cambria Math" panose="02040503050406030204" pitchFamily="18" charset="0"/>
                      </a:rPr>
                      <m:t>𝑟𝑒𝑡</m:t>
                    </m:r>
                    <m:r>
                      <a:rPr lang="en-US" altLang="ja-JP" i="1" dirty="0">
                        <a:latin typeface="Cambria Math" panose="02040503050406030204" pitchFamily="18" charset="0"/>
                      </a:rPr>
                      <m:t>=</m:t>
                    </m:r>
                    <m:func>
                      <m:funcPr>
                        <m:ctrlPr>
                          <a:rPr lang="en-US" altLang="ja-JP" b="0" i="1" dirty="0">
                            <a:latin typeface="Cambria Math" panose="02040503050406030204" pitchFamily="18" charset="0"/>
                          </a:rPr>
                        </m:ctrlPr>
                      </m:funcPr>
                      <m:fName>
                        <m:r>
                          <m:rPr>
                            <m:sty m:val="p"/>
                          </m:rPr>
                          <a:rPr lang="en-US" altLang="ja-JP" i="0" dirty="0">
                            <a:latin typeface="Cambria Math" panose="02040503050406030204" pitchFamily="18" charset="0"/>
                          </a:rPr>
                          <m:t>max</m:t>
                        </m:r>
                      </m:fName>
                      <m:e>
                        <m:d>
                          <m:dPr>
                            <m:ctrlPr>
                              <a:rPr lang="en-US" altLang="ja-JP" i="1" dirty="0">
                                <a:latin typeface="Cambria Math" panose="02040503050406030204" pitchFamily="18" charset="0"/>
                              </a:rPr>
                            </m:ctrlPr>
                          </m:dPr>
                          <m:e>
                            <m:r>
                              <a:rPr lang="en-US" altLang="ja-JP" i="1" dirty="0">
                                <a:latin typeface="Cambria Math" panose="02040503050406030204" pitchFamily="18" charset="0"/>
                              </a:rPr>
                              <m:t>𝑟𝑒𝑡</m:t>
                            </m:r>
                            <m:r>
                              <a:rPr lang="en-US" altLang="ja-JP" i="1" dirty="0">
                                <a:latin typeface="Cambria Math" panose="02040503050406030204" pitchFamily="18" charset="0"/>
                              </a:rPr>
                              <m:t>, </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smtClean="0">
                                <a:latin typeface="Cambria Math" panose="02040503050406030204" pitchFamily="18" charset="0"/>
                              </a:rPr>
                              <m:t>×</m:t>
                            </m:r>
                            <m:r>
                              <a:rPr lang="en-US" altLang="ja-JP" i="1" dirty="0">
                                <a:latin typeface="Cambria Math" panose="02040503050406030204" pitchFamily="18" charset="0"/>
                              </a:rPr>
                              <m:t> </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𝐵</m:t>
                                </m:r>
                              </m:e>
                              <m:sub>
                                <m:r>
                                  <a:rPr lang="en-US" altLang="ja-JP" i="1" dirty="0" err="1">
                                    <a:latin typeface="Cambria Math" panose="02040503050406030204" pitchFamily="18" charset="0"/>
                                  </a:rPr>
                                  <m:t>𝑖</m:t>
                                </m:r>
                              </m:sub>
                            </m:sSub>
                          </m:e>
                        </m:d>
                      </m:e>
                    </m:func>
                  </m:oMath>
                </a14:m>
                <a:endParaRPr lang="en-US" altLang="ja-JP" dirty="0"/>
              </a:p>
              <a:p>
                <a:pPr marL="514350" indent="-514350">
                  <a:buFont typeface="+mj-lt"/>
                  <a:buAutoNum type="arabicPeriod"/>
                </a:pPr>
                <a14:m>
                  <m:oMath xmlns:m="http://schemas.openxmlformats.org/officeDocument/2006/math">
                    <m:r>
                      <a:rPr lang="en-US" altLang="ja-JP" i="1" dirty="0" smtClean="0">
                        <a:latin typeface="Cambria Math" panose="02040503050406030204" pitchFamily="18" charset="0"/>
                      </a:rPr>
                      <m:t>𝑝𝑟𝑖𝑛𝑡</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𝑟𝑒𝑡</m:t>
                        </m:r>
                      </m:e>
                    </m:d>
                  </m:oMath>
                </a14:m>
                <a:endParaRPr lang="en-US" altLang="ja-JP" dirty="0"/>
              </a:p>
              <a:p>
                <a:pPr marL="514350" indent="-514350">
                  <a:buFont typeface="+mj-lt"/>
                  <a:buAutoNum type="arabicPeriod"/>
                </a:pPr>
                <a14:m>
                  <m:oMath xmlns:m="http://schemas.openxmlformats.org/officeDocument/2006/math">
                    <m:r>
                      <a:rPr lang="en-US" altLang="ja-JP" i="1" dirty="0" smtClean="0">
                        <a:latin typeface="Cambria Math" panose="02040503050406030204" pitchFamily="18" charset="0"/>
                      </a:rPr>
                      <m:t>𝑓𝑜𝑟</m:t>
                    </m:r>
                    <m:d>
                      <m:dPr>
                        <m:ctrlPr>
                          <a:rPr lang="en-US" altLang="ja-JP" i="1" dirty="0" smtClean="0">
                            <a:latin typeface="Cambria Math" panose="02040503050406030204" pitchFamily="18" charset="0"/>
                          </a:rPr>
                        </m:ctrlPr>
                      </m:dPr>
                      <m:e>
                        <m:r>
                          <a:rPr lang="en-US" altLang="ja-JP" i="1" dirty="0" err="1" smtClean="0">
                            <a:latin typeface="Cambria Math" panose="02040503050406030204" pitchFamily="18" charset="0"/>
                          </a:rPr>
                          <m:t>𝑖</m:t>
                        </m:r>
                        <m:r>
                          <a:rPr lang="ja-JP" altLang="en-US" i="1" dirty="0">
                            <a:latin typeface="Cambria Math" panose="02040503050406030204" pitchFamily="18" charset="0"/>
                          </a:rPr>
                          <m:t>→</m:t>
                        </m:r>
                        <m:r>
                          <a:rPr lang="en-US" altLang="ja-JP" b="0" i="1" dirty="0" smtClean="0">
                            <a:latin typeface="Cambria Math" panose="02040503050406030204" pitchFamily="18" charset="0"/>
                          </a:rPr>
                          <m:t>𝑁</m:t>
                        </m:r>
                      </m:e>
                    </m:d>
                    <m:r>
                      <a:rPr lang="en-US" altLang="ja-JP" i="1" dirty="0">
                        <a:latin typeface="Cambria Math" panose="02040503050406030204" pitchFamily="18" charset="0"/>
                      </a:rPr>
                      <m:t> </m:t>
                    </m:r>
                    <m:r>
                      <a:rPr lang="en-US" altLang="ja-JP" i="1" dirty="0">
                        <a:latin typeface="Cambria Math" panose="02040503050406030204" pitchFamily="18" charset="0"/>
                      </a:rPr>
                      <m:t>𝑖𝑓</m:t>
                    </m:r>
                    <m:d>
                      <m:dPr>
                        <m:ctrlPr>
                          <a:rPr lang="en-US" altLang="ja-JP" i="1" dirty="0">
                            <a:latin typeface="Cambria Math" panose="02040503050406030204" pitchFamily="18" charset="0"/>
                          </a:rPr>
                        </m:ctrlPr>
                      </m:dPr>
                      <m:e>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smtClean="0">
                            <a:latin typeface="Cambria Math" panose="02040503050406030204" pitchFamily="18" charset="0"/>
                          </a:rPr>
                          <m:t>×</m:t>
                        </m:r>
                        <m:sSub>
                          <m:sSubPr>
                            <m:ctrlPr>
                              <a:rPr lang="en-US" altLang="ja-JP" i="1" dirty="0" err="1">
                                <a:latin typeface="Cambria Math" panose="02040503050406030204" pitchFamily="18" charset="0"/>
                              </a:rPr>
                            </m:ctrlPr>
                          </m:sSubPr>
                          <m:e>
                            <m:r>
                              <m:rPr>
                                <m:sty m:val="p"/>
                              </m:rPr>
                              <a:rPr lang="en-US" altLang="ja-JP" i="1" dirty="0" err="1">
                                <a:latin typeface="Cambria Math" panose="02040503050406030204" pitchFamily="18" charset="0"/>
                              </a:rPr>
                              <m:t>B</m:t>
                            </m:r>
                          </m:e>
                          <m:sub>
                            <m:r>
                              <a:rPr lang="en-US" altLang="ja-JP" i="1" dirty="0" err="1">
                                <a:latin typeface="Cambria Math" panose="02040503050406030204" pitchFamily="18" charset="0"/>
                              </a:rPr>
                              <m:t>𝑖</m:t>
                            </m:r>
                          </m:sub>
                        </m:sSub>
                        <m:r>
                          <a:rPr lang="en-US" altLang="ja-JP" i="1" dirty="0">
                            <a:latin typeface="Cambria Math" panose="02040503050406030204" pitchFamily="18" charset="0"/>
                          </a:rPr>
                          <m:t> == </m:t>
                        </m:r>
                        <m:r>
                          <a:rPr lang="en-US" altLang="ja-JP" i="1" dirty="0">
                            <a:latin typeface="Cambria Math" panose="02040503050406030204" pitchFamily="18" charset="0"/>
                          </a:rPr>
                          <m:t>𝑟𝑒𝑡</m:t>
                        </m:r>
                      </m:e>
                    </m:d>
                    <m:r>
                      <a:rPr lang="en-US" altLang="ja-JP" i="1" dirty="0">
                        <a:latin typeface="Cambria Math" panose="02040503050406030204" pitchFamily="18" charset="0"/>
                      </a:rPr>
                      <m:t> </m:t>
                    </m:r>
                    <m:r>
                      <a:rPr lang="en-US" altLang="ja-JP" i="1" dirty="0">
                        <a:latin typeface="Cambria Math" panose="02040503050406030204" pitchFamily="18" charset="0"/>
                      </a:rPr>
                      <m:t>𝑝𝑟𝑖𝑛𝑡</m:t>
                    </m:r>
                    <m:d>
                      <m:dPr>
                        <m:ctrlPr>
                          <a:rPr lang="en-US" altLang="ja-JP" i="1" dirty="0">
                            <a:latin typeface="Cambria Math" panose="02040503050406030204" pitchFamily="18" charset="0"/>
                          </a:rPr>
                        </m:ctrlPr>
                      </m:dPr>
                      <m:e>
                        <m:r>
                          <a:rPr lang="en-US" altLang="ja-JP" i="1" dirty="0" err="1">
                            <a:latin typeface="Cambria Math" panose="02040503050406030204" pitchFamily="18" charset="0"/>
                          </a:rPr>
                          <m:t>𝑖</m:t>
                        </m:r>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3</a:t>
            </a:fld>
            <a:endParaRPr lang="ja-JP" altLang="en-US" dirty="0"/>
          </a:p>
        </p:txBody>
      </p:sp>
    </p:spTree>
    <p:extLst>
      <p:ext uri="{BB962C8B-B14F-4D97-AF65-F5344CB8AC3E}">
        <p14:creationId xmlns:p14="http://schemas.microsoft.com/office/powerpoint/2010/main" val="360869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問目 </a:t>
            </a:r>
            <a:r>
              <a:rPr lang="en-US" altLang="ja-JP" dirty="0"/>
              <a:t>– </a:t>
            </a:r>
            <a:r>
              <a:rPr lang="ja-JP" altLang="en-US" dirty="0"/>
              <a:t>解法</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normAutofit fontScale="92500" lnSpcReduction="10000"/>
              </a:bodyPr>
              <a:lstStyle/>
              <a:p>
                <a:r>
                  <a:rPr lang="ja-JP" altLang="en-US" dirty="0"/>
                  <a:t>大きい数字が書かれたカードから取り除くのが良い</a:t>
                </a:r>
                <a:endParaRPr lang="en-US" altLang="ja-JP" dirty="0"/>
              </a:p>
              <a:p>
                <a:pPr lvl="1"/>
                <a:r>
                  <a:rPr lang="ja-JP" altLang="en-US" dirty="0"/>
                  <a:t>自分が小さいカードをとると</a:t>
                </a:r>
                <a:r>
                  <a:rPr lang="en-US" altLang="ja-JP" dirty="0"/>
                  <a:t>, </a:t>
                </a:r>
                <a:r>
                  <a:rPr lang="ja-JP" altLang="en-US" dirty="0"/>
                  <a:t>相手は大きいカードをとれるので損</a:t>
                </a:r>
                <a:endParaRPr lang="en-US" altLang="ja-JP" dirty="0"/>
              </a:p>
              <a:p>
                <a:pPr lvl="1"/>
                <a:r>
                  <a:rPr lang="ja-JP" altLang="en-US" dirty="0"/>
                  <a:t>例えば貴重な商品とゴミが残ってたら最初に貴重な賞品をとるよね</a:t>
                </a:r>
                <a:r>
                  <a:rPr lang="en-US" altLang="ja-JP" dirty="0"/>
                  <a:t>….?</a:t>
                </a:r>
              </a:p>
              <a:p>
                <a:r>
                  <a:rPr lang="ja-JP" altLang="en-US" dirty="0"/>
                  <a:t>大きい順にソートして交互にとっていけば良い</a:t>
                </a:r>
                <a:endParaRPr lang="en-US" altLang="ja-JP" dirty="0"/>
              </a:p>
              <a:p>
                <a:pPr lvl="1"/>
                <a:r>
                  <a:rPr lang="ja-JP" altLang="en-US" dirty="0"/>
                  <a:t>先攻の得点 </a:t>
                </a:r>
                <a:r>
                  <a:rPr lang="en-US" altLang="ja-JP" dirty="0"/>
                  <a:t>= </a:t>
                </a:r>
                <a:r>
                  <a:rPr lang="ja-JP" altLang="en-US" dirty="0"/>
                  <a:t>後攻の得点 なら </a:t>
                </a:r>
                <a:r>
                  <a:rPr lang="en-US" altLang="ja-JP" dirty="0"/>
                  <a:t>draw</a:t>
                </a:r>
              </a:p>
              <a:p>
                <a:pPr lvl="1"/>
                <a:r>
                  <a:rPr lang="ja-JP" altLang="en-US" dirty="0"/>
                  <a:t>先攻の得点 </a:t>
                </a:r>
                <a:r>
                  <a:rPr lang="en-US" altLang="ja-JP" dirty="0"/>
                  <a:t>&gt; </a:t>
                </a:r>
                <a:r>
                  <a:rPr lang="ja-JP" altLang="en-US" dirty="0"/>
                  <a:t>後攻の得点 なら </a:t>
                </a:r>
                <a:r>
                  <a:rPr lang="en-US" altLang="ja-JP" dirty="0" err="1"/>
                  <a:t>ushi</a:t>
                </a:r>
                <a:endParaRPr lang="en-US" altLang="ja-JP" dirty="0"/>
              </a:p>
              <a:p>
                <a:pPr lvl="1"/>
                <a:r>
                  <a:rPr lang="ja-JP" altLang="en-US" dirty="0"/>
                  <a:t>先攻の得点 </a:t>
                </a:r>
                <a:r>
                  <a:rPr lang="en-US" altLang="ja-JP" dirty="0"/>
                  <a:t>&lt; </a:t>
                </a:r>
                <a:r>
                  <a:rPr lang="ja-JP" altLang="en-US" dirty="0"/>
                  <a:t>後攻の得点 となることはない</a:t>
                </a:r>
                <a:endParaRPr lang="en-US" altLang="ja-JP" dirty="0"/>
              </a:p>
              <a:p>
                <a:r>
                  <a:rPr lang="ja-JP" altLang="en-US" dirty="0"/>
                  <a:t>計算量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𝑁</m:t>
                        </m:r>
                        <m:func>
                          <m:funcPr>
                            <m:ctrlPr>
                              <a:rPr lang="en-US" altLang="ja-JP" b="0" i="1" dirty="0" smtClean="0">
                                <a:latin typeface="Cambria Math" panose="02040503050406030204" pitchFamily="18" charset="0"/>
                              </a:rPr>
                            </m:ctrlPr>
                          </m:funcPr>
                          <m:fName>
                            <m:r>
                              <m:rPr>
                                <m:sty m:val="p"/>
                              </m:rPr>
                              <a:rPr lang="en-US" altLang="ja-JP" b="0" i="0" dirty="0" smtClean="0">
                                <a:latin typeface="Cambria Math" panose="02040503050406030204" pitchFamily="18" charset="0"/>
                              </a:rPr>
                              <m:t>log</m:t>
                            </m:r>
                          </m:fName>
                          <m:e>
                            <m:r>
                              <a:rPr lang="en-US" altLang="ja-JP" b="0" i="1" dirty="0" smtClean="0">
                                <a:latin typeface="Cambria Math" panose="02040503050406030204" pitchFamily="18" charset="0"/>
                              </a:rPr>
                              <m:t>𝑁</m:t>
                            </m:r>
                          </m:e>
                        </m:func>
                      </m:e>
                    </m:d>
                  </m:oMath>
                </a14:m>
                <a:endParaRPr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761" b="-381"/>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4</a:t>
            </a:fld>
            <a:endParaRPr lang="ja-JP" altLang="en-US" dirty="0"/>
          </a:p>
        </p:txBody>
      </p:sp>
    </p:spTree>
    <p:extLst>
      <p:ext uri="{BB962C8B-B14F-4D97-AF65-F5344CB8AC3E}">
        <p14:creationId xmlns:p14="http://schemas.microsoft.com/office/powerpoint/2010/main" val="73399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問目 </a:t>
            </a:r>
            <a:r>
              <a:rPr lang="en-US" altLang="ja-JP" dirty="0"/>
              <a:t>– </a:t>
            </a:r>
            <a:r>
              <a:rPr lang="ja-JP" altLang="en-US" dirty="0"/>
              <a:t>別解</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oMath>
                </a14:m>
                <a:r>
                  <a:rPr lang="en-US" altLang="ja-JP" dirty="0"/>
                  <a:t> </a:t>
                </a:r>
                <a:r>
                  <a:rPr lang="ja-JP" altLang="en-US" dirty="0"/>
                  <a:t>の制約が小さいので</a:t>
                </a:r>
                <a:r>
                  <a:rPr lang="en-US" altLang="ja-JP" dirty="0"/>
                  <a:t>, </a:t>
                </a:r>
                <a:r>
                  <a:rPr lang="ja-JP" altLang="en-US" dirty="0"/>
                  <a:t>バケツソートっぽくやっても</a:t>
                </a:r>
                <a:r>
                  <a:rPr lang="en-US" altLang="ja-JP" dirty="0"/>
                  <a:t>OK</a:t>
                </a:r>
              </a:p>
              <a:p>
                <a:r>
                  <a:rPr lang="ja-JP" altLang="en-US" dirty="0"/>
                  <a:t>大きさ </a:t>
                </a:r>
                <a14:m>
                  <m:oMath xmlns:m="http://schemas.openxmlformats.org/officeDocument/2006/math">
                    <m:r>
                      <a:rPr lang="en-US" altLang="ja-JP" i="1" dirty="0" smtClean="0">
                        <a:latin typeface="Cambria Math" panose="02040503050406030204" pitchFamily="18" charset="0"/>
                      </a:rPr>
                      <m:t>2</m:t>
                    </m:r>
                    <m:r>
                      <a:rPr lang="en-US" altLang="ja-JP" b="0" i="1" dirty="0" smtClean="0">
                        <a:latin typeface="Cambria Math" panose="02040503050406030204" pitchFamily="18" charset="0"/>
                      </a:rPr>
                      <m:t>×</m:t>
                    </m:r>
                    <m:r>
                      <a:rPr lang="en-US" altLang="ja-JP" i="1" dirty="0" smtClean="0">
                        <a:latin typeface="Cambria Math" panose="02040503050406030204" pitchFamily="18" charset="0"/>
                      </a:rPr>
                      <m:t> </m:t>
                    </m:r>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10</m:t>
                        </m:r>
                      </m:e>
                      <m:sup>
                        <m:r>
                          <a:rPr lang="en-US" altLang="ja-JP" i="1" dirty="0" smtClean="0">
                            <a:latin typeface="Cambria Math" panose="02040503050406030204" pitchFamily="18" charset="0"/>
                          </a:rPr>
                          <m:t>5</m:t>
                        </m:r>
                      </m:sup>
                    </m:sSup>
                  </m:oMath>
                </a14:m>
                <a:r>
                  <a:rPr lang="en-US" altLang="ja-JP" dirty="0"/>
                  <a:t> </a:t>
                </a:r>
                <a:r>
                  <a:rPr lang="ja-JP" altLang="en-US" dirty="0"/>
                  <a:t>の </a:t>
                </a:r>
                <a:r>
                  <a:rPr lang="en-US" altLang="ja-JP" dirty="0"/>
                  <a:t>0 </a:t>
                </a:r>
                <a:r>
                  <a:rPr lang="ja-JP" altLang="en-US" dirty="0"/>
                  <a:t>初期化した配列 </a:t>
                </a:r>
                <a14:m>
                  <m:oMath xmlns:m="http://schemas.openxmlformats.org/officeDocument/2006/math">
                    <m:r>
                      <a:rPr lang="en-US" altLang="ja-JP" i="1" dirty="0" smtClean="0">
                        <a:latin typeface="Cambria Math" panose="02040503050406030204" pitchFamily="18" charset="0"/>
                      </a:rPr>
                      <m:t>𝐶</m:t>
                    </m:r>
                    <m:r>
                      <a:rPr lang="en-US" altLang="ja-JP" i="1" dirty="0" smtClean="0">
                        <a:latin typeface="Cambria Math" panose="02040503050406030204" pitchFamily="18" charset="0"/>
                      </a:rPr>
                      <m:t>[ ]</m:t>
                    </m:r>
                  </m:oMath>
                </a14:m>
                <a:r>
                  <a:rPr lang="en-US" altLang="ja-JP" dirty="0"/>
                  <a:t> </a:t>
                </a:r>
                <a:r>
                  <a:rPr lang="ja-JP" altLang="en-US" dirty="0"/>
                  <a:t>を用意</a:t>
                </a:r>
                <a:endParaRPr lang="en-US" altLang="ja-JP" dirty="0"/>
              </a:p>
              <a:p>
                <a:r>
                  <a:rPr lang="ja-JP" altLang="en-US" dirty="0"/>
                  <a:t>入力ごとに </a:t>
                </a:r>
                <a14:m>
                  <m:oMath xmlns:m="http://schemas.openxmlformats.org/officeDocument/2006/math">
                    <m:r>
                      <a:rPr lang="en-US" altLang="ja-JP" i="1" dirty="0" smtClean="0">
                        <a:latin typeface="Cambria Math" panose="02040503050406030204" pitchFamily="18" charset="0"/>
                      </a:rPr>
                      <m:t>𝐶</m:t>
                    </m:r>
                    <m:r>
                      <a:rPr lang="en-US" altLang="ja-JP" i="1" dirty="0" smtClean="0">
                        <a:latin typeface="Cambria Math" panose="02040503050406030204" pitchFamily="18" charset="0"/>
                      </a:rPr>
                      <m:t>[</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smtClean="0">
                        <a:latin typeface="Cambria Math" panose="02040503050406030204" pitchFamily="18" charset="0"/>
                      </a:rPr>
                      <m:t>]++</m:t>
                    </m:r>
                  </m:oMath>
                </a14:m>
                <a:endParaRPr lang="en-US" altLang="ja-JP" dirty="0"/>
              </a:p>
              <a:p>
                <a:r>
                  <a:rPr lang="ja-JP" altLang="en-US" dirty="0"/>
                  <a:t>最終的に </a:t>
                </a:r>
                <a14:m>
                  <m:oMath xmlns:m="http://schemas.openxmlformats.org/officeDocument/2006/math">
                    <m:r>
                      <a:rPr lang="en-US" altLang="ja-JP" i="1" dirty="0" smtClean="0">
                        <a:latin typeface="Cambria Math" panose="02040503050406030204" pitchFamily="18" charset="0"/>
                      </a:rPr>
                      <m:t>𝐶</m:t>
                    </m:r>
                    <m:r>
                      <a:rPr lang="en-US" altLang="ja-JP" i="1" dirty="0" smtClean="0">
                        <a:latin typeface="Cambria Math" panose="02040503050406030204" pitchFamily="18" charset="0"/>
                      </a:rPr>
                      <m:t>[</m:t>
                    </m:r>
                    <m:r>
                      <a:rPr lang="en-US" altLang="ja-JP" i="1" dirty="0" err="1">
                        <a:latin typeface="Cambria Math" panose="02040503050406030204" pitchFamily="18" charset="0"/>
                      </a:rPr>
                      <m:t>𝑖</m:t>
                    </m:r>
                    <m:r>
                      <a:rPr lang="en-US" altLang="ja-JP" i="1" dirty="0">
                        <a:latin typeface="Cambria Math" panose="02040503050406030204" pitchFamily="18" charset="0"/>
                      </a:rPr>
                      <m:t>]%2 != 0</m:t>
                    </m:r>
                  </m:oMath>
                </a14:m>
                <a:r>
                  <a:rPr lang="en-US" altLang="ja-JP" dirty="0"/>
                  <a:t> </a:t>
                </a:r>
                <a:r>
                  <a:rPr lang="ja-JP" altLang="en-US" dirty="0"/>
                  <a:t>のものが存在すれば先攻が勝ち</a:t>
                </a:r>
                <a:endParaRPr lang="en-US" altLang="ja-JP" dirty="0"/>
              </a:p>
              <a:p>
                <a:r>
                  <a:rPr lang="ja-JP" altLang="en-US" dirty="0"/>
                  <a:t>計算量は </a:t>
                </a:r>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𝑁</m:t>
                            </m:r>
                          </m:e>
                        </m:func>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5</a:t>
            </a:fld>
            <a:endParaRPr lang="ja-JP" altLang="en-US" dirty="0"/>
          </a:p>
        </p:txBody>
      </p:sp>
    </p:spTree>
    <p:extLst>
      <p:ext uri="{BB962C8B-B14F-4D97-AF65-F5344CB8AC3E}">
        <p14:creationId xmlns:p14="http://schemas.microsoft.com/office/powerpoint/2010/main" val="118807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 </a:t>
            </a:r>
            <a:r>
              <a:rPr lang="ja-JP" altLang="en-US" dirty="0"/>
              <a:t>問目 </a:t>
            </a:r>
            <a:r>
              <a:rPr lang="en-US" altLang="ja-JP" dirty="0"/>
              <a:t>– </a:t>
            </a:r>
            <a:r>
              <a:rPr lang="ja-JP" altLang="en-US" dirty="0"/>
              <a:t>解法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10000"/>
              </a:bodyPr>
              <a:lstStyle/>
              <a:p>
                <a:r>
                  <a:rPr kumimoji="1" lang="ja-JP" altLang="en-US" dirty="0"/>
                  <a:t>ゴールを始点とする </a:t>
                </a:r>
                <a:r>
                  <a:rPr kumimoji="1" lang="en-US" altLang="ja-JP" dirty="0"/>
                  <a:t>BFS </a:t>
                </a:r>
                <a:r>
                  <a:rPr kumimoji="1" lang="ja-JP" altLang="en-US" dirty="0"/>
                  <a:t>を</a:t>
                </a:r>
                <a:r>
                  <a:rPr lang="en-US" altLang="ja-JP" dirty="0"/>
                  <a:t> 1 </a:t>
                </a:r>
                <a:r>
                  <a:rPr lang="ja-JP" altLang="en-US" dirty="0"/>
                  <a:t>回行うと以下の情報が得られる</a:t>
                </a:r>
                <a:endParaRPr lang="en-US" altLang="ja-JP" dirty="0"/>
              </a:p>
              <a:p>
                <a:pPr lvl="1"/>
                <a:r>
                  <a:rPr kumimoji="1" lang="ja-JP" altLang="en-US" dirty="0"/>
                  <a:t>ゴールからうさぎちゃんまでの最短距離 </a:t>
                </a:r>
                <a:r>
                  <a:rPr kumimoji="1" lang="en-US" altLang="ja-JP" dirty="0"/>
                  <a:t>A</a:t>
                </a:r>
              </a:p>
              <a:p>
                <a:pPr lvl="1"/>
                <a:r>
                  <a:rPr lang="ja-JP" altLang="en-US" dirty="0"/>
                  <a:t>ゴールから全てのカメまでの最短距離 </a:t>
                </a:r>
                <a:r>
                  <a:rPr lang="en-US" altLang="ja-JP" dirty="0"/>
                  <a:t>B</a:t>
                </a:r>
              </a:p>
              <a:p>
                <a14:m>
                  <m:oMath xmlns:m="http://schemas.openxmlformats.org/officeDocument/2006/math">
                    <m:r>
                      <a:rPr kumimoji="1" lang="en-US" altLang="ja-JP" i="1" dirty="0" smtClean="0">
                        <a:latin typeface="Cambria Math" panose="02040503050406030204" pitchFamily="18" charset="0"/>
                      </a:rPr>
                      <m:t>𝐴</m:t>
                    </m:r>
                    <m:r>
                      <a:rPr kumimoji="1" lang="en-US" altLang="ja-JP" b="0" i="1" dirty="0" smtClean="0">
                        <a:latin typeface="Cambria Math" panose="02040503050406030204" pitchFamily="18" charset="0"/>
                      </a:rPr>
                      <m:t>&lt;</m:t>
                    </m:r>
                    <m:r>
                      <a:rPr kumimoji="1" lang="en-US" altLang="ja-JP" i="1" dirty="0" smtClean="0">
                        <a:latin typeface="Cambria Math" panose="02040503050406030204" pitchFamily="18" charset="0"/>
                      </a:rPr>
                      <m:t>𝐵</m:t>
                    </m:r>
                  </m:oMath>
                </a14:m>
                <a:r>
                  <a:rPr kumimoji="1" lang="ja-JP" altLang="en-US" dirty="0"/>
                  <a:t> のとき </a:t>
                </a:r>
                <a:r>
                  <a:rPr lang="en-US" altLang="ja-JP" dirty="0"/>
                  <a:t>“Yes”, </a:t>
                </a: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oMath>
                </a14:m>
                <a:r>
                  <a:rPr kumimoji="1" lang="ja-JP" altLang="en-US" dirty="0"/>
                  <a:t> のとき </a:t>
                </a:r>
                <a:r>
                  <a:rPr kumimoji="1" lang="en-US" altLang="ja-JP" dirty="0"/>
                  <a:t>“No”</a:t>
                </a:r>
                <a:r>
                  <a:rPr kumimoji="1" lang="ja-JP" altLang="en-US" dirty="0"/>
                  <a:t> </a:t>
                </a:r>
                <a:endParaRPr kumimoji="1" lang="en-US" altLang="ja-JP" dirty="0"/>
              </a:p>
              <a:p>
                <a:pPr lvl="1"/>
                <a:r>
                  <a:rPr kumimoji="1" lang="ja-JP" altLang="en-US" dirty="0"/>
                  <a:t>うさぎちゃんがある地点でカメを捕まえることができると仮定する</a:t>
                </a:r>
                <a:endParaRPr kumimoji="1" lang="en-US" altLang="ja-JP" dirty="0"/>
              </a:p>
              <a:p>
                <a:pPr lvl="1"/>
                <a:r>
                  <a:rPr lang="ja-JP" altLang="en-US" dirty="0"/>
                  <a:t>このとき</a:t>
                </a:r>
                <a:r>
                  <a:rPr lang="en-US" altLang="ja-JP" dirty="0"/>
                  <a:t>, </a:t>
                </a:r>
                <a:r>
                  <a:rPr lang="ja-JP" altLang="en-US" dirty="0"/>
                  <a:t>このカメはゴールでもうさぎちゃんを捕まえることができる</a:t>
                </a:r>
                <a:endParaRPr lang="en-US" altLang="ja-JP" dirty="0"/>
              </a:p>
              <a:p>
                <a:pPr lvl="1"/>
                <a:r>
                  <a:rPr lang="ja-JP" altLang="en-US" dirty="0"/>
                  <a:t>カメは先にゴールにいって</a:t>
                </a:r>
                <a:r>
                  <a:rPr lang="en-US" altLang="ja-JP" dirty="0"/>
                  <a:t>, </a:t>
                </a:r>
                <a:r>
                  <a:rPr lang="ja-JP" altLang="en-US" dirty="0"/>
                  <a:t>そこで待っていれば良い</a:t>
                </a:r>
                <a:endParaRPr lang="en-US" altLang="ja-JP" dirty="0"/>
              </a:p>
              <a:p>
                <a:r>
                  <a:rPr lang="ja-JP" altLang="en-US" dirty="0"/>
                  <a:t>計算量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𝑊𝐻</m:t>
                        </m:r>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761" b="-381"/>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6</a:t>
            </a:fld>
            <a:endParaRPr lang="ja-JP" altLang="en-US" dirty="0"/>
          </a:p>
        </p:txBody>
      </p:sp>
    </p:spTree>
    <p:extLst>
      <p:ext uri="{BB962C8B-B14F-4D97-AF65-F5344CB8AC3E}">
        <p14:creationId xmlns:p14="http://schemas.microsoft.com/office/powerpoint/2010/main" val="219117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 </a:t>
            </a:r>
            <a:r>
              <a:rPr lang="ja-JP" altLang="en-US" dirty="0"/>
              <a:t>問目 </a:t>
            </a:r>
            <a:r>
              <a:rPr lang="en-US" altLang="ja-JP" dirty="0"/>
              <a:t>– </a:t>
            </a:r>
            <a:r>
              <a:rPr lang="ja-JP" altLang="en-US" dirty="0"/>
              <a:t>解法</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同時にゴールに着くとダメという制約がコーナーケース</a:t>
            </a:r>
            <a:endParaRPr lang="en-US" altLang="ja-JP" dirty="0"/>
          </a:p>
          <a:p>
            <a:r>
              <a:rPr lang="ja-JP" altLang="en-US" dirty="0"/>
              <a:t>先にキューから取り出されても</a:t>
            </a:r>
            <a:r>
              <a:rPr lang="en-US" altLang="ja-JP" dirty="0"/>
              <a:t>, </a:t>
            </a:r>
            <a:r>
              <a:rPr lang="ja-JP" altLang="en-US" dirty="0"/>
              <a:t>同じ時間で到達できるカメがいる</a:t>
            </a:r>
            <a:br>
              <a:rPr lang="en-US" altLang="ja-JP" dirty="0"/>
            </a:br>
            <a:r>
              <a:rPr lang="ja-JP" altLang="en-US" dirty="0"/>
              <a:t>可能性があることに注意してください！？</a:t>
            </a:r>
            <a:endParaRPr lang="en-US" altLang="ja-JP" dirty="0"/>
          </a:p>
          <a:p>
            <a:endParaRPr lang="en-US" altLang="ja-JP" dirty="0"/>
          </a:p>
          <a:p>
            <a:r>
              <a:rPr lang="en-US" altLang="ja-JP" dirty="0"/>
              <a:t>ICPC</a:t>
            </a:r>
            <a:r>
              <a:rPr lang="ja-JP" altLang="en-US" dirty="0"/>
              <a:t>模擬地区予選</a:t>
            </a:r>
            <a:r>
              <a:rPr lang="en-US" altLang="ja-JP" dirty="0"/>
              <a:t>2016 </a:t>
            </a:r>
            <a:r>
              <a:rPr lang="ja-JP" altLang="en-US" dirty="0"/>
              <a:t>の </a:t>
            </a:r>
            <a:r>
              <a:rPr lang="en-US" altLang="ja-JP" dirty="0"/>
              <a:t>Help the Princess! </a:t>
            </a:r>
            <a:r>
              <a:rPr lang="ja-JP" altLang="en-US" dirty="0"/>
              <a:t>の日本語バージョンの問題です</a:t>
            </a:r>
            <a:endParaRPr lang="en-US" altLang="ja-JP" dirty="0"/>
          </a:p>
          <a:p>
            <a:r>
              <a:rPr lang="ja-JP" altLang="en-US" dirty="0" err="1"/>
              <a:t>ぐぐると</a:t>
            </a:r>
            <a:r>
              <a:rPr lang="ja-JP" altLang="en-US" dirty="0"/>
              <a:t>詳しい解説が出てくるかも </a:t>
            </a:r>
            <a:endParaRPr lang="en-US" altLang="ja-JP" dirty="0"/>
          </a:p>
        </p:txBody>
      </p:sp>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7</a:t>
            </a:fld>
            <a:endParaRPr lang="ja-JP" altLang="en-US" dirty="0"/>
          </a:p>
        </p:txBody>
      </p:sp>
    </p:spTree>
    <p:extLst>
      <p:ext uri="{BB962C8B-B14F-4D97-AF65-F5344CB8AC3E}">
        <p14:creationId xmlns:p14="http://schemas.microsoft.com/office/powerpoint/2010/main" val="46897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5 </a:t>
            </a:r>
            <a:r>
              <a:rPr kumimoji="1" lang="ja-JP" altLang="en-US" dirty="0"/>
              <a:t>問目</a:t>
            </a:r>
            <a:r>
              <a:rPr lang="en-US" altLang="ja-JP" dirty="0"/>
              <a:t> – </a:t>
            </a:r>
            <a:r>
              <a:rPr lang="ja-JP" altLang="en-US" dirty="0"/>
              <a:t>問題概要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en-US" altLang="ja-JP" dirty="0"/>
                  <a:t>W </a:t>
                </a:r>
                <a:r>
                  <a:rPr lang="ja-JP" altLang="en-US" dirty="0"/>
                  <a:t>個のスイッチが横に並んでいて</a:t>
                </a:r>
                <a:r>
                  <a:rPr lang="en-US" altLang="ja-JP" dirty="0"/>
                  <a:t>, </a:t>
                </a:r>
                <a:r>
                  <a:rPr lang="ja-JP" altLang="en-US" dirty="0"/>
                  <a:t>すべてのスイッチは最初 </a:t>
                </a:r>
                <a:r>
                  <a:rPr lang="en-US" altLang="ja-JP" dirty="0"/>
                  <a:t>OFF</a:t>
                </a:r>
              </a:p>
              <a:p>
                <a:r>
                  <a:rPr lang="en-US" altLang="ja-JP" dirty="0"/>
                  <a:t>Q </a:t>
                </a:r>
                <a:r>
                  <a:rPr lang="ja-JP" altLang="en-US" dirty="0"/>
                  <a:t>匹のうさぎちゃんが</a:t>
                </a:r>
                <a:r>
                  <a:rPr lang="en-US" altLang="ja-JP" dirty="0"/>
                  <a:t>, </a:t>
                </a:r>
                <a:r>
                  <a:rPr lang="ja-JP" altLang="en-US" dirty="0"/>
                  <a:t>以下の操作を既に行った</a:t>
                </a:r>
                <a:endParaRPr lang="en-US" altLang="ja-JP" dirty="0"/>
              </a:p>
              <a:p>
                <a:pPr lvl="1"/>
                <a:r>
                  <a:rPr lang="ja-JP" altLang="en-US" dirty="0"/>
                  <a:t>スイッチ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𝐿</m:t>
                        </m:r>
                      </m:e>
                      <m:sub>
                        <m:r>
                          <a:rPr lang="en-US" altLang="ja-JP" i="1" dirty="0" smtClean="0">
                            <a:latin typeface="Cambria Math" panose="02040503050406030204" pitchFamily="18" charset="0"/>
                          </a:rPr>
                          <m:t>𝑖</m:t>
                        </m:r>
                      </m:sub>
                    </m:sSub>
                  </m:oMath>
                </a14:m>
                <a:r>
                  <a:rPr lang="en-US" altLang="ja-JP" dirty="0"/>
                  <a:t> </a:t>
                </a:r>
                <a:r>
                  <a:rPr lang="ja-JP" altLang="en-US" dirty="0"/>
                  <a:t>からスイッチ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𝑅</m:t>
                        </m:r>
                      </m:e>
                      <m:sub>
                        <m:r>
                          <a:rPr lang="en-US" altLang="ja-JP" i="1" dirty="0" smtClean="0">
                            <a:latin typeface="Cambria Math" panose="02040503050406030204" pitchFamily="18" charset="0"/>
                          </a:rPr>
                          <m:t>𝑖</m:t>
                        </m:r>
                      </m:sub>
                    </m:sSub>
                  </m:oMath>
                </a14:m>
                <a:r>
                  <a:rPr lang="en-US" altLang="ja-JP" dirty="0"/>
                  <a:t> </a:t>
                </a:r>
                <a:r>
                  <a:rPr lang="ja-JP" altLang="en-US" dirty="0"/>
                  <a:t>の区間の状態を反転</a:t>
                </a:r>
                <a:endParaRPr lang="en-US" altLang="ja-JP" dirty="0"/>
              </a:p>
              <a:p>
                <a:r>
                  <a:rPr lang="ja-JP" altLang="en-US" dirty="0"/>
                  <a:t>上の操作をもう何回か行って</a:t>
                </a:r>
                <a:r>
                  <a:rPr lang="en-US" altLang="ja-JP" dirty="0"/>
                  <a:t>, </a:t>
                </a:r>
                <a:r>
                  <a:rPr lang="ja-JP" altLang="en-US" dirty="0"/>
                  <a:t>すべてのスイッチを </a:t>
                </a:r>
                <a:r>
                  <a:rPr lang="en-US" altLang="ja-JP" dirty="0"/>
                  <a:t>ON </a:t>
                </a:r>
                <a:r>
                  <a:rPr lang="ja-JP" altLang="en-US" dirty="0"/>
                  <a:t>にしたい</a:t>
                </a:r>
                <a:endParaRPr lang="en-US" altLang="ja-JP" dirty="0"/>
              </a:p>
              <a:p>
                <a:pPr lvl="1"/>
                <a:r>
                  <a:rPr lang="ja-JP" altLang="en-US" dirty="0"/>
                  <a:t>このときの区間は自由に選べる</a:t>
                </a:r>
                <a:endParaRPr lang="en-US" altLang="ja-JP" dirty="0"/>
              </a:p>
              <a:p>
                <a:r>
                  <a:rPr lang="ja-JP" altLang="en-US" dirty="0"/>
                  <a:t>操作する回数の最小回数とその手順を出力せよ</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8</a:t>
            </a:fld>
            <a:endParaRPr lang="ja-JP" altLang="en-US" dirty="0"/>
          </a:p>
        </p:txBody>
      </p:sp>
    </p:spTree>
    <p:extLst>
      <p:ext uri="{BB962C8B-B14F-4D97-AF65-F5344CB8AC3E}">
        <p14:creationId xmlns:p14="http://schemas.microsoft.com/office/powerpoint/2010/main" val="274578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5 </a:t>
            </a:r>
            <a:r>
              <a:rPr kumimoji="1" lang="ja-JP" altLang="en-US" dirty="0"/>
              <a:t>問目 </a:t>
            </a:r>
            <a:r>
              <a:rPr kumimoji="1" lang="en-US" altLang="ja-JP" dirty="0"/>
              <a:t>– </a:t>
            </a:r>
            <a:r>
              <a:rPr kumimoji="1" lang="ja-JP" altLang="en-US" dirty="0"/>
              <a:t>制約</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a:t>部分点制約</a:t>
                </a:r>
                <a:endParaRPr lang="en-US" altLang="ja-JP" dirty="0"/>
              </a:p>
              <a:p>
                <a:pPr lvl="1"/>
                <a:r>
                  <a:rPr lang="ja-JP" altLang="en-US" dirty="0"/>
                  <a:t>スイッチの個数 </a:t>
                </a:r>
                <a14:m>
                  <m:oMath xmlns:m="http://schemas.openxmlformats.org/officeDocument/2006/math">
                    <m:r>
                      <a:rPr lang="en-US" altLang="ja-JP" i="1" dirty="0">
                        <a:latin typeface="Cambria Math" panose="02040503050406030204" pitchFamily="18" charset="0"/>
                      </a:rPr>
                      <m:t>𝑊</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1≤</m:t>
                        </m:r>
                        <m:r>
                          <a:rPr lang="en-US" altLang="ja-JP" i="1" dirty="0">
                            <a:latin typeface="Cambria Math" panose="02040503050406030204" pitchFamily="18" charset="0"/>
                          </a:rPr>
                          <m:t>𝑊</m:t>
                        </m:r>
                        <m:r>
                          <a:rPr lang="en-US" altLang="ja-JP" i="1" dirty="0">
                            <a:latin typeface="Cambria Math" panose="02040503050406030204" pitchFamily="18" charset="0"/>
                          </a:rPr>
                          <m:t>≤1000</m:t>
                        </m:r>
                      </m:e>
                    </m:d>
                  </m:oMath>
                </a14:m>
                <a:endParaRPr lang="en-US" altLang="ja-JP" dirty="0"/>
              </a:p>
              <a:p>
                <a:pPr lvl="1"/>
                <a:r>
                  <a:rPr lang="ja-JP" altLang="en-US" dirty="0"/>
                  <a:t>うさぎちゃんの匹数</a:t>
                </a:r>
                <a:r>
                  <a:rPr lang="en-US" altLang="ja-JP" dirty="0"/>
                  <a:t> </a:t>
                </a:r>
                <a14:m>
                  <m:oMath xmlns:m="http://schemas.openxmlformats.org/officeDocument/2006/math">
                    <m:r>
                      <a:rPr lang="en-US" altLang="ja-JP" i="1">
                        <a:latin typeface="Cambria Math" panose="02040503050406030204" pitchFamily="18" charset="0"/>
                      </a:rPr>
                      <m:t>𝑄</m:t>
                    </m:r>
                    <m:d>
                      <m:dPr>
                        <m:ctrlPr>
                          <a:rPr lang="en-US" altLang="ja-JP" i="1" smtClean="0">
                            <a:latin typeface="Cambria Math" panose="02040503050406030204" pitchFamily="18" charset="0"/>
                          </a:rPr>
                        </m:ctrlPr>
                      </m:dPr>
                      <m:e>
                        <m:r>
                          <a:rPr lang="en-US" altLang="ja-JP" i="1">
                            <a:latin typeface="Cambria Math" panose="02040503050406030204" pitchFamily="18" charset="0"/>
                          </a:rPr>
                          <m:t>0≤</m:t>
                        </m:r>
                        <m:r>
                          <a:rPr lang="en-US" altLang="ja-JP" i="1">
                            <a:latin typeface="Cambria Math" panose="02040503050406030204" pitchFamily="18" charset="0"/>
                          </a:rPr>
                          <m:t>𝑄</m:t>
                        </m:r>
                        <m:r>
                          <a:rPr lang="en-US" altLang="ja-JP" i="1">
                            <a:latin typeface="Cambria Math" panose="02040503050406030204" pitchFamily="18" charset="0"/>
                          </a:rPr>
                          <m:t>≤1000</m:t>
                        </m:r>
                      </m:e>
                    </m:d>
                  </m:oMath>
                </a14:m>
                <a:endParaRPr kumimoji="1" lang="en-US" altLang="ja-JP" dirty="0"/>
              </a:p>
              <a:p>
                <a:r>
                  <a:rPr lang="ja-JP" altLang="en-US" dirty="0"/>
                  <a:t>満点制約</a:t>
                </a:r>
                <a:endParaRPr lang="en-US" altLang="ja-JP" dirty="0"/>
              </a:p>
              <a:p>
                <a:pPr lvl="1"/>
                <a:r>
                  <a:rPr kumimoji="1" lang="ja-JP" altLang="en-US" dirty="0"/>
                  <a:t>スイッチの個数 </a:t>
                </a:r>
                <a14:m>
                  <m:oMath xmlns:m="http://schemas.openxmlformats.org/officeDocument/2006/math">
                    <m:r>
                      <a:rPr kumimoji="1" lang="en-US" altLang="ja-JP" i="1" dirty="0" smtClean="0">
                        <a:latin typeface="Cambria Math" panose="02040503050406030204" pitchFamily="18" charset="0"/>
                      </a:rPr>
                      <m:t>𝑊</m:t>
                    </m:r>
                    <m:d>
                      <m:dPr>
                        <m:ctrlPr>
                          <a:rPr kumimoji="1" lang="en-US" altLang="ja-JP" i="1" dirty="0" smtClean="0">
                            <a:latin typeface="Cambria Math" panose="02040503050406030204" pitchFamily="18" charset="0"/>
                          </a:rPr>
                        </m:ctrlPr>
                      </m:dPr>
                      <m:e>
                        <m:r>
                          <a:rPr kumimoji="1" lang="en-US" altLang="ja-JP" i="1" dirty="0" smtClean="0">
                            <a:latin typeface="Cambria Math" panose="02040503050406030204" pitchFamily="18" charset="0"/>
                          </a:rPr>
                          <m:t>1≤</m:t>
                        </m:r>
                        <m:r>
                          <a:rPr kumimoji="1" lang="en-US" altLang="ja-JP" b="0" i="1" dirty="0" smtClean="0">
                            <a:latin typeface="Cambria Math" panose="02040503050406030204" pitchFamily="18" charset="0"/>
                          </a:rPr>
                          <m:t>𝑊</m:t>
                        </m:r>
                        <m:r>
                          <a:rPr kumimoji="1" lang="en-US" altLang="ja-JP" i="1" dirty="0" smtClean="0">
                            <a:latin typeface="Cambria Math" panose="02040503050406030204" pitchFamily="18" charset="0"/>
                          </a:rPr>
                          <m:t>≤2×</m:t>
                        </m:r>
                        <m:sSup>
                          <m:sSupPr>
                            <m:ctrlPr>
                              <a:rPr kumimoji="1" lang="en-US" altLang="ja-JP" i="1" dirty="0" smtClean="0">
                                <a:latin typeface="Cambria Math" panose="02040503050406030204" pitchFamily="18" charset="0"/>
                              </a:rPr>
                            </m:ctrlPr>
                          </m:sSupPr>
                          <m:e>
                            <m:r>
                              <a:rPr kumimoji="1" lang="en-US" altLang="ja-JP" i="1" dirty="0" smtClean="0">
                                <a:latin typeface="Cambria Math" panose="02040503050406030204" pitchFamily="18" charset="0"/>
                              </a:rPr>
                              <m:t>10</m:t>
                            </m:r>
                          </m:e>
                          <m:sup>
                            <m:r>
                              <a:rPr kumimoji="1" lang="en-US" altLang="ja-JP" i="1" dirty="0" smtClean="0">
                                <a:latin typeface="Cambria Math" panose="02040503050406030204" pitchFamily="18" charset="0"/>
                              </a:rPr>
                              <m:t>5</m:t>
                            </m:r>
                          </m:sup>
                        </m:sSup>
                      </m:e>
                    </m:d>
                  </m:oMath>
                </a14:m>
                <a:endParaRPr kumimoji="1" lang="en-US" altLang="ja-JP" dirty="0"/>
              </a:p>
              <a:p>
                <a:pPr lvl="1"/>
                <a:r>
                  <a:rPr lang="ja-JP" altLang="en-US" dirty="0"/>
                  <a:t>うさぎちゃんの匹数</a:t>
                </a:r>
                <a:r>
                  <a:rPr lang="en-US" altLang="ja-JP" dirty="0"/>
                  <a:t> </a:t>
                </a:r>
                <a14:m>
                  <m:oMath xmlns:m="http://schemas.openxmlformats.org/officeDocument/2006/math">
                    <m:r>
                      <a:rPr lang="en-US" altLang="ja-JP" b="0" i="1" smtClean="0">
                        <a:latin typeface="Cambria Math" panose="02040503050406030204" pitchFamily="18" charset="0"/>
                      </a:rPr>
                      <m:t>𝑄</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r>
                          <a:rPr lang="en-US" altLang="ja-JP" b="0" i="1" smtClean="0">
                            <a:latin typeface="Cambria Math" panose="02040503050406030204" pitchFamily="18" charset="0"/>
                          </a:rPr>
                          <m:t>𝑄</m:t>
                        </m:r>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B1A103DF-03ED-4B04-9FA4-76EE9EA73D1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マクロのつかいかた</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9</a:t>
            </a:fld>
            <a:endParaRPr lang="ja-JP" altLang="en-US" dirty="0"/>
          </a:p>
        </p:txBody>
      </p:sp>
    </p:spTree>
    <p:extLst>
      <p:ext uri="{BB962C8B-B14F-4D97-AF65-F5344CB8AC3E}">
        <p14:creationId xmlns:p14="http://schemas.microsoft.com/office/powerpoint/2010/main" val="1057238243"/>
      </p:ext>
    </p:extLst>
  </p:cSld>
  <p:clrMapOvr>
    <a:masterClrMapping/>
  </p:clrMapOvr>
</p:sld>
</file>

<file path=ppt/theme/theme1.xml><?xml version="1.0" encoding="utf-8"?>
<a:theme xmlns:a="http://schemas.openxmlformats.org/drawingml/2006/main" name="Office テーマ">
  <a:themeElements>
    <a:clrScheme name="ei1333">
      <a:dk1>
        <a:srgbClr val="2C3E50"/>
      </a:dk1>
      <a:lt1>
        <a:sysClr val="window" lastClr="FFFFFF"/>
      </a:lt1>
      <a:dk2>
        <a:srgbClr val="44546A"/>
      </a:dk2>
      <a:lt2>
        <a:srgbClr val="E7E6E6"/>
      </a:lt2>
      <a:accent1>
        <a:srgbClr val="E74C3C"/>
      </a:accent1>
      <a:accent2>
        <a:srgbClr val="ECF0F1"/>
      </a:accent2>
      <a:accent3>
        <a:srgbClr val="3498DB"/>
      </a:accent3>
      <a:accent4>
        <a:srgbClr val="2980B9"/>
      </a:accent4>
      <a:accent5>
        <a:srgbClr val="FFD25A"/>
      </a:accent5>
      <a:accent6>
        <a:srgbClr val="57B196"/>
      </a:accent6>
      <a:hlink>
        <a:srgbClr val="44546A"/>
      </a:hlink>
      <a:folHlink>
        <a:srgbClr val="44546A"/>
      </a:folHlink>
    </a:clrScheme>
    <a:fontScheme name="ユーザー定義 7">
      <a:majorFont>
        <a:latin typeface="Century"/>
        <a:ea typeface="Yu Gothic UI"/>
        <a:cs typeface=""/>
      </a:majorFont>
      <a:minorFont>
        <a:latin typeface="Century"/>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2219</TotalTime>
  <Words>970</Words>
  <Application>Microsoft Office PowerPoint</Application>
  <PresentationFormat>ワイド画面</PresentationFormat>
  <Paragraphs>250</Paragraphs>
  <Slides>27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27</vt:i4>
      </vt:variant>
    </vt:vector>
  </HeadingPairs>
  <TitlesOfParts>
    <vt:vector size="34" baseType="lpstr">
      <vt:lpstr>Yu Gothic UI</vt:lpstr>
      <vt:lpstr>游ゴシック</vt:lpstr>
      <vt:lpstr>Arial</vt:lpstr>
      <vt:lpstr>Cambria Math</vt:lpstr>
      <vt:lpstr>Candara</vt:lpstr>
      <vt:lpstr>Century</vt:lpstr>
      <vt:lpstr>Office テーマ</vt:lpstr>
      <vt:lpstr>ぴょんぴょんコンテスト解説</vt:lpstr>
      <vt:lpstr>1 問目 – 解法</vt:lpstr>
      <vt:lpstr>2 問目 – 解法</vt:lpstr>
      <vt:lpstr>3 問目 – 解法</vt:lpstr>
      <vt:lpstr>3 問目 – 別解</vt:lpstr>
      <vt:lpstr>4 問目 – 解法</vt:lpstr>
      <vt:lpstr>4 問目 – 解法</vt:lpstr>
      <vt:lpstr>5 問目 – 問題概要</vt:lpstr>
      <vt:lpstr>5 問目 – 制約</vt:lpstr>
      <vt:lpstr>5 問目 – 方針</vt:lpstr>
      <vt:lpstr>5 問目 – 部分問題 2</vt:lpstr>
      <vt:lpstr>5 問目 – 部分問題 2</vt:lpstr>
      <vt:lpstr>5 問目 – 部分問題 2</vt:lpstr>
      <vt:lpstr>5 問目 – 部分問題 2</vt:lpstr>
      <vt:lpstr>5 問目 – 部分問題 1</vt:lpstr>
      <vt:lpstr>5 問目 – 部分問題 1</vt:lpstr>
      <vt:lpstr>6 問目 – 問題概要</vt:lpstr>
      <vt:lpstr>6 問目 – 制約</vt:lpstr>
      <vt:lpstr>6 問目 – 部分点解法</vt:lpstr>
      <vt:lpstr>6 問目 – 部分点解法</vt:lpstr>
      <vt:lpstr>6 問目 – 満点解法</vt:lpstr>
      <vt:lpstr>6 問目 – 満点解法</vt:lpstr>
      <vt:lpstr>6 問目 – 満点解法</vt:lpstr>
      <vt:lpstr>7 問目 – 問題概要, 解説など</vt:lpstr>
      <vt:lpstr>8 問目 – 問題概要</vt:lpstr>
      <vt:lpstr>8 問目 – 解法</vt:lpstr>
      <vt:lpstr>コメント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Suffix Array</dc:title>
  <dc:creator>中村 亮裕</dc:creator>
  <cp:lastModifiedBy>中村亮裕</cp:lastModifiedBy>
  <cp:revision>199</cp:revision>
  <dcterms:created xsi:type="dcterms:W3CDTF">2016-04-20T07:26:04Z</dcterms:created>
  <dcterms:modified xsi:type="dcterms:W3CDTF">2017-01-10T09:24:41Z</dcterms:modified>
</cp:coreProperties>
</file>