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3"/>
  </p:notesMasterIdLst>
  <p:handoutMasterIdLst>
    <p:handoutMasterId r:id="rId34"/>
  </p:handoutMasterIdLst>
  <p:sldIdLst>
    <p:sldId id="258" r:id="rId2"/>
    <p:sldId id="270" r:id="rId3"/>
    <p:sldId id="260" r:id="rId4"/>
    <p:sldId id="261" r:id="rId5"/>
    <p:sldId id="262" r:id="rId6"/>
    <p:sldId id="263" r:id="rId7"/>
    <p:sldId id="264" r:id="rId8"/>
    <p:sldId id="256" r:id="rId9"/>
    <p:sldId id="266" r:id="rId10"/>
    <p:sldId id="268" r:id="rId11"/>
    <p:sldId id="267" r:id="rId12"/>
    <p:sldId id="271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1" r:id="rId27"/>
    <p:sldId id="287" r:id="rId28"/>
    <p:sldId id="288" r:id="rId29"/>
    <p:sldId id="280" r:id="rId30"/>
    <p:sldId id="289" r:id="rId31"/>
    <p:sldId id="291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4DB4C4-4B17-47A0-B17F-C689419754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5FC09-C40A-42E8-81D7-A1D2F9AA1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7C571-8A2A-44C9-B3A7-1212B9C40F5B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74C5A4-7588-464E-B716-1BB9A0C37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DCE4F-F5B2-4F9B-A4BD-CE5BFECAF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5B23-06EF-4867-A456-D8F3F1393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929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6811-5ED1-42F3-BB76-8812986ECA6C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8F91-031F-4F38-AF43-5B2DC6DE6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85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2050-638C-4BAE-AD3F-F6CB556DE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58896D-A069-46B4-8983-9E9501C3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9D08F-FB5B-4CCA-8C8B-DE01497B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13D5-9A33-49A6-B995-52812E4F6EB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22289-9141-4E68-B7DD-E4DA5F4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3AFBB-E381-49DC-8410-21D258DB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3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1ACE2-4749-491E-A6E8-4162E30D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C9C0D5-7617-4E9F-99F9-D100270E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B8416-BD09-48AA-9E50-11A4C3BF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B259-67F7-463F-A5D7-9D3D1F2B5337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53DA4-279F-4FB0-9C50-3A1730B0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5302C-72AA-49DA-B7EC-7DF91A4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F0DFD-B31B-43A6-912C-75D26706A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F584E-C41D-45DB-BD3C-CB39D35A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8BF6E-D13C-479A-8527-541910E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D1DF-16CB-41ED-B0C9-620433B1BCC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4DB8F-7985-4F6F-8714-EB45284D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F529B-7E26-4A1F-8040-C32376E4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87A94-BBF7-47CB-9EA1-43A57052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3D7D-C5B3-452F-BA02-881FE227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AC8F6-76C1-46DC-9A10-A3E0000A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5DBE-9483-40F7-9472-D84A32720BEE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156C9-AD9D-44BB-8A99-C85C8F2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E6E4A-E93B-44AA-BCA3-656BA47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1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D270A-FAF7-4164-96B6-3669B9F3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53D37-B904-48B8-B549-796A0AF76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687AE-6EA9-4384-BAAE-5A797C90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0DAA-830A-4CC0-870E-834D56DDBB8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72997-C8ED-44BA-9421-C06F7AB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F141E-2C93-46DC-8F85-AB041C70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55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9BFDC-975C-46B8-8ED4-CF926ACB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05CF7-981F-4E63-9CE5-EA179BCD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2E7A1-3DBC-4112-9A75-DDB5FFA6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21BE3-D674-47A0-A42A-8B0945A2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FE32-1DB9-4126-AC5D-B6354F7FE8F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E9C04-734A-4E69-A047-7EA6C436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505326-6BF2-4C60-A683-0997B47A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2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D7BF-F0C1-4001-B335-B5654C53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30402-2384-485F-B8BF-8F0E4B163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287913-8A01-4D82-95E1-320113FFF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47050-5244-4E2F-A34D-0625979A5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A1C40-8C95-4AA4-B628-5D8FE07E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9CBBBD-3018-49A0-BEE5-D0C0CE9E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5566-F34B-4374-A269-3B7CEB8E8EEF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01414-4D47-4EBF-9FBC-F19694A5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338E44-E660-40B1-AF8A-EF9EF05A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1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CDE57-6532-484C-851E-03F7F75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01092-42AF-497E-858C-BD9D27B7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C01-97E3-47D2-95F7-C3449F6BDB4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2E64D6-0C36-4345-9163-646DC57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A8734-4EB2-4EB0-9F15-00DA02A1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660B7E-232B-45CE-B503-6F7DAD42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66B4-36E0-48C9-BB58-4EA710C9907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EE7E7-1FD2-4D3D-9C0F-3EA409A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3D2AE-D780-465C-A2A3-D2D4750E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8D93B-1086-46E5-B92A-9959A12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DF9B3-AE7E-46E5-AF7A-950D506C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62C91-F6BA-4D85-B678-2B5FBE23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27611-BABF-4D65-A7A7-21660F1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DB9E-E3FC-4E27-848B-5CFE560BD22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7FB70-D8B5-4A31-B132-5B51084C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BE83E-3D9D-4341-AAEA-7B081867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2BAA-9D31-4E8F-AF30-6D9F366E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BAEBAB-34DF-47E9-986A-6D94E9C11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F227B-0B55-425C-876E-3F54D57A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F66F6-D922-44E6-9D6A-17C7B66E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68555-6CC7-443C-B28B-96B94C811697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5E9C7-372C-4FE8-AEC6-3B0184A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8EAD4-5ACB-45ED-A0FA-F4934111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D763-F7B6-42F5-AD02-41C9E52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11106-8459-4984-AD75-AE486090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B4ADF-DA6C-4EED-AF89-AEC49DE0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A772-C436-4953-AF0B-636AEADEE00E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981E7-1FEE-4C20-B3A7-23D84BBBE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7E5D8-8DDB-40EC-ACAB-C31C654C1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C1D7-32DE-443A-9D6B-8BF06D138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bmp"/><Relationship Id="rId2" Type="http://schemas.openxmlformats.org/officeDocument/2006/relationships/image" Target="../media/image20.b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b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Deep Learning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개념</a:t>
            </a:r>
            <a:r>
              <a:rPr lang="en-US" altLang="ko-KR" b="1" dirty="0"/>
              <a:t>,</a:t>
            </a:r>
            <a:r>
              <a:rPr lang="ko-KR" altLang="en-US" b="1" dirty="0"/>
              <a:t> 원리</a:t>
            </a:r>
            <a:r>
              <a:rPr lang="en-US" altLang="ko-KR" b="1" dirty="0"/>
              <a:t>, </a:t>
            </a:r>
            <a:r>
              <a:rPr lang="ko-KR" altLang="en-US" b="1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5213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562195-E5D0-4ABB-89FC-EEAB1B7BC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" t="4815" r="66014" b="6797"/>
          <a:stretch/>
        </p:blipFill>
        <p:spPr>
          <a:xfrm>
            <a:off x="1150035" y="780854"/>
            <a:ext cx="3148315" cy="29746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9C7DB8-731F-487D-BA40-0919BA4CF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86" t="12672" r="35878" b="5383"/>
          <a:stretch/>
        </p:blipFill>
        <p:spPr>
          <a:xfrm>
            <a:off x="4678994" y="829990"/>
            <a:ext cx="2834011" cy="28250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831412-0AD7-4AA7-A3B7-787B45595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07" t="13658" r="3950" b="5323"/>
          <a:stretch/>
        </p:blipFill>
        <p:spPr>
          <a:xfrm>
            <a:off x="7893651" y="800671"/>
            <a:ext cx="2926778" cy="288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D7B981-3B61-48A6-B6D8-BA96A3CE9EA3}"/>
              </a:ext>
            </a:extLst>
          </p:cNvPr>
          <p:cNvSpPr txBox="1"/>
          <p:nvPr/>
        </p:nvSpPr>
        <p:spPr>
          <a:xfrm>
            <a:off x="2588359" y="387061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551E0-A6ED-4F31-8483-E56873C3D9FF}"/>
              </a:ext>
            </a:extLst>
          </p:cNvPr>
          <p:cNvSpPr txBox="1"/>
          <p:nvPr/>
        </p:nvSpPr>
        <p:spPr>
          <a:xfrm>
            <a:off x="6188596" y="390586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22B23-214F-4B8D-80B9-D10D745BC275}"/>
              </a:ext>
            </a:extLst>
          </p:cNvPr>
          <p:cNvSpPr txBox="1"/>
          <p:nvPr/>
        </p:nvSpPr>
        <p:spPr>
          <a:xfrm>
            <a:off x="9449637" y="3870613"/>
            <a:ext cx="6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925E40-EBAC-4447-80DB-6AB56EB8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088219"/>
              </p:ext>
            </p:extLst>
          </p:nvPr>
        </p:nvGraphicFramePr>
        <p:xfrm>
          <a:off x="1883261" y="4282104"/>
          <a:ext cx="208858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196">
                  <a:extLst>
                    <a:ext uri="{9D8B030D-6E8A-4147-A177-3AD203B41FA5}">
                      <a16:colId xmlns:a16="http://schemas.microsoft.com/office/drawing/2014/main" val="1666397130"/>
                    </a:ext>
                  </a:extLst>
                </a:gridCol>
                <a:gridCol w="696196">
                  <a:extLst>
                    <a:ext uri="{9D8B030D-6E8A-4147-A177-3AD203B41FA5}">
                      <a16:colId xmlns:a16="http://schemas.microsoft.com/office/drawing/2014/main" val="475009843"/>
                    </a:ext>
                  </a:extLst>
                </a:gridCol>
                <a:gridCol w="696196">
                  <a:extLst>
                    <a:ext uri="{9D8B030D-6E8A-4147-A177-3AD203B41FA5}">
                      <a16:colId xmlns:a16="http://schemas.microsoft.com/office/drawing/2014/main" val="384698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6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598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591CB90-F3AD-4998-9DFD-7C53830C9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76956"/>
              </p:ext>
            </p:extLst>
          </p:nvPr>
        </p:nvGraphicFramePr>
        <p:xfrm>
          <a:off x="5396134" y="4282104"/>
          <a:ext cx="20926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196">
                  <a:extLst>
                    <a:ext uri="{9D8B030D-6E8A-4147-A177-3AD203B41FA5}">
                      <a16:colId xmlns:a16="http://schemas.microsoft.com/office/drawing/2014/main" val="1666397130"/>
                    </a:ext>
                  </a:extLst>
                </a:gridCol>
                <a:gridCol w="696196">
                  <a:extLst>
                    <a:ext uri="{9D8B030D-6E8A-4147-A177-3AD203B41FA5}">
                      <a16:colId xmlns:a16="http://schemas.microsoft.com/office/drawing/2014/main" val="475009843"/>
                    </a:ext>
                  </a:extLst>
                </a:gridCol>
                <a:gridCol w="700294">
                  <a:extLst>
                    <a:ext uri="{9D8B030D-6E8A-4147-A177-3AD203B41FA5}">
                      <a16:colId xmlns:a16="http://schemas.microsoft.com/office/drawing/2014/main" val="384698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6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598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7FC3F6-F458-4BF0-BA8F-67AD74F3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26750"/>
              </p:ext>
            </p:extLst>
          </p:nvPr>
        </p:nvGraphicFramePr>
        <p:xfrm>
          <a:off x="8698044" y="4282104"/>
          <a:ext cx="20926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196">
                  <a:extLst>
                    <a:ext uri="{9D8B030D-6E8A-4147-A177-3AD203B41FA5}">
                      <a16:colId xmlns:a16="http://schemas.microsoft.com/office/drawing/2014/main" val="1666397130"/>
                    </a:ext>
                  </a:extLst>
                </a:gridCol>
                <a:gridCol w="696196">
                  <a:extLst>
                    <a:ext uri="{9D8B030D-6E8A-4147-A177-3AD203B41FA5}">
                      <a16:colId xmlns:a16="http://schemas.microsoft.com/office/drawing/2014/main" val="475009843"/>
                    </a:ext>
                  </a:extLst>
                </a:gridCol>
                <a:gridCol w="700294">
                  <a:extLst>
                    <a:ext uri="{9D8B030D-6E8A-4147-A177-3AD203B41FA5}">
                      <a16:colId xmlns:a16="http://schemas.microsoft.com/office/drawing/2014/main" val="384698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4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6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4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59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AEAE13-CA32-4F27-A580-2FF4673BB85B}"/>
              </a:ext>
            </a:extLst>
          </p:cNvPr>
          <p:cNvSpPr txBox="1"/>
          <p:nvPr/>
        </p:nvSpPr>
        <p:spPr>
          <a:xfrm>
            <a:off x="9059497" y="31715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분류 불가능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C94B4-BAB0-4A20-9091-351900928811}"/>
              </a:ext>
            </a:extLst>
          </p:cNvPr>
          <p:cNvSpPr txBox="1"/>
          <p:nvPr/>
        </p:nvSpPr>
        <p:spPr>
          <a:xfrm>
            <a:off x="2129317" y="3448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6C9DF-A3BF-4792-A13C-A34EFAE9A5AD}"/>
              </a:ext>
            </a:extLst>
          </p:cNvPr>
          <p:cNvSpPr txBox="1"/>
          <p:nvPr/>
        </p:nvSpPr>
        <p:spPr>
          <a:xfrm>
            <a:off x="5752193" y="3171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72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0D25236-3D0A-45F1-A3D1-4BC90E04BA62}"/>
              </a:ext>
            </a:extLst>
          </p:cNvPr>
          <p:cNvGrpSpPr/>
          <p:nvPr/>
        </p:nvGrpSpPr>
        <p:grpSpPr>
          <a:xfrm>
            <a:off x="1658074" y="1004223"/>
            <a:ext cx="5334000" cy="4849553"/>
            <a:chOff x="3429000" y="960697"/>
            <a:chExt cx="5334000" cy="4849553"/>
          </a:xfrm>
        </p:grpSpPr>
        <p:pic>
          <p:nvPicPr>
            <p:cNvPr id="7170" name="Picture 2" descr="인공신경망(ANN, Artificial Neural Network) : 네이버 블로그">
              <a:extLst>
                <a:ext uri="{FF2B5EF4-FFF2-40B4-BE49-F238E27FC236}">
                  <a16:creationId xmlns:a16="http://schemas.microsoft.com/office/drawing/2014/main" id="{C06915B1-25A0-46D3-8490-7655DBF85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047750"/>
              <a:ext cx="53340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45103E6-FE35-45B8-B79A-77CC264716BD}"/>
                </a:ext>
              </a:extLst>
            </p:cNvPr>
            <p:cNvSpPr/>
            <p:nvPr/>
          </p:nvSpPr>
          <p:spPr>
            <a:xfrm>
              <a:off x="3588152" y="1504708"/>
              <a:ext cx="1018572" cy="544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입력층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48E6CF-E4AE-41E8-B883-67E7783D6C98}"/>
                </a:ext>
              </a:extLst>
            </p:cNvPr>
            <p:cNvSpPr/>
            <p:nvPr/>
          </p:nvSpPr>
          <p:spPr>
            <a:xfrm>
              <a:off x="5416952" y="960697"/>
              <a:ext cx="1358096" cy="544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은닉층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4DF151-FB80-4EB0-86D4-1B4AEB1E13F6}"/>
                </a:ext>
              </a:extLst>
            </p:cNvPr>
            <p:cNvSpPr/>
            <p:nvPr/>
          </p:nvSpPr>
          <p:spPr>
            <a:xfrm>
              <a:off x="7404904" y="1956122"/>
              <a:ext cx="1358096" cy="544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출력층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B14EE5-5701-4EA2-BED3-F06A54A09890}"/>
              </a:ext>
            </a:extLst>
          </p:cNvPr>
          <p:cNvGrpSpPr/>
          <p:nvPr/>
        </p:nvGrpSpPr>
        <p:grpSpPr>
          <a:xfrm>
            <a:off x="7607148" y="604383"/>
            <a:ext cx="2926778" cy="3153961"/>
            <a:chOff x="7607148" y="604383"/>
            <a:chExt cx="2926778" cy="315396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2CE1ADD-A9C4-4787-84E4-37D217C0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507" t="13658" r="3950" b="5323"/>
            <a:stretch/>
          </p:blipFill>
          <p:spPr>
            <a:xfrm>
              <a:off x="7607148" y="874607"/>
              <a:ext cx="2926778" cy="2883737"/>
            </a:xfrm>
            <a:prstGeom prst="rect">
              <a:avLst/>
            </a:prstGeom>
          </p:spPr>
        </p:pic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F3266CE-FFEA-4E89-92F8-534D43078CCB}"/>
                </a:ext>
              </a:extLst>
            </p:cNvPr>
            <p:cNvSpPr/>
            <p:nvPr/>
          </p:nvSpPr>
          <p:spPr>
            <a:xfrm>
              <a:off x="7791733" y="604383"/>
              <a:ext cx="2742193" cy="2790529"/>
            </a:xfrm>
            <a:custGeom>
              <a:avLst/>
              <a:gdLst>
                <a:gd name="connsiteX0" fmla="*/ 15939 w 2742193"/>
                <a:gd name="connsiteY0" fmla="*/ 180399 h 2790529"/>
                <a:gd name="connsiteX1" fmla="*/ 27513 w 2742193"/>
                <a:gd name="connsiteY1" fmla="*/ 261422 h 2790529"/>
                <a:gd name="connsiteX2" fmla="*/ 270582 w 2742193"/>
                <a:gd name="connsiteY2" fmla="*/ 1418890 h 2790529"/>
                <a:gd name="connsiteX3" fmla="*/ 1856313 w 2742193"/>
                <a:gd name="connsiteY3" fmla="*/ 145675 h 2790529"/>
                <a:gd name="connsiteX4" fmla="*/ 2654967 w 2742193"/>
                <a:gd name="connsiteY4" fmla="*/ 134101 h 2790529"/>
                <a:gd name="connsiteX5" fmla="*/ 2573944 w 2742193"/>
                <a:gd name="connsiteY5" fmla="*/ 1094799 h 2790529"/>
                <a:gd name="connsiteX6" fmla="*/ 1347027 w 2742193"/>
                <a:gd name="connsiteY6" fmla="*/ 2032349 h 2790529"/>
                <a:gd name="connsiteX7" fmla="*/ 1867888 w 2742193"/>
                <a:gd name="connsiteY7" fmla="*/ 2692106 h 2790529"/>
                <a:gd name="connsiteX8" fmla="*/ 2550794 w 2742193"/>
                <a:gd name="connsiteY8" fmla="*/ 2784703 h 2790529"/>
                <a:gd name="connsiteX9" fmla="*/ 2504496 w 2742193"/>
                <a:gd name="connsiteY9" fmla="*/ 2773128 h 279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2193" h="2790529">
                  <a:moveTo>
                    <a:pt x="15939" y="180399"/>
                  </a:moveTo>
                  <a:cubicBezTo>
                    <a:pt x="505" y="117703"/>
                    <a:pt x="-14928" y="55007"/>
                    <a:pt x="27513" y="261422"/>
                  </a:cubicBezTo>
                  <a:cubicBezTo>
                    <a:pt x="69954" y="467837"/>
                    <a:pt x="-34218" y="1438181"/>
                    <a:pt x="270582" y="1418890"/>
                  </a:cubicBezTo>
                  <a:cubicBezTo>
                    <a:pt x="575382" y="1399599"/>
                    <a:pt x="1458916" y="359807"/>
                    <a:pt x="1856313" y="145675"/>
                  </a:cubicBezTo>
                  <a:cubicBezTo>
                    <a:pt x="2253711" y="-68457"/>
                    <a:pt x="2535362" y="-24086"/>
                    <a:pt x="2654967" y="134101"/>
                  </a:cubicBezTo>
                  <a:cubicBezTo>
                    <a:pt x="2774572" y="292288"/>
                    <a:pt x="2791934" y="778424"/>
                    <a:pt x="2573944" y="1094799"/>
                  </a:cubicBezTo>
                  <a:cubicBezTo>
                    <a:pt x="2355954" y="1411174"/>
                    <a:pt x="1464703" y="1766131"/>
                    <a:pt x="1347027" y="2032349"/>
                  </a:cubicBezTo>
                  <a:cubicBezTo>
                    <a:pt x="1229351" y="2298567"/>
                    <a:pt x="1667260" y="2566714"/>
                    <a:pt x="1867888" y="2692106"/>
                  </a:cubicBezTo>
                  <a:cubicBezTo>
                    <a:pt x="2068516" y="2817498"/>
                    <a:pt x="2444693" y="2771199"/>
                    <a:pt x="2550794" y="2784703"/>
                  </a:cubicBezTo>
                  <a:cubicBezTo>
                    <a:pt x="2656895" y="2798207"/>
                    <a:pt x="2580695" y="2785667"/>
                    <a:pt x="2504496" y="27731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0CA8D3-67D9-439C-922D-B1F7F92148AB}"/>
              </a:ext>
            </a:extLst>
          </p:cNvPr>
          <p:cNvCxnSpPr/>
          <p:nvPr/>
        </p:nvCxnSpPr>
        <p:spPr>
          <a:xfrm flipV="1">
            <a:off x="8287473" y="4004841"/>
            <a:ext cx="0" cy="19792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7D0618-2917-4E4C-B276-9EA1BC38AC1C}"/>
              </a:ext>
            </a:extLst>
          </p:cNvPr>
          <p:cNvCxnSpPr>
            <a:cxnSpLocks/>
          </p:cNvCxnSpPr>
          <p:nvPr/>
        </p:nvCxnSpPr>
        <p:spPr>
          <a:xfrm>
            <a:off x="8287473" y="5984111"/>
            <a:ext cx="2060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9894F0-8A11-4CE7-9E1C-EA589C740F66}"/>
              </a:ext>
            </a:extLst>
          </p:cNvPr>
          <p:cNvCxnSpPr>
            <a:cxnSpLocks/>
          </p:cNvCxnSpPr>
          <p:nvPr/>
        </p:nvCxnSpPr>
        <p:spPr>
          <a:xfrm flipV="1">
            <a:off x="8287472" y="4204381"/>
            <a:ext cx="1728947" cy="177901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CB093FC-CA1E-441B-86A0-602277B82287}"/>
              </a:ext>
            </a:extLst>
          </p:cNvPr>
          <p:cNvSpPr/>
          <p:nvPr/>
        </p:nvSpPr>
        <p:spPr>
          <a:xfrm>
            <a:off x="8181833" y="4554313"/>
            <a:ext cx="211276" cy="2112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D22DC0-4874-4462-B7E0-2DD2EF8839FD}"/>
              </a:ext>
            </a:extLst>
          </p:cNvPr>
          <p:cNvSpPr/>
          <p:nvPr/>
        </p:nvSpPr>
        <p:spPr>
          <a:xfrm>
            <a:off x="9805143" y="5878115"/>
            <a:ext cx="211276" cy="21127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3F576DD-3F12-4E07-9391-DEC85FF7289A}"/>
              </a:ext>
            </a:extLst>
          </p:cNvPr>
          <p:cNvSpPr/>
          <p:nvPr/>
        </p:nvSpPr>
        <p:spPr>
          <a:xfrm>
            <a:off x="9791365" y="4460479"/>
            <a:ext cx="211276" cy="2112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A5ABAF4-9CDA-44DE-82D8-FFC59EB4BABD}"/>
              </a:ext>
            </a:extLst>
          </p:cNvPr>
          <p:cNvSpPr/>
          <p:nvPr/>
        </p:nvSpPr>
        <p:spPr>
          <a:xfrm>
            <a:off x="8181833" y="5888365"/>
            <a:ext cx="211276" cy="2112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F010C1-1F6F-4042-AADF-5B887704CCD5}"/>
              </a:ext>
            </a:extLst>
          </p:cNvPr>
          <p:cNvSpPr txBox="1"/>
          <p:nvPr/>
        </p:nvSpPr>
        <p:spPr>
          <a:xfrm>
            <a:off x="8822131" y="34708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차원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273773-8962-461B-B1F6-4C87B4EFDA09}"/>
              </a:ext>
            </a:extLst>
          </p:cNvPr>
          <p:cNvSpPr txBox="1"/>
          <p:nvPr/>
        </p:nvSpPr>
        <p:spPr>
          <a:xfrm>
            <a:off x="8822130" y="618293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F4BD73-8D8D-4404-B6B6-C3BF29FF8F4A}"/>
              </a:ext>
            </a:extLst>
          </p:cNvPr>
          <p:cNvSpPr/>
          <p:nvPr/>
        </p:nvSpPr>
        <p:spPr>
          <a:xfrm>
            <a:off x="3549435" y="877718"/>
            <a:ext cx="1477051" cy="530832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알고리즘과 모델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/>
          <p:nvPr/>
        </p:nvCxnSpPr>
        <p:spPr>
          <a:xfrm>
            <a:off x="7430947" y="3680749"/>
            <a:ext cx="32370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37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729FD-1FB1-420A-93E7-1C79A7DD1C95}"/>
              </a:ext>
            </a:extLst>
          </p:cNvPr>
          <p:cNvSpPr txBox="1"/>
          <p:nvPr/>
        </p:nvSpPr>
        <p:spPr>
          <a:xfrm>
            <a:off x="2510806" y="1613211"/>
            <a:ext cx="16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준비물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3B968-C4CC-44EF-B4E3-173D3AD2E72D}"/>
              </a:ext>
            </a:extLst>
          </p:cNvPr>
          <p:cNvSpPr txBox="1"/>
          <p:nvPr/>
        </p:nvSpPr>
        <p:spPr>
          <a:xfrm>
            <a:off x="2338086" y="2453832"/>
            <a:ext cx="6597570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google</a:t>
            </a:r>
            <a:r>
              <a:rPr lang="ko-KR" altLang="en-US" sz="2400" dirty="0"/>
              <a:t> </a:t>
            </a:r>
            <a:r>
              <a:rPr lang="en-US" altLang="ko-KR" sz="2400" dirty="0"/>
              <a:t>colab</a:t>
            </a:r>
            <a:r>
              <a:rPr lang="ko-KR" altLang="en-US" sz="2400" dirty="0"/>
              <a:t> 또는 </a:t>
            </a:r>
            <a:r>
              <a:rPr lang="en-US" altLang="ko-KR" sz="2400" dirty="0"/>
              <a:t>jupyter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python </a:t>
            </a:r>
            <a:r>
              <a:rPr lang="ko-KR" altLang="en-US" sz="2400" dirty="0"/>
              <a:t>프로그래밍 언어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tensorflow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numpy </a:t>
            </a:r>
            <a:r>
              <a:rPr lang="ko-KR" altLang="en-US" sz="2400" dirty="0"/>
              <a:t>라이브러리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5279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BEAB27-5293-4A1B-BED8-C93EBB7666CF}"/>
              </a:ext>
            </a:extLst>
          </p:cNvPr>
          <p:cNvSpPr/>
          <p:nvPr/>
        </p:nvSpPr>
        <p:spPr>
          <a:xfrm>
            <a:off x="1897090" y="2782040"/>
            <a:ext cx="5243331" cy="182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3 * X + 1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DF58-398B-449D-8380-6A20CC2ED54B}"/>
              </a:ext>
            </a:extLst>
          </p:cNvPr>
          <p:cNvSpPr txBox="1"/>
          <p:nvPr/>
        </p:nvSpPr>
        <p:spPr>
          <a:xfrm>
            <a:off x="2198030" y="1578273"/>
            <a:ext cx="103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10</a:t>
            </a:r>
            <a:endParaRPr lang="ko-KR" altLang="en-US" sz="4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7F577B1-DF6D-4D14-89A0-DF852DA9D9B9}"/>
              </a:ext>
            </a:extLst>
          </p:cNvPr>
          <p:cNvCxnSpPr>
            <a:stCxn id="5" idx="2"/>
          </p:cNvCxnSpPr>
          <p:nvPr/>
        </p:nvCxnSpPr>
        <p:spPr>
          <a:xfrm>
            <a:off x="2713104" y="2286159"/>
            <a:ext cx="5788" cy="49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B2E0AA-52D5-4F05-9BAB-60E16EE3B0FC}"/>
              </a:ext>
            </a:extLst>
          </p:cNvPr>
          <p:cNvCxnSpPr/>
          <p:nvPr/>
        </p:nvCxnSpPr>
        <p:spPr>
          <a:xfrm>
            <a:off x="6254957" y="4610840"/>
            <a:ext cx="5788" cy="49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C99B21-DA08-4DCF-8C37-3B42020CEFCB}"/>
              </a:ext>
            </a:extLst>
          </p:cNvPr>
          <p:cNvSpPr txBox="1"/>
          <p:nvPr/>
        </p:nvSpPr>
        <p:spPr>
          <a:xfrm>
            <a:off x="5739883" y="5106721"/>
            <a:ext cx="1030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2206F-68BB-4CF3-9F3A-0EEE1739BD16}"/>
              </a:ext>
            </a:extLst>
          </p:cNvPr>
          <p:cNvSpPr txBox="1"/>
          <p:nvPr/>
        </p:nvSpPr>
        <p:spPr>
          <a:xfrm>
            <a:off x="8423282" y="3096275"/>
            <a:ext cx="2129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프로그래밍을 통해</a:t>
            </a:r>
            <a:endParaRPr lang="en-US" altLang="ko-KR" dirty="0"/>
          </a:p>
          <a:p>
            <a:r>
              <a:rPr lang="en-US" altLang="ko-KR" dirty="0"/>
              <a:t>? </a:t>
            </a:r>
            <a:r>
              <a:rPr lang="ko-KR" altLang="en-US" dirty="0"/>
              <a:t>값을 구해보자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1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7A984-BC0F-43CF-AB9C-4B44749C45AC}"/>
              </a:ext>
            </a:extLst>
          </p:cNvPr>
          <p:cNvSpPr txBox="1"/>
          <p:nvPr/>
        </p:nvSpPr>
        <p:spPr>
          <a:xfrm>
            <a:off x="4093381" y="782320"/>
            <a:ext cx="432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알고리즘을 활용한 문제해결</a:t>
            </a:r>
          </a:p>
        </p:txBody>
      </p:sp>
    </p:spTree>
    <p:extLst>
      <p:ext uri="{BB962C8B-B14F-4D97-AF65-F5344CB8AC3E}">
        <p14:creationId xmlns:p14="http://schemas.microsoft.com/office/powerpoint/2010/main" val="35795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CECB917E-B8B1-4FA4-A9DC-149F93E2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9" y="2115654"/>
            <a:ext cx="5090601" cy="3825572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E09662-4FDB-4C7B-A293-87E437B3C861}"/>
              </a:ext>
            </a:extLst>
          </p:cNvPr>
          <p:cNvCxnSpPr>
            <a:cxnSpLocks/>
          </p:cNvCxnSpPr>
          <p:nvPr/>
        </p:nvCxnSpPr>
        <p:spPr>
          <a:xfrm flipV="1">
            <a:off x="2296160" y="2204720"/>
            <a:ext cx="4653280" cy="343408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63438F-7675-4CB7-BFAD-9196DC0C2DB0}"/>
              </a:ext>
            </a:extLst>
          </p:cNvPr>
          <p:cNvSpPr txBox="1"/>
          <p:nvPr/>
        </p:nvSpPr>
        <p:spPr>
          <a:xfrm>
            <a:off x="8484242" y="3136915"/>
            <a:ext cx="2129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데이터를 학습으로 모델을 생성하여</a:t>
            </a:r>
            <a:endParaRPr lang="en-US" altLang="ko-KR" dirty="0"/>
          </a:p>
          <a:p>
            <a:r>
              <a:rPr lang="en-US" altLang="ko-KR" dirty="0"/>
              <a:t>? </a:t>
            </a:r>
            <a:r>
              <a:rPr lang="ko-KR" altLang="en-US" dirty="0"/>
              <a:t>값을 구해보자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2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D1D493-7841-4958-92C8-C20D2A1761B5}"/>
              </a:ext>
            </a:extLst>
          </p:cNvPr>
          <p:cNvSpPr txBox="1"/>
          <p:nvPr/>
        </p:nvSpPr>
        <p:spPr>
          <a:xfrm>
            <a:off x="2560320" y="526946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(-1.0, -2.0)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8F2BED-C677-432A-A1BA-5B1BF0CF56C4}"/>
              </a:ext>
            </a:extLst>
          </p:cNvPr>
          <p:cNvSpPr txBox="1"/>
          <p:nvPr/>
        </p:nvSpPr>
        <p:spPr>
          <a:xfrm>
            <a:off x="3365725" y="478237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(0.0, -1.0)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DBF8B8-1D80-4B99-A8A7-810DF978A108}"/>
              </a:ext>
            </a:extLst>
          </p:cNvPr>
          <p:cNvSpPr txBox="1"/>
          <p:nvPr/>
        </p:nvSpPr>
        <p:spPr>
          <a:xfrm>
            <a:off x="4041551" y="429528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(1.0, 4.0)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7B4664-F916-4BF6-8A7F-1CFEAF459A0C}"/>
              </a:ext>
            </a:extLst>
          </p:cNvPr>
          <p:cNvSpPr txBox="1"/>
          <p:nvPr/>
        </p:nvSpPr>
        <p:spPr>
          <a:xfrm>
            <a:off x="4823871" y="372513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(2.0, 7.0)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9BDDFF-551F-4A48-B608-BA8B54B52036}"/>
              </a:ext>
            </a:extLst>
          </p:cNvPr>
          <p:cNvSpPr txBox="1"/>
          <p:nvPr/>
        </p:nvSpPr>
        <p:spPr>
          <a:xfrm>
            <a:off x="5602679" y="312361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(3.0, 10.0)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EB87B-866F-4FF4-9D9E-C008D578AEB4}"/>
              </a:ext>
            </a:extLst>
          </p:cNvPr>
          <p:cNvSpPr txBox="1"/>
          <p:nvPr/>
        </p:nvSpPr>
        <p:spPr>
          <a:xfrm>
            <a:off x="6390371" y="253016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(4.0, 13.0)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0CF85C-9B2B-4C7F-8B78-902FAE181028}"/>
              </a:ext>
            </a:extLst>
          </p:cNvPr>
          <p:cNvSpPr txBox="1"/>
          <p:nvPr/>
        </p:nvSpPr>
        <p:spPr>
          <a:xfrm>
            <a:off x="4154341" y="822960"/>
            <a:ext cx="432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머신러닝을 활용한 문제해결</a:t>
            </a:r>
          </a:p>
        </p:txBody>
      </p:sp>
    </p:spTree>
    <p:extLst>
      <p:ext uri="{BB962C8B-B14F-4D97-AF65-F5344CB8AC3E}">
        <p14:creationId xmlns:p14="http://schemas.microsoft.com/office/powerpoint/2010/main" val="370852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A19C5-35B2-43DE-8058-0CCF9D2EB315}"/>
              </a:ext>
            </a:extLst>
          </p:cNvPr>
          <p:cNvSpPr txBox="1"/>
          <p:nvPr/>
        </p:nvSpPr>
        <p:spPr>
          <a:xfrm flipH="1">
            <a:off x="909318" y="1066585"/>
            <a:ext cx="718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Epochs </a:t>
            </a:r>
            <a:r>
              <a:rPr lang="ko-KR" altLang="en-US" sz="2400" dirty="0"/>
              <a:t>값을 조정하여 예측 결과를 살펴보자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B9390-3A53-4A86-BB38-5C051C9F3D09}"/>
              </a:ext>
            </a:extLst>
          </p:cNvPr>
          <p:cNvSpPr txBox="1"/>
          <p:nvPr/>
        </p:nvSpPr>
        <p:spPr>
          <a:xfrm>
            <a:off x="1772918" y="1930400"/>
            <a:ext cx="20826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epochs =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epochs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epochs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epochs = 100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2F22B-7307-424D-A1E5-B2D14C5EA8E8}"/>
              </a:ext>
            </a:extLst>
          </p:cNvPr>
          <p:cNvSpPr txBox="1"/>
          <p:nvPr/>
        </p:nvSpPr>
        <p:spPr>
          <a:xfrm>
            <a:off x="4955278" y="1945259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 = ?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B7F38-34BB-4416-9647-F587F272AE63}"/>
              </a:ext>
            </a:extLst>
          </p:cNvPr>
          <p:cNvSpPr txBox="1"/>
          <p:nvPr/>
        </p:nvSpPr>
        <p:spPr>
          <a:xfrm>
            <a:off x="4955278" y="3156295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 = ?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F82BA-A647-4EA7-A44D-1C582BBCEF7D}"/>
              </a:ext>
            </a:extLst>
          </p:cNvPr>
          <p:cNvSpPr txBox="1"/>
          <p:nvPr/>
        </p:nvSpPr>
        <p:spPr>
          <a:xfrm>
            <a:off x="4955278" y="2550777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 = ?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6634A-D50C-45CE-A143-0B7E87BC6C97}"/>
              </a:ext>
            </a:extLst>
          </p:cNvPr>
          <p:cNvSpPr txBox="1"/>
          <p:nvPr/>
        </p:nvSpPr>
        <p:spPr>
          <a:xfrm>
            <a:off x="4955278" y="3761812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 = ?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38E22-D187-4E57-A391-BA2E08B1221B}"/>
              </a:ext>
            </a:extLst>
          </p:cNvPr>
          <p:cNvSpPr txBox="1"/>
          <p:nvPr/>
        </p:nvSpPr>
        <p:spPr>
          <a:xfrm flipH="1">
            <a:off x="909318" y="4953627"/>
            <a:ext cx="1062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/>
              <a:t>. </a:t>
            </a:r>
            <a:r>
              <a:rPr lang="en-US" altLang="ko-KR" sz="2400" dirty="0"/>
              <a:t>Epoch </a:t>
            </a:r>
            <a:r>
              <a:rPr lang="ko-KR" altLang="en-US" sz="2400" dirty="0"/>
              <a:t>횟수와 </a:t>
            </a:r>
            <a:r>
              <a:rPr lang="en-US" altLang="ko-KR" sz="2400" dirty="0"/>
              <a:t>loss </a:t>
            </a:r>
            <a:r>
              <a:rPr lang="ko-KR" altLang="en-US" sz="2400" dirty="0"/>
              <a:t>값의 변화를 살펴보고 어떤 의미를 갖는지 생각해보자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265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구현 </a:t>
            </a:r>
            <a:r>
              <a:rPr lang="en-US" altLang="ko-KR" b="1" dirty="0"/>
              <a:t>: </a:t>
            </a:r>
            <a:r>
              <a:rPr lang="ko-KR" altLang="en-US" b="1" dirty="0"/>
              <a:t>피마 인디언 당뇨병 예측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>
            <a:cxnSpLocks/>
          </p:cNvCxnSpPr>
          <p:nvPr/>
        </p:nvCxnSpPr>
        <p:spPr>
          <a:xfrm>
            <a:off x="6329680" y="3680749"/>
            <a:ext cx="433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4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0">
            <a:extLst>
              <a:ext uri="{FF2B5EF4-FFF2-40B4-BE49-F238E27FC236}">
                <a16:creationId xmlns:a16="http://schemas.microsoft.com/office/drawing/2014/main" id="{C617A10F-6DCD-417D-A632-3E40A7A8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t="3758" b="8948"/>
          <a:stretch>
            <a:fillRect/>
          </a:stretch>
        </p:blipFill>
        <p:spPr>
          <a:xfrm>
            <a:off x="3192780" y="667045"/>
            <a:ext cx="5806440" cy="41578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F5439-25E6-4E73-82EA-FBAD45DA5623}"/>
              </a:ext>
            </a:extLst>
          </p:cNvPr>
          <p:cNvSpPr txBox="1"/>
          <p:nvPr/>
        </p:nvSpPr>
        <p:spPr>
          <a:xfrm flipH="1">
            <a:off x="1169669" y="5090160"/>
            <a:ext cx="985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1950</a:t>
            </a:r>
            <a:r>
              <a:rPr lang="ko-KR" altLang="en-US" dirty="0"/>
              <a:t>년대까지만 해도 비만인 사람이 단 </a:t>
            </a:r>
            <a:r>
              <a:rPr lang="en-US" altLang="ko-KR" dirty="0"/>
              <a:t>1</a:t>
            </a:r>
            <a:r>
              <a:rPr lang="ko-KR" altLang="en-US" dirty="0"/>
              <a:t>명도 없는 민족 피마 인디언</a:t>
            </a:r>
            <a:endParaRPr lang="en-US" altLang="ko-KR" dirty="0"/>
          </a:p>
          <a:p>
            <a:pPr algn="ctr"/>
            <a:r>
              <a:rPr lang="ko-KR" altLang="en-US" dirty="0"/>
              <a:t>현재는 패스트푸드 문화로 인하여 전체 부족의 </a:t>
            </a:r>
            <a:r>
              <a:rPr lang="en-US" altLang="ko-KR" dirty="0"/>
              <a:t>60%</a:t>
            </a:r>
            <a:r>
              <a:rPr lang="ko-KR" altLang="en-US" dirty="0"/>
              <a:t>가 당뇨</a:t>
            </a:r>
            <a:r>
              <a:rPr lang="en-US" altLang="ko-KR" dirty="0"/>
              <a:t>, 80%</a:t>
            </a:r>
            <a:r>
              <a:rPr lang="ko-KR" altLang="en-US" dirty="0"/>
              <a:t>가 비만으로 고통받고 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피마 인디언을 대상으로 당뇨병 여부를 측정한 데이터를 이용하여</a:t>
            </a:r>
            <a:endParaRPr lang="en-US" altLang="ko-KR" dirty="0"/>
          </a:p>
          <a:p>
            <a:pPr algn="ctr"/>
            <a:r>
              <a:rPr lang="ko-KR" altLang="en-US" dirty="0"/>
              <a:t> 딥러닝을 활용해 당뇨병을 예측하는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73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DFAA76-C317-44CF-8797-82E33BF8CBBD}"/>
              </a:ext>
            </a:extLst>
          </p:cNvPr>
          <p:cNvGrpSpPr/>
          <p:nvPr/>
        </p:nvGrpSpPr>
        <p:grpSpPr>
          <a:xfrm>
            <a:off x="731520" y="556699"/>
            <a:ext cx="11003280" cy="5744602"/>
            <a:chOff x="934720" y="780626"/>
            <a:chExt cx="11003280" cy="574460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380C372E-C3C0-44F0-900D-903DEE1DB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713"/>
            <a:stretch>
              <a:fillRect/>
            </a:stretch>
          </p:blipFill>
          <p:spPr>
            <a:xfrm>
              <a:off x="934720" y="780626"/>
              <a:ext cx="9812259" cy="345609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4C5C533-7E74-495E-8D42-D0368B2DD55F}"/>
                </a:ext>
              </a:extLst>
            </p:cNvPr>
            <p:cNvSpPr/>
            <p:nvPr/>
          </p:nvSpPr>
          <p:spPr>
            <a:xfrm>
              <a:off x="9550400" y="1259840"/>
              <a:ext cx="1196579" cy="297688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B1339E-3EB9-4537-9604-9479E564D372}"/>
                </a:ext>
              </a:extLst>
            </p:cNvPr>
            <p:cNvSpPr/>
            <p:nvPr/>
          </p:nvSpPr>
          <p:spPr>
            <a:xfrm>
              <a:off x="3738880" y="1259840"/>
              <a:ext cx="5811520" cy="297688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49EBCA-7DAC-4F97-9504-E7D4C27D49AE}"/>
                </a:ext>
              </a:extLst>
            </p:cNvPr>
            <p:cNvSpPr txBox="1"/>
            <p:nvPr/>
          </p:nvSpPr>
          <p:spPr>
            <a:xfrm>
              <a:off x="3622040" y="4333426"/>
              <a:ext cx="234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속성 </a:t>
              </a:r>
              <a:r>
                <a:rPr lang="en-US" altLang="ko-KR" dirty="0"/>
                <a:t>: 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CF7C4-74D3-4E6C-94A8-400788368314}"/>
                </a:ext>
              </a:extLst>
            </p:cNvPr>
            <p:cNvSpPr txBox="1"/>
            <p:nvPr/>
          </p:nvSpPr>
          <p:spPr>
            <a:xfrm>
              <a:off x="3611880" y="4709346"/>
              <a:ext cx="58826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1(pregnant) : </a:t>
              </a:r>
              <a:r>
                <a:rPr lang="ko-KR" altLang="en-US" sz="1400" dirty="0"/>
                <a:t>과거 임신 횟수</a:t>
              </a:r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2(plasma) : </a:t>
              </a:r>
              <a:r>
                <a:rPr lang="ko-KR" altLang="en-US" sz="1400" dirty="0"/>
                <a:t>포도당 부하 검사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시간 후 공복 혈당 농도</a:t>
              </a:r>
              <a:r>
                <a:rPr lang="en-US" altLang="ko-KR" sz="1400" dirty="0"/>
                <a:t>(mm Hg)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3(pressure) : </a:t>
              </a:r>
              <a:r>
                <a:rPr lang="ko-KR" altLang="en-US" sz="1400" dirty="0" err="1"/>
                <a:t>확장기</a:t>
              </a:r>
              <a:r>
                <a:rPr lang="ko-KR" altLang="en-US" sz="1400" dirty="0"/>
                <a:t> 혈압</a:t>
              </a:r>
              <a:r>
                <a:rPr lang="en-US" altLang="ko-KR" sz="1400" dirty="0"/>
                <a:t>(mm Hg)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4(thickness) : </a:t>
              </a:r>
              <a:r>
                <a:rPr lang="ko-KR" altLang="en-US" sz="1400" dirty="0" err="1"/>
                <a:t>삼두근</a:t>
              </a:r>
              <a:r>
                <a:rPr lang="ko-KR" altLang="en-US" sz="1400" dirty="0"/>
                <a:t> 피부 주름 두께</a:t>
              </a:r>
              <a:r>
                <a:rPr lang="en-US" altLang="ko-KR" sz="1400" dirty="0"/>
                <a:t>(mm)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5(insulin) : </a:t>
              </a:r>
              <a:r>
                <a:rPr lang="ko-KR" altLang="en-US" sz="1400" dirty="0"/>
                <a:t>혈청 인슐린</a:t>
              </a:r>
              <a:r>
                <a:rPr lang="en-US" altLang="ko-KR" sz="1400" dirty="0"/>
                <a:t>(2-hour, mu U/ml)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6(BMI) : </a:t>
              </a:r>
              <a:r>
                <a:rPr lang="ko-KR" altLang="en-US" sz="1400" dirty="0" err="1"/>
                <a:t>체질량</a:t>
              </a:r>
              <a:r>
                <a:rPr lang="ko-KR" altLang="en-US" sz="1400" dirty="0"/>
                <a:t> 지수</a:t>
              </a:r>
              <a:r>
                <a:rPr lang="en-US" altLang="ko-KR" sz="1400" dirty="0"/>
                <a:t>(BMI, weight in kg/(height in m)</a:t>
              </a:r>
              <a:r>
                <a:rPr lang="en-US" altLang="ko-KR" sz="1400" baseline="30000" dirty="0"/>
                <a:t>2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7(pedigree) : </a:t>
              </a:r>
              <a:r>
                <a:rPr lang="ko-KR" altLang="en-US" sz="1400" dirty="0"/>
                <a:t>당뇨병 가족력</a:t>
              </a:r>
            </a:p>
            <a:p>
              <a:pPr marL="285750" lvl="0" indent="-285750" fontAlgn="base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정보 </a:t>
              </a:r>
              <a:r>
                <a:rPr lang="en-US" altLang="ko-KR" sz="1400" dirty="0"/>
                <a:t>8(age) : </a:t>
              </a:r>
              <a:r>
                <a:rPr lang="ko-KR" altLang="en-US" sz="1400" dirty="0"/>
                <a:t>나이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588C69-5E1D-46BD-9659-8AD40195AC7A}"/>
                </a:ext>
              </a:extLst>
            </p:cNvPr>
            <p:cNvSpPr txBox="1"/>
            <p:nvPr/>
          </p:nvSpPr>
          <p:spPr>
            <a:xfrm>
              <a:off x="1275080" y="4316306"/>
              <a:ext cx="2346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ko-KR" altLang="en-US" dirty="0"/>
                <a:t>샘플 수 </a:t>
              </a:r>
              <a:r>
                <a:rPr lang="en-US" altLang="ko-KR" dirty="0"/>
                <a:t>: 768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568810-F7BA-423C-B91A-01068FE70C3A}"/>
                </a:ext>
              </a:extLst>
            </p:cNvPr>
            <p:cNvSpPr txBox="1"/>
            <p:nvPr/>
          </p:nvSpPr>
          <p:spPr>
            <a:xfrm>
              <a:off x="9494520" y="4316306"/>
              <a:ext cx="2443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클래스 </a:t>
              </a:r>
              <a:r>
                <a:rPr lang="en-US" altLang="ko-KR" dirty="0"/>
                <a:t>: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926494-FB1C-4990-AC57-7F0C39CAB8C1}"/>
                </a:ext>
              </a:extLst>
            </p:cNvPr>
            <p:cNvSpPr txBox="1"/>
            <p:nvPr/>
          </p:nvSpPr>
          <p:spPr>
            <a:xfrm>
              <a:off x="9494520" y="4685638"/>
              <a:ext cx="16967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 fontAlgn="base"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당뇨 </a:t>
              </a:r>
              <a:r>
                <a:rPr lang="en-US" altLang="ko-KR" sz="1400" dirty="0"/>
                <a:t>: 1</a:t>
              </a:r>
            </a:p>
            <a:p>
              <a:pPr marL="285750" lvl="0" indent="-285750" fontAlgn="base">
                <a:buClr>
                  <a:srgbClr val="FF0000"/>
                </a:buClr>
                <a:buFont typeface="Wingdings" panose="05000000000000000000" pitchFamily="2" charset="2"/>
                <a:buChar char="§"/>
              </a:pPr>
              <a:r>
                <a:rPr lang="ko-KR" altLang="en-US" sz="1400" dirty="0"/>
                <a:t>당뇨 아님  </a:t>
              </a:r>
              <a:r>
                <a:rPr lang="en-US" altLang="ko-KR" sz="1400" dirty="0"/>
                <a:t>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9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AEB6A-A37D-4169-9D65-D89BDC5E2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88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63CDF-C861-41BB-B0B4-5DA5656F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980"/>
            <a:ext cx="9144000" cy="1655762"/>
          </a:xfrm>
        </p:spPr>
        <p:txBody>
          <a:bodyPr/>
          <a:lstStyle/>
          <a:p>
            <a:pPr algn="r"/>
            <a:r>
              <a:rPr lang="ko-KR" altLang="en-US" b="1" dirty="0"/>
              <a:t>개념과 원리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AC7EB1-2FEA-4599-A6D0-A294E2FE5CCA}"/>
              </a:ext>
            </a:extLst>
          </p:cNvPr>
          <p:cNvCxnSpPr/>
          <p:nvPr/>
        </p:nvCxnSpPr>
        <p:spPr>
          <a:xfrm>
            <a:off x="7430947" y="3680749"/>
            <a:ext cx="32370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40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E33D7BF-AE3C-4619-A4C3-6DDF2D598E2C}"/>
              </a:ext>
            </a:extLst>
          </p:cNvPr>
          <p:cNvSpPr/>
          <p:nvPr/>
        </p:nvSpPr>
        <p:spPr>
          <a:xfrm>
            <a:off x="4638040" y="1645921"/>
            <a:ext cx="2915920" cy="670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환경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ED8809-0AE3-45C2-98A6-31C5A9C5242E}"/>
              </a:ext>
            </a:extLst>
          </p:cNvPr>
          <p:cNvSpPr/>
          <p:nvPr/>
        </p:nvSpPr>
        <p:spPr>
          <a:xfrm>
            <a:off x="4638040" y="2783841"/>
            <a:ext cx="2915920" cy="6705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 준비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11FAA6-57BE-4E1B-B007-017FC0F39104}"/>
              </a:ext>
            </a:extLst>
          </p:cNvPr>
          <p:cNvSpPr/>
          <p:nvPr/>
        </p:nvSpPr>
        <p:spPr>
          <a:xfrm>
            <a:off x="4638040" y="3921761"/>
            <a:ext cx="2915920" cy="6705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구조 결정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F40506-3602-490E-98A1-42B506088D45}"/>
              </a:ext>
            </a:extLst>
          </p:cNvPr>
          <p:cNvSpPr/>
          <p:nvPr/>
        </p:nvSpPr>
        <p:spPr>
          <a:xfrm>
            <a:off x="4638040" y="5059681"/>
            <a:ext cx="2915920" cy="6705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모델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4CE9EE-CFBA-4F54-840B-E928446268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96000" y="2316481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C3004D-1B36-4AED-80DF-64131BD60E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3454401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0D8AA03-2737-46D0-8633-4BA4BCEAAB6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4592321"/>
            <a:ext cx="0" cy="4673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0AE7FF5-FB76-4D8A-BEDD-CF23A784ADCF}"/>
              </a:ext>
            </a:extLst>
          </p:cNvPr>
          <p:cNvSpPr txBox="1"/>
          <p:nvPr/>
        </p:nvSpPr>
        <p:spPr>
          <a:xfrm>
            <a:off x="4455166" y="66609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/>
              <a:t>딥러닝 코드 작성 순서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55F40B-B5AD-4A5E-A742-18CB479860E9}"/>
              </a:ext>
            </a:extLst>
          </p:cNvPr>
          <p:cNvSpPr/>
          <p:nvPr/>
        </p:nvSpPr>
        <p:spPr>
          <a:xfrm>
            <a:off x="5136442" y="1093707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3 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6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971490" y="58784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환경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준비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import pandas as pd</a:t>
            </a:r>
          </a:p>
          <a:p>
            <a:pPr fontAlgn="base"/>
            <a:r>
              <a:rPr lang="en-US" altLang="ko-KR" sz="2400" dirty="0"/>
              <a:t>import </a:t>
            </a:r>
            <a:r>
              <a:rPr lang="en-US" altLang="ko-KR" sz="2400" dirty="0" err="1"/>
              <a:t>matplotlib.pyplot</a:t>
            </a:r>
            <a:r>
              <a:rPr lang="en-US" altLang="ko-KR" sz="2400" dirty="0"/>
              <a:t> as </a:t>
            </a:r>
            <a:r>
              <a:rPr lang="en-US" altLang="ko-KR" sz="2400" dirty="0" err="1"/>
              <a:t>plt</a:t>
            </a:r>
            <a:endParaRPr lang="en-US" altLang="ko-KR" sz="2400" dirty="0"/>
          </a:p>
          <a:p>
            <a:pPr fontAlgn="base"/>
            <a:r>
              <a:rPr lang="en-US" altLang="ko-KR" sz="2400" dirty="0"/>
              <a:t>import seaborn as </a:t>
            </a:r>
            <a:r>
              <a:rPr lang="en-US" altLang="ko-KR" sz="2400" dirty="0" err="1"/>
              <a:t>sns</a:t>
            </a:r>
            <a:endParaRPr lang="en-US" altLang="ko-KR" sz="2400" dirty="0"/>
          </a:p>
          <a:p>
            <a:pPr fontAlgn="base"/>
            <a:r>
              <a:rPr lang="en-US" altLang="ko-KR" sz="2400" dirty="0"/>
              <a:t>from </a:t>
            </a:r>
            <a:r>
              <a:rPr lang="en-US" altLang="ko-KR" sz="2400" dirty="0" err="1"/>
              <a:t>tensorflow.keras.models</a:t>
            </a:r>
            <a:r>
              <a:rPr lang="en-US" altLang="ko-KR" sz="2400" dirty="0"/>
              <a:t> import Sequential</a:t>
            </a:r>
          </a:p>
          <a:p>
            <a:pPr fontAlgn="base"/>
            <a:r>
              <a:rPr lang="en-US" altLang="ko-KR" sz="2400" dirty="0"/>
              <a:t>from </a:t>
            </a:r>
            <a:r>
              <a:rPr lang="en-US" altLang="ko-KR" sz="2400" dirty="0" err="1"/>
              <a:t>tensorflow.keras.layers</a:t>
            </a:r>
            <a:r>
              <a:rPr lang="en-US" altLang="ko-KR" sz="2400" dirty="0"/>
              <a:t> import Dense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13266-C0B9-41A2-8518-F00BF1B785D5}"/>
              </a:ext>
            </a:extLst>
          </p:cNvPr>
          <p:cNvSpPr txBox="1"/>
          <p:nvPr/>
        </p:nvSpPr>
        <p:spPr>
          <a:xfrm>
            <a:off x="2428240" y="2661921"/>
            <a:ext cx="928116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pandas : </a:t>
            </a:r>
            <a:r>
              <a:rPr lang="ko-KR" altLang="en-US" dirty="0"/>
              <a:t>데이터 분석을 효율적이며 쉽게 할 수 있도록 기능을 제공해주는 라이브러리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matplotlib.pyplot</a:t>
            </a:r>
            <a:r>
              <a:rPr lang="en-US" altLang="ko-KR" dirty="0"/>
              <a:t> : </a:t>
            </a:r>
            <a:r>
              <a:rPr lang="ko-KR" altLang="en-US" dirty="0"/>
              <a:t>데이터 시각화 라이브러리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seaborn :</a:t>
            </a:r>
            <a:r>
              <a:rPr lang="ko-KR" altLang="en-US" dirty="0"/>
              <a:t> 보다 정교하고 다양한 데이터 시각화 라이브러리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tensorflow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구글에서 제공하는 인공신경망 라이브러리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F6961-6E6C-4924-B510-E48EA48FB8DD}"/>
              </a:ext>
            </a:extLst>
          </p:cNvPr>
          <p:cNvSpPr txBox="1"/>
          <p:nvPr/>
        </p:nvSpPr>
        <p:spPr>
          <a:xfrm>
            <a:off x="663714" y="4674752"/>
            <a:ext cx="1415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가져오기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9643C-0EF3-41CD-B9D2-C37DB33C9063}"/>
              </a:ext>
            </a:extLst>
          </p:cNvPr>
          <p:cNvSpPr txBox="1"/>
          <p:nvPr/>
        </p:nvSpPr>
        <p:spPr>
          <a:xfrm>
            <a:off x="2428241" y="4674752"/>
            <a:ext cx="8686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!git clone https://github.com/taehojo/data.git</a:t>
            </a:r>
          </a:p>
          <a:p>
            <a:pPr fontAlgn="base"/>
            <a:r>
              <a:rPr lang="en-US" altLang="ko-KR" sz="2400" dirty="0"/>
              <a:t>df = </a:t>
            </a:r>
            <a:r>
              <a:rPr lang="en-US" altLang="ko-KR" sz="2400" dirty="0" err="1"/>
              <a:t>pd.read_csv</a:t>
            </a:r>
            <a:r>
              <a:rPr lang="en-US" altLang="ko-KR" sz="2400" dirty="0"/>
              <a:t>('./data/pima-indians-diabetes3.csv’)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7852A9-7012-460D-88F6-3CA41C9CB60F}"/>
              </a:ext>
            </a:extLst>
          </p:cNvPr>
          <p:cNvSpPr txBox="1"/>
          <p:nvPr/>
        </p:nvSpPr>
        <p:spPr>
          <a:xfrm>
            <a:off x="2428241" y="5587029"/>
            <a:ext cx="928116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ko-KR" altLang="en-US" dirty="0"/>
              <a:t>프로그래밍 협업 및 자료 공유 사이트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csv :</a:t>
            </a:r>
            <a:r>
              <a:rPr lang="ko-KR" altLang="en-US" dirty="0"/>
              <a:t> 데이터를 콤마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구분하는 텍스트 파일 </a:t>
            </a:r>
          </a:p>
        </p:txBody>
      </p:sp>
    </p:spTree>
    <p:extLst>
      <p:ext uri="{BB962C8B-B14F-4D97-AF65-F5344CB8AC3E}">
        <p14:creationId xmlns:p14="http://schemas.microsoft.com/office/powerpoint/2010/main" val="135907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/>
              <a:t>df.head</a:t>
            </a:r>
            <a:r>
              <a:rPr lang="en-US" altLang="ko-KR" sz="2400" dirty="0"/>
              <a:t>(5)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70B36C2-EEE4-4B11-8523-CC049B223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241" y="1331931"/>
            <a:ext cx="8686800" cy="25718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1D9381-B0DC-4CAA-94F6-653F3CD0477D}"/>
              </a:ext>
            </a:extLst>
          </p:cNvPr>
          <p:cNvSpPr txBox="1"/>
          <p:nvPr/>
        </p:nvSpPr>
        <p:spPr>
          <a:xfrm>
            <a:off x="2428241" y="4229392"/>
            <a:ext cx="868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df[“diabetes”].</a:t>
            </a:r>
            <a:r>
              <a:rPr lang="en-US" altLang="ko-KR" sz="2400" dirty="0" err="1"/>
              <a:t>value_counts</a:t>
            </a:r>
            <a:r>
              <a:rPr lang="en-US" altLang="ko-KR" sz="2400" dirty="0"/>
              <a:t>()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3C8F9CE1-AC89-465A-AB66-3E4B96F0C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t="10500"/>
          <a:stretch>
            <a:fillRect/>
          </a:stretch>
        </p:blipFill>
        <p:spPr>
          <a:xfrm>
            <a:off x="2428241" y="4841409"/>
            <a:ext cx="4765041" cy="112221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032861-C417-4C24-ABBE-246146B0F32A}"/>
              </a:ext>
            </a:extLst>
          </p:cNvPr>
          <p:cNvSpPr txBox="1"/>
          <p:nvPr/>
        </p:nvSpPr>
        <p:spPr>
          <a:xfrm>
            <a:off x="7863840" y="713404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전체 데이터 중 첫 다섯 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87613-727C-4B17-A9F6-57D60E388E31}"/>
              </a:ext>
            </a:extLst>
          </p:cNvPr>
          <p:cNvSpPr txBox="1"/>
          <p:nvPr/>
        </p:nvSpPr>
        <p:spPr>
          <a:xfrm>
            <a:off x="8514859" y="4275558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당뇨 환자 값의 개수</a:t>
            </a:r>
          </a:p>
        </p:txBody>
      </p:sp>
    </p:spTree>
    <p:extLst>
      <p:ext uri="{BB962C8B-B14F-4D97-AF65-F5344CB8AC3E}">
        <p14:creationId xmlns:p14="http://schemas.microsoft.com/office/powerpoint/2010/main" val="3705165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/>
              <a:t>df.describe</a:t>
            </a:r>
            <a:r>
              <a:rPr lang="en-US" altLang="ko-KR" sz="2400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32861-C417-4C24-ABBE-246146B0F32A}"/>
              </a:ext>
            </a:extLst>
          </p:cNvPr>
          <p:cNvSpPr txBox="1"/>
          <p:nvPr/>
        </p:nvSpPr>
        <p:spPr>
          <a:xfrm>
            <a:off x="8827445" y="68907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정보별 특징 확인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62D5062F-4E3C-475C-A838-125E4EAA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8348" y="1540760"/>
            <a:ext cx="8806693" cy="2980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D120FFF-FB4B-481B-A62E-AEA32983D28E}"/>
              </a:ext>
            </a:extLst>
          </p:cNvPr>
          <p:cNvSpPr/>
          <p:nvPr/>
        </p:nvSpPr>
        <p:spPr>
          <a:xfrm>
            <a:off x="2428241" y="1920240"/>
            <a:ext cx="478396" cy="260096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D037D-07BE-4D17-933F-11056124F346}"/>
              </a:ext>
            </a:extLst>
          </p:cNvPr>
          <p:cNvSpPr/>
          <p:nvPr/>
        </p:nvSpPr>
        <p:spPr>
          <a:xfrm>
            <a:off x="2906637" y="1540760"/>
            <a:ext cx="8106022" cy="379480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2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/>
              <a:t>df.corr</a:t>
            </a:r>
            <a:r>
              <a:rPr lang="en-US" altLang="ko-KR" sz="2400" dirty="0"/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32861-C417-4C24-ABBE-246146B0F32A}"/>
              </a:ext>
            </a:extLst>
          </p:cNvPr>
          <p:cNvSpPr txBox="1"/>
          <p:nvPr/>
        </p:nvSpPr>
        <p:spPr>
          <a:xfrm>
            <a:off x="8542965" y="6890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속성 간 상관관계확인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759D49D-9840-4B02-91D5-510C2D51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8241" y="1573106"/>
            <a:ext cx="8693123" cy="350689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61996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시각화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/>
              <a:t>colormap = plt.cm.gist_heat</a:t>
            </a:r>
          </a:p>
          <a:p>
            <a:pPr fontAlgn="base"/>
            <a:r>
              <a:rPr lang="en-US" altLang="ko-KR" sz="2400"/>
              <a:t>plt.figure(figsize=(12, 12))</a:t>
            </a:r>
          </a:p>
          <a:p>
            <a:pPr fontAlgn="base"/>
            <a:r>
              <a:rPr lang="en-US" altLang="ko-KR" sz="2400"/>
              <a:t>sns.heatmap(df.corr(), linewidths=0.1, vmax=0.5,cmap=colormap, linecolor='white', annot=True)</a:t>
            </a:r>
          </a:p>
          <a:p>
            <a:pPr fontAlgn="base"/>
            <a:r>
              <a:rPr lang="en-US" altLang="ko-KR" sz="2400"/>
              <a:t>plt.show()</a:t>
            </a: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32861-C417-4C24-ABBE-246146B0F32A}"/>
              </a:ext>
            </a:extLst>
          </p:cNvPr>
          <p:cNvSpPr txBox="1"/>
          <p:nvPr/>
        </p:nvSpPr>
        <p:spPr>
          <a:xfrm>
            <a:off x="8121964" y="766608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시각화 </a:t>
            </a:r>
            <a:r>
              <a:rPr lang="ko-KR" altLang="en-US" dirty="0" err="1">
                <a:solidFill>
                  <a:srgbClr val="00B050"/>
                </a:solidFill>
              </a:rPr>
              <a:t>컬러맵</a:t>
            </a:r>
            <a:r>
              <a:rPr lang="ko-KR" altLang="en-US" dirty="0">
                <a:solidFill>
                  <a:srgbClr val="00B050"/>
                </a:solidFill>
              </a:rPr>
              <a:t> 설정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시각화 그래프 크기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28493-A13C-4FD8-8CC3-C8F5FB93E49D}"/>
              </a:ext>
            </a:extLst>
          </p:cNvPr>
          <p:cNvSpPr txBox="1"/>
          <p:nvPr/>
        </p:nvSpPr>
        <p:spPr>
          <a:xfrm>
            <a:off x="8121964" y="1427741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 err="1">
                <a:solidFill>
                  <a:srgbClr val="00B050"/>
                </a:solidFill>
              </a:rPr>
              <a:t>히트맵으로</a:t>
            </a:r>
            <a:r>
              <a:rPr lang="ko-KR" altLang="en-US" dirty="0">
                <a:solidFill>
                  <a:srgbClr val="00B050"/>
                </a:solidFill>
              </a:rPr>
              <a:t> 시각화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D8A92014-37F3-48A5-9574-9772E27F2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2041" y="2878320"/>
            <a:ext cx="3576319" cy="37485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186390-42A1-4B20-A750-37C7085F2D8C}"/>
              </a:ext>
            </a:extLst>
          </p:cNvPr>
          <p:cNvSpPr/>
          <p:nvPr/>
        </p:nvSpPr>
        <p:spPr>
          <a:xfrm>
            <a:off x="8121964" y="2200718"/>
            <a:ext cx="164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그래프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A67CC-2C9C-4078-9506-3527A8432450}"/>
              </a:ext>
            </a:extLst>
          </p:cNvPr>
          <p:cNvSpPr txBox="1"/>
          <p:nvPr/>
        </p:nvSpPr>
        <p:spPr>
          <a:xfrm>
            <a:off x="6152157" y="2981720"/>
            <a:ext cx="496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항목이 전혀 다른 패턴으로 변화하면 </a:t>
            </a:r>
            <a:r>
              <a:rPr lang="en-US" altLang="ko-KR" dirty="0"/>
              <a:t>0</a:t>
            </a:r>
            <a:br>
              <a:rPr lang="en-US" altLang="ko-KR" dirty="0"/>
            </a:br>
            <a:r>
              <a:rPr lang="ko-KR" altLang="en-US" dirty="0"/>
              <a:t>서로 비슷한 패턴으로 변화하면 </a:t>
            </a:r>
            <a:r>
              <a:rPr lang="en-US" altLang="ko-KR" dirty="0"/>
              <a:t>1</a:t>
            </a:r>
            <a:r>
              <a:rPr lang="ko-KR" altLang="en-US" dirty="0"/>
              <a:t>에 가까움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숫자가 높을수록</a:t>
            </a:r>
            <a:r>
              <a:rPr lang="en-US" altLang="ko-KR" dirty="0"/>
              <a:t>, </a:t>
            </a:r>
            <a:r>
              <a:rPr lang="ko-KR" altLang="en-US" dirty="0"/>
              <a:t>즉 상관관계가 높을수록</a:t>
            </a:r>
            <a:br>
              <a:rPr lang="en-US" altLang="ko-KR" dirty="0"/>
            </a:br>
            <a:r>
              <a:rPr lang="ko-KR" altLang="en-US" dirty="0"/>
              <a:t>밝은 색상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6929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29EE74AA-0FC2-442B-A1C6-14C13E02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9721" y="140567"/>
            <a:ext cx="6080759" cy="63736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13209E-2FBA-4B30-AFBA-E6D1590DA2D1}"/>
              </a:ext>
            </a:extLst>
          </p:cNvPr>
          <p:cNvSpPr/>
          <p:nvPr/>
        </p:nvSpPr>
        <p:spPr>
          <a:xfrm>
            <a:off x="6126480" y="140567"/>
            <a:ext cx="589280" cy="6451537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2762131-81BD-42A9-87E7-C3661C7280C6}"/>
              </a:ext>
            </a:extLst>
          </p:cNvPr>
          <p:cNvSpPr/>
          <p:nvPr/>
        </p:nvSpPr>
        <p:spPr>
          <a:xfrm>
            <a:off x="6126480" y="944044"/>
            <a:ext cx="599440" cy="5994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DD2694D-1A49-4931-BCBC-1FF44BCB8BDA}"/>
              </a:ext>
            </a:extLst>
          </p:cNvPr>
          <p:cNvSpPr/>
          <p:nvPr/>
        </p:nvSpPr>
        <p:spPr>
          <a:xfrm>
            <a:off x="6126480" y="3658018"/>
            <a:ext cx="599440" cy="59944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9348A-A681-4B7E-A495-3A3380DADBF5}"/>
              </a:ext>
            </a:extLst>
          </p:cNvPr>
          <p:cNvSpPr txBox="1"/>
          <p:nvPr/>
        </p:nvSpPr>
        <p:spPr>
          <a:xfrm>
            <a:off x="7650480" y="2166006"/>
            <a:ext cx="425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Plasma (</a:t>
            </a:r>
            <a:r>
              <a:rPr lang="ko-KR" altLang="en-US" dirty="0"/>
              <a:t>공복 혈당 농도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 err="1"/>
              <a:t>bmi</a:t>
            </a:r>
            <a:r>
              <a:rPr lang="en-US" altLang="ko-KR" dirty="0"/>
              <a:t> (</a:t>
            </a:r>
            <a:r>
              <a:rPr lang="ko-KR" altLang="en-US" dirty="0" err="1"/>
              <a:t>체질량</a:t>
            </a:r>
            <a:r>
              <a:rPr lang="ko-KR" altLang="en-US" dirty="0"/>
              <a:t> 지수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en-US" altLang="ko-KR" dirty="0"/>
              <a:t>Diabetes (</a:t>
            </a:r>
            <a:r>
              <a:rPr lang="ko-KR" altLang="en-US" dirty="0"/>
              <a:t>당뇨병</a:t>
            </a:r>
            <a:r>
              <a:rPr lang="en-US" altLang="ko-KR" dirty="0"/>
              <a:t>)</a:t>
            </a:r>
            <a:r>
              <a:rPr lang="ko-KR" altLang="en-US" dirty="0"/>
              <a:t>에 상관관계가 높음을</a:t>
            </a:r>
            <a:endParaRPr lang="en-US" altLang="ko-KR" dirty="0"/>
          </a:p>
          <a:p>
            <a:r>
              <a:rPr lang="ko-KR" altLang="en-US" dirty="0"/>
              <a:t>알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72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시각화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/>
              <a:t>plt.hist</a:t>
            </a:r>
            <a:r>
              <a:rPr lang="en-US" altLang="ko-KR" sz="2400" dirty="0"/>
              <a:t>(x=[</a:t>
            </a:r>
            <a:r>
              <a:rPr lang="en-US" altLang="ko-KR" sz="2400" dirty="0" err="1"/>
              <a:t>df.bmi</a:t>
            </a:r>
            <a:r>
              <a:rPr lang="en-US" altLang="ko-KR" sz="2400" dirty="0"/>
              <a:t>[</a:t>
            </a:r>
            <a:r>
              <a:rPr lang="en-US" altLang="ko-KR" sz="2400" dirty="0" err="1"/>
              <a:t>df.diabetes</a:t>
            </a:r>
            <a:r>
              <a:rPr lang="en-US" altLang="ko-KR" sz="2400" dirty="0"/>
              <a:t>==0], </a:t>
            </a:r>
            <a:r>
              <a:rPr lang="en-US" altLang="ko-KR" sz="2400" dirty="0" err="1"/>
              <a:t>df.bmi</a:t>
            </a:r>
            <a:r>
              <a:rPr lang="en-US" altLang="ko-KR" sz="2400" dirty="0"/>
              <a:t>[</a:t>
            </a:r>
            <a:r>
              <a:rPr lang="en-US" altLang="ko-KR" sz="2400" dirty="0" err="1"/>
              <a:t>df.diabetes</a:t>
            </a:r>
            <a:r>
              <a:rPr lang="en-US" altLang="ko-KR" sz="2400" dirty="0"/>
              <a:t>==1]], bins=30, </a:t>
            </a:r>
            <a:r>
              <a:rPr lang="en-US" altLang="ko-KR" sz="2400" dirty="0" err="1"/>
              <a:t>histtype</a:t>
            </a:r>
            <a:r>
              <a:rPr lang="en-US" altLang="ko-KR" sz="2400" dirty="0"/>
              <a:t>='</a:t>
            </a:r>
            <a:r>
              <a:rPr lang="en-US" altLang="ko-KR" sz="2400" dirty="0" err="1"/>
              <a:t>barstacked</a:t>
            </a:r>
            <a:r>
              <a:rPr lang="en-US" altLang="ko-KR" sz="2400" dirty="0"/>
              <a:t>', label=['normal', 'diabetes’])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en-US" altLang="ko-KR" sz="2400" dirty="0" err="1"/>
              <a:t>plt.legend</a:t>
            </a:r>
            <a:r>
              <a:rPr lang="en-US" altLang="ko-KR" sz="2400" dirty="0"/>
              <a:t>()</a:t>
            </a:r>
          </a:p>
          <a:p>
            <a:pPr fontAlgn="base"/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186390-42A1-4B20-A750-37C7085F2D8C}"/>
              </a:ext>
            </a:extLst>
          </p:cNvPr>
          <p:cNvSpPr/>
          <p:nvPr/>
        </p:nvSpPr>
        <p:spPr>
          <a:xfrm>
            <a:off x="7563089" y="1461023"/>
            <a:ext cx="3108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히스토리 그래프로 시각화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2637E5-66CF-4D2F-92BA-0A314F79B0FF}"/>
              </a:ext>
            </a:extLst>
          </p:cNvPr>
          <p:cNvSpPr/>
          <p:nvPr/>
        </p:nvSpPr>
        <p:spPr>
          <a:xfrm>
            <a:off x="7563089" y="183035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범례 출력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39BFD-65D2-44AE-9BA2-06E728CDB014}"/>
              </a:ext>
            </a:extLst>
          </p:cNvPr>
          <p:cNvSpPr/>
          <p:nvPr/>
        </p:nvSpPr>
        <p:spPr>
          <a:xfrm>
            <a:off x="7563089" y="2219014"/>
            <a:ext cx="1641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그래프 출력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572AE6-8629-4F97-AA71-81A909BB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5598" y="2764292"/>
            <a:ext cx="5196562" cy="37988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E1951-1581-4BAB-81C6-8F2953663B73}"/>
              </a:ext>
            </a:extLst>
          </p:cNvPr>
          <p:cNvSpPr txBox="1"/>
          <p:nvPr/>
        </p:nvSpPr>
        <p:spPr>
          <a:xfrm>
            <a:off x="7303801" y="4202053"/>
            <a:ext cx="3627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bmi</a:t>
            </a:r>
            <a:r>
              <a:rPr lang="ko-KR" altLang="en-US" dirty="0"/>
              <a:t>가 높아질수록</a:t>
            </a:r>
            <a:endParaRPr lang="en-US" altLang="ko-KR" dirty="0"/>
          </a:p>
          <a:p>
            <a:r>
              <a:rPr lang="ko-KR" altLang="en-US" dirty="0"/>
              <a:t>당뇨의 발병률도 함께 증가함을</a:t>
            </a:r>
            <a:endParaRPr lang="en-US" altLang="ko-KR" dirty="0"/>
          </a:p>
          <a:p>
            <a:r>
              <a:rPr lang="ko-KR" altLang="en-US" dirty="0"/>
              <a:t>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11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1212E-BF7A-444C-9953-D969D1239DA4}"/>
              </a:ext>
            </a:extLst>
          </p:cNvPr>
          <p:cNvSpPr txBox="1"/>
          <p:nvPr/>
        </p:nvSpPr>
        <p:spPr>
          <a:xfrm>
            <a:off x="817602" y="587843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준비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306FB-4324-402C-8654-9DCEF1B354D4}"/>
              </a:ext>
            </a:extLst>
          </p:cNvPr>
          <p:cNvSpPr txBox="1"/>
          <p:nvPr/>
        </p:nvSpPr>
        <p:spPr>
          <a:xfrm>
            <a:off x="2428241" y="642912"/>
            <a:ext cx="8686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s-ES" altLang="ko-KR" sz="2400" dirty="0"/>
              <a:t>x = df.iloc[:, 0:8]</a:t>
            </a:r>
          </a:p>
          <a:p>
            <a:pPr fontAlgn="base"/>
            <a:r>
              <a:rPr lang="es-ES" altLang="ko-KR" sz="2400" dirty="0"/>
              <a:t>y = df.iloc[:, 8]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18DDD9-70C6-43BE-BEE2-C59F64F6383F}"/>
              </a:ext>
            </a:extLst>
          </p:cNvPr>
          <p:cNvSpPr/>
          <p:nvPr/>
        </p:nvSpPr>
        <p:spPr>
          <a:xfrm>
            <a:off x="7828898" y="689078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8</a:t>
            </a:r>
            <a:r>
              <a:rPr lang="ko-KR" altLang="en-US" dirty="0">
                <a:solidFill>
                  <a:srgbClr val="00B050"/>
                </a:solidFill>
              </a:rPr>
              <a:t>개 속성 모든 레코드 추출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E98310-8403-4CFB-A1D9-9A8C7734E730}"/>
              </a:ext>
            </a:extLst>
          </p:cNvPr>
          <p:cNvSpPr/>
          <p:nvPr/>
        </p:nvSpPr>
        <p:spPr>
          <a:xfrm>
            <a:off x="7598065" y="1025431"/>
            <a:ext cx="339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1</a:t>
            </a:r>
            <a:r>
              <a:rPr lang="ko-KR" altLang="en-US" dirty="0">
                <a:solidFill>
                  <a:srgbClr val="00B050"/>
                </a:solidFill>
              </a:rPr>
              <a:t>개 클래스 모든 레코드 추출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38A79-1073-460E-A472-0667E61C4659}"/>
              </a:ext>
            </a:extLst>
          </p:cNvPr>
          <p:cNvSpPr txBox="1"/>
          <p:nvPr/>
        </p:nvSpPr>
        <p:spPr>
          <a:xfrm>
            <a:off x="663714" y="260406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모델구조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설정</a:t>
            </a:r>
            <a:endParaRPr lang="en-US" altLang="ko-KR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09AA3-4CE8-4D72-A385-A7D33F7F43D5}"/>
              </a:ext>
            </a:extLst>
          </p:cNvPr>
          <p:cNvSpPr txBox="1"/>
          <p:nvPr/>
        </p:nvSpPr>
        <p:spPr>
          <a:xfrm>
            <a:off x="2428241" y="2659132"/>
            <a:ext cx="86868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/>
              <a:t>model = Sequential()</a:t>
            </a:r>
          </a:p>
          <a:p>
            <a:pPr fontAlgn="base"/>
            <a:r>
              <a:rPr lang="en-US" altLang="ko-KR" sz="2400" dirty="0" err="1"/>
              <a:t>model.add</a:t>
            </a:r>
            <a:r>
              <a:rPr lang="en-US" altLang="ko-KR" sz="2400" dirty="0"/>
              <a:t>(Dense(12, </a:t>
            </a:r>
            <a:r>
              <a:rPr lang="en-US" altLang="ko-KR" sz="2400" dirty="0" err="1"/>
              <a:t>input_dim</a:t>
            </a:r>
            <a:r>
              <a:rPr lang="en-US" altLang="ko-KR" sz="2400" dirty="0"/>
              <a:t>=8, activation='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', name='Dense_1'))</a:t>
            </a:r>
          </a:p>
          <a:p>
            <a:pPr fontAlgn="base"/>
            <a:r>
              <a:rPr lang="en-US" altLang="ko-KR" sz="2400" dirty="0" err="1"/>
              <a:t>model.add</a:t>
            </a:r>
            <a:r>
              <a:rPr lang="en-US" altLang="ko-KR" sz="2400" dirty="0"/>
              <a:t>(Dense(8, activation='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', name='Dense_2'))</a:t>
            </a:r>
          </a:p>
          <a:p>
            <a:pPr fontAlgn="base"/>
            <a:r>
              <a:rPr lang="en-US" altLang="ko-KR" sz="2400" dirty="0" err="1"/>
              <a:t>model.add</a:t>
            </a:r>
            <a:r>
              <a:rPr lang="en-US" altLang="ko-KR" sz="2400" dirty="0"/>
              <a:t>(Dense(1, activation='sigmoid', name='Dense_3’))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en-US" altLang="ko-KR" sz="2400" dirty="0" err="1"/>
              <a:t>model.summary</a:t>
            </a:r>
            <a:r>
              <a:rPr lang="en-US" altLang="ko-KR" sz="2400" dirty="0"/>
              <a:t>()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13358F-944A-47FE-A34E-497E0C5968A1}"/>
              </a:ext>
            </a:extLst>
          </p:cNvPr>
          <p:cNvSpPr/>
          <p:nvPr/>
        </p:nvSpPr>
        <p:spPr>
          <a:xfrm>
            <a:off x="8893291" y="2706864"/>
            <a:ext cx="2103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인공신경망 생성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5BFA83-E596-4CD7-B724-94B8E8973F7F}"/>
              </a:ext>
            </a:extLst>
          </p:cNvPr>
          <p:cNvSpPr/>
          <p:nvPr/>
        </p:nvSpPr>
        <p:spPr>
          <a:xfrm>
            <a:off x="8386409" y="4967456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인공신경망 요약 출력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5C0C90-0C15-4B38-A744-5A062A828CC7}"/>
              </a:ext>
            </a:extLst>
          </p:cNvPr>
          <p:cNvSpPr/>
          <p:nvPr/>
        </p:nvSpPr>
        <p:spPr>
          <a:xfrm>
            <a:off x="8386409" y="4634178"/>
            <a:ext cx="2497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인공신경망 층 구성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4">
            <a:extLst>
              <a:ext uri="{FF2B5EF4-FFF2-40B4-BE49-F238E27FC236}">
                <a16:creationId xmlns:a16="http://schemas.microsoft.com/office/drawing/2014/main" id="{E63DBEDB-2E7E-4513-9180-E75262873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2634" y="1065106"/>
            <a:ext cx="7706731" cy="413681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2548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세기의 대국&gt; 마지막 5국, 이세돌-알파고 모두의 시험대 | 연합뉴스">
            <a:extLst>
              <a:ext uri="{FF2B5EF4-FFF2-40B4-BE49-F238E27FC236}">
                <a16:creationId xmlns:a16="http://schemas.microsoft.com/office/drawing/2014/main" id="{B462F3A0-B64F-4DB6-8F2D-7D3343D25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6" y="671119"/>
            <a:ext cx="8576745" cy="5386196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C08F1-40F9-441A-9219-378E88D8F271}"/>
              </a:ext>
            </a:extLst>
          </p:cNvPr>
          <p:cNvSpPr txBox="1"/>
          <p:nvPr/>
        </p:nvSpPr>
        <p:spPr>
          <a:xfrm>
            <a:off x="4875120" y="4773335"/>
            <a:ext cx="31867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AlphaGo   </a:t>
            </a:r>
            <a:r>
              <a:rPr lang="en-US" altLang="ko-KR" b="1" dirty="0">
                <a:solidFill>
                  <a:srgbClr val="FF0000"/>
                </a:solidFill>
              </a:rPr>
              <a:t> 4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en-US" altLang="ko-KR" b="1" dirty="0">
                <a:solidFill>
                  <a:schemeClr val="bg1"/>
                </a:solidFill>
              </a:rPr>
              <a:t>    </a:t>
            </a:r>
            <a:r>
              <a:rPr lang="ko-KR" altLang="en-US" b="1" dirty="0">
                <a:solidFill>
                  <a:schemeClr val="bg1"/>
                </a:solidFill>
              </a:rPr>
              <a:t>이세돌</a:t>
            </a:r>
          </a:p>
        </p:txBody>
      </p:sp>
    </p:spTree>
    <p:extLst>
      <p:ext uri="{BB962C8B-B14F-4D97-AF65-F5344CB8AC3E}">
        <p14:creationId xmlns:p14="http://schemas.microsoft.com/office/powerpoint/2010/main" val="558412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3C4C91-6788-496F-8730-B552271DCD41}"/>
              </a:ext>
            </a:extLst>
          </p:cNvPr>
          <p:cNvSpPr txBox="1"/>
          <p:nvPr/>
        </p:nvSpPr>
        <p:spPr>
          <a:xfrm>
            <a:off x="1032451" y="103942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모델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실행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4D541-1D87-468B-A1E7-556A460BFA48}"/>
              </a:ext>
            </a:extLst>
          </p:cNvPr>
          <p:cNvSpPr txBox="1"/>
          <p:nvPr/>
        </p:nvSpPr>
        <p:spPr>
          <a:xfrm>
            <a:off x="2489201" y="1094492"/>
            <a:ext cx="8686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 err="1"/>
              <a:t>model.compile</a:t>
            </a:r>
            <a:r>
              <a:rPr lang="en-US" altLang="ko-KR" sz="2400" dirty="0"/>
              <a:t>(loss='</a:t>
            </a:r>
            <a:r>
              <a:rPr lang="en-US" altLang="ko-KR" sz="2400" dirty="0" err="1"/>
              <a:t>binary_crossentropy</a:t>
            </a:r>
            <a:r>
              <a:rPr lang="en-US" altLang="ko-KR" sz="2400" dirty="0"/>
              <a:t>', optimizer='</a:t>
            </a:r>
            <a:r>
              <a:rPr lang="en-US" altLang="ko-KR" sz="2400" dirty="0" err="1"/>
              <a:t>adam</a:t>
            </a:r>
            <a:r>
              <a:rPr lang="en-US" altLang="ko-KR" sz="2400" dirty="0"/>
              <a:t>', metrics=['accuracy'])</a:t>
            </a:r>
          </a:p>
          <a:p>
            <a:pPr fontAlgn="base"/>
            <a:r>
              <a:rPr lang="en-US" altLang="ko-KR" sz="2400" dirty="0"/>
              <a:t>history = </a:t>
            </a:r>
            <a:r>
              <a:rPr lang="en-US" altLang="ko-KR" sz="2400" dirty="0" err="1"/>
              <a:t>model.fit</a:t>
            </a:r>
            <a:r>
              <a:rPr lang="en-US" altLang="ko-KR" sz="2400" dirty="0"/>
              <a:t>(X, y, epochs=100, </a:t>
            </a:r>
            <a:r>
              <a:rPr lang="en-US" altLang="ko-KR" sz="2400" dirty="0" err="1"/>
              <a:t>batch_size</a:t>
            </a:r>
            <a:r>
              <a:rPr lang="en-US" altLang="ko-KR" sz="2400" dirty="0"/>
              <a:t>=5)</a:t>
            </a:r>
          </a:p>
          <a:p>
            <a:pPr fontAlgn="base"/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D159C7-1E40-4159-AD65-8C587DF98102}"/>
              </a:ext>
            </a:extLst>
          </p:cNvPr>
          <p:cNvSpPr/>
          <p:nvPr/>
        </p:nvSpPr>
        <p:spPr>
          <a:xfrm>
            <a:off x="8703099" y="1501088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인공신경망 컴파일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1F8875-DB32-441B-8654-A7A7E2368A61}"/>
              </a:ext>
            </a:extLst>
          </p:cNvPr>
          <p:cNvSpPr/>
          <p:nvPr/>
        </p:nvSpPr>
        <p:spPr>
          <a:xfrm>
            <a:off x="7591365" y="2277016"/>
            <a:ext cx="3584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인공신경망 학습 및 모델 생성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FA13E00B-BEBF-48A4-B5A0-2BFA3AFC5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2975" y="3070748"/>
            <a:ext cx="8893026" cy="261635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835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A19C5-35B2-43DE-8058-0CCF9D2EB315}"/>
              </a:ext>
            </a:extLst>
          </p:cNvPr>
          <p:cNvSpPr txBox="1"/>
          <p:nvPr/>
        </p:nvSpPr>
        <p:spPr>
          <a:xfrm flipH="1">
            <a:off x="1214118" y="1137705"/>
            <a:ext cx="718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학습이 모두 완료되었을 때의 정확도를 살펴보자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38E22-D187-4E57-A391-BA2E08B1221B}"/>
              </a:ext>
            </a:extLst>
          </p:cNvPr>
          <p:cNvSpPr txBox="1"/>
          <p:nvPr/>
        </p:nvSpPr>
        <p:spPr>
          <a:xfrm flipH="1">
            <a:off x="1214118" y="2731007"/>
            <a:ext cx="1062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학습 과정에 부족한 부분은 무엇이 있을지 생각해보자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9995A-9EAD-43A9-B7DD-E5CB8B24995E}"/>
              </a:ext>
            </a:extLst>
          </p:cNvPr>
          <p:cNvSpPr txBox="1"/>
          <p:nvPr/>
        </p:nvSpPr>
        <p:spPr>
          <a:xfrm flipH="1">
            <a:off x="1214118" y="4324309"/>
            <a:ext cx="1062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학습을 보다 효율적으로 하기 위한 방법을 알아보자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75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con of a child writing in a notebook with a pencil">
            <a:extLst>
              <a:ext uri="{FF2B5EF4-FFF2-40B4-BE49-F238E27FC236}">
                <a16:creationId xmlns:a16="http://schemas.microsoft.com/office/drawing/2014/main" id="{235B6E2C-E66F-4FCC-B329-524203D7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28" y="580586"/>
            <a:ext cx="2646029" cy="264602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lack and white icon of a child drawing a picture on an easel">
            <a:extLst>
              <a:ext uri="{FF2B5EF4-FFF2-40B4-BE49-F238E27FC236}">
                <a16:creationId xmlns:a16="http://schemas.microsoft.com/office/drawing/2014/main" id="{D3FED70B-E5B6-4C11-8418-C88FA26B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72" y="580586"/>
            <a:ext cx="2646000" cy="264600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lack and white icon of a child playing the piano with floating notes above it">
            <a:extLst>
              <a:ext uri="{FF2B5EF4-FFF2-40B4-BE49-F238E27FC236}">
                <a16:creationId xmlns:a16="http://schemas.microsoft.com/office/drawing/2014/main" id="{3864A735-EC91-4193-B656-9A158A8A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29" y="3631386"/>
            <a:ext cx="2646028" cy="264602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lack and white icon of a child typing on a keyboard and coding in front of a computer">
            <a:extLst>
              <a:ext uri="{FF2B5EF4-FFF2-40B4-BE49-F238E27FC236}">
                <a16:creationId xmlns:a16="http://schemas.microsoft.com/office/drawing/2014/main" id="{3AAC4F05-CA61-4CD7-88EA-D1CEE469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44" y="3631385"/>
            <a:ext cx="2645999" cy="264599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6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6CEA04-2894-45D6-A324-B4023401CCC3}"/>
              </a:ext>
            </a:extLst>
          </p:cNvPr>
          <p:cNvSpPr txBox="1"/>
          <p:nvPr/>
        </p:nvSpPr>
        <p:spPr>
          <a:xfrm>
            <a:off x="7838114" y="6291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7A2503-C3D2-4336-9FC6-D86B479FD455}"/>
              </a:ext>
            </a:extLst>
          </p:cNvPr>
          <p:cNvGrpSpPr/>
          <p:nvPr/>
        </p:nvGrpSpPr>
        <p:grpSpPr>
          <a:xfrm>
            <a:off x="4074068" y="975220"/>
            <a:ext cx="5115042" cy="4907559"/>
            <a:chOff x="3472488" y="975220"/>
            <a:chExt cx="5115042" cy="490755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C4711B0-8284-4164-9887-6EEFF77ED557}"/>
                </a:ext>
              </a:extLst>
            </p:cNvPr>
            <p:cNvSpPr/>
            <p:nvPr/>
          </p:nvSpPr>
          <p:spPr>
            <a:xfrm>
              <a:off x="3604469" y="975220"/>
              <a:ext cx="4983061" cy="49075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593A4DE-2071-4535-A3E8-5A62E1549C16}"/>
                </a:ext>
              </a:extLst>
            </p:cNvPr>
            <p:cNvSpPr/>
            <p:nvPr/>
          </p:nvSpPr>
          <p:spPr>
            <a:xfrm>
              <a:off x="4647501" y="1646350"/>
              <a:ext cx="3940029" cy="356529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6CCBD8-C50E-4511-B9AB-39DFF6B78F16}"/>
                </a:ext>
              </a:extLst>
            </p:cNvPr>
            <p:cNvSpPr/>
            <p:nvPr/>
          </p:nvSpPr>
          <p:spPr>
            <a:xfrm>
              <a:off x="5917563" y="2248250"/>
              <a:ext cx="2669967" cy="241603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7368A9-D9CC-4892-9D9C-625D59F8FB43}"/>
                </a:ext>
              </a:extLst>
            </p:cNvPr>
            <p:cNvSpPr txBox="1"/>
            <p:nvPr/>
          </p:nvSpPr>
          <p:spPr>
            <a:xfrm>
              <a:off x="3472488" y="3059666"/>
              <a:ext cx="1282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AI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CEE032-8EF1-4A33-A0A2-E0F4B818DB7E}"/>
                </a:ext>
              </a:extLst>
            </p:cNvPr>
            <p:cNvSpPr txBox="1"/>
            <p:nvPr/>
          </p:nvSpPr>
          <p:spPr>
            <a:xfrm>
              <a:off x="4550998" y="2951203"/>
              <a:ext cx="1529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Machine</a:t>
              </a:r>
            </a:p>
            <a:p>
              <a:pPr algn="ctr"/>
              <a:r>
                <a:rPr lang="en-US" altLang="ko-KR" b="1" dirty="0"/>
                <a:t>Learning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7D94B-EDA4-46A1-8077-6AF0EFB1586C}"/>
                </a:ext>
              </a:extLst>
            </p:cNvPr>
            <p:cNvSpPr txBox="1"/>
            <p:nvPr/>
          </p:nvSpPr>
          <p:spPr>
            <a:xfrm>
              <a:off x="6612053" y="2951203"/>
              <a:ext cx="1280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Deep</a:t>
              </a:r>
            </a:p>
            <a:p>
              <a:pPr algn="ctr"/>
              <a:r>
                <a:rPr lang="en-US" altLang="ko-KR" b="1" dirty="0"/>
                <a:t>Learning</a:t>
              </a:r>
              <a:endParaRPr lang="ko-KR" altLang="en-US" b="1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8DE5BA-0DF8-414D-91C9-062650030573}"/>
              </a:ext>
            </a:extLst>
          </p:cNvPr>
          <p:cNvSpPr txBox="1"/>
          <p:nvPr/>
        </p:nvSpPr>
        <p:spPr>
          <a:xfrm>
            <a:off x="2529913" y="3946421"/>
            <a:ext cx="257907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인간과 유사하게 문제를 해결할 수 있는</a:t>
            </a:r>
            <a:endParaRPr lang="en-US" altLang="ko-KR" dirty="0"/>
          </a:p>
          <a:p>
            <a:pPr algn="ctr"/>
            <a:r>
              <a:rPr lang="ko-KR" altLang="en-US" dirty="0"/>
              <a:t>인공적인 지능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FE79A-3F96-44B4-A7B8-FC27837ABC6C}"/>
              </a:ext>
            </a:extLst>
          </p:cNvPr>
          <p:cNvSpPr txBox="1"/>
          <p:nvPr/>
        </p:nvSpPr>
        <p:spPr>
          <a:xfrm>
            <a:off x="5365414" y="3946421"/>
            <a:ext cx="1104528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ko-KR" altLang="en-US" dirty="0"/>
              <a:t>기반</a:t>
            </a:r>
            <a:endParaRPr lang="en-US" altLang="ko-KR" dirty="0"/>
          </a:p>
          <a:p>
            <a:pPr algn="ctr"/>
            <a:r>
              <a:rPr lang="ko-KR" altLang="en-US" dirty="0"/>
              <a:t>학습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87F7A-CC85-413A-AB9B-0349E66EC12B}"/>
              </a:ext>
            </a:extLst>
          </p:cNvPr>
          <p:cNvSpPr txBox="1"/>
          <p:nvPr/>
        </p:nvSpPr>
        <p:spPr>
          <a:xfrm>
            <a:off x="7032003" y="3931155"/>
            <a:ext cx="1644241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인공신경망</a:t>
            </a:r>
            <a:endParaRPr lang="en-US" altLang="ko-KR" dirty="0"/>
          </a:p>
          <a:p>
            <a:pPr algn="ctr"/>
            <a:r>
              <a:rPr lang="ko-KR" altLang="en-US" dirty="0"/>
              <a:t>기반</a:t>
            </a:r>
            <a:endParaRPr lang="en-US" altLang="ko-KR" dirty="0"/>
          </a:p>
          <a:p>
            <a:pPr algn="ctr"/>
            <a:r>
              <a:rPr lang="ko-KR" altLang="en-US" dirty="0"/>
              <a:t>학습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ACDECF3-43DA-43E6-B3CB-0750C8151264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3819449" y="3428998"/>
            <a:ext cx="895806" cy="51742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203754-5043-430B-BD04-F092D5E1B19A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5917515" y="3597534"/>
            <a:ext cx="163" cy="348887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27F869-810E-4801-95C2-8A29D073E48E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854124" y="3597534"/>
            <a:ext cx="1" cy="33362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xel art RPG warrior icon in black and white, looking sideways, full body shot, standing in a meadow. 이미지 2/4">
            <a:extLst>
              <a:ext uri="{FF2B5EF4-FFF2-40B4-BE49-F238E27FC236}">
                <a16:creationId xmlns:a16="http://schemas.microsoft.com/office/drawing/2014/main" id="{CB1248FB-D1DE-48AE-93F2-06C57D81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85" y="3340100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xel art of a giant swinging a club in a meadow in black and white">
            <a:extLst>
              <a:ext uri="{FF2B5EF4-FFF2-40B4-BE49-F238E27FC236}">
                <a16:creationId xmlns:a16="http://schemas.microsoft.com/office/drawing/2014/main" id="{AA2075AA-4B54-4303-B01C-601B535C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4" y="1836420"/>
            <a:ext cx="33782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xel art icon of a harpy attacking from the air in black and white">
            <a:extLst>
              <a:ext uri="{FF2B5EF4-FFF2-40B4-BE49-F238E27FC236}">
                <a16:creationId xmlns:a16="http://schemas.microsoft.com/office/drawing/2014/main" id="{E8504B2B-5C8F-4322-A61B-FE4631E8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790" y="855306"/>
            <a:ext cx="1289705" cy="12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xel art icon of a small ghoul in a meadow in black and white, looking sideways. 이미지 3/4">
            <a:extLst>
              <a:ext uri="{FF2B5EF4-FFF2-40B4-BE49-F238E27FC236}">
                <a16:creationId xmlns:a16="http://schemas.microsoft.com/office/drawing/2014/main" id="{836B6F90-75A8-45D7-8521-FE2616A3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38" y="5346700"/>
            <a:ext cx="1252221" cy="12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E50AC-7F29-43AB-8EAF-5EA718DC4CAC}"/>
              </a:ext>
            </a:extLst>
          </p:cNvPr>
          <p:cNvSpPr txBox="1"/>
          <p:nvPr/>
        </p:nvSpPr>
        <p:spPr>
          <a:xfrm>
            <a:off x="4172734" y="2145013"/>
            <a:ext cx="1558053" cy="908864"/>
          </a:xfrm>
          <a:prstGeom prst="ellipse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활을 </a:t>
            </a:r>
            <a:endParaRPr lang="en-US" altLang="ko-KR" dirty="0"/>
          </a:p>
          <a:p>
            <a:pPr algn="ctr"/>
            <a:r>
              <a:rPr lang="ko-KR" altLang="en-US" dirty="0"/>
              <a:t>장비한다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2E974-D308-497A-98FC-634C4E9156B0}"/>
              </a:ext>
            </a:extLst>
          </p:cNvPr>
          <p:cNvSpPr txBox="1"/>
          <p:nvPr/>
        </p:nvSpPr>
        <p:spPr>
          <a:xfrm>
            <a:off x="4352761" y="3792163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뒤로</a:t>
            </a:r>
            <a:endParaRPr lang="en-US" altLang="ko-KR" dirty="0"/>
          </a:p>
          <a:p>
            <a:pPr algn="ctr"/>
            <a:r>
              <a:rPr lang="ko-KR" altLang="en-US" dirty="0"/>
              <a:t>물러난다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2D13B-C150-4A41-8194-B5EB1B75E2D9}"/>
              </a:ext>
            </a:extLst>
          </p:cNvPr>
          <p:cNvSpPr txBox="1"/>
          <p:nvPr/>
        </p:nvSpPr>
        <p:spPr>
          <a:xfrm>
            <a:off x="4355334" y="534670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공격한다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795AAF23-E97C-4E26-9815-D2C405BC9CF0}"/>
              </a:ext>
            </a:extLst>
          </p:cNvPr>
          <p:cNvSpPr/>
          <p:nvPr/>
        </p:nvSpPr>
        <p:spPr>
          <a:xfrm rot="3474821">
            <a:off x="5710176" y="2156430"/>
            <a:ext cx="295200" cy="3231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54F0ED-E020-41FC-B103-FD71F0169CEA}"/>
              </a:ext>
            </a:extLst>
          </p:cNvPr>
          <p:cNvSpPr/>
          <p:nvPr/>
        </p:nvSpPr>
        <p:spPr>
          <a:xfrm rot="5400000">
            <a:off x="5841913" y="3948248"/>
            <a:ext cx="294640" cy="32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4985D31-3E51-472F-B98D-E96E2CF6D2DF}"/>
              </a:ext>
            </a:extLst>
          </p:cNvPr>
          <p:cNvSpPr/>
          <p:nvPr/>
        </p:nvSpPr>
        <p:spPr>
          <a:xfrm rot="7683637">
            <a:off x="5763022" y="5554032"/>
            <a:ext cx="294640" cy="32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6A708-58A2-42B3-A9E6-AA58C3A71C5A}"/>
              </a:ext>
            </a:extLst>
          </p:cNvPr>
          <p:cNvSpPr txBox="1"/>
          <p:nvPr/>
        </p:nvSpPr>
        <p:spPr>
          <a:xfrm>
            <a:off x="4372614" y="32072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THEN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22F61-F310-4921-AF33-F4E32B8E7F57}"/>
              </a:ext>
            </a:extLst>
          </p:cNvPr>
          <p:cNvSpPr txBox="1"/>
          <p:nvPr/>
        </p:nvSpPr>
        <p:spPr>
          <a:xfrm>
            <a:off x="7774992" y="32072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IF</a:t>
            </a:r>
            <a:endParaRPr lang="ko-KR" altLang="en-US" sz="2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1ED22-C178-44F2-A31A-3EA38652EB0A}"/>
              </a:ext>
            </a:extLst>
          </p:cNvPr>
          <p:cNvSpPr/>
          <p:nvPr/>
        </p:nvSpPr>
        <p:spPr>
          <a:xfrm>
            <a:off x="6151246" y="213360"/>
            <a:ext cx="3714114" cy="64312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C30C9-0DFE-4991-91C5-A9EB06401CDA}"/>
              </a:ext>
            </a:extLst>
          </p:cNvPr>
          <p:cNvSpPr/>
          <p:nvPr/>
        </p:nvSpPr>
        <p:spPr>
          <a:xfrm>
            <a:off x="4092125" y="213360"/>
            <a:ext cx="1512813" cy="6431280"/>
          </a:xfrm>
          <a:prstGeom prst="rect">
            <a:avLst/>
          </a:prstGeom>
          <a:solidFill>
            <a:srgbClr val="008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4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159D0B9-5402-4AEF-AD11-CC6E7ED821BC}"/>
              </a:ext>
            </a:extLst>
          </p:cNvPr>
          <p:cNvGrpSpPr/>
          <p:nvPr/>
        </p:nvGrpSpPr>
        <p:grpSpPr>
          <a:xfrm>
            <a:off x="2686229" y="1244600"/>
            <a:ext cx="8748851" cy="4572000"/>
            <a:chOff x="2056309" y="1071880"/>
            <a:chExt cx="8748851" cy="4572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9164585-D3FC-4076-BCD2-B4443FB7F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2" r="88235"/>
            <a:stretch/>
          </p:blipFill>
          <p:spPr>
            <a:xfrm>
              <a:off x="2056309" y="1071880"/>
              <a:ext cx="1386840" cy="457200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F36D3B-DC47-4CC7-A1AB-B87154D52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532"/>
            <a:stretch/>
          </p:blipFill>
          <p:spPr>
            <a:xfrm>
              <a:off x="3443149" y="1071880"/>
              <a:ext cx="7362011" cy="4572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6C2062-4A09-46CF-AA18-5E5DE3D6440B}"/>
              </a:ext>
            </a:extLst>
          </p:cNvPr>
          <p:cNvSpPr/>
          <p:nvPr/>
        </p:nvSpPr>
        <p:spPr>
          <a:xfrm>
            <a:off x="2706549" y="1879600"/>
            <a:ext cx="1386840" cy="393700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122" name="Picture 2" descr="스타크래프트 - 나무위키">
            <a:extLst>
              <a:ext uri="{FF2B5EF4-FFF2-40B4-BE49-F238E27FC236}">
                <a16:creationId xmlns:a16="http://schemas.microsoft.com/office/drawing/2014/main" id="{7A0FB126-111C-4C85-B641-30B9CE2B9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454"/>
          <a:stretch/>
        </p:blipFill>
        <p:spPr bwMode="auto">
          <a:xfrm>
            <a:off x="567234" y="1244601"/>
            <a:ext cx="184785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5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CC54B-1681-4079-AC04-E60DEA22CD72}"/>
              </a:ext>
            </a:extLst>
          </p:cNvPr>
          <p:cNvGrpSpPr/>
          <p:nvPr/>
        </p:nvGrpSpPr>
        <p:grpSpPr>
          <a:xfrm>
            <a:off x="1665922" y="475615"/>
            <a:ext cx="8860155" cy="5906770"/>
            <a:chOff x="1665921" y="475615"/>
            <a:chExt cx="8860155" cy="5906770"/>
          </a:xfrm>
        </p:grpSpPr>
        <p:pic>
          <p:nvPicPr>
            <p:cNvPr id="6148" name="Picture 4" descr="뇌에 구멍 숭숭 뚫리는 '이 병' 환자...지난해 52명 발생 추정 | 뉴스/칼럼 | 건강이야기 | 하이닥">
              <a:extLst>
                <a:ext uri="{FF2B5EF4-FFF2-40B4-BE49-F238E27FC236}">
                  <a16:creationId xmlns:a16="http://schemas.microsoft.com/office/drawing/2014/main" id="{C9BA0DC8-D5C6-4725-AC72-C180B837A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921" y="475615"/>
              <a:ext cx="8860155" cy="5906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3223158-2C74-41EA-9EC9-56E72E532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586" y="1747117"/>
              <a:ext cx="3757303" cy="3757303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14D7519-2AC1-493B-9FE6-2CCADAA03A1C}"/>
                </a:ext>
              </a:extLst>
            </p:cNvPr>
            <p:cNvSpPr/>
            <p:nvPr/>
          </p:nvSpPr>
          <p:spPr>
            <a:xfrm>
              <a:off x="6095999" y="1971040"/>
              <a:ext cx="406401" cy="40640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CF19418C-68B8-4556-BBEF-478AE0377B1B}"/>
                </a:ext>
              </a:extLst>
            </p:cNvPr>
            <p:cNvCxnSpPr>
              <a:cxnSpLocks/>
              <a:stCxn id="6" idx="0"/>
              <a:endCxn id="3" idx="1"/>
            </p:cNvCxnSpPr>
            <p:nvPr/>
          </p:nvCxnSpPr>
          <p:spPr>
            <a:xfrm rot="16200000" flipH="1">
              <a:off x="6579354" y="1690885"/>
              <a:ext cx="326321" cy="886630"/>
            </a:xfrm>
            <a:prstGeom prst="curvedConnector3">
              <a:avLst>
                <a:gd name="adj1" fmla="val -138674"/>
              </a:avLst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A9C43FA-1616-4BDB-BAF9-D3FACFBC760F}"/>
              </a:ext>
            </a:extLst>
          </p:cNvPr>
          <p:cNvCxnSpPr/>
          <p:nvPr/>
        </p:nvCxnSpPr>
        <p:spPr>
          <a:xfrm>
            <a:off x="8139118" y="2766349"/>
            <a:ext cx="625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DC9B986-0B20-48F5-B5BF-0B4865C40DD0}"/>
              </a:ext>
            </a:extLst>
          </p:cNvPr>
          <p:cNvCxnSpPr/>
          <p:nvPr/>
        </p:nvCxnSpPr>
        <p:spPr>
          <a:xfrm>
            <a:off x="8145963" y="3194612"/>
            <a:ext cx="625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EEC2E2A-3621-4534-889A-0DD7618BA55D}"/>
              </a:ext>
            </a:extLst>
          </p:cNvPr>
          <p:cNvCxnSpPr/>
          <p:nvPr/>
        </p:nvCxnSpPr>
        <p:spPr>
          <a:xfrm>
            <a:off x="8201721" y="3854369"/>
            <a:ext cx="625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CA33066-2D93-4A39-A91F-1DCF5E70B8C9}"/>
              </a:ext>
            </a:extLst>
          </p:cNvPr>
          <p:cNvCxnSpPr/>
          <p:nvPr/>
        </p:nvCxnSpPr>
        <p:spPr>
          <a:xfrm>
            <a:off x="8201721" y="4132161"/>
            <a:ext cx="625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9C258D-D1F4-4FED-AAE1-CC8B6C09ED00}"/>
              </a:ext>
            </a:extLst>
          </p:cNvPr>
          <p:cNvCxnSpPr/>
          <p:nvPr/>
        </p:nvCxnSpPr>
        <p:spPr>
          <a:xfrm>
            <a:off x="7680859" y="4444677"/>
            <a:ext cx="6250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15EFF16-78B0-4470-9BAE-5E9D5ED9B7A2}"/>
              </a:ext>
            </a:extLst>
          </p:cNvPr>
          <p:cNvSpPr txBox="1"/>
          <p:nvPr/>
        </p:nvSpPr>
        <p:spPr>
          <a:xfrm>
            <a:off x="7993375" y="2189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신호전달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B1F9C-5D7B-44BA-8026-7688B7C97179}"/>
              </a:ext>
            </a:extLst>
          </p:cNvPr>
          <p:cNvSpPr txBox="1"/>
          <p:nvPr/>
        </p:nvSpPr>
        <p:spPr>
          <a:xfrm>
            <a:off x="8075654" y="4559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시냅스</a:t>
            </a:r>
          </a:p>
        </p:txBody>
      </p:sp>
    </p:spTree>
    <p:extLst>
      <p:ext uri="{BB962C8B-B14F-4D97-AF65-F5344CB8AC3E}">
        <p14:creationId xmlns:p14="http://schemas.microsoft.com/office/powerpoint/2010/main" val="147271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7787E99-E23D-48E2-873B-E712869990EE}"/>
              </a:ext>
            </a:extLst>
          </p:cNvPr>
          <p:cNvSpPr/>
          <p:nvPr/>
        </p:nvSpPr>
        <p:spPr>
          <a:xfrm rot="19196115">
            <a:off x="8565163" y="2795956"/>
            <a:ext cx="1455965" cy="2884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A1BD541-FC2B-47C2-9BD9-B2BC4B716A39}"/>
              </a:ext>
            </a:extLst>
          </p:cNvPr>
          <p:cNvSpPr/>
          <p:nvPr/>
        </p:nvSpPr>
        <p:spPr>
          <a:xfrm rot="2403885" flipV="1">
            <a:off x="8515479" y="3700697"/>
            <a:ext cx="1455965" cy="28843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4FC95C5-3E6A-463F-8710-BEFDF71B3EF5}"/>
              </a:ext>
            </a:extLst>
          </p:cNvPr>
          <p:cNvSpPr/>
          <p:nvPr/>
        </p:nvSpPr>
        <p:spPr>
          <a:xfrm>
            <a:off x="4763465" y="2096465"/>
            <a:ext cx="2665070" cy="26650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A11CE19-74DE-4365-98BA-7CBB53BEA2C5}"/>
              </a:ext>
            </a:extLst>
          </p:cNvPr>
          <p:cNvSpPr/>
          <p:nvPr/>
        </p:nvSpPr>
        <p:spPr>
          <a:xfrm>
            <a:off x="7428535" y="3240908"/>
            <a:ext cx="2525694" cy="34724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939F44A-E989-4932-8D5F-742EA7D9E2B3}"/>
              </a:ext>
            </a:extLst>
          </p:cNvPr>
          <p:cNvSpPr/>
          <p:nvPr/>
        </p:nvSpPr>
        <p:spPr>
          <a:xfrm rot="19621687">
            <a:off x="2281114" y="4498479"/>
            <a:ext cx="2596847" cy="3477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F5EE28F-B0A3-45DB-8D7D-43C602D97B54}"/>
              </a:ext>
            </a:extLst>
          </p:cNvPr>
          <p:cNvSpPr/>
          <p:nvPr/>
        </p:nvSpPr>
        <p:spPr>
          <a:xfrm rot="1978313" flipV="1">
            <a:off x="2269994" y="2011755"/>
            <a:ext cx="2596847" cy="3477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87D1D1-8C9F-4801-A1B2-9B0BB6C0A17C}"/>
              </a:ext>
            </a:extLst>
          </p:cNvPr>
          <p:cNvSpPr/>
          <p:nvPr/>
        </p:nvSpPr>
        <p:spPr>
          <a:xfrm flipV="1">
            <a:off x="2026817" y="3255117"/>
            <a:ext cx="2596847" cy="34776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49B1E3-9B29-4AFA-907A-83F6FE470EE3}"/>
              </a:ext>
            </a:extLst>
          </p:cNvPr>
          <p:cNvSpPr/>
          <p:nvPr/>
        </p:nvSpPr>
        <p:spPr>
          <a:xfrm>
            <a:off x="4774585" y="794179"/>
            <a:ext cx="738000" cy="4907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DE5F6A-A86C-4668-BFA2-5BCC22BCBB3A}"/>
              </a:ext>
            </a:extLst>
          </p:cNvPr>
          <p:cNvSpPr/>
          <p:nvPr/>
        </p:nvSpPr>
        <p:spPr>
          <a:xfrm>
            <a:off x="5728752" y="782600"/>
            <a:ext cx="739123" cy="4907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CEFE5-9ADF-4C01-B31C-045C127E5E39}"/>
              </a:ext>
            </a:extLst>
          </p:cNvPr>
          <p:cNvSpPr/>
          <p:nvPr/>
        </p:nvSpPr>
        <p:spPr>
          <a:xfrm>
            <a:off x="6684042" y="787074"/>
            <a:ext cx="738000" cy="49076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085EB-9CF5-4707-A302-597B0C46E9E2}"/>
              </a:ext>
            </a:extLst>
          </p:cNvPr>
          <p:cNvSpPr txBox="1"/>
          <p:nvPr/>
        </p:nvSpPr>
        <p:spPr>
          <a:xfrm>
            <a:off x="1655180" y="125006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B3230-0BED-4FF7-9165-E9381451EA26}"/>
              </a:ext>
            </a:extLst>
          </p:cNvPr>
          <p:cNvSpPr txBox="1"/>
          <p:nvPr/>
        </p:nvSpPr>
        <p:spPr>
          <a:xfrm>
            <a:off x="1305583" y="321881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A205D-9579-42A2-8382-019A2AC1F2AF}"/>
              </a:ext>
            </a:extLst>
          </p:cNvPr>
          <p:cNvSpPr txBox="1"/>
          <p:nvPr/>
        </p:nvSpPr>
        <p:spPr>
          <a:xfrm>
            <a:off x="1683329" y="523860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D7683-F127-4AAF-B365-AC327132E5C4}"/>
              </a:ext>
            </a:extLst>
          </p:cNvPr>
          <p:cNvSpPr txBox="1"/>
          <p:nvPr/>
        </p:nvSpPr>
        <p:spPr>
          <a:xfrm>
            <a:off x="7755407" y="28494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DA2BA-2321-43EB-904B-22E5FDFE61F2}"/>
              </a:ext>
            </a:extLst>
          </p:cNvPr>
          <p:cNvSpPr txBox="1"/>
          <p:nvPr/>
        </p:nvSpPr>
        <p:spPr>
          <a:xfrm>
            <a:off x="4760177" y="264738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0.7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075A7A-25F7-40BB-95B4-670D86FDBBF7}"/>
              </a:ext>
            </a:extLst>
          </p:cNvPr>
          <p:cNvSpPr txBox="1"/>
          <p:nvPr/>
        </p:nvSpPr>
        <p:spPr>
          <a:xfrm>
            <a:off x="4760177" y="32682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0.6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0E335-A1D1-40D5-AA2F-960DACA51711}"/>
              </a:ext>
            </a:extLst>
          </p:cNvPr>
          <p:cNvSpPr txBox="1"/>
          <p:nvPr/>
        </p:nvSpPr>
        <p:spPr>
          <a:xfrm>
            <a:off x="4735015" y="3798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1.4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F0F80-38E1-4ABF-B5B3-60A7D418F1F0}"/>
              </a:ext>
            </a:extLst>
          </p:cNvPr>
          <p:cNvSpPr txBox="1"/>
          <p:nvPr/>
        </p:nvSpPr>
        <p:spPr>
          <a:xfrm>
            <a:off x="4700803" y="5815772"/>
            <a:ext cx="88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148849-72F8-4B07-8455-83032BEF9443}"/>
              </a:ext>
            </a:extLst>
          </p:cNvPr>
          <p:cNvSpPr txBox="1"/>
          <p:nvPr/>
        </p:nvSpPr>
        <p:spPr>
          <a:xfrm>
            <a:off x="5611641" y="58287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sum up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72F-5C9B-4C88-B88D-4AABC080F2EA}"/>
              </a:ext>
            </a:extLst>
          </p:cNvPr>
          <p:cNvSpPr txBox="1"/>
          <p:nvPr/>
        </p:nvSpPr>
        <p:spPr>
          <a:xfrm>
            <a:off x="6563164" y="5832943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activate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585C4-6534-4E5F-8E4D-BCABF20F20C6}"/>
              </a:ext>
            </a:extLst>
          </p:cNvPr>
          <p:cNvSpPr txBox="1"/>
          <p:nvPr/>
        </p:nvSpPr>
        <p:spPr>
          <a:xfrm>
            <a:off x="5700287" y="30252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sum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E23F-CAEF-44A2-96EA-470E14FD1EA0}"/>
              </a:ext>
            </a:extLst>
          </p:cNvPr>
          <p:cNvSpPr txBox="1"/>
          <p:nvPr/>
        </p:nvSpPr>
        <p:spPr>
          <a:xfrm>
            <a:off x="5889401" y="3372720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bias</a:t>
            </a:r>
            <a:endParaRPr lang="ko-KR" altLang="en-US" dirty="0"/>
          </a:p>
        </p:txBody>
      </p:sp>
      <p:pic>
        <p:nvPicPr>
          <p:cNvPr id="10242" name="Picture 2" descr="sigmoid (시그모이드) – 창의 컴퓨팅(Creative Computing)">
            <a:extLst>
              <a:ext uri="{FF2B5EF4-FFF2-40B4-BE49-F238E27FC236}">
                <a16:creationId xmlns:a16="http://schemas.microsoft.com/office/drawing/2014/main" id="{2957A588-BE4F-4E8D-8DA3-9A99A3D8B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20631" r="11307" b="11490"/>
          <a:stretch/>
        </p:blipFill>
        <p:spPr bwMode="auto">
          <a:xfrm>
            <a:off x="6728848" y="3097349"/>
            <a:ext cx="598242" cy="46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1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980</Words>
  <Application>Microsoft Office PowerPoint</Application>
  <PresentationFormat>와이드스크린</PresentationFormat>
  <Paragraphs>244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Wingdings</vt:lpstr>
      <vt:lpstr>Office 테마</vt:lpstr>
      <vt:lpstr>Deep Learning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84</cp:revision>
  <cp:lastPrinted>2023-10-25T08:24:16Z</cp:lastPrinted>
  <dcterms:created xsi:type="dcterms:W3CDTF">2023-10-24T03:39:06Z</dcterms:created>
  <dcterms:modified xsi:type="dcterms:W3CDTF">2023-10-31T23:24:12Z</dcterms:modified>
</cp:coreProperties>
</file>