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7"/>
  </p:notesMasterIdLst>
  <p:handoutMasterIdLst>
    <p:handoutMasterId r:id="rId48"/>
  </p:handoutMasterIdLst>
  <p:sldIdLst>
    <p:sldId id="258" r:id="rId2"/>
    <p:sldId id="270" r:id="rId3"/>
    <p:sldId id="294" r:id="rId4"/>
    <p:sldId id="295" r:id="rId5"/>
    <p:sldId id="296" r:id="rId6"/>
    <p:sldId id="297" r:id="rId7"/>
    <p:sldId id="299" r:id="rId8"/>
    <p:sldId id="298" r:id="rId9"/>
    <p:sldId id="300" r:id="rId10"/>
    <p:sldId id="301" r:id="rId11"/>
    <p:sldId id="275" r:id="rId12"/>
    <p:sldId id="302" r:id="rId13"/>
    <p:sldId id="304" r:id="rId14"/>
    <p:sldId id="303" r:id="rId15"/>
    <p:sldId id="305" r:id="rId16"/>
    <p:sldId id="306" r:id="rId17"/>
    <p:sldId id="307" r:id="rId18"/>
    <p:sldId id="309" r:id="rId19"/>
    <p:sldId id="316" r:id="rId20"/>
    <p:sldId id="317" r:id="rId21"/>
    <p:sldId id="315" r:id="rId22"/>
    <p:sldId id="310" r:id="rId23"/>
    <p:sldId id="312" r:id="rId24"/>
    <p:sldId id="319" r:id="rId25"/>
    <p:sldId id="321" r:id="rId26"/>
    <p:sldId id="314" r:id="rId27"/>
    <p:sldId id="313" r:id="rId28"/>
    <p:sldId id="322" r:id="rId29"/>
    <p:sldId id="323" r:id="rId30"/>
    <p:sldId id="276" r:id="rId31"/>
    <p:sldId id="324" r:id="rId32"/>
    <p:sldId id="326" r:id="rId33"/>
    <p:sldId id="329" r:id="rId34"/>
    <p:sldId id="330" r:id="rId35"/>
    <p:sldId id="327" r:id="rId36"/>
    <p:sldId id="328" r:id="rId37"/>
    <p:sldId id="331" r:id="rId38"/>
    <p:sldId id="332" r:id="rId39"/>
    <p:sldId id="337" r:id="rId40"/>
    <p:sldId id="338" r:id="rId41"/>
    <p:sldId id="336" r:id="rId42"/>
    <p:sldId id="339" r:id="rId43"/>
    <p:sldId id="340" r:id="rId44"/>
    <p:sldId id="342" r:id="rId45"/>
    <p:sldId id="343" r:id="rId4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0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2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4DB4C4-4B17-47A0-B17F-C689419754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95FC09-C40A-42E8-81D7-A1D2F9AA10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7C571-8A2A-44C9-B3A7-1212B9C40F5B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74C5A4-7588-464E-B716-1BB9A0C37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2DCE4F-F5B2-4F9B-A4BD-CE5BFECAFF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E5B23-06EF-4867-A456-D8F3F1393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929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6811-5ED1-42F3-BB76-8812986ECA6C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8F91-031F-4F38-AF43-5B2DC6DE6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852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22050-638C-4BAE-AD3F-F6CB556DE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58896D-A069-46B4-8983-9E9501C35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9D08F-FB5B-4CCA-8C8B-DE01497B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13D5-9A33-49A6-B995-52812E4F6EB4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22289-9141-4E68-B7DD-E4DA5F40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3AFBB-E381-49DC-8410-21D258DB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3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1ACE2-4749-491E-A6E8-4162E30D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C9C0D5-7617-4E9F-99F9-D100270E8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3B8416-BD09-48AA-9E50-11A4C3BF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B259-67F7-463F-A5D7-9D3D1F2B5337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53DA4-279F-4FB0-9C50-3A1730B0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5302C-72AA-49DA-B7EC-7DF91A47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7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CF0DFD-B31B-43A6-912C-75D26706A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9F584E-C41D-45DB-BD3C-CB39D35A9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8BF6E-D13C-479A-8527-541910E3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D1DF-16CB-41ED-B0C9-620433B1BCC4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4DB8F-7985-4F6F-8714-EB45284D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F529B-7E26-4A1F-8040-C32376E4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2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87A94-BBF7-47CB-9EA1-43A57052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C3D7D-C5B3-452F-BA02-881FE2273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AC8F6-76C1-46DC-9A10-A3E0000A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5DBE-9483-40F7-9472-D84A32720BEE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156C9-AD9D-44BB-8A99-C85C8F2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E6E4A-E93B-44AA-BCA3-656BA473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1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D270A-FAF7-4164-96B6-3669B9F3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53D37-B904-48B8-B549-796A0AF76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687AE-6EA9-4384-BAAE-5A797C90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DAA-830A-4CC0-870E-834D56DDBB89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72997-C8ED-44BA-9421-C06F7AB0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F141E-2C93-46DC-8F85-AB041C70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55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9BFDC-975C-46B8-8ED4-CF926ACB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05CF7-981F-4E63-9CE5-EA179BCD9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62E7A1-3DBC-4112-9A75-DDB5FFA6E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321BE3-D674-47A0-A42A-8B0945A2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FE32-1DB9-4126-AC5D-B6354F7FE8FD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E9C04-734A-4E69-A047-7EA6C436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505326-6BF2-4C60-A683-0997B47A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2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BD7BF-F0C1-4001-B335-B5654C53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30402-2384-485F-B8BF-8F0E4B163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287913-8A01-4D82-95E1-320113FFF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147050-5244-4E2F-A34D-0625979A5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7A1C40-8C95-4AA4-B628-5D8FE07EB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9CBBBD-3018-49A0-BEE5-D0C0CE9E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5566-F34B-4374-A269-3B7CEB8E8EEF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C01414-4D47-4EBF-9FBC-F19694A5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338E44-E660-40B1-AF8A-EF9EF05A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1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CDE57-6532-484C-851E-03F7F75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B01092-42AF-497E-858C-BD9D27B7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C01-97E3-47D2-95F7-C3449F6BDB4B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2E64D6-0C36-4345-9163-646DC57E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A8734-4EB2-4EB0-9F15-00DA02A1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0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660B7E-232B-45CE-B503-6F7DAD42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66B4-36E0-48C9-BB58-4EA710C9907D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4EE7E7-1FD2-4D3D-9C0F-3EA409A8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D3D2AE-D780-465C-A2A3-D2D4750E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9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8D93B-1086-46E5-B92A-9959A121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DF9B3-AE7E-46E5-AF7A-950D506C3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362C91-F6BA-4D85-B678-2B5FBE238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27611-BABF-4D65-A7A7-21660F1B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DB9E-E3FC-4E27-848B-5CFE560BD22B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7FB70-D8B5-4A31-B132-5B51084C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0BE83E-3D9D-4341-AAEA-7B081867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6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E2BAA-9D31-4E8F-AF30-6D9F366E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BAEBAB-34DF-47E9-986A-6D94E9C11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F227B-0B55-425C-876E-3F54D57A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F66F6-D922-44E6-9D6A-17C7B66E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68555-6CC7-443C-B28B-96B94C811697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5E9C7-372C-4FE8-AEC6-3B0184A9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8EAD4-5ACB-45ED-A0FA-F4934111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D763-F7B6-42F5-AD02-41C9E52A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11106-8459-4984-AD75-AE486090D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B4ADF-DA6C-4EED-AF89-AEC49DE0F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FA772-C436-4953-AF0B-636AEADEE00E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981E7-1FEE-4C20-B3A7-23D84BBBE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7E5D8-8DDB-40EC-ACAB-C31C654C1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7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AEB6A-A37D-4169-9D65-D89BDC5E2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Deep Learning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E63CDF-C861-41BB-B0B4-5DA5656F6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/>
              <a:t>문제해결 및 탐구</a:t>
            </a:r>
          </a:p>
        </p:txBody>
      </p:sp>
    </p:spTree>
    <p:extLst>
      <p:ext uri="{BB962C8B-B14F-4D97-AF65-F5344CB8AC3E}">
        <p14:creationId xmlns:p14="http://schemas.microsoft.com/office/powerpoint/2010/main" val="35213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A4A8B05-9045-4698-A9C5-75F21454794B}"/>
              </a:ext>
            </a:extLst>
          </p:cNvPr>
          <p:cNvGrpSpPr/>
          <p:nvPr/>
        </p:nvGrpSpPr>
        <p:grpSpPr>
          <a:xfrm>
            <a:off x="2071518" y="2105751"/>
            <a:ext cx="8893026" cy="2646498"/>
            <a:chOff x="1649487" y="1025553"/>
            <a:chExt cx="8893026" cy="2646498"/>
          </a:xfrm>
        </p:grpSpPr>
        <p:pic>
          <p:nvPicPr>
            <p:cNvPr id="2" name="Picture 16">
              <a:extLst>
                <a:ext uri="{FF2B5EF4-FFF2-40B4-BE49-F238E27FC236}">
                  <a16:creationId xmlns:a16="http://schemas.microsoft.com/office/drawing/2014/main" id="{06DD5BF1-C8EF-4CEB-9C6E-66011E050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49487" y="1025553"/>
              <a:ext cx="8893026" cy="26163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A448A11-3EC4-4997-84E4-AF28AADDA1D4}"/>
                </a:ext>
              </a:extLst>
            </p:cNvPr>
            <p:cNvSpPr/>
            <p:nvPr/>
          </p:nvSpPr>
          <p:spPr>
            <a:xfrm>
              <a:off x="8782257" y="3270116"/>
              <a:ext cx="1698171" cy="40193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9D9950-CCAF-43B0-83F3-5701A7CF75DC}"/>
              </a:ext>
            </a:extLst>
          </p:cNvPr>
          <p:cNvSpPr txBox="1"/>
          <p:nvPr/>
        </p:nvSpPr>
        <p:spPr>
          <a:xfrm>
            <a:off x="4196861" y="631094"/>
            <a:ext cx="379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딥러닝 결과</a:t>
            </a:r>
          </a:p>
        </p:txBody>
      </p:sp>
    </p:spTree>
    <p:extLst>
      <p:ext uri="{BB962C8B-B14F-4D97-AF65-F5344CB8AC3E}">
        <p14:creationId xmlns:p14="http://schemas.microsoft.com/office/powerpoint/2010/main" val="318710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AEB6A-A37D-4169-9D65-D89BDC5E2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7884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altLang="ko-KR" sz="3600" b="1" dirty="0"/>
              <a:t>Deep Learning</a:t>
            </a:r>
            <a:endParaRPr lang="ko-KR" altLang="en-US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E63CDF-C861-41BB-B0B4-5DA5656F6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2980"/>
            <a:ext cx="9144000" cy="1655762"/>
          </a:xfrm>
        </p:spPr>
        <p:txBody>
          <a:bodyPr/>
          <a:lstStyle/>
          <a:p>
            <a:pPr algn="r"/>
            <a:r>
              <a:rPr lang="ko-KR" altLang="en-US" b="1" dirty="0"/>
              <a:t>탐구 </a:t>
            </a:r>
            <a:r>
              <a:rPr lang="en-US" altLang="ko-KR" b="1" dirty="0"/>
              <a:t>: </a:t>
            </a:r>
            <a:r>
              <a:rPr lang="ko-KR" altLang="en-US" b="1" dirty="0"/>
              <a:t>모델 성능 개선하기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AC7EB1-2FEA-4599-A6D0-A294E2FE5CCA}"/>
              </a:ext>
            </a:extLst>
          </p:cNvPr>
          <p:cNvCxnSpPr>
            <a:cxnSpLocks/>
          </p:cNvCxnSpPr>
          <p:nvPr/>
        </p:nvCxnSpPr>
        <p:spPr>
          <a:xfrm>
            <a:off x="6329680" y="3680749"/>
            <a:ext cx="4338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40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BE3F45-6C3C-4CA9-B523-E2496D0E0C79}"/>
              </a:ext>
            </a:extLst>
          </p:cNvPr>
          <p:cNvSpPr txBox="1"/>
          <p:nvPr/>
        </p:nvSpPr>
        <p:spPr>
          <a:xfrm>
            <a:off x="3538053" y="1603162"/>
            <a:ext cx="5115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성능 개선을 위한 여러 방법들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4A921-9B89-487B-82F3-BD144388EEAE}"/>
              </a:ext>
            </a:extLst>
          </p:cNvPr>
          <p:cNvSpPr txBox="1"/>
          <p:nvPr/>
        </p:nvSpPr>
        <p:spPr>
          <a:xfrm>
            <a:off x="2317988" y="2819766"/>
            <a:ext cx="659757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훈련 방법 변경 </a:t>
            </a:r>
            <a:r>
              <a:rPr lang="en-US" altLang="ko-KR" dirty="0"/>
              <a:t>(</a:t>
            </a:r>
            <a:r>
              <a:rPr lang="ko-KR" altLang="en-US" dirty="0"/>
              <a:t>훈련 횟수</a:t>
            </a:r>
            <a:r>
              <a:rPr lang="en-US" altLang="ko-KR" dirty="0"/>
              <a:t>, </a:t>
            </a:r>
            <a:r>
              <a:rPr lang="ko-KR" altLang="en-US" dirty="0"/>
              <a:t>한번에 진행할 훈련량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인공신경망 구성 변경 </a:t>
            </a:r>
            <a:r>
              <a:rPr lang="en-US" altLang="ko-KR" dirty="0"/>
              <a:t>(</a:t>
            </a:r>
            <a:r>
              <a:rPr lang="ko-KR" altLang="en-US" dirty="0"/>
              <a:t>층 개수</a:t>
            </a:r>
            <a:r>
              <a:rPr lang="en-US" altLang="ko-KR" dirty="0"/>
              <a:t>, </a:t>
            </a:r>
            <a:r>
              <a:rPr lang="ko-KR" altLang="en-US" dirty="0"/>
              <a:t>노드 개수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훈련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평가 데이터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과적합 방지를 위한 검증 데이터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4121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FCD4930-2F42-4F5F-B4D0-B830E7949D1D}"/>
              </a:ext>
            </a:extLst>
          </p:cNvPr>
          <p:cNvGrpSpPr/>
          <p:nvPr/>
        </p:nvGrpSpPr>
        <p:grpSpPr>
          <a:xfrm>
            <a:off x="2238314" y="1715649"/>
            <a:ext cx="6925800" cy="4252013"/>
            <a:chOff x="2253860" y="1144452"/>
            <a:chExt cx="6925800" cy="4252013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C5293F8D-5804-40F4-A366-D7410FB9BE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8758" t="13084" r="60543"/>
            <a:stretch/>
          </p:blipFill>
          <p:spPr>
            <a:xfrm>
              <a:off x="2914469" y="1768508"/>
              <a:ext cx="3064747" cy="3003901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42D570C-09B1-44B8-9DF6-37CEE5F96335}"/>
                </a:ext>
              </a:extLst>
            </p:cNvPr>
            <p:cNvSpPr/>
            <p:nvPr/>
          </p:nvSpPr>
          <p:spPr>
            <a:xfrm>
              <a:off x="2914468" y="1768507"/>
              <a:ext cx="4792617" cy="2260879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C25EB0F4-579F-4E59-A99F-91265A1089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67941" t="13084" r="1"/>
            <a:stretch/>
          </p:blipFill>
          <p:spPr>
            <a:xfrm>
              <a:off x="5979216" y="1768508"/>
              <a:ext cx="3200444" cy="3003901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5BC76C-FAB3-4C58-8433-1A36085418B2}"/>
                </a:ext>
              </a:extLst>
            </p:cNvPr>
            <p:cNvSpPr txBox="1"/>
            <p:nvPr/>
          </p:nvSpPr>
          <p:spPr>
            <a:xfrm>
              <a:off x="2253860" y="266906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720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C38474-E798-453D-9F40-1184B056C509}"/>
                </a:ext>
              </a:extLst>
            </p:cNvPr>
            <p:cNvSpPr/>
            <p:nvPr/>
          </p:nvSpPr>
          <p:spPr>
            <a:xfrm>
              <a:off x="2914468" y="4029389"/>
              <a:ext cx="4792617" cy="743020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141E8A-164C-41AD-9EF6-06EA3789FD42}"/>
                </a:ext>
              </a:extLst>
            </p:cNvPr>
            <p:cNvSpPr txBox="1"/>
            <p:nvPr/>
          </p:nvSpPr>
          <p:spPr>
            <a:xfrm>
              <a:off x="2317179" y="417101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89EE-FFCF-459F-A21F-E810C6B611A2}"/>
                </a:ext>
              </a:extLst>
            </p:cNvPr>
            <p:cNvSpPr txBox="1"/>
            <p:nvPr/>
          </p:nvSpPr>
          <p:spPr>
            <a:xfrm>
              <a:off x="4864180" y="1144452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train_X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770089-30DC-435B-B8E2-CFCE6843DE46}"/>
                </a:ext>
              </a:extLst>
            </p:cNvPr>
            <p:cNvSpPr txBox="1"/>
            <p:nvPr/>
          </p:nvSpPr>
          <p:spPr>
            <a:xfrm>
              <a:off x="4909224" y="5027133"/>
              <a:ext cx="80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test_X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9ED1B7F-C977-4752-9E74-A6B28C77670E}"/>
                </a:ext>
              </a:extLst>
            </p:cNvPr>
            <p:cNvSpPr/>
            <p:nvPr/>
          </p:nvSpPr>
          <p:spPr>
            <a:xfrm>
              <a:off x="7707085" y="1768507"/>
              <a:ext cx="1472575" cy="2260879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7592B1-8167-4006-A576-57DD9F7E5A6A}"/>
                </a:ext>
              </a:extLst>
            </p:cNvPr>
            <p:cNvSpPr/>
            <p:nvPr/>
          </p:nvSpPr>
          <p:spPr>
            <a:xfrm>
              <a:off x="7707085" y="4029388"/>
              <a:ext cx="1472575" cy="74302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2FA3BE-9AD5-46A6-ADB0-10BA26A5B113}"/>
                </a:ext>
              </a:extLst>
            </p:cNvPr>
            <p:cNvSpPr txBox="1"/>
            <p:nvPr/>
          </p:nvSpPr>
          <p:spPr>
            <a:xfrm>
              <a:off x="8009597" y="1144452"/>
              <a:ext cx="867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train_y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67F192-E7B3-4B2B-AE52-F6ED653F4BE9}"/>
                </a:ext>
              </a:extLst>
            </p:cNvPr>
            <p:cNvSpPr txBox="1"/>
            <p:nvPr/>
          </p:nvSpPr>
          <p:spPr>
            <a:xfrm>
              <a:off x="8057120" y="5004470"/>
              <a:ext cx="77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test_y</a:t>
              </a:r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2950414-1589-47EA-A5E4-B428558B4250}"/>
                </a:ext>
              </a:extLst>
            </p:cNvPr>
            <p:cNvCxnSpPr>
              <a:cxnSpLocks/>
              <a:stCxn id="8" idx="2"/>
              <a:endCxn id="3" idx="0"/>
            </p:cNvCxnSpPr>
            <p:nvPr/>
          </p:nvCxnSpPr>
          <p:spPr>
            <a:xfrm>
              <a:off x="5310777" y="1513784"/>
              <a:ext cx="0" cy="25472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63149CD-A651-4BCD-9CFE-BFA174441C1E}"/>
                </a:ext>
              </a:extLst>
            </p:cNvPr>
            <p:cNvCxnSpPr>
              <a:cxnSpLocks/>
              <a:stCxn id="14" idx="2"/>
              <a:endCxn id="10" idx="0"/>
            </p:cNvCxnSpPr>
            <p:nvPr/>
          </p:nvCxnSpPr>
          <p:spPr>
            <a:xfrm>
              <a:off x="8443370" y="1513784"/>
              <a:ext cx="3" cy="25472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0F6C70-DDFA-40FF-9D02-A39DB82C79F8}"/>
                </a:ext>
              </a:extLst>
            </p:cNvPr>
            <p:cNvCxnSpPr>
              <a:cxnSpLocks/>
              <a:stCxn id="9" idx="0"/>
              <a:endCxn id="6" idx="2"/>
            </p:cNvCxnSpPr>
            <p:nvPr/>
          </p:nvCxnSpPr>
          <p:spPr>
            <a:xfrm flipV="1">
              <a:off x="5310777" y="4772409"/>
              <a:ext cx="0" cy="25472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83737FE-E0EF-4F66-919E-C40AC5D8DA1A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8443373" y="4772408"/>
              <a:ext cx="2476" cy="23206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3B1B70E-F85F-4D61-BBD0-80EC1F20D4D3}"/>
              </a:ext>
            </a:extLst>
          </p:cNvPr>
          <p:cNvSpPr txBox="1"/>
          <p:nvPr/>
        </p:nvSpPr>
        <p:spPr>
          <a:xfrm>
            <a:off x="4196862" y="631094"/>
            <a:ext cx="379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평가를 위한 데이터 준비</a:t>
            </a:r>
          </a:p>
        </p:txBody>
      </p:sp>
    </p:spTree>
    <p:extLst>
      <p:ext uri="{BB962C8B-B14F-4D97-AF65-F5344CB8AC3E}">
        <p14:creationId xmlns:p14="http://schemas.microsoft.com/office/powerpoint/2010/main" val="42105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803C3CB-996C-4FE0-BF54-AF0A4276C2BA}"/>
              </a:ext>
            </a:extLst>
          </p:cNvPr>
          <p:cNvSpPr/>
          <p:nvPr/>
        </p:nvSpPr>
        <p:spPr>
          <a:xfrm>
            <a:off x="1658813" y="695409"/>
            <a:ext cx="896480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from </a:t>
            </a:r>
            <a:r>
              <a:rPr lang="en-US" altLang="ko-KR" dirty="0" err="1">
                <a:latin typeface="+mj-lt"/>
              </a:rPr>
              <a:t>tensorflow.keras.models</a:t>
            </a:r>
            <a:r>
              <a:rPr lang="en-US" altLang="ko-KR" dirty="0">
                <a:latin typeface="+mj-lt"/>
              </a:rPr>
              <a:t> import Sequential</a:t>
            </a:r>
          </a:p>
          <a:p>
            <a:r>
              <a:rPr lang="en-US" altLang="ko-KR" dirty="0">
                <a:latin typeface="+mj-lt"/>
              </a:rPr>
              <a:t>from </a:t>
            </a:r>
            <a:r>
              <a:rPr lang="en-US" altLang="ko-KR" dirty="0" err="1">
                <a:latin typeface="+mj-lt"/>
              </a:rPr>
              <a:t>tensorflow.keras.layers</a:t>
            </a:r>
            <a:r>
              <a:rPr lang="en-US" altLang="ko-KR" dirty="0">
                <a:latin typeface="+mj-lt"/>
              </a:rPr>
              <a:t> import Dense</a:t>
            </a:r>
          </a:p>
          <a:p>
            <a:r>
              <a:rPr lang="en-US" altLang="ko-KR" dirty="0">
                <a:latin typeface="+mj-lt"/>
              </a:rPr>
              <a:t>import pandas as pd</a:t>
            </a:r>
          </a:p>
          <a:p>
            <a:r>
              <a:rPr lang="en-US" altLang="ko-KR" dirty="0"/>
              <a:t>!git clone https://github.com/taehojo/data.git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df = </a:t>
            </a:r>
            <a:r>
              <a:rPr lang="en-US" altLang="ko-KR" dirty="0" err="1">
                <a:latin typeface="+mj-lt"/>
              </a:rPr>
              <a:t>pd.read_csv</a:t>
            </a:r>
            <a:r>
              <a:rPr lang="en-US" altLang="ko-KR" dirty="0">
                <a:latin typeface="+mj-lt"/>
              </a:rPr>
              <a:t>('./data/pima-indians-diabetes3.csv’)</a:t>
            </a:r>
          </a:p>
          <a:p>
            <a:br>
              <a:rPr lang="en-US" altLang="ko-KR" dirty="0">
                <a:latin typeface="+mj-lt"/>
              </a:rPr>
            </a:br>
            <a:r>
              <a:rPr lang="en-US" altLang="ko-KR" dirty="0" err="1">
                <a:latin typeface="+mj-lt"/>
              </a:rPr>
              <a:t>train_X</a:t>
            </a:r>
            <a:r>
              <a:rPr lang="en-US" altLang="ko-KR" dirty="0">
                <a:latin typeface="+mj-lt"/>
              </a:rPr>
              <a:t> = </a:t>
            </a:r>
            <a:r>
              <a:rPr lang="en-US" altLang="ko-KR" dirty="0" err="1">
                <a:latin typeface="+mj-lt"/>
              </a:rPr>
              <a:t>df.iloc</a:t>
            </a:r>
            <a:r>
              <a:rPr lang="en-US" altLang="ko-KR" dirty="0">
                <a:latin typeface="+mj-lt"/>
              </a:rPr>
              <a:t>[:720, 0:8]</a:t>
            </a:r>
          </a:p>
          <a:p>
            <a:r>
              <a:rPr lang="en-US" altLang="ko-KR" dirty="0" err="1">
                <a:latin typeface="+mj-lt"/>
              </a:rPr>
              <a:t>train_y</a:t>
            </a:r>
            <a:r>
              <a:rPr lang="en-US" altLang="ko-KR" dirty="0">
                <a:latin typeface="+mj-lt"/>
              </a:rPr>
              <a:t> = </a:t>
            </a:r>
            <a:r>
              <a:rPr lang="en-US" altLang="ko-KR" dirty="0" err="1">
                <a:latin typeface="+mj-lt"/>
              </a:rPr>
              <a:t>df.iloc</a:t>
            </a:r>
            <a:r>
              <a:rPr lang="en-US" altLang="ko-KR" dirty="0">
                <a:latin typeface="+mj-lt"/>
              </a:rPr>
              <a:t>[:720, 8]</a:t>
            </a:r>
          </a:p>
          <a:p>
            <a:r>
              <a:rPr lang="en-US" altLang="ko-KR" dirty="0" err="1">
                <a:latin typeface="+mj-lt"/>
              </a:rPr>
              <a:t>test_X</a:t>
            </a:r>
            <a:r>
              <a:rPr lang="en-US" altLang="ko-KR" dirty="0">
                <a:latin typeface="+mj-lt"/>
              </a:rPr>
              <a:t> = </a:t>
            </a:r>
            <a:r>
              <a:rPr lang="en-US" altLang="ko-KR" dirty="0" err="1">
                <a:latin typeface="+mj-lt"/>
              </a:rPr>
              <a:t>df.iloc</a:t>
            </a:r>
            <a:r>
              <a:rPr lang="en-US" altLang="ko-KR" dirty="0">
                <a:latin typeface="+mj-lt"/>
              </a:rPr>
              <a:t>[720:, 0:8]</a:t>
            </a:r>
          </a:p>
          <a:p>
            <a:r>
              <a:rPr lang="en-US" altLang="ko-KR" dirty="0" err="1">
                <a:latin typeface="+mj-lt"/>
              </a:rPr>
              <a:t>test_y</a:t>
            </a:r>
            <a:r>
              <a:rPr lang="en-US" altLang="ko-KR" dirty="0">
                <a:latin typeface="+mj-lt"/>
              </a:rPr>
              <a:t> = </a:t>
            </a:r>
            <a:r>
              <a:rPr lang="en-US" altLang="ko-KR" dirty="0" err="1">
                <a:latin typeface="+mj-lt"/>
              </a:rPr>
              <a:t>df.iloc</a:t>
            </a:r>
            <a:r>
              <a:rPr lang="en-US" altLang="ko-KR" dirty="0">
                <a:latin typeface="+mj-lt"/>
              </a:rPr>
              <a:t>[720:, 8]</a:t>
            </a:r>
          </a:p>
          <a:p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model = Sequential()</a:t>
            </a:r>
          </a:p>
          <a:p>
            <a:r>
              <a:rPr lang="en-US" altLang="ko-KR" dirty="0" err="1">
                <a:latin typeface="+mj-lt"/>
              </a:rPr>
              <a:t>model.add</a:t>
            </a:r>
            <a:r>
              <a:rPr lang="en-US" altLang="ko-KR" dirty="0">
                <a:latin typeface="+mj-lt"/>
              </a:rPr>
              <a:t>(Dense(12, </a:t>
            </a:r>
            <a:r>
              <a:rPr lang="en-US" altLang="ko-KR" dirty="0" err="1">
                <a:latin typeface="+mj-lt"/>
              </a:rPr>
              <a:t>input_dim</a:t>
            </a:r>
            <a:r>
              <a:rPr lang="en-US" altLang="ko-KR" dirty="0">
                <a:latin typeface="+mj-lt"/>
              </a:rPr>
              <a:t>=8, activation='</a:t>
            </a:r>
            <a:r>
              <a:rPr lang="en-US" altLang="ko-KR" dirty="0" err="1">
                <a:latin typeface="+mj-lt"/>
              </a:rPr>
              <a:t>relu</a:t>
            </a:r>
            <a:r>
              <a:rPr lang="en-US" altLang="ko-KR" dirty="0">
                <a:latin typeface="+mj-lt"/>
              </a:rPr>
              <a:t>', name='Dense_1'))</a:t>
            </a:r>
          </a:p>
          <a:p>
            <a:r>
              <a:rPr lang="en-US" altLang="ko-KR" dirty="0" err="1">
                <a:latin typeface="+mj-lt"/>
              </a:rPr>
              <a:t>model.add</a:t>
            </a:r>
            <a:r>
              <a:rPr lang="en-US" altLang="ko-KR" dirty="0">
                <a:latin typeface="+mj-lt"/>
              </a:rPr>
              <a:t>(Dense(8, activation='</a:t>
            </a:r>
            <a:r>
              <a:rPr lang="en-US" altLang="ko-KR" dirty="0" err="1">
                <a:latin typeface="+mj-lt"/>
              </a:rPr>
              <a:t>relu</a:t>
            </a:r>
            <a:r>
              <a:rPr lang="en-US" altLang="ko-KR" dirty="0">
                <a:latin typeface="+mj-lt"/>
              </a:rPr>
              <a:t>', name='Dense_2'))</a:t>
            </a:r>
          </a:p>
          <a:p>
            <a:r>
              <a:rPr lang="en-US" altLang="ko-KR" dirty="0" err="1">
                <a:latin typeface="+mj-lt"/>
              </a:rPr>
              <a:t>model.add</a:t>
            </a:r>
            <a:r>
              <a:rPr lang="en-US" altLang="ko-KR" dirty="0">
                <a:latin typeface="+mj-lt"/>
              </a:rPr>
              <a:t>(Dense(1, activation='sigmoid', name='Dense_3'))</a:t>
            </a:r>
          </a:p>
          <a:p>
            <a:r>
              <a:rPr lang="en-US" altLang="ko-KR" dirty="0" err="1">
                <a:latin typeface="+mj-lt"/>
              </a:rPr>
              <a:t>model.summary</a:t>
            </a:r>
            <a:r>
              <a:rPr lang="en-US" altLang="ko-KR" dirty="0">
                <a:latin typeface="+mj-lt"/>
              </a:rPr>
              <a:t>()</a:t>
            </a:r>
          </a:p>
          <a:p>
            <a:br>
              <a:rPr lang="en-US" altLang="ko-KR" dirty="0">
                <a:latin typeface="+mj-lt"/>
              </a:rPr>
            </a:br>
            <a:r>
              <a:rPr lang="en-US" altLang="ko-KR" dirty="0" err="1">
                <a:latin typeface="+mj-lt"/>
              </a:rPr>
              <a:t>model.compile</a:t>
            </a:r>
            <a:r>
              <a:rPr lang="en-US" altLang="ko-KR" dirty="0">
                <a:latin typeface="+mj-lt"/>
              </a:rPr>
              <a:t>(loss='</a:t>
            </a:r>
            <a:r>
              <a:rPr lang="en-US" altLang="ko-KR" dirty="0" err="1">
                <a:latin typeface="+mj-lt"/>
              </a:rPr>
              <a:t>binary_crossentropy</a:t>
            </a:r>
            <a:r>
              <a:rPr lang="en-US" altLang="ko-KR" dirty="0">
                <a:latin typeface="+mj-lt"/>
              </a:rPr>
              <a:t>', optimizer='</a:t>
            </a:r>
            <a:r>
              <a:rPr lang="en-US" altLang="ko-KR" dirty="0" err="1">
                <a:latin typeface="+mj-lt"/>
              </a:rPr>
              <a:t>adam</a:t>
            </a:r>
            <a:r>
              <a:rPr lang="en-US" altLang="ko-KR" dirty="0">
                <a:latin typeface="+mj-lt"/>
              </a:rPr>
              <a:t>', metrics=['accuracy'])</a:t>
            </a:r>
          </a:p>
          <a:p>
            <a:r>
              <a:rPr lang="en-US" altLang="ko-KR" dirty="0">
                <a:latin typeface="+mj-lt"/>
              </a:rPr>
              <a:t>history = </a:t>
            </a:r>
            <a:r>
              <a:rPr lang="en-US" altLang="ko-KR" dirty="0" err="1">
                <a:latin typeface="+mj-lt"/>
              </a:rPr>
              <a:t>model.fit</a:t>
            </a:r>
            <a:r>
              <a:rPr lang="en-US" altLang="ko-KR" dirty="0">
                <a:latin typeface="+mj-lt"/>
              </a:rPr>
              <a:t>(X, y, epochs=100, </a:t>
            </a:r>
            <a:r>
              <a:rPr lang="en-US" altLang="ko-KR" dirty="0" err="1">
                <a:latin typeface="+mj-lt"/>
              </a:rPr>
              <a:t>batch_size</a:t>
            </a:r>
            <a:r>
              <a:rPr lang="en-US" altLang="ko-KR" dirty="0">
                <a:latin typeface="+mj-lt"/>
              </a:rPr>
              <a:t>=5)</a:t>
            </a:r>
          </a:p>
          <a:p>
            <a:r>
              <a:rPr lang="en-US" altLang="ko-KR" dirty="0" err="1">
                <a:latin typeface="+mj-lt"/>
              </a:rPr>
              <a:t>test_loss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 err="1">
                <a:latin typeface="+mj-lt"/>
              </a:rPr>
              <a:t>test_accuracy</a:t>
            </a:r>
            <a:r>
              <a:rPr lang="en-US" altLang="ko-KR" dirty="0">
                <a:latin typeface="+mj-lt"/>
              </a:rPr>
              <a:t> = </a:t>
            </a:r>
            <a:r>
              <a:rPr lang="en-US" altLang="ko-KR" dirty="0" err="1">
                <a:latin typeface="+mj-lt"/>
              </a:rPr>
              <a:t>model.evaluate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 err="1">
                <a:latin typeface="+mj-lt"/>
              </a:rPr>
              <a:t>test_X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 err="1">
                <a:latin typeface="+mj-lt"/>
              </a:rPr>
              <a:t>test_y</a:t>
            </a:r>
            <a:r>
              <a:rPr lang="en-US" altLang="ko-KR" dirty="0">
                <a:latin typeface="+mj-lt"/>
              </a:rPr>
              <a:t>)</a:t>
            </a:r>
          </a:p>
          <a:p>
            <a:r>
              <a:rPr lang="en-US" altLang="ko-KR" dirty="0">
                <a:latin typeface="+mj-lt"/>
              </a:rPr>
              <a:t>print('</a:t>
            </a:r>
            <a:r>
              <a:rPr lang="ko-KR" altLang="en-US" dirty="0">
                <a:latin typeface="+mj-lt"/>
              </a:rPr>
              <a:t>테스트 데이터 정확도</a:t>
            </a:r>
            <a:r>
              <a:rPr lang="en-US" altLang="ko-KR" dirty="0">
                <a:latin typeface="+mj-lt"/>
              </a:rPr>
              <a:t>', </a:t>
            </a:r>
            <a:r>
              <a:rPr lang="en-US" altLang="ko-KR" dirty="0" err="1">
                <a:latin typeface="+mj-lt"/>
              </a:rPr>
              <a:t>test_accuracy</a:t>
            </a:r>
            <a:r>
              <a:rPr lang="en-US" altLang="ko-KR" dirty="0">
                <a:latin typeface="+mj-lt"/>
              </a:rPr>
              <a:t>)</a:t>
            </a:r>
            <a:endParaRPr lang="en-US" altLang="ko-KR" b="0" dirty="0">
              <a:effectLst/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AF2D3F-4F43-447E-8923-C90B34678549}"/>
              </a:ext>
            </a:extLst>
          </p:cNvPr>
          <p:cNvSpPr/>
          <p:nvPr/>
        </p:nvSpPr>
        <p:spPr>
          <a:xfrm>
            <a:off x="1613595" y="2301074"/>
            <a:ext cx="8964805" cy="12660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0BD666-2AC0-4C48-A1AA-F68F4BC2773A}"/>
              </a:ext>
            </a:extLst>
          </p:cNvPr>
          <p:cNvSpPr/>
          <p:nvPr/>
        </p:nvSpPr>
        <p:spPr>
          <a:xfrm>
            <a:off x="1613595" y="5958672"/>
            <a:ext cx="8964805" cy="6460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F7B11-FDC6-430B-A716-AA32CF36E494}"/>
              </a:ext>
            </a:extLst>
          </p:cNvPr>
          <p:cNvSpPr txBox="1"/>
          <p:nvPr/>
        </p:nvSpPr>
        <p:spPr>
          <a:xfrm>
            <a:off x="4196862" y="133260"/>
            <a:ext cx="379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모델 평가 코드 작성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4667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C1A453-67A4-4595-BBFB-6D519A8C6C4A}"/>
              </a:ext>
            </a:extLst>
          </p:cNvPr>
          <p:cNvSpPr/>
          <p:nvPr/>
        </p:nvSpPr>
        <p:spPr>
          <a:xfrm>
            <a:off x="1954481" y="1996052"/>
            <a:ext cx="8283037" cy="37782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훈련횟수</a:t>
            </a:r>
            <a:r>
              <a:rPr lang="en-US" altLang="ko-KR" dirty="0"/>
              <a:t>(epochs)</a:t>
            </a:r>
            <a:r>
              <a:rPr lang="ko-KR" altLang="en-US" dirty="0"/>
              <a:t>와 한번에 진행할 훈련량</a:t>
            </a:r>
            <a:r>
              <a:rPr lang="en-US" altLang="ko-KR" dirty="0"/>
              <a:t>(</a:t>
            </a:r>
            <a:r>
              <a:rPr lang="en-US" altLang="ko-KR" dirty="0" err="1"/>
              <a:t>batch_size</a:t>
            </a:r>
            <a:r>
              <a:rPr lang="en-US" altLang="ko-KR" dirty="0"/>
              <a:t>)</a:t>
            </a:r>
            <a:r>
              <a:rPr lang="ko-KR" altLang="en-US" dirty="0"/>
              <a:t>을 변경해보면서</a:t>
            </a:r>
            <a:br>
              <a:rPr lang="en-US" altLang="ko-KR" dirty="0"/>
            </a:br>
            <a:r>
              <a:rPr lang="ko-KR" altLang="en-US" dirty="0"/>
              <a:t>테스트 데이터 정확도의 변화를 살펴보자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인공신경망의 층 개수와 노드 개수를 변경해보면서 테스트 데이터 정확도의</a:t>
            </a:r>
            <a:br>
              <a:rPr lang="en-US" altLang="ko-KR" dirty="0"/>
            </a:br>
            <a:r>
              <a:rPr lang="ko-KR" altLang="en-US" dirty="0"/>
              <a:t>변화를 살펴보자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위를 종합해서 적용해보고 테스트 데이터 정확도가 가장 높은 셋팅은</a:t>
            </a:r>
            <a:br>
              <a:rPr lang="en-US" altLang="ko-KR" dirty="0"/>
            </a:br>
            <a:r>
              <a:rPr lang="ko-KR" altLang="en-US" dirty="0"/>
              <a:t>어떻게 되는지 찾아보자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13AD1-4F66-4C3F-8FF2-81FBFEBDCB93}"/>
              </a:ext>
            </a:extLst>
          </p:cNvPr>
          <p:cNvSpPr txBox="1"/>
          <p:nvPr/>
        </p:nvSpPr>
        <p:spPr>
          <a:xfrm>
            <a:off x="4196862" y="852837"/>
            <a:ext cx="379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모델 평가 코드 작성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765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AEB6A-A37D-4169-9D65-D89BDC5E2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7884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altLang="ko-KR" sz="3600" b="1" dirty="0"/>
              <a:t>Deep Learning</a:t>
            </a:r>
            <a:endParaRPr lang="ko-KR" altLang="en-US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E63CDF-C861-41BB-B0B4-5DA5656F6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2980"/>
            <a:ext cx="9144000" cy="1655762"/>
          </a:xfrm>
        </p:spPr>
        <p:txBody>
          <a:bodyPr/>
          <a:lstStyle/>
          <a:p>
            <a:pPr algn="r"/>
            <a:r>
              <a:rPr lang="ko-KR" altLang="en-US" b="1" dirty="0"/>
              <a:t>탐구 </a:t>
            </a:r>
            <a:r>
              <a:rPr lang="en-US" altLang="ko-KR" b="1" dirty="0"/>
              <a:t>: </a:t>
            </a:r>
            <a:r>
              <a:rPr lang="ko-KR" altLang="en-US" b="1" dirty="0"/>
              <a:t>모델 성능 개선하기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AC7EB1-2FEA-4599-A6D0-A294E2FE5CCA}"/>
              </a:ext>
            </a:extLst>
          </p:cNvPr>
          <p:cNvCxnSpPr>
            <a:cxnSpLocks/>
          </p:cNvCxnSpPr>
          <p:nvPr/>
        </p:nvCxnSpPr>
        <p:spPr>
          <a:xfrm>
            <a:off x="6329680" y="3680749"/>
            <a:ext cx="4338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4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FCD4930-2F42-4F5F-B4D0-B830E7949D1D}"/>
              </a:ext>
            </a:extLst>
          </p:cNvPr>
          <p:cNvGrpSpPr/>
          <p:nvPr/>
        </p:nvGrpSpPr>
        <p:grpSpPr>
          <a:xfrm>
            <a:off x="2898922" y="1715649"/>
            <a:ext cx="6265192" cy="4252013"/>
            <a:chOff x="2914468" y="1144452"/>
            <a:chExt cx="6265192" cy="4252013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C5293F8D-5804-40F4-A366-D7410FB9BE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8758" t="13084" r="60543"/>
            <a:stretch/>
          </p:blipFill>
          <p:spPr>
            <a:xfrm>
              <a:off x="2914469" y="1768508"/>
              <a:ext cx="3064747" cy="3003901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42D570C-09B1-44B8-9DF6-37CEE5F96335}"/>
                </a:ext>
              </a:extLst>
            </p:cNvPr>
            <p:cNvSpPr/>
            <p:nvPr/>
          </p:nvSpPr>
          <p:spPr>
            <a:xfrm>
              <a:off x="2914468" y="1768507"/>
              <a:ext cx="4792617" cy="2260879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C25EB0F4-579F-4E59-A99F-91265A1089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67941" t="13084" r="1"/>
            <a:stretch/>
          </p:blipFill>
          <p:spPr>
            <a:xfrm>
              <a:off x="5979216" y="1768508"/>
              <a:ext cx="3200444" cy="3003901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C38474-E798-453D-9F40-1184B056C509}"/>
                </a:ext>
              </a:extLst>
            </p:cNvPr>
            <p:cNvSpPr/>
            <p:nvPr/>
          </p:nvSpPr>
          <p:spPr>
            <a:xfrm>
              <a:off x="2914468" y="4029389"/>
              <a:ext cx="4792617" cy="743020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89EE-FFCF-459F-A21F-E810C6B611A2}"/>
                </a:ext>
              </a:extLst>
            </p:cNvPr>
            <p:cNvSpPr txBox="1"/>
            <p:nvPr/>
          </p:nvSpPr>
          <p:spPr>
            <a:xfrm>
              <a:off x="4864180" y="1144452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train_X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770089-30DC-435B-B8E2-CFCE6843DE46}"/>
                </a:ext>
              </a:extLst>
            </p:cNvPr>
            <p:cNvSpPr txBox="1"/>
            <p:nvPr/>
          </p:nvSpPr>
          <p:spPr>
            <a:xfrm>
              <a:off x="4909224" y="5027133"/>
              <a:ext cx="80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test_X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9ED1B7F-C977-4752-9E74-A6B28C77670E}"/>
                </a:ext>
              </a:extLst>
            </p:cNvPr>
            <p:cNvSpPr/>
            <p:nvPr/>
          </p:nvSpPr>
          <p:spPr>
            <a:xfrm>
              <a:off x="7707085" y="1768507"/>
              <a:ext cx="1472575" cy="2260879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7592B1-8167-4006-A576-57DD9F7E5A6A}"/>
                </a:ext>
              </a:extLst>
            </p:cNvPr>
            <p:cNvSpPr/>
            <p:nvPr/>
          </p:nvSpPr>
          <p:spPr>
            <a:xfrm>
              <a:off x="7707085" y="4029388"/>
              <a:ext cx="1472575" cy="74302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2FA3BE-9AD5-46A6-ADB0-10BA26A5B113}"/>
                </a:ext>
              </a:extLst>
            </p:cNvPr>
            <p:cNvSpPr txBox="1"/>
            <p:nvPr/>
          </p:nvSpPr>
          <p:spPr>
            <a:xfrm>
              <a:off x="8009597" y="1144452"/>
              <a:ext cx="867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train_y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67F192-E7B3-4B2B-AE52-F6ED653F4BE9}"/>
                </a:ext>
              </a:extLst>
            </p:cNvPr>
            <p:cNvSpPr txBox="1"/>
            <p:nvPr/>
          </p:nvSpPr>
          <p:spPr>
            <a:xfrm>
              <a:off x="8057120" y="5004470"/>
              <a:ext cx="77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test_y</a:t>
              </a:r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2950414-1589-47EA-A5E4-B428558B4250}"/>
                </a:ext>
              </a:extLst>
            </p:cNvPr>
            <p:cNvCxnSpPr>
              <a:cxnSpLocks/>
              <a:stCxn id="8" idx="2"/>
              <a:endCxn id="3" idx="0"/>
            </p:cNvCxnSpPr>
            <p:nvPr/>
          </p:nvCxnSpPr>
          <p:spPr>
            <a:xfrm>
              <a:off x="5310777" y="1513784"/>
              <a:ext cx="0" cy="25472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63149CD-A651-4BCD-9CFE-BFA174441C1E}"/>
                </a:ext>
              </a:extLst>
            </p:cNvPr>
            <p:cNvCxnSpPr>
              <a:cxnSpLocks/>
              <a:stCxn id="14" idx="2"/>
              <a:endCxn id="10" idx="0"/>
            </p:cNvCxnSpPr>
            <p:nvPr/>
          </p:nvCxnSpPr>
          <p:spPr>
            <a:xfrm>
              <a:off x="8443370" y="1513784"/>
              <a:ext cx="3" cy="25472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0F6C70-DDFA-40FF-9D02-A39DB82C79F8}"/>
                </a:ext>
              </a:extLst>
            </p:cNvPr>
            <p:cNvCxnSpPr>
              <a:cxnSpLocks/>
              <a:stCxn id="9" idx="0"/>
              <a:endCxn id="6" idx="2"/>
            </p:cNvCxnSpPr>
            <p:nvPr/>
          </p:nvCxnSpPr>
          <p:spPr>
            <a:xfrm flipV="1">
              <a:off x="5310777" y="4772409"/>
              <a:ext cx="0" cy="25472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83737FE-E0EF-4F66-919E-C40AC5D8DA1A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8443373" y="4772408"/>
              <a:ext cx="2476" cy="23206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3B1B70E-F85F-4D61-BBD0-80EC1F20D4D3}"/>
              </a:ext>
            </a:extLst>
          </p:cNvPr>
          <p:cNvSpPr txBox="1"/>
          <p:nvPr/>
        </p:nvSpPr>
        <p:spPr>
          <a:xfrm>
            <a:off x="3547892" y="631094"/>
            <a:ext cx="509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훈련 데이터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평가 데이터 나누기</a:t>
            </a:r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842B0268-9C18-4326-83C1-9792A6B891F2}"/>
              </a:ext>
            </a:extLst>
          </p:cNvPr>
          <p:cNvSpPr/>
          <p:nvPr/>
        </p:nvSpPr>
        <p:spPr>
          <a:xfrm>
            <a:off x="2452327" y="2339704"/>
            <a:ext cx="290873" cy="2260879"/>
          </a:xfrm>
          <a:prstGeom prst="leftBracket">
            <a:avLst>
              <a:gd name="adj" fmla="val 1016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대괄호 26">
            <a:extLst>
              <a:ext uri="{FF2B5EF4-FFF2-40B4-BE49-F238E27FC236}">
                <a16:creationId xmlns:a16="http://schemas.microsoft.com/office/drawing/2014/main" id="{07B69657-D307-4529-9940-3BD5043957A2}"/>
              </a:ext>
            </a:extLst>
          </p:cNvPr>
          <p:cNvSpPr/>
          <p:nvPr/>
        </p:nvSpPr>
        <p:spPr>
          <a:xfrm>
            <a:off x="2452327" y="4597122"/>
            <a:ext cx="290873" cy="743020"/>
          </a:xfrm>
          <a:prstGeom prst="leftBracket">
            <a:avLst>
              <a:gd name="adj" fmla="val 862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C8F4F0-A1C8-4FDC-85B7-6D34C86B77EA}"/>
              </a:ext>
            </a:extLst>
          </p:cNvPr>
          <p:cNvSpPr txBox="1"/>
          <p:nvPr/>
        </p:nvSpPr>
        <p:spPr>
          <a:xfrm>
            <a:off x="2140953" y="3244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59D0C-57EF-401F-BD8E-B5A74742E9E2}"/>
              </a:ext>
            </a:extLst>
          </p:cNvPr>
          <p:cNvSpPr txBox="1"/>
          <p:nvPr/>
        </p:nvSpPr>
        <p:spPr>
          <a:xfrm>
            <a:off x="2136484" y="47839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833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803C3CB-996C-4FE0-BF54-AF0A4276C2BA}"/>
              </a:ext>
            </a:extLst>
          </p:cNvPr>
          <p:cNvSpPr/>
          <p:nvPr/>
        </p:nvSpPr>
        <p:spPr>
          <a:xfrm>
            <a:off x="1658813" y="695409"/>
            <a:ext cx="896480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from </a:t>
            </a:r>
            <a:r>
              <a:rPr lang="en-US" altLang="ko-KR" dirty="0" err="1">
                <a:latin typeface="+mj-lt"/>
              </a:rPr>
              <a:t>tensorflow.keras.models</a:t>
            </a:r>
            <a:r>
              <a:rPr lang="en-US" altLang="ko-KR" dirty="0">
                <a:latin typeface="+mj-lt"/>
              </a:rPr>
              <a:t> import Sequential</a:t>
            </a:r>
          </a:p>
          <a:p>
            <a:r>
              <a:rPr lang="en-US" altLang="ko-KR" dirty="0">
                <a:latin typeface="+mj-lt"/>
              </a:rPr>
              <a:t>from </a:t>
            </a:r>
            <a:r>
              <a:rPr lang="en-US" altLang="ko-KR" dirty="0" err="1">
                <a:latin typeface="+mj-lt"/>
              </a:rPr>
              <a:t>tensorflow.keras.layers</a:t>
            </a:r>
            <a:r>
              <a:rPr lang="en-US" altLang="ko-KR" dirty="0">
                <a:latin typeface="+mj-lt"/>
              </a:rPr>
              <a:t> import Dense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tensorflow.keras.model_selection</a:t>
            </a:r>
            <a:r>
              <a:rPr lang="en-US" altLang="ko-KR" dirty="0"/>
              <a:t> import </a:t>
            </a:r>
            <a:r>
              <a:rPr lang="en-US" altLang="ko-KR" dirty="0" err="1"/>
              <a:t>train_test_split</a:t>
            </a:r>
            <a:endParaRPr lang="en-US" altLang="ko-KR" dirty="0"/>
          </a:p>
          <a:p>
            <a:r>
              <a:rPr lang="en-US" altLang="ko-KR" dirty="0">
                <a:latin typeface="+mj-lt"/>
              </a:rPr>
              <a:t>import pandas as pd</a:t>
            </a:r>
          </a:p>
          <a:p>
            <a:r>
              <a:rPr lang="en-US" altLang="ko-KR" dirty="0"/>
              <a:t>!git clone https://github.com/taehojo/data.git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df = </a:t>
            </a:r>
            <a:r>
              <a:rPr lang="en-US" altLang="ko-KR" dirty="0" err="1">
                <a:latin typeface="+mj-lt"/>
              </a:rPr>
              <a:t>pd.read_csv</a:t>
            </a:r>
            <a:r>
              <a:rPr lang="en-US" altLang="ko-KR" dirty="0">
                <a:latin typeface="+mj-lt"/>
              </a:rPr>
              <a:t>('./data/pima-indians-diabetes3.csv’)</a:t>
            </a:r>
          </a:p>
          <a:p>
            <a:br>
              <a:rPr lang="en-US" altLang="ko-KR" dirty="0">
                <a:latin typeface="+mj-lt"/>
              </a:rPr>
            </a:br>
            <a:r>
              <a:rPr lang="en-US" altLang="ko-KR" dirty="0"/>
              <a:t>X = </a:t>
            </a:r>
            <a:r>
              <a:rPr lang="en-US" altLang="ko-KR" dirty="0" err="1"/>
              <a:t>df.iloc</a:t>
            </a:r>
            <a:r>
              <a:rPr lang="en-US" altLang="ko-KR" dirty="0"/>
              <a:t>[:, 0:8]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df.iloc</a:t>
            </a:r>
            <a:r>
              <a:rPr lang="en-US" altLang="ko-KR" dirty="0"/>
              <a:t>[:, 8]</a:t>
            </a:r>
            <a:br>
              <a:rPr lang="en-US" altLang="ko-KR" dirty="0"/>
            </a:br>
            <a:r>
              <a:rPr lang="en-US" altLang="ko-KR" dirty="0" err="1"/>
              <a:t>train_X</a:t>
            </a:r>
            <a:r>
              <a:rPr lang="en-US" altLang="ko-KR" dirty="0"/>
              <a:t>, </a:t>
            </a:r>
            <a:r>
              <a:rPr lang="en-US" altLang="ko-KR" dirty="0" err="1"/>
              <a:t>test_X</a:t>
            </a:r>
            <a:r>
              <a:rPr lang="en-US" altLang="ko-KR" dirty="0"/>
              <a:t>, </a:t>
            </a:r>
            <a:r>
              <a:rPr lang="en-US" altLang="ko-KR" dirty="0" err="1"/>
              <a:t>train_y</a:t>
            </a:r>
            <a:r>
              <a:rPr lang="en-US" altLang="ko-KR" dirty="0"/>
              <a:t>, </a:t>
            </a:r>
            <a:r>
              <a:rPr lang="en-US" altLang="ko-KR" dirty="0" err="1"/>
              <a:t>test_y</a:t>
            </a:r>
            <a:r>
              <a:rPr lang="en-US" altLang="ko-KR" dirty="0"/>
              <a:t> = </a:t>
            </a:r>
            <a:r>
              <a:rPr lang="en-US" altLang="ko-KR" dirty="0" err="1"/>
              <a:t>train_test_split</a:t>
            </a:r>
            <a:r>
              <a:rPr lang="en-US" altLang="ko-KR" dirty="0"/>
              <a:t>(X, y, </a:t>
            </a:r>
            <a:r>
              <a:rPr lang="en-US" altLang="ko-KR" dirty="0" err="1"/>
              <a:t>test_size</a:t>
            </a:r>
            <a:r>
              <a:rPr lang="en-US" altLang="ko-KR" dirty="0"/>
              <a:t>=0.2, shuffle=True)</a:t>
            </a:r>
          </a:p>
          <a:p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model = Sequential()</a:t>
            </a:r>
          </a:p>
          <a:p>
            <a:r>
              <a:rPr lang="en-US" altLang="ko-KR" dirty="0" err="1">
                <a:latin typeface="+mj-lt"/>
              </a:rPr>
              <a:t>model.add</a:t>
            </a:r>
            <a:r>
              <a:rPr lang="en-US" altLang="ko-KR" dirty="0">
                <a:latin typeface="+mj-lt"/>
              </a:rPr>
              <a:t>(Dense(12, </a:t>
            </a:r>
            <a:r>
              <a:rPr lang="en-US" altLang="ko-KR" dirty="0" err="1">
                <a:latin typeface="+mj-lt"/>
              </a:rPr>
              <a:t>input_dim</a:t>
            </a:r>
            <a:r>
              <a:rPr lang="en-US" altLang="ko-KR" dirty="0">
                <a:latin typeface="+mj-lt"/>
              </a:rPr>
              <a:t>=8, activation='</a:t>
            </a:r>
            <a:r>
              <a:rPr lang="en-US" altLang="ko-KR" dirty="0" err="1">
                <a:latin typeface="+mj-lt"/>
              </a:rPr>
              <a:t>relu</a:t>
            </a:r>
            <a:r>
              <a:rPr lang="en-US" altLang="ko-KR" dirty="0">
                <a:latin typeface="+mj-lt"/>
              </a:rPr>
              <a:t>', name='Dense_1'))</a:t>
            </a:r>
          </a:p>
          <a:p>
            <a:r>
              <a:rPr lang="en-US" altLang="ko-KR" dirty="0" err="1">
                <a:latin typeface="+mj-lt"/>
              </a:rPr>
              <a:t>model.add</a:t>
            </a:r>
            <a:r>
              <a:rPr lang="en-US" altLang="ko-KR" dirty="0">
                <a:latin typeface="+mj-lt"/>
              </a:rPr>
              <a:t>(Dense(8, activation='</a:t>
            </a:r>
            <a:r>
              <a:rPr lang="en-US" altLang="ko-KR" dirty="0" err="1">
                <a:latin typeface="+mj-lt"/>
              </a:rPr>
              <a:t>relu</a:t>
            </a:r>
            <a:r>
              <a:rPr lang="en-US" altLang="ko-KR" dirty="0">
                <a:latin typeface="+mj-lt"/>
              </a:rPr>
              <a:t>', name='Dense_2'))</a:t>
            </a:r>
          </a:p>
          <a:p>
            <a:r>
              <a:rPr lang="en-US" altLang="ko-KR" dirty="0" err="1">
                <a:latin typeface="+mj-lt"/>
              </a:rPr>
              <a:t>model.add</a:t>
            </a:r>
            <a:r>
              <a:rPr lang="en-US" altLang="ko-KR" dirty="0">
                <a:latin typeface="+mj-lt"/>
              </a:rPr>
              <a:t>(Dense(1, activation='sigmoid', name='Dense_3'))</a:t>
            </a:r>
          </a:p>
          <a:p>
            <a:r>
              <a:rPr lang="en-US" altLang="ko-KR" dirty="0" err="1">
                <a:latin typeface="+mj-lt"/>
              </a:rPr>
              <a:t>model.summary</a:t>
            </a:r>
            <a:r>
              <a:rPr lang="en-US" altLang="ko-KR" dirty="0">
                <a:latin typeface="+mj-lt"/>
              </a:rPr>
              <a:t>()</a:t>
            </a:r>
          </a:p>
          <a:p>
            <a:br>
              <a:rPr lang="en-US" altLang="ko-KR" dirty="0">
                <a:latin typeface="+mj-lt"/>
              </a:rPr>
            </a:br>
            <a:r>
              <a:rPr lang="en-US" altLang="ko-KR" dirty="0" err="1">
                <a:latin typeface="+mj-lt"/>
              </a:rPr>
              <a:t>model.compile</a:t>
            </a:r>
            <a:r>
              <a:rPr lang="en-US" altLang="ko-KR" dirty="0">
                <a:latin typeface="+mj-lt"/>
              </a:rPr>
              <a:t>(loss='</a:t>
            </a:r>
            <a:r>
              <a:rPr lang="en-US" altLang="ko-KR" dirty="0" err="1">
                <a:latin typeface="+mj-lt"/>
              </a:rPr>
              <a:t>binary_crossentropy</a:t>
            </a:r>
            <a:r>
              <a:rPr lang="en-US" altLang="ko-KR" dirty="0">
                <a:latin typeface="+mj-lt"/>
              </a:rPr>
              <a:t>', optimizer='</a:t>
            </a:r>
            <a:r>
              <a:rPr lang="en-US" altLang="ko-KR" dirty="0" err="1">
                <a:latin typeface="+mj-lt"/>
              </a:rPr>
              <a:t>adam</a:t>
            </a:r>
            <a:r>
              <a:rPr lang="en-US" altLang="ko-KR" dirty="0">
                <a:latin typeface="+mj-lt"/>
              </a:rPr>
              <a:t>', metrics=['accuracy'])</a:t>
            </a:r>
          </a:p>
          <a:p>
            <a:r>
              <a:rPr lang="en-US" altLang="ko-KR" dirty="0">
                <a:latin typeface="+mj-lt"/>
              </a:rPr>
              <a:t>history = </a:t>
            </a:r>
            <a:r>
              <a:rPr lang="en-US" altLang="ko-KR" dirty="0" err="1">
                <a:latin typeface="+mj-lt"/>
              </a:rPr>
              <a:t>model.fit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 err="1">
                <a:latin typeface="+mj-lt"/>
              </a:rPr>
              <a:t>train_X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 err="1">
                <a:latin typeface="+mj-lt"/>
              </a:rPr>
              <a:t>train_y</a:t>
            </a:r>
            <a:r>
              <a:rPr lang="en-US" altLang="ko-KR" dirty="0">
                <a:latin typeface="+mj-lt"/>
              </a:rPr>
              <a:t>, epochs=100, batch_size=5)</a:t>
            </a:r>
          </a:p>
          <a:p>
            <a:r>
              <a:rPr lang="en-US" altLang="ko-KR" dirty="0" err="1">
                <a:latin typeface="+mj-lt"/>
              </a:rPr>
              <a:t>test_loss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 err="1">
                <a:latin typeface="+mj-lt"/>
              </a:rPr>
              <a:t>test_accuracy</a:t>
            </a:r>
            <a:r>
              <a:rPr lang="en-US" altLang="ko-KR" dirty="0">
                <a:latin typeface="+mj-lt"/>
              </a:rPr>
              <a:t> = </a:t>
            </a:r>
            <a:r>
              <a:rPr lang="en-US" altLang="ko-KR" dirty="0" err="1">
                <a:latin typeface="+mj-lt"/>
              </a:rPr>
              <a:t>model.evaluate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 err="1">
                <a:latin typeface="+mj-lt"/>
              </a:rPr>
              <a:t>test_X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 err="1">
                <a:latin typeface="+mj-lt"/>
              </a:rPr>
              <a:t>test_y</a:t>
            </a:r>
            <a:r>
              <a:rPr lang="en-US" altLang="ko-KR" dirty="0">
                <a:latin typeface="+mj-lt"/>
              </a:rPr>
              <a:t>)</a:t>
            </a:r>
          </a:p>
          <a:p>
            <a:r>
              <a:rPr lang="en-US" altLang="ko-KR" dirty="0">
                <a:latin typeface="+mj-lt"/>
              </a:rPr>
              <a:t>print('</a:t>
            </a:r>
            <a:r>
              <a:rPr lang="ko-KR" altLang="en-US" dirty="0">
                <a:latin typeface="+mj-lt"/>
              </a:rPr>
              <a:t>테스트 데이터 정확도</a:t>
            </a:r>
            <a:r>
              <a:rPr lang="en-US" altLang="ko-KR" dirty="0">
                <a:latin typeface="+mj-lt"/>
              </a:rPr>
              <a:t>', </a:t>
            </a:r>
            <a:r>
              <a:rPr lang="en-US" altLang="ko-KR" dirty="0" err="1">
                <a:latin typeface="+mj-lt"/>
              </a:rPr>
              <a:t>test_accuracy</a:t>
            </a:r>
            <a:r>
              <a:rPr lang="en-US" altLang="ko-KR" dirty="0">
                <a:latin typeface="+mj-lt"/>
              </a:rPr>
              <a:t>)</a:t>
            </a:r>
            <a:endParaRPr lang="en-US" altLang="ko-KR" b="0" dirty="0">
              <a:effectLst/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AF2D3F-4F43-447E-8923-C90B34678549}"/>
              </a:ext>
            </a:extLst>
          </p:cNvPr>
          <p:cNvSpPr/>
          <p:nvPr/>
        </p:nvSpPr>
        <p:spPr>
          <a:xfrm>
            <a:off x="1613594" y="2615087"/>
            <a:ext cx="8964805" cy="10148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F7B11-FDC6-430B-A716-AA32CF36E494}"/>
              </a:ext>
            </a:extLst>
          </p:cNvPr>
          <p:cNvSpPr txBox="1"/>
          <p:nvPr/>
        </p:nvSpPr>
        <p:spPr>
          <a:xfrm>
            <a:off x="3014506" y="133260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훈련 데이터와 테스트 데이터 나누기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9485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E921DAC8-E84C-401B-9089-F2CDF0AEE7D6}"/>
              </a:ext>
            </a:extLst>
          </p:cNvPr>
          <p:cNvGrpSpPr/>
          <p:nvPr/>
        </p:nvGrpSpPr>
        <p:grpSpPr>
          <a:xfrm>
            <a:off x="852710" y="962860"/>
            <a:ext cx="6081287" cy="4707150"/>
            <a:chOff x="2631268" y="440345"/>
            <a:chExt cx="6081287" cy="470715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1EA2BBD-232B-43C6-B7B1-C7B527C57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1268" y="1434236"/>
              <a:ext cx="5997460" cy="66299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A2DA4B1-7BE7-464A-A8E8-7144E1093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1268" y="440345"/>
              <a:ext cx="5997460" cy="67061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7C5E597-D19E-4059-B434-042F76DEE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1268" y="2420506"/>
              <a:ext cx="5989839" cy="70110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5B26008-F7F7-4359-AB45-C1E2BC6FA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1268" y="3444880"/>
              <a:ext cx="6081287" cy="67823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B5BEEEB-C6FE-48CE-9E7D-1A112A4CA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31268" y="4446394"/>
              <a:ext cx="6058425" cy="701101"/>
            </a:xfrm>
            <a:prstGeom prst="rect">
              <a:avLst/>
            </a:prstGeom>
          </p:spPr>
        </p:pic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06FEBC3-A408-4F17-B63D-EA565A7E6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40535"/>
              </p:ext>
            </p:extLst>
          </p:nvPr>
        </p:nvGraphicFramePr>
        <p:xfrm>
          <a:off x="7917478" y="1407887"/>
          <a:ext cx="329586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8620">
                  <a:extLst>
                    <a:ext uri="{9D8B030D-6E8A-4147-A177-3AD203B41FA5}">
                      <a16:colId xmlns:a16="http://schemas.microsoft.com/office/drawing/2014/main" val="1758755614"/>
                    </a:ext>
                  </a:extLst>
                </a:gridCol>
                <a:gridCol w="1098620">
                  <a:extLst>
                    <a:ext uri="{9D8B030D-6E8A-4147-A177-3AD203B41FA5}">
                      <a16:colId xmlns:a16="http://schemas.microsoft.com/office/drawing/2014/main" val="2008135468"/>
                    </a:ext>
                  </a:extLst>
                </a:gridCol>
                <a:gridCol w="1098620">
                  <a:extLst>
                    <a:ext uri="{9D8B030D-6E8A-4147-A177-3AD203B41FA5}">
                      <a16:colId xmlns:a16="http://schemas.microsoft.com/office/drawing/2014/main" val="952022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훈련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7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3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72.7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3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77.7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32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1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74.7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274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EAD2D53-8FFB-4F37-B87F-1915D6A02244}"/>
              </a:ext>
            </a:extLst>
          </p:cNvPr>
          <p:cNvSpPr txBox="1"/>
          <p:nvPr/>
        </p:nvSpPr>
        <p:spPr>
          <a:xfrm>
            <a:off x="9007724" y="3948556"/>
            <a:ext cx="111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과적합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0265EB-3C2A-43A4-A6C2-FEA6D36FAD3D}"/>
              </a:ext>
            </a:extLst>
          </p:cNvPr>
          <p:cNvSpPr txBox="1"/>
          <p:nvPr/>
        </p:nvSpPr>
        <p:spPr>
          <a:xfrm>
            <a:off x="7791524" y="4461468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학습데이터는 정확한 예측</a:t>
            </a:r>
            <a:endParaRPr lang="en-US" altLang="ko-KR" dirty="0"/>
          </a:p>
          <a:p>
            <a:pPr algn="ctr"/>
            <a:r>
              <a:rPr lang="en-US" altLang="ko-KR" dirty="0"/>
              <a:t>But </a:t>
            </a:r>
            <a:r>
              <a:rPr lang="ko-KR" altLang="en-US" dirty="0"/>
              <a:t>평가데이터는 정확도 떨어짐</a:t>
            </a:r>
          </a:p>
        </p:txBody>
      </p:sp>
    </p:spTree>
    <p:extLst>
      <p:ext uri="{BB962C8B-B14F-4D97-AF65-F5344CB8AC3E}">
        <p14:creationId xmlns:p14="http://schemas.microsoft.com/office/powerpoint/2010/main" val="198701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AEB6A-A37D-4169-9D65-D89BDC5E2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7884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altLang="ko-KR" sz="3600" b="1" dirty="0"/>
              <a:t>Deep Learning</a:t>
            </a:r>
            <a:endParaRPr lang="ko-KR" altLang="en-US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E63CDF-C861-41BB-B0B4-5DA5656F6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2980"/>
            <a:ext cx="9144000" cy="1655762"/>
          </a:xfrm>
        </p:spPr>
        <p:txBody>
          <a:bodyPr/>
          <a:lstStyle/>
          <a:p>
            <a:pPr algn="r"/>
            <a:r>
              <a:rPr lang="ko-KR" altLang="en-US" b="1" dirty="0"/>
              <a:t>돌아보기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AC7EB1-2FEA-4599-A6D0-A294E2FE5CCA}"/>
              </a:ext>
            </a:extLst>
          </p:cNvPr>
          <p:cNvCxnSpPr/>
          <p:nvPr/>
        </p:nvCxnSpPr>
        <p:spPr>
          <a:xfrm>
            <a:off x="7430947" y="3680749"/>
            <a:ext cx="32370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40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머신 러닝] 과적합 (Overfitting)과 Validation Dataset의 개념">
            <a:extLst>
              <a:ext uri="{FF2B5EF4-FFF2-40B4-BE49-F238E27FC236}">
                <a16:creationId xmlns:a16="http://schemas.microsoft.com/office/drawing/2014/main" id="{521C1A6C-CCA5-46C1-A047-86E26DCE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11" y="1756622"/>
            <a:ext cx="10801978" cy="29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CE45-F8E7-414D-8CD5-2988A8386ACC}"/>
              </a:ext>
            </a:extLst>
          </p:cNvPr>
          <p:cNvSpPr txBox="1"/>
          <p:nvPr/>
        </p:nvSpPr>
        <p:spPr>
          <a:xfrm>
            <a:off x="3721792" y="4679345"/>
            <a:ext cx="474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학습을 너무 과하게 하면 과적합 발생하므로</a:t>
            </a:r>
            <a:endParaRPr lang="en-US" altLang="ko-KR" dirty="0"/>
          </a:p>
          <a:p>
            <a:pPr algn="ctr"/>
            <a:r>
              <a:rPr lang="ko-KR" altLang="en-US" dirty="0"/>
              <a:t>최적의 학습 횟수 요구</a:t>
            </a:r>
          </a:p>
        </p:txBody>
      </p:sp>
    </p:spTree>
    <p:extLst>
      <p:ext uri="{BB962C8B-B14F-4D97-AF65-F5344CB8AC3E}">
        <p14:creationId xmlns:p14="http://schemas.microsoft.com/office/powerpoint/2010/main" val="548161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796F0F-12BE-4EBB-9652-B6524DD6A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1582" y="2005853"/>
            <a:ext cx="6051526" cy="371165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8A8859-67E0-4A76-AE37-A906343F746C}"/>
              </a:ext>
            </a:extLst>
          </p:cNvPr>
          <p:cNvSpPr txBox="1"/>
          <p:nvPr/>
        </p:nvSpPr>
        <p:spPr>
          <a:xfrm>
            <a:off x="3547892" y="631094"/>
            <a:ext cx="509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검증 데이터 나누기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89838-8C0F-40DA-B5C3-72D7D30425B6}"/>
              </a:ext>
            </a:extLst>
          </p:cNvPr>
          <p:cNvSpPr txBox="1"/>
          <p:nvPr/>
        </p:nvSpPr>
        <p:spPr>
          <a:xfrm>
            <a:off x="7556637" y="3244334"/>
            <a:ext cx="336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학습 끝난 모델 테스트 용도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C35D19-7112-440C-96DF-0B6D384DB30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323109" y="3429000"/>
            <a:ext cx="23352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4D1715-CAC6-4B26-A076-60F6B439420C}"/>
              </a:ext>
            </a:extLst>
          </p:cNvPr>
          <p:cNvSpPr txBox="1"/>
          <p:nvPr/>
        </p:nvSpPr>
        <p:spPr>
          <a:xfrm>
            <a:off x="7556637" y="4250090"/>
            <a:ext cx="3363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학습과정에 사용</a:t>
            </a:r>
            <a:endParaRPr lang="en-US" altLang="ko-KR" dirty="0"/>
          </a:p>
          <a:p>
            <a:pPr marL="285750" lvl="0" indent="-28575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과적합 방지를 위한 최적 학습 파라미터 찾기</a:t>
            </a:r>
            <a:endParaRPr lang="en-US" altLang="ko-KR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231ECFA-F9A1-4F03-B0DB-A805C485631F}"/>
              </a:ext>
            </a:extLst>
          </p:cNvPr>
          <p:cNvCxnSpPr>
            <a:cxnSpLocks/>
          </p:cNvCxnSpPr>
          <p:nvPr/>
        </p:nvCxnSpPr>
        <p:spPr>
          <a:xfrm flipH="1">
            <a:off x="6096000" y="4596010"/>
            <a:ext cx="1460636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74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4BF7B11-FDC6-430B-A716-AA32CF36E494}"/>
              </a:ext>
            </a:extLst>
          </p:cNvPr>
          <p:cNvSpPr txBox="1"/>
          <p:nvPr/>
        </p:nvSpPr>
        <p:spPr>
          <a:xfrm>
            <a:off x="3014506" y="133260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과적합 방지를 위한 검증 데이터 사용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0F3BCD-9420-49B3-96E4-EBBDB130537C}"/>
              </a:ext>
            </a:extLst>
          </p:cNvPr>
          <p:cNvSpPr/>
          <p:nvPr/>
        </p:nvSpPr>
        <p:spPr>
          <a:xfrm>
            <a:off x="5772831" y="30596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중략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C03C6-E195-44CD-91A1-4D0045519106}"/>
              </a:ext>
            </a:extLst>
          </p:cNvPr>
          <p:cNvSpPr txBox="1"/>
          <p:nvPr/>
        </p:nvSpPr>
        <p:spPr>
          <a:xfrm>
            <a:off x="4496041" y="569403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검증을 위한 라이브러리 추가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414B9D-FA55-436C-BDFB-E88585E21D56}"/>
              </a:ext>
            </a:extLst>
          </p:cNvPr>
          <p:cNvSpPr/>
          <p:nvPr/>
        </p:nvSpPr>
        <p:spPr>
          <a:xfrm>
            <a:off x="1613595" y="1241695"/>
            <a:ext cx="89648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from </a:t>
            </a:r>
            <a:r>
              <a:rPr lang="en-US" altLang="ko-KR" dirty="0" err="1">
                <a:latin typeface="+mj-lt"/>
              </a:rPr>
              <a:t>tensorflow.keras.models</a:t>
            </a:r>
            <a:r>
              <a:rPr lang="en-US" altLang="ko-KR" dirty="0">
                <a:latin typeface="+mj-lt"/>
              </a:rPr>
              <a:t> import Sequential</a:t>
            </a:r>
          </a:p>
          <a:p>
            <a:r>
              <a:rPr lang="en-US" altLang="ko-KR" dirty="0">
                <a:latin typeface="+mj-lt"/>
              </a:rPr>
              <a:t>from </a:t>
            </a:r>
            <a:r>
              <a:rPr lang="en-US" altLang="ko-KR" dirty="0" err="1">
                <a:latin typeface="+mj-lt"/>
              </a:rPr>
              <a:t>tensorflow.keras.layers</a:t>
            </a:r>
            <a:r>
              <a:rPr lang="en-US" altLang="ko-KR" dirty="0">
                <a:latin typeface="+mj-lt"/>
              </a:rPr>
              <a:t> import Dense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tensorflow.keras.model_selection</a:t>
            </a:r>
            <a:r>
              <a:rPr lang="en-US" altLang="ko-KR" dirty="0"/>
              <a:t> import </a:t>
            </a:r>
            <a:r>
              <a:rPr lang="en-US" altLang="ko-KR" dirty="0" err="1"/>
              <a:t>train_test_split</a:t>
            </a:r>
            <a:endParaRPr lang="en-US" altLang="ko-KR" dirty="0"/>
          </a:p>
          <a:p>
            <a:r>
              <a:rPr lang="en-US" altLang="ko-KR" dirty="0">
                <a:latin typeface="+mj-lt"/>
              </a:rPr>
              <a:t>import pandas as pd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tensorflow.keras.callbacks</a:t>
            </a:r>
            <a:r>
              <a:rPr lang="en-US" altLang="ko-KR" dirty="0"/>
              <a:t> import </a:t>
            </a:r>
            <a:r>
              <a:rPr lang="en-US" altLang="ko-KR" dirty="0" err="1"/>
              <a:t>EarlyStopping</a:t>
            </a:r>
            <a:r>
              <a:rPr lang="en-US" altLang="ko-KR" dirty="0"/>
              <a:t>, </a:t>
            </a:r>
            <a:r>
              <a:rPr lang="en-US" altLang="ko-KR" dirty="0" err="1"/>
              <a:t>ModelCheckpoint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2462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4BF7B11-FDC6-430B-A716-AA32CF36E494}"/>
              </a:ext>
            </a:extLst>
          </p:cNvPr>
          <p:cNvSpPr txBox="1"/>
          <p:nvPr/>
        </p:nvSpPr>
        <p:spPr>
          <a:xfrm>
            <a:off x="3014506" y="133260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과적합 방지를 위한 검증 데이터 사용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6DD328-40FF-40E0-ACB2-697BFC580478}"/>
              </a:ext>
            </a:extLst>
          </p:cNvPr>
          <p:cNvGrpSpPr/>
          <p:nvPr/>
        </p:nvGrpSpPr>
        <p:grpSpPr>
          <a:xfrm>
            <a:off x="927168" y="2088993"/>
            <a:ext cx="10337662" cy="2862322"/>
            <a:chOff x="927169" y="1730389"/>
            <a:chExt cx="10337662" cy="286232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803C3CB-996C-4FE0-BF54-AF0A4276C2BA}"/>
                </a:ext>
              </a:extLst>
            </p:cNvPr>
            <p:cNvSpPr/>
            <p:nvPr/>
          </p:nvSpPr>
          <p:spPr>
            <a:xfrm>
              <a:off x="927169" y="1730389"/>
              <a:ext cx="10337662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+mj-lt"/>
                </a:rPr>
                <a:t>model = Sequential()</a:t>
              </a:r>
            </a:p>
            <a:p>
              <a:r>
                <a:rPr lang="en-US" altLang="ko-KR" dirty="0" err="1">
                  <a:latin typeface="+mj-lt"/>
                </a:rPr>
                <a:t>model.add</a:t>
              </a:r>
              <a:r>
                <a:rPr lang="en-US" altLang="ko-KR" dirty="0">
                  <a:latin typeface="+mj-lt"/>
                </a:rPr>
                <a:t>(Dense(12, </a:t>
              </a:r>
              <a:r>
                <a:rPr lang="en-US" altLang="ko-KR" dirty="0" err="1">
                  <a:latin typeface="+mj-lt"/>
                </a:rPr>
                <a:t>input_dim</a:t>
              </a:r>
              <a:r>
                <a:rPr lang="en-US" altLang="ko-KR" dirty="0">
                  <a:latin typeface="+mj-lt"/>
                </a:rPr>
                <a:t>=8, activation='</a:t>
              </a:r>
              <a:r>
                <a:rPr lang="en-US" altLang="ko-KR" dirty="0" err="1">
                  <a:latin typeface="+mj-lt"/>
                </a:rPr>
                <a:t>relu</a:t>
              </a:r>
              <a:r>
                <a:rPr lang="en-US" altLang="ko-KR" dirty="0">
                  <a:latin typeface="+mj-lt"/>
                </a:rPr>
                <a:t>', name='Dense_1'))</a:t>
              </a:r>
            </a:p>
            <a:p>
              <a:r>
                <a:rPr lang="en-US" altLang="ko-KR" dirty="0" err="1">
                  <a:latin typeface="+mj-lt"/>
                </a:rPr>
                <a:t>model.add</a:t>
              </a:r>
              <a:r>
                <a:rPr lang="en-US" altLang="ko-KR" dirty="0">
                  <a:latin typeface="+mj-lt"/>
                </a:rPr>
                <a:t>(Dense(8, activation='</a:t>
              </a:r>
              <a:r>
                <a:rPr lang="en-US" altLang="ko-KR" dirty="0" err="1">
                  <a:latin typeface="+mj-lt"/>
                </a:rPr>
                <a:t>relu</a:t>
              </a:r>
              <a:r>
                <a:rPr lang="en-US" altLang="ko-KR" dirty="0">
                  <a:latin typeface="+mj-lt"/>
                </a:rPr>
                <a:t>', name='Dense_2'))</a:t>
              </a:r>
            </a:p>
            <a:p>
              <a:r>
                <a:rPr lang="en-US" altLang="ko-KR" dirty="0" err="1">
                  <a:latin typeface="+mj-lt"/>
                </a:rPr>
                <a:t>model.add</a:t>
              </a:r>
              <a:r>
                <a:rPr lang="en-US" altLang="ko-KR" dirty="0">
                  <a:latin typeface="+mj-lt"/>
                </a:rPr>
                <a:t>(Dense(1, activation='sigmoid', name='Dense_3'))</a:t>
              </a:r>
            </a:p>
            <a:p>
              <a:r>
                <a:rPr lang="en-US" altLang="ko-KR" dirty="0" err="1">
                  <a:latin typeface="+mj-lt"/>
                </a:rPr>
                <a:t>model.summary</a:t>
              </a:r>
              <a:r>
                <a:rPr lang="en-US" altLang="ko-KR" dirty="0">
                  <a:latin typeface="+mj-lt"/>
                </a:rPr>
                <a:t>()</a:t>
              </a:r>
            </a:p>
            <a:p>
              <a:endParaRPr lang="en-US" altLang="ko-KR" dirty="0">
                <a:latin typeface="+mj-lt"/>
              </a:endParaRPr>
            </a:p>
            <a:p>
              <a:r>
                <a:rPr lang="en-US" altLang="ko-KR" dirty="0" err="1">
                  <a:latin typeface="+mj-lt"/>
                </a:rPr>
                <a:t>model.compile</a:t>
              </a:r>
              <a:r>
                <a:rPr lang="en-US" altLang="ko-KR" dirty="0">
                  <a:latin typeface="+mj-lt"/>
                </a:rPr>
                <a:t>(loss='</a:t>
              </a:r>
              <a:r>
                <a:rPr lang="en-US" altLang="ko-KR" dirty="0" err="1">
                  <a:latin typeface="+mj-lt"/>
                </a:rPr>
                <a:t>binary_crossentropy</a:t>
              </a:r>
              <a:r>
                <a:rPr lang="en-US" altLang="ko-KR" dirty="0">
                  <a:latin typeface="+mj-lt"/>
                </a:rPr>
                <a:t>', optimizer='</a:t>
              </a:r>
              <a:r>
                <a:rPr lang="en-US" altLang="ko-KR" dirty="0" err="1">
                  <a:latin typeface="+mj-lt"/>
                </a:rPr>
                <a:t>adam</a:t>
              </a:r>
              <a:r>
                <a:rPr lang="en-US" altLang="ko-KR" dirty="0">
                  <a:latin typeface="+mj-lt"/>
                </a:rPr>
                <a:t>', metrics=['accuracy'])</a:t>
              </a:r>
            </a:p>
            <a:p>
              <a:r>
                <a:rPr lang="en-US" altLang="ko-KR" dirty="0">
                  <a:latin typeface="+mj-lt"/>
                </a:rPr>
                <a:t>history = </a:t>
              </a:r>
              <a:r>
                <a:rPr lang="en-US" altLang="ko-KR" dirty="0" err="1">
                  <a:latin typeface="+mj-lt"/>
                </a:rPr>
                <a:t>model.fit</a:t>
              </a:r>
              <a:r>
                <a:rPr lang="en-US" altLang="ko-KR" dirty="0">
                  <a:latin typeface="+mj-lt"/>
                </a:rPr>
                <a:t>(</a:t>
              </a:r>
              <a:r>
                <a:rPr lang="en-US" altLang="ko-KR" dirty="0" err="1">
                  <a:latin typeface="+mj-lt"/>
                </a:rPr>
                <a:t>train_X</a:t>
              </a:r>
              <a:r>
                <a:rPr lang="en-US" altLang="ko-KR" dirty="0">
                  <a:latin typeface="+mj-lt"/>
                </a:rPr>
                <a:t>, </a:t>
              </a:r>
              <a:r>
                <a:rPr lang="en-US" altLang="ko-KR" dirty="0" err="1">
                  <a:latin typeface="+mj-lt"/>
                </a:rPr>
                <a:t>train_y</a:t>
              </a:r>
              <a:r>
                <a:rPr lang="en-US" altLang="ko-KR" dirty="0">
                  <a:latin typeface="+mj-lt"/>
                </a:rPr>
                <a:t>, epochs=100, batch_size=5, </a:t>
              </a:r>
              <a:r>
                <a:rPr lang="en-US" altLang="ko-KR" dirty="0" err="1">
                  <a:latin typeface="+mj-lt"/>
                </a:rPr>
                <a:t>validation_split</a:t>
              </a:r>
              <a:r>
                <a:rPr lang="en-US" altLang="ko-KR" dirty="0">
                  <a:latin typeface="+mj-lt"/>
                </a:rPr>
                <a:t>=0.25)</a:t>
              </a:r>
            </a:p>
            <a:p>
              <a:r>
                <a:rPr lang="en-US" altLang="ko-KR" dirty="0" err="1">
                  <a:latin typeface="+mj-lt"/>
                </a:rPr>
                <a:t>test_loss</a:t>
              </a:r>
              <a:r>
                <a:rPr lang="en-US" altLang="ko-KR" dirty="0">
                  <a:latin typeface="+mj-lt"/>
                </a:rPr>
                <a:t>, </a:t>
              </a:r>
              <a:r>
                <a:rPr lang="en-US" altLang="ko-KR" dirty="0" err="1">
                  <a:latin typeface="+mj-lt"/>
                </a:rPr>
                <a:t>test_accuracy</a:t>
              </a:r>
              <a:r>
                <a:rPr lang="en-US" altLang="ko-KR" dirty="0">
                  <a:latin typeface="+mj-lt"/>
                </a:rPr>
                <a:t> = </a:t>
              </a:r>
              <a:r>
                <a:rPr lang="en-US" altLang="ko-KR" dirty="0" err="1">
                  <a:latin typeface="+mj-lt"/>
                </a:rPr>
                <a:t>model.evaluate</a:t>
              </a:r>
              <a:r>
                <a:rPr lang="en-US" altLang="ko-KR" dirty="0">
                  <a:latin typeface="+mj-lt"/>
                </a:rPr>
                <a:t>(</a:t>
              </a:r>
              <a:r>
                <a:rPr lang="en-US" altLang="ko-KR" dirty="0" err="1">
                  <a:latin typeface="+mj-lt"/>
                </a:rPr>
                <a:t>test_X</a:t>
              </a:r>
              <a:r>
                <a:rPr lang="en-US" altLang="ko-KR" dirty="0">
                  <a:latin typeface="+mj-lt"/>
                </a:rPr>
                <a:t>, </a:t>
              </a:r>
              <a:r>
                <a:rPr lang="en-US" altLang="ko-KR" dirty="0" err="1">
                  <a:latin typeface="+mj-lt"/>
                </a:rPr>
                <a:t>test_y</a:t>
              </a:r>
              <a:r>
                <a:rPr lang="en-US" altLang="ko-KR" dirty="0">
                  <a:latin typeface="+mj-lt"/>
                </a:rPr>
                <a:t>)</a:t>
              </a:r>
            </a:p>
            <a:p>
              <a:r>
                <a:rPr lang="en-US" altLang="ko-KR" dirty="0">
                  <a:latin typeface="+mj-lt"/>
                </a:rPr>
                <a:t>print('</a:t>
              </a:r>
              <a:r>
                <a:rPr lang="ko-KR" altLang="en-US" dirty="0">
                  <a:latin typeface="+mj-lt"/>
                </a:rPr>
                <a:t>테스트 데이터 정확도</a:t>
              </a:r>
              <a:r>
                <a:rPr lang="en-US" altLang="ko-KR" dirty="0">
                  <a:latin typeface="+mj-lt"/>
                </a:rPr>
                <a:t>', </a:t>
              </a:r>
              <a:r>
                <a:rPr lang="en-US" altLang="ko-KR" dirty="0" err="1">
                  <a:latin typeface="+mj-lt"/>
                </a:rPr>
                <a:t>test_accuracy</a:t>
              </a:r>
              <a:r>
                <a:rPr lang="en-US" altLang="ko-KR" dirty="0">
                  <a:latin typeface="+mj-lt"/>
                </a:rPr>
                <a:t>)</a:t>
              </a:r>
              <a:endParaRPr lang="en-US" altLang="ko-KR" b="0" dirty="0">
                <a:effectLst/>
                <a:latin typeface="+mj-lt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C22E43D-392D-43FD-9185-F4BD4A10FC07}"/>
                </a:ext>
              </a:extLst>
            </p:cNvPr>
            <p:cNvSpPr/>
            <p:nvPr/>
          </p:nvSpPr>
          <p:spPr>
            <a:xfrm>
              <a:off x="7466551" y="3675187"/>
              <a:ext cx="2169819" cy="35169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0F3BCD-9420-49B3-96E4-EBBDB130537C}"/>
              </a:ext>
            </a:extLst>
          </p:cNvPr>
          <p:cNvSpPr/>
          <p:nvPr/>
        </p:nvSpPr>
        <p:spPr>
          <a:xfrm>
            <a:off x="5772832" y="13748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중략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C03C6-E195-44CD-91A1-4D0045519106}"/>
              </a:ext>
            </a:extLst>
          </p:cNvPr>
          <p:cNvSpPr txBox="1"/>
          <p:nvPr/>
        </p:nvSpPr>
        <p:spPr>
          <a:xfrm>
            <a:off x="4998584" y="56940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검증 데이터 나누기</a:t>
            </a:r>
          </a:p>
        </p:txBody>
      </p:sp>
    </p:spTree>
    <p:extLst>
      <p:ext uri="{BB962C8B-B14F-4D97-AF65-F5344CB8AC3E}">
        <p14:creationId xmlns:p14="http://schemas.microsoft.com/office/powerpoint/2010/main" val="755929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4BF7B11-FDC6-430B-A716-AA32CF36E494}"/>
              </a:ext>
            </a:extLst>
          </p:cNvPr>
          <p:cNvSpPr txBox="1"/>
          <p:nvPr/>
        </p:nvSpPr>
        <p:spPr>
          <a:xfrm>
            <a:off x="3014506" y="645727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과적합 방지를 위한 검증 데이터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C03C6-E195-44CD-91A1-4D0045519106}"/>
              </a:ext>
            </a:extLst>
          </p:cNvPr>
          <p:cNvSpPr txBox="1"/>
          <p:nvPr/>
        </p:nvSpPr>
        <p:spPr>
          <a:xfrm>
            <a:off x="3755466" y="1081870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모델 학습 결과 데이터 프레임 생성 및 확인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EBF4E5-B64C-4103-A65D-F4A4A362207C}"/>
              </a:ext>
            </a:extLst>
          </p:cNvPr>
          <p:cNvSpPr/>
          <p:nvPr/>
        </p:nvSpPr>
        <p:spPr>
          <a:xfrm>
            <a:off x="927168" y="21341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+mj-lt"/>
              </a:rPr>
              <a:t>hist_df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+mj-lt"/>
              </a:rPr>
              <a:t>pd.DataFrame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+mj-lt"/>
              </a:rPr>
              <a:t>history.history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+mj-lt"/>
              </a:rPr>
              <a:t>hist_df</a:t>
            </a:r>
            <a:endParaRPr lang="en-US" altLang="ko-KR" b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44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4BF7B11-FDC6-430B-A716-AA32CF36E494}"/>
              </a:ext>
            </a:extLst>
          </p:cNvPr>
          <p:cNvSpPr txBox="1"/>
          <p:nvPr/>
        </p:nvSpPr>
        <p:spPr>
          <a:xfrm>
            <a:off x="3014506" y="645727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과적합 방지를 위한 검증 데이터 사용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03C3CB-996C-4FE0-BF54-AF0A4276C2BA}"/>
              </a:ext>
            </a:extLst>
          </p:cNvPr>
          <p:cNvSpPr/>
          <p:nvPr/>
        </p:nvSpPr>
        <p:spPr>
          <a:xfrm>
            <a:off x="927169" y="2148602"/>
            <a:ext cx="103376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numpy as np</a:t>
            </a:r>
          </a:p>
          <a:p>
            <a:r>
              <a:rPr lang="en-US" altLang="ko-KR" dirty="0" err="1"/>
              <a:t>y_vloss</a:t>
            </a:r>
            <a:r>
              <a:rPr lang="en-US" altLang="ko-KR" dirty="0"/>
              <a:t> = np.log(</a:t>
            </a:r>
            <a:r>
              <a:rPr lang="en-US" altLang="ko-KR" dirty="0" err="1"/>
              <a:t>hist_df</a:t>
            </a:r>
            <a:r>
              <a:rPr lang="en-US" altLang="ko-KR" dirty="0"/>
              <a:t>['</a:t>
            </a:r>
            <a:r>
              <a:rPr lang="en-US" altLang="ko-KR" dirty="0" err="1"/>
              <a:t>val_loss</a:t>
            </a:r>
            <a:r>
              <a:rPr lang="en-US" altLang="ko-KR" dirty="0"/>
              <a:t>'])</a:t>
            </a:r>
          </a:p>
          <a:p>
            <a:r>
              <a:rPr lang="en-US" altLang="ko-KR" dirty="0" err="1"/>
              <a:t>y_loss</a:t>
            </a:r>
            <a:r>
              <a:rPr lang="en-US" altLang="ko-KR" dirty="0"/>
              <a:t> = np.log(</a:t>
            </a:r>
            <a:r>
              <a:rPr lang="en-US" altLang="ko-KR" dirty="0" err="1"/>
              <a:t>hist_df</a:t>
            </a:r>
            <a:r>
              <a:rPr lang="en-US" altLang="ko-KR" dirty="0"/>
              <a:t>['loss'])</a:t>
            </a:r>
          </a:p>
          <a:p>
            <a:r>
              <a:rPr lang="en-US" altLang="ko-KR" dirty="0" err="1"/>
              <a:t>x_len</a:t>
            </a:r>
            <a:r>
              <a:rPr lang="en-US" altLang="ko-KR" dirty="0"/>
              <a:t> = </a:t>
            </a:r>
            <a:r>
              <a:rPr lang="en-US" altLang="ko-KR" dirty="0" err="1"/>
              <a:t>np.arange</a:t>
            </a:r>
            <a:r>
              <a:rPr lang="en-US" altLang="ko-KR" dirty="0"/>
              <a:t>(len(</a:t>
            </a:r>
            <a:r>
              <a:rPr lang="en-US" altLang="ko-KR" dirty="0" err="1"/>
              <a:t>y_loss</a:t>
            </a:r>
            <a:r>
              <a:rPr lang="en-US" altLang="ko-KR" dirty="0"/>
              <a:t>))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</a:t>
            </a:r>
            <a:r>
              <a:rPr lang="en-US" altLang="ko-KR" dirty="0" err="1"/>
              <a:t>x_len</a:t>
            </a:r>
            <a:r>
              <a:rPr lang="en-US" altLang="ko-KR" dirty="0"/>
              <a:t>, </a:t>
            </a:r>
            <a:r>
              <a:rPr lang="en-US" altLang="ko-KR" dirty="0" err="1"/>
              <a:t>y_vloss</a:t>
            </a:r>
            <a:r>
              <a:rPr lang="en-US" altLang="ko-KR" dirty="0"/>
              <a:t>, 'o', c='red', </a:t>
            </a:r>
            <a:r>
              <a:rPr lang="en-US" altLang="ko-KR" dirty="0" err="1"/>
              <a:t>markersize</a:t>
            </a:r>
            <a:r>
              <a:rPr lang="en-US" altLang="ko-KR" dirty="0"/>
              <a:t>=2, label='</a:t>
            </a:r>
            <a:r>
              <a:rPr lang="en-US" altLang="ko-KR" dirty="0" err="1"/>
              <a:t>Validationset_loss</a:t>
            </a:r>
            <a:r>
              <a:rPr lang="en-US" altLang="ko-KR" dirty="0"/>
              <a:t>')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</a:t>
            </a:r>
            <a:r>
              <a:rPr lang="en-US" altLang="ko-KR" dirty="0" err="1"/>
              <a:t>x_len</a:t>
            </a:r>
            <a:r>
              <a:rPr lang="en-US" altLang="ko-KR" dirty="0"/>
              <a:t>, </a:t>
            </a:r>
            <a:r>
              <a:rPr lang="en-US" altLang="ko-KR" dirty="0" err="1"/>
              <a:t>y_loss</a:t>
            </a:r>
            <a:r>
              <a:rPr lang="en-US" altLang="ko-KR" dirty="0"/>
              <a:t>, 'o', c='blue', </a:t>
            </a:r>
            <a:r>
              <a:rPr lang="en-US" altLang="ko-KR" dirty="0" err="1"/>
              <a:t>markersize</a:t>
            </a:r>
            <a:r>
              <a:rPr lang="en-US" altLang="ko-KR" dirty="0"/>
              <a:t>=2, label='</a:t>
            </a:r>
            <a:r>
              <a:rPr lang="en-US" altLang="ko-KR" dirty="0" err="1"/>
              <a:t>Trainset_loss</a:t>
            </a:r>
            <a:r>
              <a:rPr lang="en-US" altLang="ko-KR" dirty="0"/>
              <a:t>')</a:t>
            </a:r>
          </a:p>
          <a:p>
            <a:r>
              <a:rPr lang="en-US" altLang="ko-KR" dirty="0" err="1"/>
              <a:t>plt.legend</a:t>
            </a:r>
            <a:r>
              <a:rPr lang="en-US" altLang="ko-KR" dirty="0"/>
              <a:t>(loc='upper right')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('epoch')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('loss')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C03C6-E195-44CD-91A1-4D0045519106}"/>
              </a:ext>
            </a:extLst>
          </p:cNvPr>
          <p:cNvSpPr txBox="1"/>
          <p:nvPr/>
        </p:nvSpPr>
        <p:spPr>
          <a:xfrm>
            <a:off x="3680933" y="108187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학습 데이터와 검증 데이터 학습 결과 시각화</a:t>
            </a:r>
          </a:p>
        </p:txBody>
      </p:sp>
    </p:spTree>
    <p:extLst>
      <p:ext uri="{BB962C8B-B14F-4D97-AF65-F5344CB8AC3E}">
        <p14:creationId xmlns:p14="http://schemas.microsoft.com/office/powerpoint/2010/main" val="2634047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E497E04-F990-43AA-AAFF-A08A8DACD5E9}"/>
              </a:ext>
            </a:extLst>
          </p:cNvPr>
          <p:cNvGrpSpPr/>
          <p:nvPr/>
        </p:nvGrpSpPr>
        <p:grpSpPr>
          <a:xfrm>
            <a:off x="3307117" y="1112131"/>
            <a:ext cx="5459924" cy="5306160"/>
            <a:chOff x="3307117" y="1112131"/>
            <a:chExt cx="5459924" cy="530616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45359F9-3421-4141-9A6E-F9851CACC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4958" y="1886468"/>
              <a:ext cx="5342083" cy="4069433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B64E208-24BF-4DF4-8EE0-26A34714B98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4635365" y="1758462"/>
              <a:ext cx="0" cy="252213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710CDC-9488-4FEC-9F02-E470895261AB}"/>
                </a:ext>
              </a:extLst>
            </p:cNvPr>
            <p:cNvSpPr txBox="1"/>
            <p:nvPr/>
          </p:nvSpPr>
          <p:spPr>
            <a:xfrm>
              <a:off x="3307117" y="1112131"/>
              <a:ext cx="26564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검증셋의 오차가 커지기</a:t>
              </a:r>
              <a:endParaRPr lang="en-US" altLang="ko-KR" dirty="0"/>
            </a:p>
            <a:p>
              <a:pPr algn="ctr"/>
              <a:r>
                <a:rPr lang="ko-KR" altLang="en-US" dirty="0"/>
                <a:t>직전이 최적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FF94F23-0270-4D01-8BBC-C8B30A675152}"/>
                </a:ext>
              </a:extLst>
            </p:cNvPr>
            <p:cNvSpPr/>
            <p:nvPr/>
          </p:nvSpPr>
          <p:spPr>
            <a:xfrm>
              <a:off x="4691395" y="1979526"/>
              <a:ext cx="4000425" cy="397637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1A2509-E592-4C31-95B2-4AE4EAE0E09B}"/>
                </a:ext>
              </a:extLst>
            </p:cNvPr>
            <p:cNvSpPr txBox="1"/>
            <p:nvPr/>
          </p:nvSpPr>
          <p:spPr>
            <a:xfrm>
              <a:off x="5981316" y="604895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과적합 구간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6296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4BF7B11-FDC6-430B-A716-AA32CF36E494}"/>
              </a:ext>
            </a:extLst>
          </p:cNvPr>
          <p:cNvSpPr txBox="1"/>
          <p:nvPr/>
        </p:nvSpPr>
        <p:spPr>
          <a:xfrm>
            <a:off x="3014506" y="133260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과적합 방지를 위한 검증 데이터 사용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6DD328-40FF-40E0-ACB2-697BFC580478}"/>
              </a:ext>
            </a:extLst>
          </p:cNvPr>
          <p:cNvGrpSpPr/>
          <p:nvPr/>
        </p:nvGrpSpPr>
        <p:grpSpPr>
          <a:xfrm>
            <a:off x="927168" y="2088993"/>
            <a:ext cx="10337662" cy="3970318"/>
            <a:chOff x="927169" y="1730389"/>
            <a:chExt cx="10337662" cy="397031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803C3CB-996C-4FE0-BF54-AF0A4276C2BA}"/>
                </a:ext>
              </a:extLst>
            </p:cNvPr>
            <p:cNvSpPr/>
            <p:nvPr/>
          </p:nvSpPr>
          <p:spPr>
            <a:xfrm>
              <a:off x="927169" y="1730389"/>
              <a:ext cx="10337662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+mj-lt"/>
                </a:rPr>
                <a:t>model = Sequential()</a:t>
              </a:r>
            </a:p>
            <a:p>
              <a:r>
                <a:rPr lang="en-US" altLang="ko-KR" dirty="0" err="1">
                  <a:latin typeface="+mj-lt"/>
                </a:rPr>
                <a:t>model.add</a:t>
              </a:r>
              <a:r>
                <a:rPr lang="en-US" altLang="ko-KR" dirty="0">
                  <a:latin typeface="+mj-lt"/>
                </a:rPr>
                <a:t>(Dense(12, </a:t>
              </a:r>
              <a:r>
                <a:rPr lang="en-US" altLang="ko-KR" dirty="0" err="1">
                  <a:latin typeface="+mj-lt"/>
                </a:rPr>
                <a:t>input_dim</a:t>
              </a:r>
              <a:r>
                <a:rPr lang="en-US" altLang="ko-KR" dirty="0">
                  <a:latin typeface="+mj-lt"/>
                </a:rPr>
                <a:t>=8, activation='</a:t>
              </a:r>
              <a:r>
                <a:rPr lang="en-US" altLang="ko-KR" dirty="0" err="1">
                  <a:latin typeface="+mj-lt"/>
                </a:rPr>
                <a:t>relu</a:t>
              </a:r>
              <a:r>
                <a:rPr lang="en-US" altLang="ko-KR" dirty="0">
                  <a:latin typeface="+mj-lt"/>
                </a:rPr>
                <a:t>', name='Dense_1'))</a:t>
              </a:r>
            </a:p>
            <a:p>
              <a:r>
                <a:rPr lang="en-US" altLang="ko-KR" dirty="0" err="1">
                  <a:latin typeface="+mj-lt"/>
                </a:rPr>
                <a:t>model.add</a:t>
              </a:r>
              <a:r>
                <a:rPr lang="en-US" altLang="ko-KR" dirty="0">
                  <a:latin typeface="+mj-lt"/>
                </a:rPr>
                <a:t>(Dense(8, activation='</a:t>
              </a:r>
              <a:r>
                <a:rPr lang="en-US" altLang="ko-KR" dirty="0" err="1">
                  <a:latin typeface="+mj-lt"/>
                </a:rPr>
                <a:t>relu</a:t>
              </a:r>
              <a:r>
                <a:rPr lang="en-US" altLang="ko-KR" dirty="0">
                  <a:latin typeface="+mj-lt"/>
                </a:rPr>
                <a:t>', name='Dense_2'))</a:t>
              </a:r>
            </a:p>
            <a:p>
              <a:r>
                <a:rPr lang="en-US" altLang="ko-KR" dirty="0" err="1">
                  <a:latin typeface="+mj-lt"/>
                </a:rPr>
                <a:t>model.add</a:t>
              </a:r>
              <a:r>
                <a:rPr lang="en-US" altLang="ko-KR" dirty="0">
                  <a:latin typeface="+mj-lt"/>
                </a:rPr>
                <a:t>(Dense(1, activation='sigmoid', name='Dense_3'))</a:t>
              </a:r>
            </a:p>
            <a:p>
              <a:r>
                <a:rPr lang="en-US" altLang="ko-KR" dirty="0" err="1">
                  <a:latin typeface="+mj-lt"/>
                </a:rPr>
                <a:t>model.summary</a:t>
              </a:r>
              <a:r>
                <a:rPr lang="en-US" altLang="ko-KR" dirty="0">
                  <a:latin typeface="+mj-lt"/>
                </a:rPr>
                <a:t>()</a:t>
              </a:r>
            </a:p>
            <a:p>
              <a:endParaRPr lang="en-US" altLang="ko-KR" dirty="0">
                <a:latin typeface="+mj-lt"/>
              </a:endParaRPr>
            </a:p>
            <a:p>
              <a:r>
                <a:rPr lang="en-US" altLang="ko-KR" dirty="0" err="1"/>
                <a:t>early_stopping_callback</a:t>
              </a:r>
              <a:r>
                <a:rPr lang="en-US" altLang="ko-KR" dirty="0"/>
                <a:t> = </a:t>
              </a:r>
              <a:r>
                <a:rPr lang="en-US" altLang="ko-KR" dirty="0" err="1"/>
                <a:t>EarlyStopping</a:t>
              </a:r>
              <a:r>
                <a:rPr lang="en-US" altLang="ko-KR" dirty="0"/>
                <a:t>(monitor='</a:t>
              </a:r>
              <a:r>
                <a:rPr lang="en-US" altLang="ko-KR" dirty="0" err="1"/>
                <a:t>val_loss</a:t>
              </a:r>
              <a:r>
                <a:rPr lang="en-US" altLang="ko-KR" dirty="0"/>
                <a:t>', patience=20)</a:t>
              </a:r>
            </a:p>
            <a:p>
              <a:r>
                <a:rPr lang="en-US" altLang="ko-KR" dirty="0" err="1"/>
                <a:t>modelpath</a:t>
              </a:r>
              <a:r>
                <a:rPr lang="en-US" altLang="ko-KR" dirty="0"/>
                <a:t> = './data/model/earlystop.hdf5'</a:t>
              </a:r>
            </a:p>
            <a:p>
              <a:r>
                <a:rPr lang="en-US" altLang="ko-KR" dirty="0" err="1"/>
                <a:t>checkpointer</a:t>
              </a:r>
              <a:r>
                <a:rPr lang="en-US" altLang="ko-KR" dirty="0"/>
                <a:t> = </a:t>
              </a:r>
              <a:r>
                <a:rPr lang="en-US" altLang="ko-KR" dirty="0" err="1"/>
                <a:t>ModelCheckpoint</a:t>
              </a:r>
              <a:r>
                <a:rPr lang="en-US" altLang="ko-KR" dirty="0"/>
                <a:t>(</a:t>
              </a:r>
              <a:r>
                <a:rPr lang="en-US" altLang="ko-KR" dirty="0" err="1"/>
                <a:t>filepath</a:t>
              </a:r>
              <a:r>
                <a:rPr lang="en-US" altLang="ko-KR" dirty="0"/>
                <a:t>=</a:t>
              </a:r>
              <a:r>
                <a:rPr lang="en-US" altLang="ko-KR" dirty="0" err="1"/>
                <a:t>modelpath</a:t>
              </a:r>
              <a:r>
                <a:rPr lang="en-US" altLang="ko-KR" dirty="0"/>
                <a:t>, monitor='</a:t>
              </a:r>
              <a:r>
                <a:rPr lang="en-US" altLang="ko-KR" dirty="0" err="1"/>
                <a:t>val_loss</a:t>
              </a:r>
              <a:r>
                <a:rPr lang="en-US" altLang="ko-KR" dirty="0"/>
                <a:t>', </a:t>
              </a:r>
              <a:r>
                <a:rPr lang="en-US" altLang="ko-KR" dirty="0" err="1"/>
                <a:t>save_best_only</a:t>
              </a:r>
              <a:r>
                <a:rPr lang="en-US" altLang="ko-KR" dirty="0"/>
                <a:t>=True)</a:t>
              </a:r>
            </a:p>
            <a:p>
              <a:br>
                <a:rPr lang="en-US" altLang="ko-KR" dirty="0">
                  <a:latin typeface="+mj-lt"/>
                </a:rPr>
              </a:br>
              <a:r>
                <a:rPr lang="en-US" altLang="ko-KR" dirty="0" err="1">
                  <a:latin typeface="+mj-lt"/>
                </a:rPr>
                <a:t>model.compile</a:t>
              </a:r>
              <a:r>
                <a:rPr lang="en-US" altLang="ko-KR" dirty="0">
                  <a:latin typeface="+mj-lt"/>
                </a:rPr>
                <a:t>(loss='</a:t>
              </a:r>
              <a:r>
                <a:rPr lang="en-US" altLang="ko-KR" dirty="0" err="1">
                  <a:latin typeface="+mj-lt"/>
                </a:rPr>
                <a:t>binary_crossentropy</a:t>
              </a:r>
              <a:r>
                <a:rPr lang="en-US" altLang="ko-KR" dirty="0">
                  <a:latin typeface="+mj-lt"/>
                </a:rPr>
                <a:t>', optimizer='</a:t>
              </a:r>
              <a:r>
                <a:rPr lang="en-US" altLang="ko-KR" dirty="0" err="1">
                  <a:latin typeface="+mj-lt"/>
                </a:rPr>
                <a:t>adam</a:t>
              </a:r>
              <a:r>
                <a:rPr lang="en-US" altLang="ko-KR" dirty="0">
                  <a:latin typeface="+mj-lt"/>
                </a:rPr>
                <a:t>', metrics=['accuracy'])</a:t>
              </a:r>
            </a:p>
            <a:p>
              <a:r>
                <a:rPr lang="en-US" altLang="ko-KR" dirty="0">
                  <a:latin typeface="+mj-lt"/>
                </a:rPr>
                <a:t>history = </a:t>
              </a:r>
              <a:r>
                <a:rPr lang="en-US" altLang="ko-KR" dirty="0" err="1">
                  <a:latin typeface="+mj-lt"/>
                </a:rPr>
                <a:t>model.fit</a:t>
              </a:r>
              <a:r>
                <a:rPr lang="en-US" altLang="ko-KR" dirty="0">
                  <a:latin typeface="+mj-lt"/>
                </a:rPr>
                <a:t>(</a:t>
              </a:r>
              <a:r>
                <a:rPr lang="en-US" altLang="ko-KR" dirty="0" err="1">
                  <a:latin typeface="+mj-lt"/>
                </a:rPr>
                <a:t>train_X</a:t>
              </a:r>
              <a:r>
                <a:rPr lang="en-US" altLang="ko-KR" dirty="0">
                  <a:latin typeface="+mj-lt"/>
                </a:rPr>
                <a:t>, </a:t>
              </a:r>
              <a:r>
                <a:rPr lang="en-US" altLang="ko-KR" dirty="0" err="1">
                  <a:latin typeface="+mj-lt"/>
                </a:rPr>
                <a:t>train_y</a:t>
              </a:r>
              <a:r>
                <a:rPr lang="en-US" altLang="ko-KR" dirty="0">
                  <a:latin typeface="+mj-lt"/>
                </a:rPr>
                <a:t>, epochs=100, batch_size=5, </a:t>
              </a:r>
              <a:r>
                <a:rPr lang="en-US" altLang="ko-KR" dirty="0" err="1">
                  <a:latin typeface="+mj-lt"/>
                </a:rPr>
                <a:t>validation_split</a:t>
              </a:r>
              <a:r>
                <a:rPr lang="en-US" altLang="ko-KR" dirty="0">
                  <a:latin typeface="+mj-lt"/>
                </a:rPr>
                <a:t>=0.25)</a:t>
              </a:r>
            </a:p>
            <a:p>
              <a:r>
                <a:rPr lang="en-US" altLang="ko-KR" dirty="0" err="1">
                  <a:latin typeface="+mj-lt"/>
                </a:rPr>
                <a:t>test_loss</a:t>
              </a:r>
              <a:r>
                <a:rPr lang="en-US" altLang="ko-KR" dirty="0">
                  <a:latin typeface="+mj-lt"/>
                </a:rPr>
                <a:t>, </a:t>
              </a:r>
              <a:r>
                <a:rPr lang="en-US" altLang="ko-KR" dirty="0" err="1">
                  <a:latin typeface="+mj-lt"/>
                </a:rPr>
                <a:t>test_accuracy</a:t>
              </a:r>
              <a:r>
                <a:rPr lang="en-US" altLang="ko-KR" dirty="0">
                  <a:latin typeface="+mj-lt"/>
                </a:rPr>
                <a:t> = </a:t>
              </a:r>
              <a:r>
                <a:rPr lang="en-US" altLang="ko-KR" dirty="0" err="1">
                  <a:latin typeface="+mj-lt"/>
                </a:rPr>
                <a:t>model.evaluate</a:t>
              </a:r>
              <a:r>
                <a:rPr lang="en-US" altLang="ko-KR" dirty="0">
                  <a:latin typeface="+mj-lt"/>
                </a:rPr>
                <a:t>(</a:t>
              </a:r>
              <a:r>
                <a:rPr lang="en-US" altLang="ko-KR" dirty="0" err="1">
                  <a:latin typeface="+mj-lt"/>
                </a:rPr>
                <a:t>test_X</a:t>
              </a:r>
              <a:r>
                <a:rPr lang="en-US" altLang="ko-KR" dirty="0">
                  <a:latin typeface="+mj-lt"/>
                </a:rPr>
                <a:t>, </a:t>
              </a:r>
              <a:r>
                <a:rPr lang="en-US" altLang="ko-KR" dirty="0" err="1">
                  <a:latin typeface="+mj-lt"/>
                </a:rPr>
                <a:t>test_y</a:t>
              </a:r>
              <a:r>
                <a:rPr lang="en-US" altLang="ko-KR" dirty="0">
                  <a:latin typeface="+mj-lt"/>
                </a:rPr>
                <a:t>)</a:t>
              </a:r>
            </a:p>
            <a:p>
              <a:r>
                <a:rPr lang="en-US" altLang="ko-KR" dirty="0">
                  <a:latin typeface="+mj-lt"/>
                </a:rPr>
                <a:t>print('</a:t>
              </a:r>
              <a:r>
                <a:rPr lang="ko-KR" altLang="en-US" dirty="0">
                  <a:latin typeface="+mj-lt"/>
                </a:rPr>
                <a:t>테스트 데이터 정확도</a:t>
              </a:r>
              <a:r>
                <a:rPr lang="en-US" altLang="ko-KR" dirty="0">
                  <a:latin typeface="+mj-lt"/>
                </a:rPr>
                <a:t>', </a:t>
              </a:r>
              <a:r>
                <a:rPr lang="en-US" altLang="ko-KR" dirty="0" err="1">
                  <a:latin typeface="+mj-lt"/>
                </a:rPr>
                <a:t>test_accuracy</a:t>
              </a:r>
              <a:r>
                <a:rPr lang="en-US" altLang="ko-KR" dirty="0">
                  <a:latin typeface="+mj-lt"/>
                </a:rPr>
                <a:t>)</a:t>
              </a:r>
              <a:endParaRPr lang="en-US" altLang="ko-KR" b="0" dirty="0">
                <a:effectLst/>
                <a:latin typeface="+mj-lt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5AF2D3F-4F43-447E-8923-C90B34678549}"/>
                </a:ext>
              </a:extLst>
            </p:cNvPr>
            <p:cNvSpPr/>
            <p:nvPr/>
          </p:nvSpPr>
          <p:spPr>
            <a:xfrm>
              <a:off x="927169" y="3350901"/>
              <a:ext cx="10142977" cy="101488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0F3BCD-9420-49B3-96E4-EBBDB130537C}"/>
              </a:ext>
            </a:extLst>
          </p:cNvPr>
          <p:cNvSpPr/>
          <p:nvPr/>
        </p:nvSpPr>
        <p:spPr>
          <a:xfrm>
            <a:off x="5772832" y="13748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중략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C03C6-E195-44CD-91A1-4D0045519106}"/>
              </a:ext>
            </a:extLst>
          </p:cNvPr>
          <p:cNvSpPr txBox="1"/>
          <p:nvPr/>
        </p:nvSpPr>
        <p:spPr>
          <a:xfrm>
            <a:off x="3356307" y="569403"/>
            <a:ext cx="547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검증 데이터 과적합 발견 시 중단 </a:t>
            </a:r>
            <a:r>
              <a:rPr lang="en-US" altLang="ko-KR" dirty="0"/>
              <a:t>/</a:t>
            </a:r>
            <a:r>
              <a:rPr lang="ko-KR" altLang="en-US" dirty="0"/>
              <a:t> 중단 지점 저장 </a:t>
            </a:r>
          </a:p>
        </p:txBody>
      </p:sp>
    </p:spTree>
    <p:extLst>
      <p:ext uri="{BB962C8B-B14F-4D97-AF65-F5344CB8AC3E}">
        <p14:creationId xmlns:p14="http://schemas.microsoft.com/office/powerpoint/2010/main" val="585253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4BF7B11-FDC6-430B-A716-AA32CF36E494}"/>
              </a:ext>
            </a:extLst>
          </p:cNvPr>
          <p:cNvSpPr txBox="1"/>
          <p:nvPr/>
        </p:nvSpPr>
        <p:spPr>
          <a:xfrm>
            <a:off x="3014506" y="133260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과적합 방지를 위한 검증 데이터 사용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6DD328-40FF-40E0-ACB2-697BFC580478}"/>
              </a:ext>
            </a:extLst>
          </p:cNvPr>
          <p:cNvGrpSpPr/>
          <p:nvPr/>
        </p:nvGrpSpPr>
        <p:grpSpPr>
          <a:xfrm>
            <a:off x="927168" y="2088993"/>
            <a:ext cx="10337662" cy="4247317"/>
            <a:chOff x="927169" y="1730389"/>
            <a:chExt cx="10337662" cy="424731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803C3CB-996C-4FE0-BF54-AF0A4276C2BA}"/>
                </a:ext>
              </a:extLst>
            </p:cNvPr>
            <p:cNvSpPr/>
            <p:nvPr/>
          </p:nvSpPr>
          <p:spPr>
            <a:xfrm>
              <a:off x="927169" y="1730389"/>
              <a:ext cx="10337662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+mj-lt"/>
                </a:rPr>
                <a:t>model = Sequential()</a:t>
              </a:r>
            </a:p>
            <a:p>
              <a:r>
                <a:rPr lang="en-US" altLang="ko-KR" dirty="0" err="1">
                  <a:latin typeface="+mj-lt"/>
                </a:rPr>
                <a:t>model.add</a:t>
              </a:r>
              <a:r>
                <a:rPr lang="en-US" altLang="ko-KR" dirty="0">
                  <a:latin typeface="+mj-lt"/>
                </a:rPr>
                <a:t>(Dense(12, </a:t>
              </a:r>
              <a:r>
                <a:rPr lang="en-US" altLang="ko-KR" dirty="0" err="1">
                  <a:latin typeface="+mj-lt"/>
                </a:rPr>
                <a:t>input_dim</a:t>
              </a:r>
              <a:r>
                <a:rPr lang="en-US" altLang="ko-KR" dirty="0">
                  <a:latin typeface="+mj-lt"/>
                </a:rPr>
                <a:t>=8, activation='</a:t>
              </a:r>
              <a:r>
                <a:rPr lang="en-US" altLang="ko-KR" dirty="0" err="1">
                  <a:latin typeface="+mj-lt"/>
                </a:rPr>
                <a:t>relu</a:t>
              </a:r>
              <a:r>
                <a:rPr lang="en-US" altLang="ko-KR" dirty="0">
                  <a:latin typeface="+mj-lt"/>
                </a:rPr>
                <a:t>', name='Dense_1'))</a:t>
              </a:r>
            </a:p>
            <a:p>
              <a:r>
                <a:rPr lang="en-US" altLang="ko-KR" dirty="0" err="1">
                  <a:latin typeface="+mj-lt"/>
                </a:rPr>
                <a:t>model.add</a:t>
              </a:r>
              <a:r>
                <a:rPr lang="en-US" altLang="ko-KR" dirty="0">
                  <a:latin typeface="+mj-lt"/>
                </a:rPr>
                <a:t>(Dense(8, activation='</a:t>
              </a:r>
              <a:r>
                <a:rPr lang="en-US" altLang="ko-KR" dirty="0" err="1">
                  <a:latin typeface="+mj-lt"/>
                </a:rPr>
                <a:t>relu</a:t>
              </a:r>
              <a:r>
                <a:rPr lang="en-US" altLang="ko-KR" dirty="0">
                  <a:latin typeface="+mj-lt"/>
                </a:rPr>
                <a:t>', name='Dense_2'))</a:t>
              </a:r>
            </a:p>
            <a:p>
              <a:r>
                <a:rPr lang="en-US" altLang="ko-KR" dirty="0" err="1">
                  <a:latin typeface="+mj-lt"/>
                </a:rPr>
                <a:t>model.add</a:t>
              </a:r>
              <a:r>
                <a:rPr lang="en-US" altLang="ko-KR" dirty="0">
                  <a:latin typeface="+mj-lt"/>
                </a:rPr>
                <a:t>(Dense(1, activation='sigmoid', name='Dense_3'))</a:t>
              </a:r>
            </a:p>
            <a:p>
              <a:r>
                <a:rPr lang="en-US" altLang="ko-KR" dirty="0" err="1">
                  <a:latin typeface="+mj-lt"/>
                </a:rPr>
                <a:t>model.summary</a:t>
              </a:r>
              <a:r>
                <a:rPr lang="en-US" altLang="ko-KR" dirty="0">
                  <a:latin typeface="+mj-lt"/>
                </a:rPr>
                <a:t>()</a:t>
              </a:r>
            </a:p>
            <a:p>
              <a:endParaRPr lang="en-US" altLang="ko-KR" dirty="0">
                <a:latin typeface="+mj-lt"/>
              </a:endParaRPr>
            </a:p>
            <a:p>
              <a:r>
                <a:rPr lang="en-US" altLang="ko-KR" dirty="0" err="1"/>
                <a:t>early_stopping_callback</a:t>
              </a:r>
              <a:r>
                <a:rPr lang="en-US" altLang="ko-KR" dirty="0"/>
                <a:t> = </a:t>
              </a:r>
              <a:r>
                <a:rPr lang="en-US" altLang="ko-KR" dirty="0" err="1"/>
                <a:t>EarlyStopping</a:t>
              </a:r>
              <a:r>
                <a:rPr lang="en-US" altLang="ko-KR" dirty="0"/>
                <a:t>(monitor='</a:t>
              </a:r>
              <a:r>
                <a:rPr lang="en-US" altLang="ko-KR" dirty="0" err="1"/>
                <a:t>val_loss</a:t>
              </a:r>
              <a:r>
                <a:rPr lang="en-US" altLang="ko-KR" dirty="0"/>
                <a:t>', patience=20)</a:t>
              </a:r>
            </a:p>
            <a:p>
              <a:r>
                <a:rPr lang="en-US" altLang="ko-KR" dirty="0" err="1"/>
                <a:t>modelpath</a:t>
              </a:r>
              <a:r>
                <a:rPr lang="en-US" altLang="ko-KR" dirty="0"/>
                <a:t> = './data/model/earlystop.hdf5'</a:t>
              </a:r>
            </a:p>
            <a:p>
              <a:r>
                <a:rPr lang="en-US" altLang="ko-KR" dirty="0" err="1"/>
                <a:t>checkpointer</a:t>
              </a:r>
              <a:r>
                <a:rPr lang="en-US" altLang="ko-KR" dirty="0"/>
                <a:t> = </a:t>
              </a:r>
              <a:r>
                <a:rPr lang="en-US" altLang="ko-KR" dirty="0" err="1"/>
                <a:t>ModelCheckpoint</a:t>
              </a:r>
              <a:r>
                <a:rPr lang="en-US" altLang="ko-KR" dirty="0"/>
                <a:t>(</a:t>
              </a:r>
              <a:r>
                <a:rPr lang="en-US" altLang="ko-KR" dirty="0" err="1"/>
                <a:t>filepath</a:t>
              </a:r>
              <a:r>
                <a:rPr lang="en-US" altLang="ko-KR" dirty="0"/>
                <a:t>=</a:t>
              </a:r>
              <a:r>
                <a:rPr lang="en-US" altLang="ko-KR" dirty="0" err="1"/>
                <a:t>modelpath</a:t>
              </a:r>
              <a:r>
                <a:rPr lang="en-US" altLang="ko-KR" dirty="0"/>
                <a:t>, monitor='</a:t>
              </a:r>
              <a:r>
                <a:rPr lang="en-US" altLang="ko-KR" dirty="0" err="1"/>
                <a:t>val_loss</a:t>
              </a:r>
              <a:r>
                <a:rPr lang="en-US" altLang="ko-KR" dirty="0"/>
                <a:t>', </a:t>
              </a:r>
              <a:r>
                <a:rPr lang="en-US" altLang="ko-KR" dirty="0" err="1"/>
                <a:t>save_best_only</a:t>
              </a:r>
              <a:r>
                <a:rPr lang="en-US" altLang="ko-KR" dirty="0"/>
                <a:t>=True)</a:t>
              </a:r>
            </a:p>
            <a:p>
              <a:br>
                <a:rPr lang="en-US" altLang="ko-KR" dirty="0">
                  <a:latin typeface="+mj-lt"/>
                </a:rPr>
              </a:br>
              <a:r>
                <a:rPr lang="en-US" altLang="ko-KR" dirty="0" err="1">
                  <a:latin typeface="+mj-lt"/>
                </a:rPr>
                <a:t>model.compile</a:t>
              </a:r>
              <a:r>
                <a:rPr lang="en-US" altLang="ko-KR" dirty="0">
                  <a:latin typeface="+mj-lt"/>
                </a:rPr>
                <a:t>(loss='</a:t>
              </a:r>
              <a:r>
                <a:rPr lang="en-US" altLang="ko-KR" dirty="0" err="1">
                  <a:latin typeface="+mj-lt"/>
                </a:rPr>
                <a:t>binary_crossentropy</a:t>
              </a:r>
              <a:r>
                <a:rPr lang="en-US" altLang="ko-KR" dirty="0">
                  <a:latin typeface="+mj-lt"/>
                </a:rPr>
                <a:t>', optimizer='</a:t>
              </a:r>
              <a:r>
                <a:rPr lang="en-US" altLang="ko-KR" dirty="0" err="1">
                  <a:latin typeface="+mj-lt"/>
                </a:rPr>
                <a:t>adam</a:t>
              </a:r>
              <a:r>
                <a:rPr lang="en-US" altLang="ko-KR" dirty="0">
                  <a:latin typeface="+mj-lt"/>
                </a:rPr>
                <a:t>', metrics=['accuracy'])</a:t>
              </a:r>
            </a:p>
            <a:p>
              <a:r>
                <a:rPr lang="en-US" altLang="ko-KR" dirty="0">
                  <a:latin typeface="+mj-lt"/>
                </a:rPr>
                <a:t>history = </a:t>
              </a:r>
              <a:r>
                <a:rPr lang="en-US" altLang="ko-KR" dirty="0" err="1">
                  <a:latin typeface="+mj-lt"/>
                </a:rPr>
                <a:t>model.fit</a:t>
              </a:r>
              <a:r>
                <a:rPr lang="en-US" altLang="ko-KR" dirty="0">
                  <a:latin typeface="+mj-lt"/>
                </a:rPr>
                <a:t>(</a:t>
              </a:r>
              <a:r>
                <a:rPr lang="en-US" altLang="ko-KR" dirty="0" err="1">
                  <a:latin typeface="+mj-lt"/>
                </a:rPr>
                <a:t>train_X</a:t>
              </a:r>
              <a:r>
                <a:rPr lang="en-US" altLang="ko-KR" dirty="0">
                  <a:latin typeface="+mj-lt"/>
                </a:rPr>
                <a:t>, </a:t>
              </a:r>
              <a:r>
                <a:rPr lang="en-US" altLang="ko-KR" dirty="0" err="1">
                  <a:latin typeface="+mj-lt"/>
                </a:rPr>
                <a:t>train_y</a:t>
              </a:r>
              <a:r>
                <a:rPr lang="en-US" altLang="ko-KR" dirty="0">
                  <a:latin typeface="+mj-lt"/>
                </a:rPr>
                <a:t>, epochs=100, batch_size=5, </a:t>
              </a:r>
              <a:r>
                <a:rPr lang="en-US" altLang="ko-KR" dirty="0" err="1">
                  <a:latin typeface="+mj-lt"/>
                </a:rPr>
                <a:t>validation_split</a:t>
              </a:r>
              <a:r>
                <a:rPr lang="en-US" altLang="ko-KR" dirty="0">
                  <a:latin typeface="+mj-lt"/>
                </a:rPr>
                <a:t>=0.25, </a:t>
              </a:r>
              <a:r>
                <a:rPr lang="en-US" altLang="ko-KR" dirty="0"/>
                <a:t>callbacks=[</a:t>
              </a:r>
              <a:r>
                <a:rPr lang="en-US" altLang="ko-KR" dirty="0" err="1"/>
                <a:t>early_stopping_callback</a:t>
              </a:r>
              <a:r>
                <a:rPr lang="en-US" altLang="ko-KR" dirty="0"/>
                <a:t>, </a:t>
              </a:r>
              <a:r>
                <a:rPr lang="en-US" altLang="ko-KR" dirty="0" err="1"/>
                <a:t>checkpointer</a:t>
              </a:r>
              <a:r>
                <a:rPr lang="en-US" altLang="ko-KR" dirty="0"/>
                <a:t>]</a:t>
              </a:r>
              <a:r>
                <a:rPr lang="en-US" altLang="ko-KR" dirty="0">
                  <a:latin typeface="+mj-lt"/>
                </a:rPr>
                <a:t>)</a:t>
              </a:r>
            </a:p>
            <a:p>
              <a:r>
                <a:rPr lang="en-US" altLang="ko-KR" dirty="0" err="1">
                  <a:latin typeface="+mj-lt"/>
                </a:rPr>
                <a:t>test_loss</a:t>
              </a:r>
              <a:r>
                <a:rPr lang="en-US" altLang="ko-KR" dirty="0">
                  <a:latin typeface="+mj-lt"/>
                </a:rPr>
                <a:t>, </a:t>
              </a:r>
              <a:r>
                <a:rPr lang="en-US" altLang="ko-KR" dirty="0" err="1">
                  <a:latin typeface="+mj-lt"/>
                </a:rPr>
                <a:t>test_accuracy</a:t>
              </a:r>
              <a:r>
                <a:rPr lang="en-US" altLang="ko-KR" dirty="0">
                  <a:latin typeface="+mj-lt"/>
                </a:rPr>
                <a:t> = </a:t>
              </a:r>
              <a:r>
                <a:rPr lang="en-US" altLang="ko-KR" dirty="0" err="1">
                  <a:latin typeface="+mj-lt"/>
                </a:rPr>
                <a:t>model.evaluate</a:t>
              </a:r>
              <a:r>
                <a:rPr lang="en-US" altLang="ko-KR" dirty="0">
                  <a:latin typeface="+mj-lt"/>
                </a:rPr>
                <a:t>(</a:t>
              </a:r>
              <a:r>
                <a:rPr lang="en-US" altLang="ko-KR" dirty="0" err="1">
                  <a:latin typeface="+mj-lt"/>
                </a:rPr>
                <a:t>test_X</a:t>
              </a:r>
              <a:r>
                <a:rPr lang="en-US" altLang="ko-KR" dirty="0">
                  <a:latin typeface="+mj-lt"/>
                </a:rPr>
                <a:t>, </a:t>
              </a:r>
              <a:r>
                <a:rPr lang="en-US" altLang="ko-KR" dirty="0" err="1">
                  <a:latin typeface="+mj-lt"/>
                </a:rPr>
                <a:t>test_y</a:t>
              </a:r>
              <a:r>
                <a:rPr lang="en-US" altLang="ko-KR" dirty="0">
                  <a:latin typeface="+mj-lt"/>
                </a:rPr>
                <a:t>)</a:t>
              </a:r>
            </a:p>
            <a:p>
              <a:r>
                <a:rPr lang="en-US" altLang="ko-KR" dirty="0">
                  <a:latin typeface="+mj-lt"/>
                </a:rPr>
                <a:t>print('</a:t>
              </a:r>
              <a:r>
                <a:rPr lang="ko-KR" altLang="en-US" dirty="0">
                  <a:latin typeface="+mj-lt"/>
                </a:rPr>
                <a:t>테스트 데이터 정확도</a:t>
              </a:r>
              <a:r>
                <a:rPr lang="en-US" altLang="ko-KR" dirty="0">
                  <a:latin typeface="+mj-lt"/>
                </a:rPr>
                <a:t>', </a:t>
              </a:r>
              <a:r>
                <a:rPr lang="en-US" altLang="ko-KR" dirty="0" err="1">
                  <a:latin typeface="+mj-lt"/>
                </a:rPr>
                <a:t>test_accuracy</a:t>
              </a:r>
              <a:r>
                <a:rPr lang="en-US" altLang="ko-KR" dirty="0">
                  <a:latin typeface="+mj-lt"/>
                </a:rPr>
                <a:t>)</a:t>
              </a:r>
              <a:endParaRPr lang="en-US" altLang="ko-KR" b="0" dirty="0">
                <a:effectLst/>
                <a:latin typeface="+mj-lt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5AF2D3F-4F43-447E-8923-C90B34678549}"/>
                </a:ext>
              </a:extLst>
            </p:cNvPr>
            <p:cNvSpPr/>
            <p:nvPr/>
          </p:nvSpPr>
          <p:spPr>
            <a:xfrm>
              <a:off x="927169" y="3350901"/>
              <a:ext cx="10142977" cy="101488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34F506-12AB-49BA-8251-C96147E6B21A}"/>
                </a:ext>
              </a:extLst>
            </p:cNvPr>
            <p:cNvSpPr/>
            <p:nvPr/>
          </p:nvSpPr>
          <p:spPr>
            <a:xfrm>
              <a:off x="937218" y="5047408"/>
              <a:ext cx="5168832" cy="35169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0F3BCD-9420-49B3-96E4-EBBDB130537C}"/>
              </a:ext>
            </a:extLst>
          </p:cNvPr>
          <p:cNvSpPr/>
          <p:nvPr/>
        </p:nvSpPr>
        <p:spPr>
          <a:xfrm>
            <a:off x="5772832" y="13748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중략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C03C6-E195-44CD-91A1-4D0045519106}"/>
              </a:ext>
            </a:extLst>
          </p:cNvPr>
          <p:cNvSpPr txBox="1"/>
          <p:nvPr/>
        </p:nvSpPr>
        <p:spPr>
          <a:xfrm>
            <a:off x="3356307" y="569403"/>
            <a:ext cx="547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검증 데이터 과적합 발견 시 중단 </a:t>
            </a:r>
            <a:r>
              <a:rPr lang="en-US" altLang="ko-KR" dirty="0"/>
              <a:t>/</a:t>
            </a:r>
            <a:r>
              <a:rPr lang="ko-KR" altLang="en-US" dirty="0"/>
              <a:t> 중단 지점 저장 </a:t>
            </a:r>
          </a:p>
        </p:txBody>
      </p:sp>
    </p:spTree>
    <p:extLst>
      <p:ext uri="{BB962C8B-B14F-4D97-AF65-F5344CB8AC3E}">
        <p14:creationId xmlns:p14="http://schemas.microsoft.com/office/powerpoint/2010/main" val="520371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AEB6A-A37D-4169-9D65-D89BDC5E2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7884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altLang="ko-KR" sz="3600" b="1" dirty="0"/>
              <a:t>Deep Learning</a:t>
            </a:r>
            <a:endParaRPr lang="ko-KR" altLang="en-US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E63CDF-C861-41BB-B0B4-5DA5656F6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2980"/>
            <a:ext cx="9144000" cy="1655762"/>
          </a:xfrm>
        </p:spPr>
        <p:txBody>
          <a:bodyPr/>
          <a:lstStyle/>
          <a:p>
            <a:pPr algn="r"/>
            <a:r>
              <a:rPr lang="ko-KR" altLang="en-US" b="1" dirty="0"/>
              <a:t>응용 </a:t>
            </a:r>
            <a:r>
              <a:rPr lang="en-US" altLang="ko-KR" b="1" dirty="0"/>
              <a:t>: </a:t>
            </a:r>
            <a:r>
              <a:rPr lang="ko-KR" altLang="en-US" b="1" dirty="0" err="1"/>
              <a:t>손글씨</a:t>
            </a:r>
            <a:r>
              <a:rPr lang="ko-KR" altLang="en-US" b="1" dirty="0"/>
              <a:t> 인식하기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AC7EB1-2FEA-4599-A6D0-A294E2FE5CCA}"/>
              </a:ext>
            </a:extLst>
          </p:cNvPr>
          <p:cNvCxnSpPr>
            <a:cxnSpLocks/>
          </p:cNvCxnSpPr>
          <p:nvPr/>
        </p:nvCxnSpPr>
        <p:spPr>
          <a:xfrm>
            <a:off x="6329680" y="3680749"/>
            <a:ext cx="4338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2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066BB4-5079-4233-878F-CD098D3BDFCA}"/>
              </a:ext>
            </a:extLst>
          </p:cNvPr>
          <p:cNvGrpSpPr/>
          <p:nvPr/>
        </p:nvGrpSpPr>
        <p:grpSpPr>
          <a:xfrm>
            <a:off x="817593" y="2524000"/>
            <a:ext cx="2548606" cy="2453093"/>
            <a:chOff x="355368" y="159478"/>
            <a:chExt cx="3757303" cy="375730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88CABC6-BF49-4B97-BFCB-3D5799D7F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368" y="159478"/>
              <a:ext cx="3757303" cy="3757303"/>
            </a:xfrm>
            <a:prstGeom prst="ellipse">
              <a:avLst/>
            </a:prstGeom>
            <a:ln w="63500" cap="rnd">
              <a:noFill/>
            </a:ln>
            <a:effectLst/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9D0223A-6E42-42EB-8268-937273A21927}"/>
                </a:ext>
              </a:extLst>
            </p:cNvPr>
            <p:cNvCxnSpPr/>
            <p:nvPr/>
          </p:nvCxnSpPr>
          <p:spPr>
            <a:xfrm>
              <a:off x="1858899" y="1178710"/>
              <a:ext cx="62503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A2D2B00-AC1A-40F4-A1DF-839FBFC50078}"/>
                </a:ext>
              </a:extLst>
            </p:cNvPr>
            <p:cNvCxnSpPr/>
            <p:nvPr/>
          </p:nvCxnSpPr>
          <p:spPr>
            <a:xfrm>
              <a:off x="1865744" y="1606973"/>
              <a:ext cx="62503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43191D1-42D9-4574-8433-66D57D83BDB3}"/>
                </a:ext>
              </a:extLst>
            </p:cNvPr>
            <p:cNvCxnSpPr/>
            <p:nvPr/>
          </p:nvCxnSpPr>
          <p:spPr>
            <a:xfrm>
              <a:off x="1921502" y="2266730"/>
              <a:ext cx="62503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21C4F25-C3F2-4B7E-9C43-86B905EE7973}"/>
                </a:ext>
              </a:extLst>
            </p:cNvPr>
            <p:cNvCxnSpPr/>
            <p:nvPr/>
          </p:nvCxnSpPr>
          <p:spPr>
            <a:xfrm>
              <a:off x="1921502" y="2544522"/>
              <a:ext cx="62503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CD9C052-8F30-42A1-9E4A-BA13B5D2EAAC}"/>
                </a:ext>
              </a:extLst>
            </p:cNvPr>
            <p:cNvCxnSpPr/>
            <p:nvPr/>
          </p:nvCxnSpPr>
          <p:spPr>
            <a:xfrm>
              <a:off x="1400640" y="2857038"/>
              <a:ext cx="62503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CB2613-C989-46A7-ADF3-3D02F18AD3E9}"/>
                </a:ext>
              </a:extLst>
            </p:cNvPr>
            <p:cNvSpPr txBox="1"/>
            <p:nvPr/>
          </p:nvSpPr>
          <p:spPr>
            <a:xfrm>
              <a:off x="1713156" y="6018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신호전달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698E17-D64F-4691-9DD8-58424AB9B5C8}"/>
                </a:ext>
              </a:extLst>
            </p:cNvPr>
            <p:cNvSpPr txBox="1"/>
            <p:nvPr/>
          </p:nvSpPr>
          <p:spPr>
            <a:xfrm>
              <a:off x="1795435" y="297192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시냅스</a:t>
              </a: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CB838B5A-BEBB-4E35-9036-719E0EA22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992" y="2427321"/>
            <a:ext cx="4168303" cy="264644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39D1F47-5170-4968-B244-FB591F2FD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910" y="2292644"/>
            <a:ext cx="2787497" cy="278112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3DB7A9D-D63B-4AC8-9F55-C26F62065843}"/>
              </a:ext>
            </a:extLst>
          </p:cNvPr>
          <p:cNvSpPr txBox="1"/>
          <p:nvPr/>
        </p:nvSpPr>
        <p:spPr>
          <a:xfrm>
            <a:off x="4093381" y="782320"/>
            <a:ext cx="432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딥러닝과 인공신경망</a:t>
            </a:r>
          </a:p>
        </p:txBody>
      </p:sp>
    </p:spTree>
    <p:extLst>
      <p:ext uri="{BB962C8B-B14F-4D97-AF65-F5344CB8AC3E}">
        <p14:creationId xmlns:p14="http://schemas.microsoft.com/office/powerpoint/2010/main" val="1276581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F5439-25E6-4E73-82EA-FBAD45DA5623}"/>
              </a:ext>
            </a:extLst>
          </p:cNvPr>
          <p:cNvSpPr txBox="1"/>
          <p:nvPr/>
        </p:nvSpPr>
        <p:spPr>
          <a:xfrm flipH="1">
            <a:off x="1169669" y="5090160"/>
            <a:ext cx="9852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사람이 볼 때는 쉽게 알 수 있는 글씨라고 해도</a:t>
            </a:r>
            <a:endParaRPr lang="en-US" altLang="ko-KR" dirty="0"/>
          </a:p>
          <a:p>
            <a:pPr algn="ctr"/>
            <a:r>
              <a:rPr lang="ko-KR" altLang="en-US" dirty="0"/>
              <a:t>기계가 글씨의 특징과 의미를 파악하는 것은 쉽지 않다</a:t>
            </a:r>
            <a:endParaRPr lang="en-US" altLang="ko-KR" dirty="0"/>
          </a:p>
          <a:p>
            <a:pPr algn="ctr"/>
            <a:r>
              <a:rPr lang="en-US" altLang="ko-KR" dirty="0"/>
              <a:t>MNIST </a:t>
            </a:r>
            <a:r>
              <a:rPr lang="ko-KR" altLang="en-US" dirty="0"/>
              <a:t>데이터셋과 딥러닝을 이용해 모델을 만들고</a:t>
            </a:r>
            <a:endParaRPr lang="en-US" altLang="ko-KR" dirty="0"/>
          </a:p>
          <a:p>
            <a:pPr algn="ctr"/>
            <a:r>
              <a:rPr lang="ko-KR" altLang="en-US" dirty="0"/>
              <a:t>자신이 쓴 손글씨를 판단할 수 있는 프로그램을 만들어보자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0539CC-1C51-4845-9AEC-3935B1F0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1020" y="1382856"/>
            <a:ext cx="7329959" cy="290778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23730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BFECDEEE-393D-4802-A00C-8C476E0AC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556" y="1803956"/>
            <a:ext cx="5649751" cy="374288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5B3411-6C46-444B-8AE5-A1EB00F7F2BD}"/>
              </a:ext>
            </a:extLst>
          </p:cNvPr>
          <p:cNvSpPr txBox="1"/>
          <p:nvPr/>
        </p:nvSpPr>
        <p:spPr>
          <a:xfrm>
            <a:off x="3547892" y="631094"/>
            <a:ext cx="509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MNIST</a:t>
            </a:r>
            <a:r>
              <a:rPr lang="ko-KR" altLang="en-US" sz="2400" b="1" dirty="0"/>
              <a:t> 데이터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A84A6-539D-4696-9E27-E38490D61A1F}"/>
              </a:ext>
            </a:extLst>
          </p:cNvPr>
          <p:cNvSpPr txBox="1"/>
          <p:nvPr/>
        </p:nvSpPr>
        <p:spPr>
          <a:xfrm>
            <a:off x="7027696" y="1803956"/>
            <a:ext cx="4286748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미국 국립표준기술원</a:t>
            </a:r>
            <a:r>
              <a:rPr lang="en-US" altLang="ko-KR" dirty="0"/>
              <a:t>(NIST)</a:t>
            </a:r>
            <a:r>
              <a:rPr lang="ko-KR" altLang="en-US" dirty="0"/>
              <a:t>이 고등학생과 인구조사국 직원 등이 쓴 손글씨를 이용해 만든 데이터셋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7</a:t>
            </a:r>
            <a:r>
              <a:rPr lang="ko-KR" altLang="en-US" dirty="0"/>
              <a:t>만 개의 글자 이미지에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이름표를 붙임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훈련 데이터</a:t>
            </a:r>
            <a:r>
              <a:rPr lang="en-US" altLang="ko-KR" dirty="0"/>
              <a:t>(60000),</a:t>
            </a:r>
            <a:r>
              <a:rPr lang="ko-KR" altLang="en-US" dirty="0"/>
              <a:t> 테스트 데이터</a:t>
            </a:r>
            <a:r>
              <a:rPr lang="en-US" altLang="ko-KR" dirty="0"/>
              <a:t>(10000) </a:t>
            </a:r>
            <a:r>
              <a:rPr lang="ko-KR" altLang="en-US" dirty="0"/>
              <a:t>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2853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4BF7B11-FDC6-430B-A716-AA32CF36E494}"/>
              </a:ext>
            </a:extLst>
          </p:cNvPr>
          <p:cNvSpPr txBox="1"/>
          <p:nvPr/>
        </p:nvSpPr>
        <p:spPr>
          <a:xfrm>
            <a:off x="3014508" y="843237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이미지 인식을 위한 준비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414B9D-FA55-436C-BDFB-E88585E21D56}"/>
              </a:ext>
            </a:extLst>
          </p:cNvPr>
          <p:cNvSpPr/>
          <p:nvPr/>
        </p:nvSpPr>
        <p:spPr>
          <a:xfrm>
            <a:off x="1613597" y="2135899"/>
            <a:ext cx="8964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tensorflow.keras.datasets</a:t>
            </a:r>
            <a:r>
              <a:rPr lang="en-US" altLang="ko-KR" dirty="0"/>
              <a:t> import </a:t>
            </a:r>
            <a:r>
              <a:rPr lang="en-US" altLang="ko-KR" dirty="0" err="1"/>
              <a:t>mnist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tensorflow.keras.utils</a:t>
            </a:r>
            <a:r>
              <a:rPr lang="en-US" altLang="ko-KR" dirty="0"/>
              <a:t> import </a:t>
            </a:r>
            <a:r>
              <a:rPr lang="en-US" altLang="ko-KR" dirty="0" err="1"/>
              <a:t>to_categorical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train_images</a:t>
            </a:r>
            <a:r>
              <a:rPr lang="en-US" altLang="ko-KR" dirty="0"/>
              <a:t>, </a:t>
            </a:r>
            <a:r>
              <a:rPr lang="en-US" altLang="ko-KR" dirty="0" err="1"/>
              <a:t>train_labels</a:t>
            </a:r>
            <a:r>
              <a:rPr lang="en-US" altLang="ko-KR" dirty="0"/>
              <a:t>), (</a:t>
            </a:r>
            <a:r>
              <a:rPr lang="en-US" altLang="ko-KR" dirty="0" err="1"/>
              <a:t>test_images</a:t>
            </a:r>
            <a:r>
              <a:rPr lang="en-US" altLang="ko-KR" dirty="0"/>
              <a:t>, </a:t>
            </a:r>
            <a:r>
              <a:rPr lang="en-US" altLang="ko-KR" dirty="0" err="1"/>
              <a:t>test_labels</a:t>
            </a:r>
            <a:r>
              <a:rPr lang="en-US" altLang="ko-KR" dirty="0"/>
              <a:t>) = </a:t>
            </a:r>
            <a:r>
              <a:rPr lang="en-US" altLang="ko-KR" dirty="0" err="1"/>
              <a:t>mnist.load_data</a:t>
            </a:r>
            <a:r>
              <a:rPr lang="en-US" altLang="ko-KR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E7BB5-3825-42E4-B58B-648D6A6380A8}"/>
              </a:ext>
            </a:extLst>
          </p:cNvPr>
          <p:cNvSpPr txBox="1"/>
          <p:nvPr/>
        </p:nvSpPr>
        <p:spPr>
          <a:xfrm>
            <a:off x="4178652" y="1304902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라이브러리 추가 </a:t>
            </a:r>
            <a:r>
              <a:rPr lang="en-US" altLang="ko-KR" dirty="0"/>
              <a:t>/ </a:t>
            </a:r>
            <a:r>
              <a:rPr lang="ko-KR" altLang="en-US" dirty="0"/>
              <a:t>데이터 불러오기</a:t>
            </a:r>
          </a:p>
        </p:txBody>
      </p:sp>
    </p:spTree>
    <p:extLst>
      <p:ext uri="{BB962C8B-B14F-4D97-AF65-F5344CB8AC3E}">
        <p14:creationId xmlns:p14="http://schemas.microsoft.com/office/powerpoint/2010/main" val="2202124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4BF7B11-FDC6-430B-A716-AA32CF36E494}"/>
              </a:ext>
            </a:extLst>
          </p:cNvPr>
          <p:cNvSpPr txBox="1"/>
          <p:nvPr/>
        </p:nvSpPr>
        <p:spPr>
          <a:xfrm>
            <a:off x="3014508" y="843237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이미지 인식을 위한 준비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414B9D-FA55-436C-BDFB-E88585E21D56}"/>
              </a:ext>
            </a:extLst>
          </p:cNvPr>
          <p:cNvSpPr/>
          <p:nvPr/>
        </p:nvSpPr>
        <p:spPr>
          <a:xfrm>
            <a:off x="1613598" y="2135899"/>
            <a:ext cx="4817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plt.imshow</a:t>
            </a:r>
            <a:r>
              <a:rPr lang="en-US" altLang="ko-KR" dirty="0"/>
              <a:t>(</a:t>
            </a:r>
            <a:r>
              <a:rPr lang="en-US" altLang="ko-KR" dirty="0" err="1"/>
              <a:t>train_images</a:t>
            </a:r>
            <a:r>
              <a:rPr lang="en-US" altLang="ko-KR" dirty="0"/>
              <a:t>[0], </a:t>
            </a:r>
            <a:r>
              <a:rPr lang="en-US" altLang="ko-KR" dirty="0" err="1"/>
              <a:t>cmap</a:t>
            </a:r>
            <a:r>
              <a:rPr lang="en-US" altLang="ko-KR" dirty="0"/>
              <a:t>='Greys’)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E7BB5-3825-42E4-B58B-648D6A6380A8}"/>
              </a:ext>
            </a:extLst>
          </p:cNvPr>
          <p:cNvSpPr txBox="1"/>
          <p:nvPr/>
        </p:nvSpPr>
        <p:spPr>
          <a:xfrm>
            <a:off x="4224342" y="130490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데이터셋 첫번째 글자 이미지 출력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32DBDE-7ADF-4C28-9DFB-E415A2BEC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620" y="2135899"/>
            <a:ext cx="4509753" cy="44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7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4BF7B11-FDC6-430B-A716-AA32CF36E494}"/>
              </a:ext>
            </a:extLst>
          </p:cNvPr>
          <p:cNvSpPr txBox="1"/>
          <p:nvPr/>
        </p:nvSpPr>
        <p:spPr>
          <a:xfrm>
            <a:off x="3014508" y="843237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이미지 인식을 위한 준비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414B9D-FA55-436C-BDFB-E88585E21D56}"/>
              </a:ext>
            </a:extLst>
          </p:cNvPr>
          <p:cNvSpPr/>
          <p:nvPr/>
        </p:nvSpPr>
        <p:spPr>
          <a:xfrm>
            <a:off x="1613597" y="2135899"/>
            <a:ext cx="35412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for x in </a:t>
            </a:r>
            <a:r>
              <a:rPr lang="en-US" altLang="ko-KR" dirty="0" err="1"/>
              <a:t>train_images</a:t>
            </a:r>
            <a:r>
              <a:rPr lang="en-US" altLang="ko-KR" dirty="0"/>
              <a:t>[0]:</a:t>
            </a:r>
          </a:p>
          <a:p>
            <a:r>
              <a:rPr lang="en-US" altLang="ko-KR" dirty="0"/>
              <a:t>  for i in x:</a:t>
            </a:r>
          </a:p>
          <a:p>
            <a:r>
              <a:rPr lang="en-US" altLang="ko-KR" dirty="0"/>
              <a:t>    print('{:3}'.format(i), end='')</a:t>
            </a:r>
          </a:p>
          <a:p>
            <a:r>
              <a:rPr lang="en-US" altLang="ko-KR" dirty="0"/>
              <a:t>  print()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E7BB5-3825-42E4-B58B-648D6A6380A8}"/>
              </a:ext>
            </a:extLst>
          </p:cNvPr>
          <p:cNvSpPr txBox="1"/>
          <p:nvPr/>
        </p:nvSpPr>
        <p:spPr>
          <a:xfrm>
            <a:off x="3766683" y="1304902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데이터셋 첫번째 이미지 출력 </a:t>
            </a:r>
            <a:r>
              <a:rPr lang="en-US" altLang="ko-KR" dirty="0"/>
              <a:t>(</a:t>
            </a:r>
            <a:r>
              <a:rPr lang="ko-KR" altLang="en-US" dirty="0"/>
              <a:t>데이터 형태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917C22-77A8-4F97-A148-42472CEE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704" y="2059640"/>
            <a:ext cx="5921253" cy="3955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FC8051-1551-428E-8045-D2E05D6EED21}"/>
              </a:ext>
            </a:extLst>
          </p:cNvPr>
          <p:cNvSpPr txBox="1"/>
          <p:nvPr/>
        </p:nvSpPr>
        <p:spPr>
          <a:xfrm>
            <a:off x="5918159" y="6215503"/>
            <a:ext cx="501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각 픽셀정보는 </a:t>
            </a:r>
            <a:r>
              <a:rPr lang="en-US" altLang="ko-KR" dirty="0"/>
              <a:t>0~255</a:t>
            </a:r>
            <a:r>
              <a:rPr lang="ko-KR" altLang="en-US" dirty="0"/>
              <a:t>까지의 숫자로 이루어짐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006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4BF7B11-FDC6-430B-A716-AA32CF36E494}"/>
              </a:ext>
            </a:extLst>
          </p:cNvPr>
          <p:cNvSpPr txBox="1"/>
          <p:nvPr/>
        </p:nvSpPr>
        <p:spPr>
          <a:xfrm>
            <a:off x="3014508" y="843237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이미지 인식을 위한 준비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414B9D-FA55-436C-BDFB-E88585E21D56}"/>
              </a:ext>
            </a:extLst>
          </p:cNvPr>
          <p:cNvSpPr/>
          <p:nvPr/>
        </p:nvSpPr>
        <p:spPr>
          <a:xfrm>
            <a:off x="1075331" y="3429000"/>
            <a:ext cx="8964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/>
              <a:t>train_images = train_images.reshape((60000, 28, 28, 1))</a:t>
            </a:r>
          </a:p>
          <a:p>
            <a:r>
              <a:rPr lang="fr-FR" altLang="ko-KR" dirty="0"/>
              <a:t>test_images = test_images.reshape((10000, 28, 28, 1))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E7BB5-3825-42E4-B58B-648D6A6380A8}"/>
              </a:ext>
            </a:extLst>
          </p:cNvPr>
          <p:cNvSpPr txBox="1"/>
          <p:nvPr/>
        </p:nvSpPr>
        <p:spPr>
          <a:xfrm>
            <a:off x="4455175" y="1304902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학습 형태에 맞게 데이터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05A125-9B1D-4842-BE69-E98EDDB06CCC}"/>
              </a:ext>
            </a:extLst>
          </p:cNvPr>
          <p:cNvSpPr/>
          <p:nvPr/>
        </p:nvSpPr>
        <p:spPr>
          <a:xfrm>
            <a:off x="5098860" y="3429000"/>
            <a:ext cx="612950" cy="3231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69E070-15AD-4904-A5A2-9E203B1BCEFF}"/>
              </a:ext>
            </a:extLst>
          </p:cNvPr>
          <p:cNvSpPr/>
          <p:nvPr/>
        </p:nvSpPr>
        <p:spPr>
          <a:xfrm>
            <a:off x="5802245" y="3439998"/>
            <a:ext cx="703384" cy="3231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8E3E7C-0F7B-4965-AB19-CF9DA95D2EAD}"/>
              </a:ext>
            </a:extLst>
          </p:cNvPr>
          <p:cNvSpPr/>
          <p:nvPr/>
        </p:nvSpPr>
        <p:spPr>
          <a:xfrm>
            <a:off x="6563717" y="3442510"/>
            <a:ext cx="213218" cy="3231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9F6A1-840B-47F5-9CF8-B6DACFEDF9E3}"/>
              </a:ext>
            </a:extLst>
          </p:cNvPr>
          <p:cNvSpPr txBox="1"/>
          <p:nvPr/>
        </p:nvSpPr>
        <p:spPr>
          <a:xfrm flipH="1">
            <a:off x="4499309" y="2618322"/>
            <a:ext cx="92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데이터개수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86C3E-2520-45E7-A84C-03BF5DC64F93}"/>
              </a:ext>
            </a:extLst>
          </p:cNvPr>
          <p:cNvSpPr txBox="1"/>
          <p:nvPr/>
        </p:nvSpPr>
        <p:spPr>
          <a:xfrm flipH="1">
            <a:off x="5500794" y="2603194"/>
            <a:ext cx="130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 픽셀 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57A0A-D40F-497A-AE26-47A9AB92E9E9}"/>
              </a:ext>
            </a:extLst>
          </p:cNvPr>
          <p:cNvSpPr txBox="1"/>
          <p:nvPr/>
        </p:nvSpPr>
        <p:spPr>
          <a:xfrm flipH="1">
            <a:off x="6837225" y="2618322"/>
            <a:ext cx="130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채널</a:t>
            </a:r>
            <a:endParaRPr lang="en-US" altLang="ko-KR" dirty="0"/>
          </a:p>
          <a:p>
            <a:pPr algn="ctr"/>
            <a:r>
              <a:rPr lang="ko-KR" altLang="en-US" dirty="0"/>
              <a:t>수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42F157E-6ED7-48B8-AA81-13393C10F5B9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4961533" y="3264653"/>
            <a:ext cx="443802" cy="164347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74DE79-0592-4720-BE14-281E506175EC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6153936" y="3249525"/>
            <a:ext cx="1" cy="190473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7118A2-8D55-436A-B8A9-33A5BDFB397E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6670326" y="3264653"/>
            <a:ext cx="820041" cy="177857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48F6B2-DBB0-4862-B11B-7A6C96CB04B1}"/>
              </a:ext>
            </a:extLst>
          </p:cNvPr>
          <p:cNvSpPr txBox="1"/>
          <p:nvPr/>
        </p:nvSpPr>
        <p:spPr>
          <a:xfrm>
            <a:off x="7912124" y="2603193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1: </a:t>
            </a:r>
            <a:r>
              <a:rPr lang="ko-KR" altLang="en-US" dirty="0"/>
              <a:t>그레이 스케일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3: RGB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632078-DFE4-4CB2-AEB5-8B6DD31DC9AE}"/>
              </a:ext>
            </a:extLst>
          </p:cNvPr>
          <p:cNvSpPr/>
          <p:nvPr/>
        </p:nvSpPr>
        <p:spPr>
          <a:xfrm>
            <a:off x="1075331" y="4357959"/>
            <a:ext cx="8964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train_images</a:t>
            </a:r>
            <a:r>
              <a:rPr lang="en-US" altLang="ko-KR" dirty="0"/>
              <a:t> = </a:t>
            </a:r>
            <a:r>
              <a:rPr lang="en-US" altLang="ko-KR" dirty="0" err="1"/>
              <a:t>train_images.astype</a:t>
            </a:r>
            <a:r>
              <a:rPr lang="en-US" altLang="ko-KR" dirty="0"/>
              <a:t>('float32') / 255</a:t>
            </a:r>
          </a:p>
          <a:p>
            <a:r>
              <a:rPr lang="en-US" altLang="ko-KR" dirty="0" err="1"/>
              <a:t>test_images</a:t>
            </a:r>
            <a:r>
              <a:rPr lang="en-US" altLang="ko-KR" dirty="0"/>
              <a:t> = </a:t>
            </a:r>
            <a:r>
              <a:rPr lang="en-US" altLang="ko-KR" dirty="0" err="1"/>
              <a:t>test_images.astype</a:t>
            </a:r>
            <a:r>
              <a:rPr lang="en-US" altLang="ko-KR" dirty="0"/>
              <a:t>('float32') / 255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C214D4-A747-422A-9554-93A95681D82D}"/>
              </a:ext>
            </a:extLst>
          </p:cNvPr>
          <p:cNvSpPr txBox="1"/>
          <p:nvPr/>
        </p:nvSpPr>
        <p:spPr>
          <a:xfrm>
            <a:off x="6670326" y="4353415"/>
            <a:ext cx="501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픽셀정보를 </a:t>
            </a:r>
            <a:r>
              <a:rPr lang="en-US" altLang="ko-KR" dirty="0"/>
              <a:t>0~1</a:t>
            </a:r>
            <a:r>
              <a:rPr lang="ko-KR" altLang="en-US" dirty="0"/>
              <a:t>사이의 실수로 조정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오차가 커지는 것을 방지하기 위한 목적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0966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9C9F3-8A96-4337-850F-3AE9A4406A9A}"/>
              </a:ext>
            </a:extLst>
          </p:cNvPr>
          <p:cNvSpPr txBox="1"/>
          <p:nvPr/>
        </p:nvSpPr>
        <p:spPr>
          <a:xfrm>
            <a:off x="3014508" y="833189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글씨 판별을 위한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50F76-ED99-41FF-BD94-3A5BBDBE771F}"/>
              </a:ext>
            </a:extLst>
          </p:cNvPr>
          <p:cNvSpPr txBox="1"/>
          <p:nvPr/>
        </p:nvSpPr>
        <p:spPr>
          <a:xfrm>
            <a:off x="5338428" y="129485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6A97D-DEF4-4452-8E69-08DB1635A9FC}"/>
              </a:ext>
            </a:extLst>
          </p:cNvPr>
          <p:cNvSpPr txBox="1"/>
          <p:nvPr/>
        </p:nvSpPr>
        <p:spPr>
          <a:xfrm>
            <a:off x="3977479" y="3321485"/>
            <a:ext cx="2876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가로</a:t>
            </a:r>
            <a:r>
              <a:rPr lang="en-US" altLang="ko-KR" sz="2400" dirty="0"/>
              <a:t>(28) X </a:t>
            </a:r>
            <a:r>
              <a:rPr lang="ko-KR" altLang="en-US" sz="2400" dirty="0"/>
              <a:t>세로</a:t>
            </a:r>
            <a:r>
              <a:rPr lang="en-US" altLang="ko-KR" sz="2400" dirty="0"/>
              <a:t>(28)</a:t>
            </a:r>
          </a:p>
          <a:p>
            <a:pPr algn="ctr"/>
            <a:r>
              <a:rPr lang="ko-KR" altLang="en-US" sz="2400" dirty="0"/>
              <a:t>픽셀 수</a:t>
            </a:r>
            <a:r>
              <a:rPr lang="en-US" altLang="ko-KR" sz="2400" dirty="0"/>
              <a:t>(784)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A23C1-3805-4D26-B8DD-7592CAE7A53F}"/>
              </a:ext>
            </a:extLst>
          </p:cNvPr>
          <p:cNvSpPr txBox="1"/>
          <p:nvPr/>
        </p:nvSpPr>
        <p:spPr>
          <a:xfrm>
            <a:off x="7465062" y="35061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속성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DCEE19-CCB8-48D5-8E93-D2AB0D0F8956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6853587" y="3736983"/>
            <a:ext cx="611475" cy="1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5F983A-8C7E-4E20-AA94-777A41AEEDCF}"/>
              </a:ext>
            </a:extLst>
          </p:cNvPr>
          <p:cNvSpPr txBox="1"/>
          <p:nvPr/>
        </p:nvSpPr>
        <p:spPr>
          <a:xfrm>
            <a:off x="3977479" y="4448283"/>
            <a:ext cx="2876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0,1,2,3,4,5,6,7,8,9 </a:t>
            </a:r>
          </a:p>
          <a:p>
            <a:pPr algn="ctr"/>
            <a:r>
              <a:rPr lang="ko-KR" altLang="en-US" sz="2400" dirty="0"/>
              <a:t>글자 수</a:t>
            </a:r>
            <a:r>
              <a:rPr lang="en-US" altLang="ko-KR" sz="2400" dirty="0"/>
              <a:t>(10)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A1A00-50E9-481A-9422-71967064E6C8}"/>
              </a:ext>
            </a:extLst>
          </p:cNvPr>
          <p:cNvSpPr txBox="1"/>
          <p:nvPr/>
        </p:nvSpPr>
        <p:spPr>
          <a:xfrm>
            <a:off x="7321223" y="46329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클래스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A1A8DA0-7ED8-46D3-9963-93A7F0A59460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6853586" y="4863782"/>
            <a:ext cx="467637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13F499D-53B2-4B37-A51B-5D1026463036}"/>
              </a:ext>
            </a:extLst>
          </p:cNvPr>
          <p:cNvSpPr/>
          <p:nvPr/>
        </p:nvSpPr>
        <p:spPr>
          <a:xfrm>
            <a:off x="1246153" y="2125851"/>
            <a:ext cx="8964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train_labels</a:t>
            </a:r>
            <a:r>
              <a:rPr lang="en-US" altLang="ko-KR" dirty="0"/>
              <a:t> = </a:t>
            </a:r>
            <a:r>
              <a:rPr lang="en-US" altLang="ko-KR" dirty="0" err="1"/>
              <a:t>to_categorical</a:t>
            </a:r>
            <a:r>
              <a:rPr lang="en-US" altLang="ko-KR" dirty="0"/>
              <a:t>(</a:t>
            </a:r>
            <a:r>
              <a:rPr lang="en-US" altLang="ko-KR" dirty="0" err="1"/>
              <a:t>train_labels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test_labels</a:t>
            </a:r>
            <a:r>
              <a:rPr lang="en-US" altLang="ko-KR" dirty="0"/>
              <a:t> = </a:t>
            </a:r>
            <a:r>
              <a:rPr lang="en-US" altLang="ko-KR" dirty="0" err="1"/>
              <a:t>to_categorical</a:t>
            </a:r>
            <a:r>
              <a:rPr lang="en-US" altLang="ko-KR" dirty="0"/>
              <a:t>(</a:t>
            </a:r>
            <a:r>
              <a:rPr lang="en-US" altLang="ko-KR" dirty="0" err="1"/>
              <a:t>test_labels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454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77D2DE-9B79-4264-9DA9-ACAC9D11E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74460"/>
              </p:ext>
            </p:extLst>
          </p:nvPr>
        </p:nvGraphicFramePr>
        <p:xfrm>
          <a:off x="3448817" y="1889089"/>
          <a:ext cx="5052085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0417">
                  <a:extLst>
                    <a:ext uri="{9D8B030D-6E8A-4147-A177-3AD203B41FA5}">
                      <a16:colId xmlns:a16="http://schemas.microsoft.com/office/drawing/2014/main" val="782344832"/>
                    </a:ext>
                  </a:extLst>
                </a:gridCol>
                <a:gridCol w="1010417">
                  <a:extLst>
                    <a:ext uri="{9D8B030D-6E8A-4147-A177-3AD203B41FA5}">
                      <a16:colId xmlns:a16="http://schemas.microsoft.com/office/drawing/2014/main" val="2204959710"/>
                    </a:ext>
                  </a:extLst>
                </a:gridCol>
                <a:gridCol w="1010417">
                  <a:extLst>
                    <a:ext uri="{9D8B030D-6E8A-4147-A177-3AD203B41FA5}">
                      <a16:colId xmlns:a16="http://schemas.microsoft.com/office/drawing/2014/main" val="4002480765"/>
                    </a:ext>
                  </a:extLst>
                </a:gridCol>
                <a:gridCol w="1010417">
                  <a:extLst>
                    <a:ext uri="{9D8B030D-6E8A-4147-A177-3AD203B41FA5}">
                      <a16:colId xmlns:a16="http://schemas.microsoft.com/office/drawing/2014/main" val="13769904"/>
                    </a:ext>
                  </a:extLst>
                </a:gridCol>
                <a:gridCol w="1010417">
                  <a:extLst>
                    <a:ext uri="{9D8B030D-6E8A-4147-A177-3AD203B41FA5}">
                      <a16:colId xmlns:a16="http://schemas.microsoft.com/office/drawing/2014/main" val="3015578432"/>
                    </a:ext>
                  </a:extLst>
                </a:gridCol>
              </a:tblGrid>
              <a:tr h="286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P784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6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9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83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03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7222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91D4326-48AF-4DE5-AB51-387EC8000BF8}"/>
              </a:ext>
            </a:extLst>
          </p:cNvPr>
          <p:cNvSpPr/>
          <p:nvPr/>
        </p:nvSpPr>
        <p:spPr>
          <a:xfrm>
            <a:off x="7498303" y="1889089"/>
            <a:ext cx="1002600" cy="184912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37F733-1227-4471-8EF7-C7891BE36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66213"/>
              </p:ext>
            </p:extLst>
          </p:nvPr>
        </p:nvGraphicFramePr>
        <p:xfrm>
          <a:off x="1911419" y="4332444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813408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66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88694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942019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03277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791799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48124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18093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424689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58601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3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85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1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541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B50A44-80A0-402B-853A-3225498BF74F}"/>
              </a:ext>
            </a:extLst>
          </p:cNvPr>
          <p:cNvSpPr txBox="1"/>
          <p:nvPr/>
        </p:nvSpPr>
        <p:spPr>
          <a:xfrm>
            <a:off x="3014508" y="833189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글씨 판별을 위한 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D3DA0-F07A-4F4B-839D-4352C48FE7DA}"/>
              </a:ext>
            </a:extLst>
          </p:cNvPr>
          <p:cNvSpPr txBox="1"/>
          <p:nvPr/>
        </p:nvSpPr>
        <p:spPr>
          <a:xfrm>
            <a:off x="5338428" y="129485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F34A9F-0266-4EA8-904E-AE76E2E82E91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5975419" y="3738209"/>
            <a:ext cx="2024184" cy="594235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393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B1578E-897B-43B2-ADAF-8D7DA0A4F092}"/>
              </a:ext>
            </a:extLst>
          </p:cNvPr>
          <p:cNvSpPr txBox="1"/>
          <p:nvPr/>
        </p:nvSpPr>
        <p:spPr>
          <a:xfrm>
            <a:off x="3014508" y="833189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인공신경망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FE3BB-5BB2-4DF6-BC77-29FD0AAE3199}"/>
              </a:ext>
            </a:extLst>
          </p:cNvPr>
          <p:cNvSpPr txBox="1"/>
          <p:nvPr/>
        </p:nvSpPr>
        <p:spPr>
          <a:xfrm>
            <a:off x="4909626" y="129485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CNN (</a:t>
            </a:r>
            <a:r>
              <a:rPr lang="ko-KR" altLang="en-US" dirty="0"/>
              <a:t>합성곱 신경망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 descr="합성곱 신경망(Convolutional Neural Networks) | by miya | Medium">
            <a:extLst>
              <a:ext uri="{FF2B5EF4-FFF2-40B4-BE49-F238E27FC236}">
                <a16:creationId xmlns:a16="http://schemas.microsoft.com/office/drawing/2014/main" id="{97050AE6-4DA1-44E7-B88B-17247457C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44" y="1900327"/>
            <a:ext cx="8384512" cy="44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20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B5508281-3603-4AFB-A1F7-3F5A2C61F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9243" y="1107835"/>
            <a:ext cx="1079881" cy="107988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4F3FEB08-3010-4410-A1F0-FFF41634C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7124" y="1107898"/>
            <a:ext cx="539877" cy="5398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9">
            <a:extLst>
              <a:ext uri="{FF2B5EF4-FFF2-40B4-BE49-F238E27FC236}">
                <a16:creationId xmlns:a16="http://schemas.microsoft.com/office/drawing/2014/main" id="{287C8EBD-336C-4525-B43E-E60EA74AC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5133" y="1107834"/>
            <a:ext cx="1079881" cy="107988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F696C-3DE4-4C8A-862F-A9F235627918}"/>
              </a:ext>
            </a:extLst>
          </p:cNvPr>
          <p:cNvSpPr txBox="1"/>
          <p:nvPr/>
        </p:nvSpPr>
        <p:spPr>
          <a:xfrm>
            <a:off x="4493896" y="1682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커널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B0F79C6C-58BA-4B4C-8F43-9BFF9F741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57864" y="2724267"/>
            <a:ext cx="3518394" cy="351839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55E26602-7EB6-4358-839F-49E66784DC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15174" y="4078524"/>
            <a:ext cx="809879" cy="80987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7BABED4-099A-4AF1-8786-AE193BA92D9B}"/>
              </a:ext>
            </a:extLst>
          </p:cNvPr>
          <p:cNvSpPr/>
          <p:nvPr/>
        </p:nvSpPr>
        <p:spPr>
          <a:xfrm>
            <a:off x="4547124" y="2277259"/>
            <a:ext cx="539877" cy="31130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B528D63-EE92-4EC6-B3C4-33C2C26A9E1F}"/>
              </a:ext>
            </a:extLst>
          </p:cNvPr>
          <p:cNvSpPr/>
          <p:nvPr/>
        </p:nvSpPr>
        <p:spPr>
          <a:xfrm rot="16200000">
            <a:off x="7003811" y="4327811"/>
            <a:ext cx="539877" cy="31130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05BB6-9FEC-457A-9D96-3AC80CB0271A}"/>
              </a:ext>
            </a:extLst>
          </p:cNvPr>
          <p:cNvSpPr txBox="1"/>
          <p:nvPr/>
        </p:nvSpPr>
        <p:spPr>
          <a:xfrm>
            <a:off x="7643499" y="5123145"/>
            <a:ext cx="155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합성곱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A901-F3E1-4844-8FB3-D0C257FE8815}"/>
              </a:ext>
            </a:extLst>
          </p:cNvPr>
          <p:cNvSpPr txBox="1"/>
          <p:nvPr/>
        </p:nvSpPr>
        <p:spPr>
          <a:xfrm>
            <a:off x="3057864" y="178984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컨볼루션 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829D1-EF82-440D-876D-2F63630E1AF9}"/>
              </a:ext>
            </a:extLst>
          </p:cNvPr>
          <p:cNvSpPr txBox="1"/>
          <p:nvPr/>
        </p:nvSpPr>
        <p:spPr>
          <a:xfrm>
            <a:off x="5457226" y="607445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특징 강화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80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1CC46-0672-4AA2-9C68-A869D5E02222}"/>
              </a:ext>
            </a:extLst>
          </p:cNvPr>
          <p:cNvSpPr txBox="1"/>
          <p:nvPr/>
        </p:nvSpPr>
        <p:spPr>
          <a:xfrm>
            <a:off x="4093381" y="782320"/>
            <a:ext cx="432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문제해결방식이 차이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194C203-312D-4BDE-8E50-0D48D44B0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59" y="2311431"/>
            <a:ext cx="3312555" cy="289130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1C1E3C1-9E44-4EB1-BDE7-0B587E85C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987" y="2381129"/>
            <a:ext cx="4088425" cy="27519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7342DF7-F8E2-45D3-A5C0-35EBC2671E35}"/>
              </a:ext>
            </a:extLst>
          </p:cNvPr>
          <p:cNvSpPr txBox="1"/>
          <p:nvPr/>
        </p:nvSpPr>
        <p:spPr>
          <a:xfrm>
            <a:off x="1900837" y="5343414"/>
            <a:ext cx="245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전통적인 알고리즘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0D7186-B4BC-411D-A5E6-D081315F46BC}"/>
              </a:ext>
            </a:extLst>
          </p:cNvPr>
          <p:cNvSpPr txBox="1"/>
          <p:nvPr/>
        </p:nvSpPr>
        <p:spPr>
          <a:xfrm>
            <a:off x="7622300" y="5343414"/>
            <a:ext cx="245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딥러닝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데이터 기반 </a:t>
            </a:r>
            <a:r>
              <a:rPr lang="en-US" altLang="ko-KR" dirty="0"/>
              <a:t>/ 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146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1E0A901-F3E1-4844-8FB3-D0C257FE8815}"/>
              </a:ext>
            </a:extLst>
          </p:cNvPr>
          <p:cNvSpPr txBox="1"/>
          <p:nvPr/>
        </p:nvSpPr>
        <p:spPr>
          <a:xfrm>
            <a:off x="3057864" y="178984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풀링 층</a:t>
            </a:r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7B3180CE-3A60-4B30-9C10-C8169F5AD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2029" y="1091031"/>
            <a:ext cx="2374657" cy="237465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79908557-9415-4713-BA8A-DBFECA127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7233" y="4164324"/>
            <a:ext cx="2374657" cy="237465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Picture 18">
            <a:extLst>
              <a:ext uri="{FF2B5EF4-FFF2-40B4-BE49-F238E27FC236}">
                <a16:creationId xmlns:a16="http://schemas.microsoft.com/office/drawing/2014/main" id="{7E6ADDC0-A982-4335-8CCC-7B97D8933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26686" y="4164463"/>
            <a:ext cx="1187189" cy="118718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D6E662A5-98CB-4A2B-83E1-9ED9561F192B}"/>
              </a:ext>
            </a:extLst>
          </p:cNvPr>
          <p:cNvSpPr/>
          <p:nvPr/>
        </p:nvSpPr>
        <p:spPr>
          <a:xfrm rot="2208784">
            <a:off x="5252032" y="3671853"/>
            <a:ext cx="539877" cy="31130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F4CA7EF2-E20F-40BE-A81D-74DCEA6C293F}"/>
              </a:ext>
            </a:extLst>
          </p:cNvPr>
          <p:cNvSpPr/>
          <p:nvPr/>
        </p:nvSpPr>
        <p:spPr>
          <a:xfrm rot="16200000">
            <a:off x="6243022" y="4761907"/>
            <a:ext cx="539877" cy="31130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286DB6-71F8-4097-913D-7DB2990F44D2}"/>
              </a:ext>
            </a:extLst>
          </p:cNvPr>
          <p:cNvSpPr txBox="1"/>
          <p:nvPr/>
        </p:nvSpPr>
        <p:spPr>
          <a:xfrm>
            <a:off x="5261660" y="60744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 간소화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32DDF-D884-411F-A19B-2B8196138203}"/>
              </a:ext>
            </a:extLst>
          </p:cNvPr>
          <p:cNvSpPr txBox="1"/>
          <p:nvPr/>
        </p:nvSpPr>
        <p:spPr>
          <a:xfrm>
            <a:off x="3939686" y="358509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구역 나눔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9016B-88F6-4DB0-B14B-38D701292612}"/>
              </a:ext>
            </a:extLst>
          </p:cNvPr>
          <p:cNvSpPr txBox="1"/>
          <p:nvPr/>
        </p:nvSpPr>
        <p:spPr>
          <a:xfrm>
            <a:off x="5644405" y="5295799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구역의 최댓값</a:t>
            </a:r>
            <a:endParaRPr lang="en-US" altLang="ko-KR" dirty="0"/>
          </a:p>
          <a:p>
            <a:pPr algn="ctr"/>
            <a:r>
              <a:rPr lang="ko-KR" altLang="en-US" dirty="0"/>
              <a:t>산출</a:t>
            </a:r>
          </a:p>
        </p:txBody>
      </p:sp>
    </p:spTree>
    <p:extLst>
      <p:ext uri="{BB962C8B-B14F-4D97-AF65-F5344CB8AC3E}">
        <p14:creationId xmlns:p14="http://schemas.microsoft.com/office/powerpoint/2010/main" val="848276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4BF7B11-FDC6-430B-A716-AA32CF36E494}"/>
              </a:ext>
            </a:extLst>
          </p:cNvPr>
          <p:cNvSpPr txBox="1"/>
          <p:nvPr/>
        </p:nvSpPr>
        <p:spPr>
          <a:xfrm>
            <a:off x="3014508" y="843237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CNN(</a:t>
            </a:r>
            <a:r>
              <a:rPr lang="ko-KR" altLang="en-US" sz="2400" b="1" dirty="0"/>
              <a:t>합성곱 신경망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414B9D-FA55-436C-BDFB-E88585E21D56}"/>
              </a:ext>
            </a:extLst>
          </p:cNvPr>
          <p:cNvSpPr/>
          <p:nvPr/>
        </p:nvSpPr>
        <p:spPr>
          <a:xfrm>
            <a:off x="1613597" y="1767446"/>
            <a:ext cx="89648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tensorflow.keras.layers</a:t>
            </a:r>
            <a:r>
              <a:rPr lang="en-US" altLang="ko-KR" dirty="0"/>
              <a:t> import Conv2D, MaxPooling2D, Dense, Flatten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tensorflow.keras.models</a:t>
            </a:r>
            <a:r>
              <a:rPr lang="en-US" altLang="ko-KR" dirty="0"/>
              <a:t> import Sequential</a:t>
            </a:r>
          </a:p>
          <a:p>
            <a:br>
              <a:rPr lang="en-US" altLang="ko-KR" dirty="0"/>
            </a:br>
            <a:r>
              <a:rPr lang="en-US" altLang="ko-KR" dirty="0"/>
              <a:t># </a:t>
            </a:r>
            <a:r>
              <a:rPr lang="ko-KR" altLang="en-US" dirty="0"/>
              <a:t>인공신경망 구성 </a:t>
            </a:r>
            <a:r>
              <a:rPr lang="en-US" altLang="ko-KR" dirty="0"/>
              <a:t>- </a:t>
            </a:r>
            <a:r>
              <a:rPr lang="ko-KR" altLang="en-US" dirty="0"/>
              <a:t>컨볼루션 및 </a:t>
            </a:r>
            <a:r>
              <a:rPr lang="ko-KR" altLang="en-US" dirty="0" err="1"/>
              <a:t>풀링층</a:t>
            </a:r>
            <a:r>
              <a:rPr lang="ko-KR" altLang="en-US" dirty="0"/>
              <a:t> 추가</a:t>
            </a:r>
          </a:p>
          <a:p>
            <a:r>
              <a:rPr lang="en-US" altLang="ko-KR" dirty="0"/>
              <a:t>model = Sequential()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(Conv2D(32, (3, 3), activation='</a:t>
            </a:r>
            <a:r>
              <a:rPr lang="en-US" altLang="ko-KR" dirty="0" err="1"/>
              <a:t>relu</a:t>
            </a:r>
            <a:r>
              <a:rPr lang="en-US" altLang="ko-KR" dirty="0"/>
              <a:t>', </a:t>
            </a:r>
            <a:r>
              <a:rPr lang="en-US" altLang="ko-KR" dirty="0" err="1"/>
              <a:t>input_shape</a:t>
            </a:r>
            <a:r>
              <a:rPr lang="en-US" altLang="ko-KR" dirty="0"/>
              <a:t>=(28, 28, 1)))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(MaxPooling2D((2, 2)))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(Conv2D(64, (3, 3), activation='</a:t>
            </a:r>
            <a:r>
              <a:rPr lang="en-US" altLang="ko-KR" dirty="0" err="1"/>
              <a:t>relu</a:t>
            </a:r>
            <a:r>
              <a:rPr lang="en-US" altLang="ko-KR" dirty="0"/>
              <a:t>'))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(MaxPooling2D((2, 2)))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(Conv2D(64, (3, 3), activation='</a:t>
            </a:r>
            <a:r>
              <a:rPr lang="en-US" altLang="ko-KR" dirty="0" err="1"/>
              <a:t>relu</a:t>
            </a:r>
            <a:r>
              <a:rPr lang="en-US" altLang="ko-KR" dirty="0"/>
              <a:t>'))</a:t>
            </a:r>
          </a:p>
          <a:p>
            <a:br>
              <a:rPr lang="en-US" altLang="ko-KR" dirty="0"/>
            </a:br>
            <a:r>
              <a:rPr lang="en-US" altLang="ko-KR" dirty="0"/>
              <a:t># </a:t>
            </a:r>
            <a:r>
              <a:rPr lang="ko-KR" altLang="en-US" dirty="0"/>
              <a:t>인공신경망 구성 </a:t>
            </a:r>
            <a:r>
              <a:rPr lang="en-US" altLang="ko-KR" dirty="0"/>
              <a:t>- </a:t>
            </a:r>
            <a:r>
              <a:rPr lang="ko-KR" altLang="en-US" dirty="0"/>
              <a:t>상단에 </a:t>
            </a:r>
            <a:r>
              <a:rPr lang="ko-KR" altLang="en-US" dirty="0" err="1"/>
              <a:t>밀집층</a:t>
            </a:r>
            <a:r>
              <a:rPr lang="ko-KR" altLang="en-US" dirty="0"/>
              <a:t> 추가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(Flatten())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(Dense(64, activation='</a:t>
            </a:r>
            <a:r>
              <a:rPr lang="en-US" altLang="ko-KR" dirty="0" err="1"/>
              <a:t>relu</a:t>
            </a:r>
            <a:r>
              <a:rPr lang="en-US" altLang="ko-KR" dirty="0"/>
              <a:t>'))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(Dense(10, activation='</a:t>
            </a:r>
            <a:r>
              <a:rPr lang="en-US" altLang="ko-KR" dirty="0" err="1"/>
              <a:t>softmax</a:t>
            </a:r>
            <a:r>
              <a:rPr lang="en-US" altLang="ko-KR" dirty="0"/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252271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4BF7B11-FDC6-430B-A716-AA32CF36E494}"/>
              </a:ext>
            </a:extLst>
          </p:cNvPr>
          <p:cNvSpPr txBox="1"/>
          <p:nvPr/>
        </p:nvSpPr>
        <p:spPr>
          <a:xfrm>
            <a:off x="3014508" y="843237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모델 컴파일 및 훈련 및 모델 평가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414B9D-FA55-436C-BDFB-E88585E21D56}"/>
              </a:ext>
            </a:extLst>
          </p:cNvPr>
          <p:cNvSpPr/>
          <p:nvPr/>
        </p:nvSpPr>
        <p:spPr>
          <a:xfrm>
            <a:off x="1613597" y="1767446"/>
            <a:ext cx="89648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모델 컴파일 및 훈련</a:t>
            </a:r>
          </a:p>
          <a:p>
            <a:r>
              <a:rPr lang="en-US" altLang="ko-KR" dirty="0" err="1"/>
              <a:t>model.compile</a:t>
            </a:r>
            <a:r>
              <a:rPr lang="en-US" altLang="ko-KR" dirty="0"/>
              <a:t>(optimizer='</a:t>
            </a:r>
            <a:r>
              <a:rPr lang="en-US" altLang="ko-KR" dirty="0" err="1"/>
              <a:t>adam</a:t>
            </a:r>
            <a:r>
              <a:rPr lang="en-US" altLang="ko-KR" dirty="0"/>
              <a:t>',</a:t>
            </a:r>
          </a:p>
          <a:p>
            <a:r>
              <a:rPr lang="en-US" altLang="ko-KR" dirty="0"/>
              <a:t>              loss='</a:t>
            </a:r>
            <a:r>
              <a:rPr lang="en-US" altLang="ko-KR" dirty="0" err="1"/>
              <a:t>categorical_crossentropy</a:t>
            </a:r>
            <a:r>
              <a:rPr lang="en-US" altLang="ko-KR" dirty="0"/>
              <a:t>',</a:t>
            </a:r>
          </a:p>
          <a:p>
            <a:r>
              <a:rPr lang="en-US" altLang="ko-KR" dirty="0"/>
              <a:t>              metrics=['accuracy'])</a:t>
            </a:r>
          </a:p>
          <a:p>
            <a:br>
              <a:rPr lang="en-US" altLang="ko-KR" dirty="0"/>
            </a:br>
            <a:r>
              <a:rPr lang="en-US" altLang="ko-KR" dirty="0" err="1"/>
              <a:t>model.fit</a:t>
            </a:r>
            <a:r>
              <a:rPr lang="en-US" altLang="ko-KR" dirty="0"/>
              <a:t>(</a:t>
            </a:r>
            <a:r>
              <a:rPr lang="en-US" altLang="ko-KR" dirty="0" err="1"/>
              <a:t>train_images</a:t>
            </a:r>
            <a:r>
              <a:rPr lang="en-US" altLang="ko-KR" dirty="0"/>
              <a:t>, </a:t>
            </a:r>
            <a:r>
              <a:rPr lang="en-US" altLang="ko-KR" dirty="0" err="1"/>
              <a:t>train_labels</a:t>
            </a:r>
            <a:r>
              <a:rPr lang="en-US" altLang="ko-KR" dirty="0"/>
              <a:t>, epochs=20, batch_size=32)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모델 평가</a:t>
            </a:r>
          </a:p>
          <a:p>
            <a:r>
              <a:rPr lang="en-US" altLang="ko-KR" dirty="0" err="1"/>
              <a:t>test_loss</a:t>
            </a:r>
            <a:r>
              <a:rPr lang="en-US" altLang="ko-KR" dirty="0"/>
              <a:t>, </a:t>
            </a:r>
            <a:r>
              <a:rPr lang="en-US" altLang="ko-KR" dirty="0" err="1"/>
              <a:t>test_acc</a:t>
            </a:r>
            <a:r>
              <a:rPr lang="en-US" altLang="ko-KR" dirty="0"/>
              <a:t> = </a:t>
            </a:r>
            <a:r>
              <a:rPr lang="en-US" altLang="ko-KR" dirty="0" err="1"/>
              <a:t>model.evaluate</a:t>
            </a:r>
            <a:r>
              <a:rPr lang="en-US" altLang="ko-KR" dirty="0"/>
              <a:t>(</a:t>
            </a:r>
            <a:r>
              <a:rPr lang="en-US" altLang="ko-KR" dirty="0" err="1"/>
              <a:t>test_images</a:t>
            </a:r>
            <a:r>
              <a:rPr lang="en-US" altLang="ko-KR" dirty="0"/>
              <a:t>, </a:t>
            </a:r>
            <a:r>
              <a:rPr lang="en-US" altLang="ko-KR" dirty="0" err="1"/>
              <a:t>test_labels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print(f"</a:t>
            </a:r>
            <a:r>
              <a:rPr lang="ko-KR" altLang="en-US" dirty="0"/>
              <a:t>테스트 정확도</a:t>
            </a:r>
            <a:r>
              <a:rPr lang="en-US" altLang="ko-KR" dirty="0"/>
              <a:t>:", </a:t>
            </a:r>
            <a:r>
              <a:rPr lang="en-US" altLang="ko-KR" dirty="0" err="1"/>
              <a:t>test_acc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884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89568F-02FE-4C02-B44B-3C38D46CBC94}"/>
              </a:ext>
            </a:extLst>
          </p:cNvPr>
          <p:cNvSpPr txBox="1"/>
          <p:nvPr/>
        </p:nvSpPr>
        <p:spPr>
          <a:xfrm>
            <a:off x="3014508" y="843237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MNIST </a:t>
            </a:r>
            <a:r>
              <a:rPr lang="ko-KR" altLang="en-US" sz="2400" b="1" dirty="0" err="1"/>
              <a:t>손글씨</a:t>
            </a:r>
            <a:r>
              <a:rPr lang="ko-KR" altLang="en-US" sz="2400" b="1" dirty="0"/>
              <a:t> 이미지 출력하기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2F249A-0ABF-4F06-9A9B-DCDCE4C4A1FE}"/>
              </a:ext>
            </a:extLst>
          </p:cNvPr>
          <p:cNvSpPr/>
          <p:nvPr/>
        </p:nvSpPr>
        <p:spPr>
          <a:xfrm>
            <a:off x="1613597" y="1767446"/>
            <a:ext cx="47370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이미지 </a:t>
            </a:r>
            <a:r>
              <a:rPr lang="ko-KR" altLang="en-US" dirty="0" err="1"/>
              <a:t>출력틀</a:t>
            </a:r>
            <a:r>
              <a:rPr lang="ko-KR" altLang="en-US" dirty="0"/>
              <a:t> 생성</a:t>
            </a:r>
          </a:p>
          <a:p>
            <a:r>
              <a:rPr lang="en-US" altLang="ko-KR" dirty="0" err="1"/>
              <a:t>plt.figure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=(10, 10))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이미지 출력</a:t>
            </a:r>
          </a:p>
          <a:p>
            <a:r>
              <a:rPr lang="en-US" altLang="ko-KR" dirty="0"/>
              <a:t>for i in range(100):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plt.subplot</a:t>
            </a:r>
            <a:r>
              <a:rPr lang="en-US" altLang="ko-KR" dirty="0"/>
              <a:t>(10, 10, i + 1)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plt.imshow</a:t>
            </a:r>
            <a:r>
              <a:rPr lang="en-US" altLang="ko-KR" dirty="0"/>
              <a:t>(</a:t>
            </a:r>
            <a:r>
              <a:rPr lang="en-US" altLang="ko-KR" dirty="0" err="1"/>
              <a:t>train_images</a:t>
            </a:r>
            <a:r>
              <a:rPr lang="en-US" altLang="ko-KR" dirty="0"/>
              <a:t>[i], </a:t>
            </a:r>
            <a:r>
              <a:rPr lang="en-US" altLang="ko-KR" dirty="0" err="1"/>
              <a:t>cmap</a:t>
            </a:r>
            <a:r>
              <a:rPr lang="en-US" altLang="ko-KR" dirty="0"/>
              <a:t>='gray')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plt.axis</a:t>
            </a:r>
            <a:r>
              <a:rPr lang="en-US" altLang="ko-KR" dirty="0"/>
              <a:t>('off')</a:t>
            </a:r>
          </a:p>
          <a:p>
            <a:br>
              <a:rPr lang="en-US" altLang="ko-KR" dirty="0"/>
            </a:br>
            <a:r>
              <a:rPr lang="en-US" altLang="ko-KR" dirty="0" err="1"/>
              <a:t>plt.tight_layout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CF1A1B-D28E-46C6-90B2-D270ABDAF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324" y="1599714"/>
            <a:ext cx="4403101" cy="44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3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89568F-02FE-4C02-B44B-3C38D46CBC94}"/>
              </a:ext>
            </a:extLst>
          </p:cNvPr>
          <p:cNvSpPr txBox="1"/>
          <p:nvPr/>
        </p:nvSpPr>
        <p:spPr>
          <a:xfrm>
            <a:off x="3014505" y="329670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직접 작성한 </a:t>
            </a:r>
            <a:r>
              <a:rPr lang="ko-KR" altLang="en-US" sz="2400" b="1" dirty="0" err="1"/>
              <a:t>손글씨</a:t>
            </a:r>
            <a:r>
              <a:rPr lang="ko-KR" altLang="en-US" sz="2400" b="1" dirty="0"/>
              <a:t> 이미지 출력하기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2F249A-0ABF-4F06-9A9B-DCDCE4C4A1FE}"/>
              </a:ext>
            </a:extLst>
          </p:cNvPr>
          <p:cNvSpPr/>
          <p:nvPr/>
        </p:nvSpPr>
        <p:spPr>
          <a:xfrm>
            <a:off x="611516" y="991751"/>
            <a:ext cx="695420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numpy as np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tensorflow.keras.preprocessing</a:t>
            </a:r>
            <a:r>
              <a:rPr lang="en-US" altLang="ko-KR" dirty="0"/>
              <a:t> import image</a:t>
            </a:r>
          </a:p>
          <a:p>
            <a:r>
              <a:rPr lang="en-US" altLang="ko-KR" dirty="0"/>
              <a:t>from PIL import Image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# </a:t>
            </a:r>
            <a:r>
              <a:rPr lang="ko-KR" altLang="en-US" dirty="0"/>
              <a:t>이미지 로드 및 크기 조정</a:t>
            </a:r>
          </a:p>
          <a:p>
            <a:r>
              <a:rPr lang="en-US" altLang="ko-KR" dirty="0" err="1"/>
              <a:t>img_path</a:t>
            </a:r>
            <a:r>
              <a:rPr lang="en-US" altLang="ko-KR" dirty="0"/>
              <a:t> = 'num1.jpg'</a:t>
            </a:r>
          </a:p>
          <a:p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Image.open</a:t>
            </a:r>
            <a:r>
              <a:rPr lang="en-US" altLang="ko-KR" dirty="0"/>
              <a:t>(</a:t>
            </a:r>
            <a:r>
              <a:rPr lang="en-US" altLang="ko-KR" dirty="0" err="1"/>
              <a:t>img_path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img_array</a:t>
            </a:r>
            <a:r>
              <a:rPr lang="en-US" altLang="ko-KR" dirty="0"/>
              <a:t> = </a:t>
            </a:r>
            <a:r>
              <a:rPr lang="en-US" altLang="ko-KR" dirty="0" err="1"/>
              <a:t>np.array</a:t>
            </a:r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resized_img</a:t>
            </a:r>
            <a:r>
              <a:rPr lang="en-US" altLang="ko-KR" dirty="0"/>
              <a:t> = </a:t>
            </a:r>
            <a:r>
              <a:rPr lang="en-US" altLang="ko-KR" dirty="0" err="1"/>
              <a:t>img.resize</a:t>
            </a:r>
            <a:r>
              <a:rPr lang="en-US" altLang="ko-KR" dirty="0"/>
              <a:t>((28, 28), </a:t>
            </a:r>
            <a:r>
              <a:rPr lang="en-US" altLang="ko-KR" dirty="0" err="1"/>
              <a:t>Image.ANTIALIAS</a:t>
            </a:r>
            <a:r>
              <a:rPr lang="en-US" altLang="ko-KR" dirty="0"/>
              <a:t>).convert('L')</a:t>
            </a:r>
            <a:endParaRPr lang="ko-KR" altLang="en-US" dirty="0"/>
          </a:p>
          <a:p>
            <a:r>
              <a:rPr lang="en-US" altLang="ko-KR" dirty="0" err="1"/>
              <a:t>resized_img_array</a:t>
            </a:r>
            <a:r>
              <a:rPr lang="en-US" altLang="ko-KR" dirty="0"/>
              <a:t> = </a:t>
            </a:r>
            <a:r>
              <a:rPr lang="en-US" altLang="ko-KR" dirty="0" err="1"/>
              <a:t>np.array</a:t>
            </a:r>
            <a:r>
              <a:rPr lang="en-US" altLang="ko-KR" dirty="0"/>
              <a:t>(</a:t>
            </a:r>
            <a:r>
              <a:rPr lang="en-US" altLang="ko-KR" dirty="0" err="1"/>
              <a:t>resized_img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inverted_resized_img_array</a:t>
            </a:r>
            <a:r>
              <a:rPr lang="en-US" altLang="ko-KR" dirty="0"/>
              <a:t> = 255 - </a:t>
            </a:r>
            <a:r>
              <a:rPr lang="en-US" altLang="ko-KR" dirty="0" err="1"/>
              <a:t>resized_img_array</a:t>
            </a:r>
            <a:endParaRPr lang="en-US" altLang="ko-KR" dirty="0"/>
          </a:p>
          <a:p>
            <a:r>
              <a:rPr lang="en-US" altLang="ko-KR" dirty="0" err="1"/>
              <a:t>binary_inverted_resized_img_array</a:t>
            </a:r>
            <a:r>
              <a:rPr lang="en-US" altLang="ko-KR" dirty="0"/>
              <a:t> = </a:t>
            </a:r>
            <a:r>
              <a:rPr lang="en-US" altLang="ko-KR" dirty="0" err="1"/>
              <a:t>np.where</a:t>
            </a:r>
            <a:r>
              <a:rPr lang="en-US" altLang="ko-KR" dirty="0"/>
              <a:t>(</a:t>
            </a:r>
            <a:r>
              <a:rPr lang="en-US" altLang="ko-KR" dirty="0" err="1"/>
              <a:t>inverted_resized_img_array</a:t>
            </a:r>
            <a:r>
              <a:rPr lang="en-US" altLang="ko-KR" dirty="0"/>
              <a:t> &gt; 10, 255, 0)</a:t>
            </a:r>
          </a:p>
          <a:p>
            <a:br>
              <a:rPr lang="en-US" altLang="ko-KR" dirty="0"/>
            </a:br>
            <a:r>
              <a:rPr lang="en-US" altLang="ko-KR" dirty="0"/>
              <a:t># </a:t>
            </a:r>
            <a:r>
              <a:rPr lang="ko-KR" altLang="en-US" dirty="0"/>
              <a:t>이미지 표시</a:t>
            </a:r>
          </a:p>
          <a:p>
            <a:r>
              <a:rPr lang="en-US" altLang="ko-KR" dirty="0" err="1"/>
              <a:t>plt.imshow</a:t>
            </a:r>
            <a:r>
              <a:rPr lang="en-US" altLang="ko-KR" dirty="0"/>
              <a:t>(</a:t>
            </a:r>
            <a:r>
              <a:rPr lang="en-US" altLang="ko-KR" dirty="0" err="1"/>
              <a:t>img_array</a:t>
            </a:r>
            <a:r>
              <a:rPr lang="en-US" altLang="ko-KR" dirty="0"/>
              <a:t>, </a:t>
            </a:r>
            <a:r>
              <a:rPr lang="en-US" altLang="ko-KR" dirty="0" err="1"/>
              <a:t>cmap</a:t>
            </a:r>
            <a:r>
              <a:rPr lang="en-US" altLang="ko-KR" dirty="0"/>
              <a:t>='gray')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plt.imshow</a:t>
            </a:r>
            <a:r>
              <a:rPr lang="en-US" altLang="ko-KR" dirty="0"/>
              <a:t>(</a:t>
            </a:r>
            <a:r>
              <a:rPr lang="en-US" altLang="ko-KR" dirty="0" err="1"/>
              <a:t>binary_inverted_resized_img_array</a:t>
            </a:r>
            <a:r>
              <a:rPr lang="en-US" altLang="ko-KR" dirty="0"/>
              <a:t>, </a:t>
            </a:r>
            <a:r>
              <a:rPr lang="en-US" altLang="ko-KR" dirty="0" err="1"/>
              <a:t>cmap</a:t>
            </a:r>
            <a:r>
              <a:rPr lang="en-US" altLang="ko-KR" dirty="0"/>
              <a:t>='gray')  </a:t>
            </a:r>
            <a:endParaRPr lang="ko-KR" altLang="en-US" dirty="0"/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556641-74D1-41FB-88EF-3881EEE99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048" y="1193520"/>
            <a:ext cx="4028839" cy="51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76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4BF7B11-FDC6-430B-A716-AA32CF36E494}"/>
              </a:ext>
            </a:extLst>
          </p:cNvPr>
          <p:cNvSpPr txBox="1"/>
          <p:nvPr/>
        </p:nvSpPr>
        <p:spPr>
          <a:xfrm>
            <a:off x="3014508" y="843237"/>
            <a:ext cx="61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/>
              <a:t>손글씨</a:t>
            </a:r>
            <a:r>
              <a:rPr lang="ko-KR" altLang="en-US" sz="2400" b="1" dirty="0"/>
              <a:t> 이미지 예측하기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414B9D-FA55-436C-BDFB-E88585E21D56}"/>
              </a:ext>
            </a:extLst>
          </p:cNvPr>
          <p:cNvSpPr/>
          <p:nvPr/>
        </p:nvSpPr>
        <p:spPr>
          <a:xfrm>
            <a:off x="1613597" y="1767446"/>
            <a:ext cx="89648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차원 확장</a:t>
            </a:r>
          </a:p>
          <a:p>
            <a:r>
              <a:rPr lang="en-US" altLang="ko-KR" dirty="0" err="1"/>
              <a:t>binary_inverted_resized_img_array</a:t>
            </a:r>
            <a:r>
              <a:rPr lang="en-US" altLang="ko-KR" dirty="0"/>
              <a:t> = </a:t>
            </a:r>
            <a:r>
              <a:rPr lang="en-US" altLang="ko-KR" dirty="0" err="1"/>
              <a:t>binary_inverted_resized_img_array.reshape</a:t>
            </a:r>
            <a:r>
              <a:rPr lang="en-US" altLang="ko-KR" dirty="0"/>
              <a:t>((1, 28, 28, 1))</a:t>
            </a:r>
          </a:p>
          <a:p>
            <a:r>
              <a:rPr lang="en-US" altLang="ko-KR" dirty="0" err="1"/>
              <a:t>binary_inverted_resized_img_array</a:t>
            </a:r>
            <a:r>
              <a:rPr lang="en-US" altLang="ko-KR" dirty="0"/>
              <a:t> = </a:t>
            </a:r>
            <a:r>
              <a:rPr lang="en-US" altLang="ko-KR" dirty="0" err="1"/>
              <a:t>binary_inverted_resized_img_array.astype</a:t>
            </a:r>
            <a:r>
              <a:rPr lang="en-US" altLang="ko-KR" dirty="0"/>
              <a:t>('float32') / 255</a:t>
            </a:r>
          </a:p>
          <a:p>
            <a:br>
              <a:rPr lang="en-US" altLang="ko-KR" dirty="0"/>
            </a:br>
            <a:r>
              <a:rPr lang="en-US" altLang="ko-KR" dirty="0"/>
              <a:t># </a:t>
            </a:r>
            <a:r>
              <a:rPr lang="ko-KR" altLang="en-US" dirty="0"/>
              <a:t>예측</a:t>
            </a:r>
          </a:p>
          <a:p>
            <a:r>
              <a:rPr lang="en-US" altLang="ko-KR" dirty="0"/>
              <a:t>predictions = </a:t>
            </a:r>
            <a:r>
              <a:rPr lang="en-US" altLang="ko-KR" dirty="0" err="1"/>
              <a:t>model.predict</a:t>
            </a:r>
            <a:r>
              <a:rPr lang="en-US" altLang="ko-KR" dirty="0"/>
              <a:t>(</a:t>
            </a:r>
            <a:r>
              <a:rPr lang="en-US" altLang="ko-KR" dirty="0" err="1"/>
              <a:t>binary_inverted_resized_img_array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print(predictions[0])</a:t>
            </a:r>
          </a:p>
          <a:p>
            <a:r>
              <a:rPr lang="en-US" altLang="ko-KR" dirty="0" err="1"/>
              <a:t>predicted_digit</a:t>
            </a:r>
            <a:r>
              <a:rPr lang="en-US" altLang="ko-KR" dirty="0"/>
              <a:t> = </a:t>
            </a:r>
            <a:r>
              <a:rPr lang="en-US" altLang="ko-KR" dirty="0" err="1"/>
              <a:t>np.argmax</a:t>
            </a:r>
            <a:r>
              <a:rPr lang="en-US" altLang="ko-KR" dirty="0"/>
              <a:t>(predictions[0])</a:t>
            </a:r>
          </a:p>
          <a:p>
            <a:r>
              <a:rPr lang="en-US" altLang="ko-KR" dirty="0"/>
              <a:t>print(f"</a:t>
            </a:r>
            <a:r>
              <a:rPr lang="ko-KR" altLang="en-US" dirty="0"/>
              <a:t>예측된 숫자</a:t>
            </a:r>
            <a:r>
              <a:rPr lang="en-US" altLang="ko-KR" dirty="0"/>
              <a:t>: {</a:t>
            </a:r>
            <a:r>
              <a:rPr lang="en-US" altLang="ko-KR" dirty="0" err="1"/>
              <a:t>predicted_digit</a:t>
            </a:r>
            <a:r>
              <a:rPr lang="en-US" altLang="ko-KR" dirty="0"/>
              <a:t>}")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790B91-CF67-4DE7-9D90-4671DBF3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97" y="5179408"/>
            <a:ext cx="6397323" cy="1258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281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B05465D-6AF4-47AC-AF04-DDD8BD9A96A3}"/>
              </a:ext>
            </a:extLst>
          </p:cNvPr>
          <p:cNvGrpSpPr/>
          <p:nvPr/>
        </p:nvGrpSpPr>
        <p:grpSpPr>
          <a:xfrm>
            <a:off x="542611" y="884238"/>
            <a:ext cx="11003280" cy="5744602"/>
            <a:chOff x="934720" y="780626"/>
            <a:chExt cx="11003280" cy="57446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C48F04-52DE-4662-AAEF-49B6C1692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713"/>
            <a:stretch>
              <a:fillRect/>
            </a:stretch>
          </p:blipFill>
          <p:spPr>
            <a:xfrm>
              <a:off x="934720" y="780626"/>
              <a:ext cx="9812259" cy="345609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E68BCBB-82DA-4C5F-827C-12714799C9EC}"/>
                </a:ext>
              </a:extLst>
            </p:cNvPr>
            <p:cNvSpPr/>
            <p:nvPr/>
          </p:nvSpPr>
          <p:spPr>
            <a:xfrm>
              <a:off x="9550400" y="1259840"/>
              <a:ext cx="1196579" cy="29768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869EC4-3BD1-4968-BAF9-D065F63A0DB6}"/>
                </a:ext>
              </a:extLst>
            </p:cNvPr>
            <p:cNvSpPr/>
            <p:nvPr/>
          </p:nvSpPr>
          <p:spPr>
            <a:xfrm>
              <a:off x="3738880" y="1259840"/>
              <a:ext cx="5811520" cy="297688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79A653-6B53-4DD7-BDE9-7B6AB31C61DE}"/>
                </a:ext>
              </a:extLst>
            </p:cNvPr>
            <p:cNvSpPr txBox="1"/>
            <p:nvPr/>
          </p:nvSpPr>
          <p:spPr>
            <a:xfrm>
              <a:off x="3622040" y="4333426"/>
              <a:ext cx="234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속성 </a:t>
              </a:r>
              <a:r>
                <a:rPr lang="en-US" altLang="ko-KR" dirty="0"/>
                <a:t>: 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32B7BE-8E1B-42A9-B666-9DEEE228D75A}"/>
                </a:ext>
              </a:extLst>
            </p:cNvPr>
            <p:cNvSpPr txBox="1"/>
            <p:nvPr/>
          </p:nvSpPr>
          <p:spPr>
            <a:xfrm>
              <a:off x="3611880" y="4709346"/>
              <a:ext cx="588264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 fontAlgn="base">
                <a:buClr>
                  <a:schemeClr val="accent6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정보 </a:t>
              </a:r>
              <a:r>
                <a:rPr lang="en-US" altLang="ko-KR" sz="1400" dirty="0"/>
                <a:t>1(pregnant) : </a:t>
              </a:r>
              <a:r>
                <a:rPr lang="ko-KR" altLang="en-US" sz="1400" dirty="0"/>
                <a:t>과거 임신 횟수</a:t>
              </a:r>
            </a:p>
            <a:p>
              <a:pPr marL="285750" lvl="0" indent="-285750" fontAlgn="base">
                <a:buClr>
                  <a:schemeClr val="accent6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정보 </a:t>
              </a:r>
              <a:r>
                <a:rPr lang="en-US" altLang="ko-KR" sz="1400" dirty="0"/>
                <a:t>2(plasma) : </a:t>
              </a:r>
              <a:r>
                <a:rPr lang="ko-KR" altLang="en-US" sz="1400" dirty="0"/>
                <a:t>포도당 부하 검사 </a:t>
              </a:r>
              <a:r>
                <a:rPr lang="en-US" altLang="ko-KR" sz="1400" dirty="0"/>
                <a:t>2</a:t>
              </a:r>
              <a:r>
                <a:rPr lang="ko-KR" altLang="en-US" sz="1400" dirty="0"/>
                <a:t>시간 후 공복 혈당 농도</a:t>
              </a:r>
              <a:r>
                <a:rPr lang="en-US" altLang="ko-KR" sz="1400" dirty="0"/>
                <a:t>(mm Hg)</a:t>
              </a:r>
              <a:endParaRPr lang="ko-KR" altLang="en-US" sz="1400" dirty="0"/>
            </a:p>
            <a:p>
              <a:pPr marL="285750" lvl="0" indent="-285750" fontAlgn="base">
                <a:buClr>
                  <a:schemeClr val="accent6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정보 </a:t>
              </a:r>
              <a:r>
                <a:rPr lang="en-US" altLang="ko-KR" sz="1400" dirty="0"/>
                <a:t>3(pressure) : </a:t>
              </a:r>
              <a:r>
                <a:rPr lang="ko-KR" altLang="en-US" sz="1400" dirty="0" err="1"/>
                <a:t>확장기</a:t>
              </a:r>
              <a:r>
                <a:rPr lang="ko-KR" altLang="en-US" sz="1400" dirty="0"/>
                <a:t> 혈압</a:t>
              </a:r>
              <a:r>
                <a:rPr lang="en-US" altLang="ko-KR" sz="1400" dirty="0"/>
                <a:t>(mm Hg)</a:t>
              </a:r>
              <a:endParaRPr lang="ko-KR" altLang="en-US" sz="1400" dirty="0"/>
            </a:p>
            <a:p>
              <a:pPr marL="285750" lvl="0" indent="-285750" fontAlgn="base">
                <a:buClr>
                  <a:schemeClr val="accent6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정보 </a:t>
              </a:r>
              <a:r>
                <a:rPr lang="en-US" altLang="ko-KR" sz="1400" dirty="0"/>
                <a:t>4(thickness) : </a:t>
              </a:r>
              <a:r>
                <a:rPr lang="ko-KR" altLang="en-US" sz="1400" dirty="0" err="1"/>
                <a:t>삼두근</a:t>
              </a:r>
              <a:r>
                <a:rPr lang="ko-KR" altLang="en-US" sz="1400" dirty="0"/>
                <a:t> 피부 주름 두께</a:t>
              </a:r>
              <a:r>
                <a:rPr lang="en-US" altLang="ko-KR" sz="1400" dirty="0"/>
                <a:t>(mm)</a:t>
              </a:r>
              <a:endParaRPr lang="ko-KR" altLang="en-US" sz="1400" dirty="0"/>
            </a:p>
            <a:p>
              <a:pPr marL="285750" lvl="0" indent="-285750" fontAlgn="base">
                <a:buClr>
                  <a:schemeClr val="accent6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정보 </a:t>
              </a:r>
              <a:r>
                <a:rPr lang="en-US" altLang="ko-KR" sz="1400" dirty="0"/>
                <a:t>5(insulin) : </a:t>
              </a:r>
              <a:r>
                <a:rPr lang="ko-KR" altLang="en-US" sz="1400" dirty="0"/>
                <a:t>혈청 인슐린</a:t>
              </a:r>
              <a:r>
                <a:rPr lang="en-US" altLang="ko-KR" sz="1400" dirty="0"/>
                <a:t>(2-hour, mu U/ml)</a:t>
              </a:r>
              <a:endParaRPr lang="ko-KR" altLang="en-US" sz="1400" dirty="0"/>
            </a:p>
            <a:p>
              <a:pPr marL="285750" lvl="0" indent="-285750" fontAlgn="base">
                <a:buClr>
                  <a:schemeClr val="accent6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정보 </a:t>
              </a:r>
              <a:r>
                <a:rPr lang="en-US" altLang="ko-KR" sz="1400" dirty="0"/>
                <a:t>6(BMI) : </a:t>
              </a:r>
              <a:r>
                <a:rPr lang="ko-KR" altLang="en-US" sz="1400" dirty="0" err="1"/>
                <a:t>체질량</a:t>
              </a:r>
              <a:r>
                <a:rPr lang="ko-KR" altLang="en-US" sz="1400" dirty="0"/>
                <a:t> 지수</a:t>
              </a:r>
              <a:r>
                <a:rPr lang="en-US" altLang="ko-KR" sz="1400" dirty="0"/>
                <a:t>(BMI, weight in kg/(height in m)</a:t>
              </a:r>
              <a:r>
                <a:rPr lang="en-US" altLang="ko-KR" sz="1400" baseline="30000" dirty="0"/>
                <a:t>2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  <a:p>
              <a:pPr marL="285750" lvl="0" indent="-285750" fontAlgn="base">
                <a:buClr>
                  <a:schemeClr val="accent6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정보 </a:t>
              </a:r>
              <a:r>
                <a:rPr lang="en-US" altLang="ko-KR" sz="1400" dirty="0"/>
                <a:t>7(pedigree) : </a:t>
              </a:r>
              <a:r>
                <a:rPr lang="ko-KR" altLang="en-US" sz="1400" dirty="0"/>
                <a:t>당뇨병 가족력</a:t>
              </a:r>
            </a:p>
            <a:p>
              <a:pPr marL="285750" lvl="0" indent="-285750" fontAlgn="base">
                <a:buClr>
                  <a:schemeClr val="accent6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정보 </a:t>
              </a:r>
              <a:r>
                <a:rPr lang="en-US" altLang="ko-KR" sz="1400" dirty="0"/>
                <a:t>8(age) : </a:t>
              </a:r>
              <a:r>
                <a:rPr lang="ko-KR" altLang="en-US" sz="1400" dirty="0"/>
                <a:t>나이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12116E-523B-4C6E-8E7C-B5BD5751F2D3}"/>
                </a:ext>
              </a:extLst>
            </p:cNvPr>
            <p:cNvSpPr txBox="1"/>
            <p:nvPr/>
          </p:nvSpPr>
          <p:spPr>
            <a:xfrm>
              <a:off x="1275080" y="4316306"/>
              <a:ext cx="234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dirty="0"/>
                <a:t>샘플 수 </a:t>
              </a:r>
              <a:r>
                <a:rPr lang="en-US" altLang="ko-KR" dirty="0"/>
                <a:t>: 768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D12499-214D-40F1-A7F5-CA9BEDA21770}"/>
                </a:ext>
              </a:extLst>
            </p:cNvPr>
            <p:cNvSpPr txBox="1"/>
            <p:nvPr/>
          </p:nvSpPr>
          <p:spPr>
            <a:xfrm>
              <a:off x="9494520" y="4316306"/>
              <a:ext cx="2443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클래스 </a:t>
              </a:r>
              <a:r>
                <a:rPr lang="en-US" altLang="ko-KR" dirty="0"/>
                <a:t>: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BB151F-DB3E-4B74-A442-F179D363D9D4}"/>
                </a:ext>
              </a:extLst>
            </p:cNvPr>
            <p:cNvSpPr txBox="1"/>
            <p:nvPr/>
          </p:nvSpPr>
          <p:spPr>
            <a:xfrm>
              <a:off x="9494520" y="4685638"/>
              <a:ext cx="16967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 fontAlgn="base">
                <a:buClr>
                  <a:srgbClr val="FF0000"/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당뇨 </a:t>
              </a:r>
              <a:r>
                <a:rPr lang="en-US" altLang="ko-KR" sz="1400" dirty="0"/>
                <a:t>: 1</a:t>
              </a:r>
            </a:p>
            <a:p>
              <a:pPr marL="285750" lvl="0" indent="-285750" fontAlgn="base">
                <a:buClr>
                  <a:srgbClr val="FF0000"/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당뇨 아님  </a:t>
              </a:r>
              <a:r>
                <a:rPr lang="en-US" altLang="ko-KR" sz="1400" dirty="0"/>
                <a:t>0</a:t>
              </a:r>
              <a:endParaRPr lang="ko-KR" altLang="en-US" sz="14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BE3EBFD-0FC3-422C-A9E5-508B243CED2E}"/>
              </a:ext>
            </a:extLst>
          </p:cNvPr>
          <p:cNvSpPr txBox="1"/>
          <p:nvPr/>
        </p:nvSpPr>
        <p:spPr>
          <a:xfrm>
            <a:off x="4196861" y="229160"/>
            <a:ext cx="379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피마 인디언 당뇨병 예측</a:t>
            </a:r>
          </a:p>
        </p:txBody>
      </p:sp>
    </p:spTree>
    <p:extLst>
      <p:ext uri="{BB962C8B-B14F-4D97-AF65-F5344CB8AC3E}">
        <p14:creationId xmlns:p14="http://schemas.microsoft.com/office/powerpoint/2010/main" val="236004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2F80D2-607D-4700-B90B-7F1C70BEDC23}"/>
              </a:ext>
            </a:extLst>
          </p:cNvPr>
          <p:cNvSpPr/>
          <p:nvPr/>
        </p:nvSpPr>
        <p:spPr>
          <a:xfrm>
            <a:off x="1090977" y="1515292"/>
            <a:ext cx="2915920" cy="670560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환경 준비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D629E1-09F2-426A-9117-65B8A98EEF8A}"/>
              </a:ext>
            </a:extLst>
          </p:cNvPr>
          <p:cNvSpPr/>
          <p:nvPr/>
        </p:nvSpPr>
        <p:spPr>
          <a:xfrm>
            <a:off x="1090977" y="2653212"/>
            <a:ext cx="2915920" cy="6705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데이터 준비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7D570E-5F3A-4551-BCA3-7C15E018C8CD}"/>
              </a:ext>
            </a:extLst>
          </p:cNvPr>
          <p:cNvSpPr/>
          <p:nvPr/>
        </p:nvSpPr>
        <p:spPr>
          <a:xfrm>
            <a:off x="1090977" y="3791132"/>
            <a:ext cx="2915920" cy="67056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 구조 결정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5E986B-26F6-41D9-8724-B08E8C7DC7CB}"/>
              </a:ext>
            </a:extLst>
          </p:cNvPr>
          <p:cNvSpPr/>
          <p:nvPr/>
        </p:nvSpPr>
        <p:spPr>
          <a:xfrm>
            <a:off x="1090977" y="4929052"/>
            <a:ext cx="2915920" cy="6705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모델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1503957-D0A9-4EA5-8A98-224EC06AA5A3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548937" y="2185852"/>
            <a:ext cx="0" cy="4673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05CF84-CB02-4BFF-9C05-0AC82C9F1FC2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548937" y="3323772"/>
            <a:ext cx="0" cy="4673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D3FF80-F42A-4842-B8EB-6E1F526945F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548937" y="4461692"/>
            <a:ext cx="0" cy="4673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2B4A30-CCC4-4F22-A9B2-A18FDBCEB590}"/>
              </a:ext>
            </a:extLst>
          </p:cNvPr>
          <p:cNvSpPr txBox="1"/>
          <p:nvPr/>
        </p:nvSpPr>
        <p:spPr>
          <a:xfrm>
            <a:off x="4346978" y="1515292"/>
            <a:ext cx="7470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import pandas as pd</a:t>
            </a:r>
          </a:p>
          <a:p>
            <a:pPr fontAlgn="base"/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fontAlgn="base"/>
            <a:r>
              <a:rPr lang="en-US" altLang="ko-KR" dirty="0"/>
              <a:t>import seaborn as </a:t>
            </a:r>
            <a:r>
              <a:rPr lang="en-US" altLang="ko-KR" dirty="0" err="1"/>
              <a:t>sns</a:t>
            </a:r>
            <a:endParaRPr lang="en-US" altLang="ko-KR" dirty="0"/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tensorflow.keras.models</a:t>
            </a:r>
            <a:r>
              <a:rPr lang="en-US" altLang="ko-KR" dirty="0"/>
              <a:t> import Sequential</a:t>
            </a:r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tensorflow.keras.layers</a:t>
            </a:r>
            <a:r>
              <a:rPr lang="en-US" altLang="ko-KR" dirty="0"/>
              <a:t> import Dense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AFFE8-A42A-4ADE-9909-AB2CDBC31FEA}"/>
              </a:ext>
            </a:extLst>
          </p:cNvPr>
          <p:cNvSpPr txBox="1"/>
          <p:nvPr/>
        </p:nvSpPr>
        <p:spPr>
          <a:xfrm>
            <a:off x="4261148" y="3059668"/>
            <a:ext cx="2390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데이터 분석</a:t>
            </a:r>
            <a:endParaRPr lang="en-US" altLang="ko-KR" dirty="0"/>
          </a:p>
          <a:p>
            <a:pPr marL="285750" lvl="0" indent="-285750" fontAlgn="base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시각화</a:t>
            </a:r>
            <a:endParaRPr lang="en-US" altLang="ko-KR" dirty="0"/>
          </a:p>
          <a:p>
            <a:pPr marL="285750" lvl="0" indent="-285750" fontAlgn="base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인공신경망 구성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A9B112-58D3-48AC-AA2E-FD25E9306B7F}"/>
              </a:ext>
            </a:extLst>
          </p:cNvPr>
          <p:cNvSpPr txBox="1"/>
          <p:nvPr/>
        </p:nvSpPr>
        <p:spPr>
          <a:xfrm>
            <a:off x="4196861" y="631094"/>
            <a:ext cx="379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딥러닝 구현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3180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2F80D2-607D-4700-B90B-7F1C70BEDC23}"/>
              </a:ext>
            </a:extLst>
          </p:cNvPr>
          <p:cNvSpPr/>
          <p:nvPr/>
        </p:nvSpPr>
        <p:spPr>
          <a:xfrm>
            <a:off x="1090977" y="1515292"/>
            <a:ext cx="2915920" cy="6705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환경 준비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D629E1-09F2-426A-9117-65B8A98EEF8A}"/>
              </a:ext>
            </a:extLst>
          </p:cNvPr>
          <p:cNvSpPr/>
          <p:nvPr/>
        </p:nvSpPr>
        <p:spPr>
          <a:xfrm>
            <a:off x="1090977" y="2653212"/>
            <a:ext cx="2915920" cy="670560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데이터 준비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7D570E-5F3A-4551-BCA3-7C15E018C8CD}"/>
              </a:ext>
            </a:extLst>
          </p:cNvPr>
          <p:cNvSpPr/>
          <p:nvPr/>
        </p:nvSpPr>
        <p:spPr>
          <a:xfrm>
            <a:off x="1090977" y="3791132"/>
            <a:ext cx="2915920" cy="67056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 구조 결정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5E986B-26F6-41D9-8724-B08E8C7DC7CB}"/>
              </a:ext>
            </a:extLst>
          </p:cNvPr>
          <p:cNvSpPr/>
          <p:nvPr/>
        </p:nvSpPr>
        <p:spPr>
          <a:xfrm>
            <a:off x="1090977" y="4929052"/>
            <a:ext cx="2915920" cy="6705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모델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1503957-D0A9-4EA5-8A98-224EC06AA5A3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548937" y="2185852"/>
            <a:ext cx="0" cy="4673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05CF84-CB02-4BFF-9C05-0AC82C9F1FC2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548937" y="3323772"/>
            <a:ext cx="0" cy="4673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D3FF80-F42A-4842-B8EB-6E1F526945F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548937" y="4461692"/>
            <a:ext cx="0" cy="4673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2B4A30-CCC4-4F22-A9B2-A18FDBCEB590}"/>
              </a:ext>
            </a:extLst>
          </p:cNvPr>
          <p:cNvSpPr txBox="1"/>
          <p:nvPr/>
        </p:nvSpPr>
        <p:spPr>
          <a:xfrm>
            <a:off x="4365179" y="1515292"/>
            <a:ext cx="7470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!git clone https://github.com/taehojo/data.git</a:t>
            </a:r>
          </a:p>
          <a:p>
            <a:pPr fontAlgn="base"/>
            <a:r>
              <a:rPr lang="en-US" altLang="ko-KR" dirty="0"/>
              <a:t>df = </a:t>
            </a:r>
            <a:r>
              <a:rPr lang="en-US" altLang="ko-KR" dirty="0" err="1"/>
              <a:t>pd.read_csv</a:t>
            </a:r>
            <a:r>
              <a:rPr lang="en-US" altLang="ko-KR" dirty="0"/>
              <a:t>('./data/pima-indians-diabetes3.csv’)</a:t>
            </a:r>
          </a:p>
          <a:p>
            <a:pPr fontAlgn="base"/>
            <a:r>
              <a:rPr lang="es-ES" altLang="ko-KR" dirty="0"/>
              <a:t>X = df.iloc[:, 0:8]</a:t>
            </a:r>
          </a:p>
          <a:p>
            <a:pPr fontAlgn="base"/>
            <a:r>
              <a:rPr lang="es-ES" altLang="ko-KR" dirty="0"/>
              <a:t>y = df.iloc[:, 8]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AFFE8-A42A-4ADE-9909-AB2CDBC31FEA}"/>
              </a:ext>
            </a:extLst>
          </p:cNvPr>
          <p:cNvSpPr txBox="1"/>
          <p:nvPr/>
        </p:nvSpPr>
        <p:spPr>
          <a:xfrm>
            <a:off x="4269301" y="2818788"/>
            <a:ext cx="2613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데이터 가져오기</a:t>
            </a:r>
            <a:endParaRPr lang="en-US" altLang="ko-KR" dirty="0"/>
          </a:p>
          <a:p>
            <a:pPr marL="285750" lvl="0" indent="-285750" fontAlgn="base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속성 추출</a:t>
            </a:r>
            <a:endParaRPr lang="en-US" altLang="ko-KR" dirty="0"/>
          </a:p>
          <a:p>
            <a:pPr marL="285750" lvl="0" indent="-285750" fontAlgn="base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클래스 추출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0395C-6EF3-4B02-A2DE-BD98F03CD430}"/>
              </a:ext>
            </a:extLst>
          </p:cNvPr>
          <p:cNvSpPr txBox="1"/>
          <p:nvPr/>
        </p:nvSpPr>
        <p:spPr>
          <a:xfrm>
            <a:off x="4196861" y="631094"/>
            <a:ext cx="379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딥러닝 구현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581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2F80D2-607D-4700-B90B-7F1C70BEDC23}"/>
              </a:ext>
            </a:extLst>
          </p:cNvPr>
          <p:cNvSpPr/>
          <p:nvPr/>
        </p:nvSpPr>
        <p:spPr>
          <a:xfrm>
            <a:off x="1090977" y="1515292"/>
            <a:ext cx="2915920" cy="6705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환경 준비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D629E1-09F2-426A-9117-65B8A98EEF8A}"/>
              </a:ext>
            </a:extLst>
          </p:cNvPr>
          <p:cNvSpPr/>
          <p:nvPr/>
        </p:nvSpPr>
        <p:spPr>
          <a:xfrm>
            <a:off x="1090977" y="2653212"/>
            <a:ext cx="2915920" cy="67056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데이터 준비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7D570E-5F3A-4551-BCA3-7C15E018C8CD}"/>
              </a:ext>
            </a:extLst>
          </p:cNvPr>
          <p:cNvSpPr/>
          <p:nvPr/>
        </p:nvSpPr>
        <p:spPr>
          <a:xfrm>
            <a:off x="1090977" y="3791132"/>
            <a:ext cx="2915920" cy="670560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 구조 결정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5E986B-26F6-41D9-8724-B08E8C7DC7CB}"/>
              </a:ext>
            </a:extLst>
          </p:cNvPr>
          <p:cNvSpPr/>
          <p:nvPr/>
        </p:nvSpPr>
        <p:spPr>
          <a:xfrm>
            <a:off x="1090977" y="4929052"/>
            <a:ext cx="2915920" cy="6705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모델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1503957-D0A9-4EA5-8A98-224EC06AA5A3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548937" y="2185852"/>
            <a:ext cx="0" cy="4673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05CF84-CB02-4BFF-9C05-0AC82C9F1FC2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548937" y="3323772"/>
            <a:ext cx="0" cy="4673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D3FF80-F42A-4842-B8EB-6E1F526945F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548937" y="4461692"/>
            <a:ext cx="0" cy="4673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2B4A30-CCC4-4F22-A9B2-A18FDBCEB590}"/>
              </a:ext>
            </a:extLst>
          </p:cNvPr>
          <p:cNvSpPr txBox="1"/>
          <p:nvPr/>
        </p:nvSpPr>
        <p:spPr>
          <a:xfrm>
            <a:off x="4338696" y="1515292"/>
            <a:ext cx="747147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model = Sequential()</a:t>
            </a:r>
          </a:p>
          <a:p>
            <a:pPr fontAlgn="base"/>
            <a:r>
              <a:rPr lang="en-US" altLang="ko-KR" dirty="0" err="1"/>
              <a:t>model.add</a:t>
            </a:r>
            <a:r>
              <a:rPr lang="en-US" altLang="ko-KR" dirty="0"/>
              <a:t>(Dense(12, </a:t>
            </a:r>
            <a:r>
              <a:rPr lang="en-US" altLang="ko-KR" dirty="0" err="1"/>
              <a:t>input_dim</a:t>
            </a:r>
            <a:r>
              <a:rPr lang="en-US" altLang="ko-KR" dirty="0"/>
              <a:t>=8, activation='</a:t>
            </a:r>
            <a:r>
              <a:rPr lang="en-US" altLang="ko-KR" dirty="0" err="1"/>
              <a:t>relu</a:t>
            </a:r>
            <a:r>
              <a:rPr lang="en-US" altLang="ko-KR" dirty="0"/>
              <a:t>', name='Dense_1'))</a:t>
            </a:r>
          </a:p>
          <a:p>
            <a:pPr fontAlgn="base"/>
            <a:r>
              <a:rPr lang="en-US" altLang="ko-KR" dirty="0" err="1"/>
              <a:t>model.add</a:t>
            </a:r>
            <a:r>
              <a:rPr lang="en-US" altLang="ko-KR" dirty="0"/>
              <a:t>(Dense(8, activation='</a:t>
            </a:r>
            <a:r>
              <a:rPr lang="en-US" altLang="ko-KR" dirty="0" err="1"/>
              <a:t>relu</a:t>
            </a:r>
            <a:r>
              <a:rPr lang="en-US" altLang="ko-KR" dirty="0"/>
              <a:t>', name='Dense_2'))</a:t>
            </a:r>
          </a:p>
          <a:p>
            <a:pPr fontAlgn="base"/>
            <a:r>
              <a:rPr lang="en-US" altLang="ko-KR" dirty="0" err="1"/>
              <a:t>model.add</a:t>
            </a:r>
            <a:r>
              <a:rPr lang="en-US" altLang="ko-KR" dirty="0"/>
              <a:t>(Dense(1, activation='sigmoid', name='Dense_3’))</a:t>
            </a:r>
          </a:p>
          <a:p>
            <a:pPr fontAlgn="base"/>
            <a:r>
              <a:rPr lang="en-US" altLang="ko-KR" dirty="0" err="1"/>
              <a:t>model.summary</a:t>
            </a:r>
            <a:r>
              <a:rPr lang="en-US" altLang="ko-KR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AFFE8-A42A-4ADE-9909-AB2CDBC31FEA}"/>
              </a:ext>
            </a:extLst>
          </p:cNvPr>
          <p:cNvSpPr txBox="1"/>
          <p:nvPr/>
        </p:nvSpPr>
        <p:spPr>
          <a:xfrm>
            <a:off x="4242816" y="3126717"/>
            <a:ext cx="3363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인공신경망 생성</a:t>
            </a:r>
            <a:endParaRPr lang="en-US" altLang="ko-KR" dirty="0"/>
          </a:p>
          <a:p>
            <a:pPr marL="285750" lvl="0" indent="-285750" fontAlgn="base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입력층</a:t>
            </a:r>
            <a:r>
              <a:rPr lang="en-US" altLang="ko-KR" dirty="0"/>
              <a:t>, </a:t>
            </a:r>
            <a:r>
              <a:rPr lang="ko-KR" altLang="en-US" dirty="0"/>
              <a:t>은닉층</a:t>
            </a:r>
            <a:r>
              <a:rPr lang="en-US" altLang="ko-KR" dirty="0"/>
              <a:t>, </a:t>
            </a:r>
            <a:r>
              <a:rPr lang="ko-KR" altLang="en-US" dirty="0"/>
              <a:t>출력층 구성</a:t>
            </a:r>
            <a:endParaRPr lang="en-US" altLang="ko-KR" dirty="0"/>
          </a:p>
          <a:p>
            <a:pPr marL="285750" lvl="0" indent="-285750" fontAlgn="base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인공신경망 정보 출력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37813-4DDB-446A-814B-CB89426B250B}"/>
              </a:ext>
            </a:extLst>
          </p:cNvPr>
          <p:cNvSpPr txBox="1"/>
          <p:nvPr/>
        </p:nvSpPr>
        <p:spPr>
          <a:xfrm>
            <a:off x="4196861" y="631094"/>
            <a:ext cx="379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딥러닝 구현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872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2F80D2-607D-4700-B90B-7F1C70BEDC23}"/>
              </a:ext>
            </a:extLst>
          </p:cNvPr>
          <p:cNvSpPr/>
          <p:nvPr/>
        </p:nvSpPr>
        <p:spPr>
          <a:xfrm>
            <a:off x="1090977" y="1515292"/>
            <a:ext cx="2915920" cy="6705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환경 준비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D629E1-09F2-426A-9117-65B8A98EEF8A}"/>
              </a:ext>
            </a:extLst>
          </p:cNvPr>
          <p:cNvSpPr/>
          <p:nvPr/>
        </p:nvSpPr>
        <p:spPr>
          <a:xfrm>
            <a:off x="1090977" y="2653212"/>
            <a:ext cx="2915920" cy="67056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데이터 준비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7D570E-5F3A-4551-BCA3-7C15E018C8CD}"/>
              </a:ext>
            </a:extLst>
          </p:cNvPr>
          <p:cNvSpPr/>
          <p:nvPr/>
        </p:nvSpPr>
        <p:spPr>
          <a:xfrm>
            <a:off x="1090977" y="3791132"/>
            <a:ext cx="2915920" cy="670560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 구조 결정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5E986B-26F6-41D9-8724-B08E8C7DC7CB}"/>
              </a:ext>
            </a:extLst>
          </p:cNvPr>
          <p:cNvSpPr/>
          <p:nvPr/>
        </p:nvSpPr>
        <p:spPr>
          <a:xfrm>
            <a:off x="1090977" y="4929052"/>
            <a:ext cx="2915920" cy="670560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모델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1503957-D0A9-4EA5-8A98-224EC06AA5A3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548937" y="2185852"/>
            <a:ext cx="0" cy="4673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05CF84-CB02-4BFF-9C05-0AC82C9F1FC2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548937" y="3323772"/>
            <a:ext cx="0" cy="4673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D3FF80-F42A-4842-B8EB-6E1F526945F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548937" y="4461692"/>
            <a:ext cx="0" cy="4673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2B4A30-CCC4-4F22-A9B2-A18FDBCEB590}"/>
              </a:ext>
            </a:extLst>
          </p:cNvPr>
          <p:cNvSpPr txBox="1"/>
          <p:nvPr/>
        </p:nvSpPr>
        <p:spPr>
          <a:xfrm>
            <a:off x="4338697" y="1515292"/>
            <a:ext cx="7470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err="1"/>
              <a:t>model.compile</a:t>
            </a:r>
            <a:r>
              <a:rPr lang="en-US" altLang="ko-KR" dirty="0"/>
              <a:t>(loss='</a:t>
            </a:r>
            <a:r>
              <a:rPr lang="en-US" altLang="ko-KR" dirty="0" err="1"/>
              <a:t>binary_crossentropy</a:t>
            </a:r>
            <a:r>
              <a:rPr lang="en-US" altLang="ko-KR" dirty="0"/>
              <a:t>', optimizer='</a:t>
            </a:r>
            <a:r>
              <a:rPr lang="en-US" altLang="ko-KR" dirty="0" err="1"/>
              <a:t>adam</a:t>
            </a:r>
            <a:r>
              <a:rPr lang="en-US" altLang="ko-KR" dirty="0"/>
              <a:t>', metrics=['accuracy'])</a:t>
            </a:r>
          </a:p>
          <a:p>
            <a:pPr fontAlgn="base"/>
            <a:r>
              <a:rPr lang="en-US" altLang="ko-KR" dirty="0"/>
              <a:t>history = </a:t>
            </a:r>
            <a:r>
              <a:rPr lang="en-US" altLang="ko-KR" dirty="0" err="1"/>
              <a:t>model.fit</a:t>
            </a:r>
            <a:r>
              <a:rPr lang="en-US" altLang="ko-KR" dirty="0"/>
              <a:t>(X, y, epochs=100, </a:t>
            </a:r>
            <a:r>
              <a:rPr lang="en-US" altLang="ko-KR" dirty="0" err="1"/>
              <a:t>batch_size</a:t>
            </a:r>
            <a:r>
              <a:rPr lang="en-US" altLang="ko-KR" dirty="0"/>
              <a:t>=5)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AFFE8-A42A-4ADE-9909-AB2CDBC31FEA}"/>
              </a:ext>
            </a:extLst>
          </p:cNvPr>
          <p:cNvSpPr txBox="1"/>
          <p:nvPr/>
        </p:nvSpPr>
        <p:spPr>
          <a:xfrm>
            <a:off x="4281919" y="2527446"/>
            <a:ext cx="577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모델 컴파일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모델 생성을 위한 손실함수</a:t>
            </a:r>
            <a:r>
              <a:rPr lang="en-US" altLang="ko-KR" dirty="0"/>
              <a:t>, </a:t>
            </a:r>
            <a:r>
              <a:rPr lang="ko-KR" altLang="en-US" dirty="0"/>
              <a:t>최적함수</a:t>
            </a:r>
            <a:r>
              <a:rPr lang="en-US" altLang="ko-KR" dirty="0"/>
              <a:t>, </a:t>
            </a:r>
            <a:r>
              <a:rPr lang="ko-KR" altLang="en-US" dirty="0"/>
              <a:t>측정치 설정</a:t>
            </a:r>
            <a:r>
              <a:rPr lang="en-US" altLang="ko-KR" dirty="0"/>
              <a:t>)</a:t>
            </a:r>
          </a:p>
          <a:p>
            <a:pPr marL="285750" lvl="0" indent="-285750" fontAlgn="base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모델 훈련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반복횟수</a:t>
            </a:r>
            <a:r>
              <a:rPr lang="en-US" altLang="ko-KR" dirty="0"/>
              <a:t>, </a:t>
            </a:r>
            <a:r>
              <a:rPr lang="ko-KR" altLang="en-US" dirty="0"/>
              <a:t>한번에 실행할 훈련량 설정</a:t>
            </a:r>
            <a:r>
              <a:rPr lang="en-US" altLang="ko-KR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D61E70-9FFD-4D68-B5C8-6116047D5486}"/>
              </a:ext>
            </a:extLst>
          </p:cNvPr>
          <p:cNvSpPr txBox="1"/>
          <p:nvPr/>
        </p:nvSpPr>
        <p:spPr>
          <a:xfrm>
            <a:off x="4196861" y="631094"/>
            <a:ext cx="379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딥러닝 구현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106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2311</TotalTime>
  <Words>3080</Words>
  <Application>Microsoft Office PowerPoint</Application>
  <PresentationFormat>와이드스크린</PresentationFormat>
  <Paragraphs>440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맑은 고딕</vt:lpstr>
      <vt:lpstr>Arial</vt:lpstr>
      <vt:lpstr>Wingdings</vt:lpstr>
      <vt:lpstr>Office 테마</vt:lpstr>
      <vt:lpstr>Deep Learning</vt:lpstr>
      <vt:lpstr>Deep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Deep Learning</vt:lpstr>
      <vt:lpstr>PowerPoint 프레젠테이션</vt:lpstr>
      <vt:lpstr>PowerPoint 프레젠테이션</vt:lpstr>
      <vt:lpstr>PowerPoint 프레젠테이션</vt:lpstr>
      <vt:lpstr>PowerPoint 프레젠테이션</vt:lpstr>
      <vt:lpstr>Deep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Deep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165</cp:revision>
  <cp:lastPrinted>2023-10-25T08:24:16Z</cp:lastPrinted>
  <dcterms:created xsi:type="dcterms:W3CDTF">2023-10-24T03:39:06Z</dcterms:created>
  <dcterms:modified xsi:type="dcterms:W3CDTF">2023-11-01T08:31:32Z</dcterms:modified>
</cp:coreProperties>
</file>