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77" r:id="rId3"/>
    <p:sldId id="279" r:id="rId4"/>
    <p:sldId id="272" r:id="rId5"/>
    <p:sldId id="281" r:id="rId6"/>
    <p:sldId id="282" r:id="rId7"/>
    <p:sldId id="283" r:id="rId8"/>
    <p:sldId id="284" r:id="rId9"/>
    <p:sldId id="307" r:id="rId10"/>
    <p:sldId id="286" r:id="rId11"/>
    <p:sldId id="298" r:id="rId12"/>
    <p:sldId id="287" r:id="rId13"/>
    <p:sldId id="288" r:id="rId14"/>
    <p:sldId id="290" r:id="rId15"/>
    <p:sldId id="308" r:id="rId16"/>
    <p:sldId id="309" r:id="rId17"/>
    <p:sldId id="310" r:id="rId18"/>
    <p:sldId id="293" r:id="rId19"/>
    <p:sldId id="294" r:id="rId20"/>
    <p:sldId id="296" r:id="rId21"/>
    <p:sldId id="297" r:id="rId22"/>
    <p:sldId id="299" r:id="rId23"/>
    <p:sldId id="301" r:id="rId24"/>
    <p:sldId id="302" r:id="rId25"/>
    <p:sldId id="303" r:id="rId26"/>
    <p:sldId id="304" r:id="rId27"/>
    <p:sldId id="305" r:id="rId28"/>
    <p:sldId id="306" r:id="rId2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EB46DF-9114-4F0B-AAEA-59BE9F8EC584}">
  <a:tblStyle styleId="{71EB46DF-9114-4F0B-AAEA-59BE9F8EC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8"/>
    <p:restoredTop sz="94643"/>
  </p:normalViewPr>
  <p:slideViewPr>
    <p:cSldViewPr snapToGrid="0">
      <p:cViewPr varScale="1">
        <p:scale>
          <a:sx n="139" d="100"/>
          <a:sy n="139" d="100"/>
        </p:scale>
        <p:origin x="184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715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35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541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013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260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874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50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651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024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48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66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271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34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01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60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113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42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87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Predictions on Reddit Posts</a:t>
            </a: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David Berol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June 4, 2018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935483" y="434519"/>
            <a:ext cx="47924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Prediction Task: </a:t>
            </a:r>
            <a:r>
              <a:rPr lang="en-US" sz="2000" b="1" dirty="0"/>
              <a:t>Does the post have &gt;= 169 comments?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1: Words/phrases in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2: Time since submission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3: Subreddit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4: Length of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5: A question mark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6: An exclamation mark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07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935483" y="434519"/>
            <a:ext cx="47924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Prediction Task: </a:t>
            </a:r>
            <a:r>
              <a:rPr lang="en-US" sz="2000" b="1" dirty="0"/>
              <a:t>Does the post have &gt;= 169 comments?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Baseline Accuracy = 50% (just guess from evenly divided populations)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1: Logistic Regression </a:t>
            </a:r>
          </a:p>
          <a:p>
            <a:pPr marL="571500" indent="-223838">
              <a:buFont typeface="Arial" panose="020B0604020202020204" pitchFamily="34" charset="0"/>
              <a:buChar char="•"/>
            </a:pPr>
            <a:r>
              <a:rPr lang="en-US" sz="2000" dirty="0"/>
              <a:t>(Test Accuracy = 59%)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2: Random Forest </a:t>
            </a:r>
          </a:p>
          <a:p>
            <a:pPr marL="571500" indent="-223838">
              <a:buFont typeface="Arial" panose="020B0604020202020204" pitchFamily="34" charset="0"/>
              <a:buChar char="•"/>
            </a:pPr>
            <a:r>
              <a:rPr lang="en-US" sz="2000" dirty="0"/>
              <a:t>(Test Accuracy = 56%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3: Naive Bayes</a:t>
            </a:r>
          </a:p>
          <a:p>
            <a:pPr marL="571500" indent="-223838">
              <a:buFont typeface="Arial" panose="020B0604020202020204" pitchFamily="34" charset="0"/>
              <a:buChar char="•"/>
            </a:pPr>
            <a:r>
              <a:rPr lang="en-US" sz="2000" dirty="0"/>
              <a:t>(Test Accuracy = 56%)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967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CBEDB-76CE-D547-85B2-77808A3C8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62" y="0"/>
            <a:ext cx="51435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B6A247-93F3-0E4C-9B40-3ACD87C67544}"/>
              </a:ext>
            </a:extLst>
          </p:cNvPr>
          <p:cNvSpPr txBox="1"/>
          <p:nvPr/>
        </p:nvSpPr>
        <p:spPr>
          <a:xfrm>
            <a:off x="4505499" y="680611"/>
            <a:ext cx="192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72169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785854" y="357800"/>
            <a:ext cx="47924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1: Words/phrases in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2: Time since submission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3: Subreddit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4: Length of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5: A question mark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6: An exclamation mark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560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785854" y="357800"/>
            <a:ext cx="47924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1: Words/phrases in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2"/>
                </a:solidFill>
              </a:rPr>
              <a:t>Predictor 2: Time since submission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3: Subreddit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4: Length of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5: A question mark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6: An exclamation mark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/>
              <a:t>Predictor 2 coefficient nearly 0</a:t>
            </a:r>
          </a:p>
        </p:txBody>
      </p:sp>
    </p:spTree>
    <p:extLst>
      <p:ext uri="{BB962C8B-B14F-4D97-AF65-F5344CB8AC3E}">
        <p14:creationId xmlns:p14="http://schemas.microsoft.com/office/powerpoint/2010/main" val="317496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785854" y="357800"/>
            <a:ext cx="47924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1: Words/phrases in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2"/>
                </a:solidFill>
              </a:rPr>
              <a:t>Predictor 2: Time since submission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Predictor 3: Subreddit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2"/>
                </a:solidFill>
              </a:rPr>
              <a:t>Predictor 4: Length of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Predictor 5: A question mark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2"/>
                </a:solidFill>
              </a:rPr>
              <a:t>Predictor 6: An exclamation mark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/>
              <a:t>Predictors 4 and 6 were not statistically significant, at an alpha of .05</a:t>
            </a:r>
          </a:p>
        </p:txBody>
      </p:sp>
    </p:spTree>
    <p:extLst>
      <p:ext uri="{BB962C8B-B14F-4D97-AF65-F5344CB8AC3E}">
        <p14:creationId xmlns:p14="http://schemas.microsoft.com/office/powerpoint/2010/main" val="390384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785854" y="357800"/>
            <a:ext cx="4792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Predictor 1: Words/phrases in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2"/>
                </a:solidFill>
              </a:rPr>
              <a:t>Predictor 2: Time since submission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Predictor 3: Subreddit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2"/>
                </a:solidFill>
              </a:rPr>
              <a:t>Predictor 4: Length of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Predictor 5: A question mark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2"/>
                </a:solidFill>
              </a:rPr>
              <a:t>Predictor 6: An exclamation mark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/>
              <a:t>Asking a question had a statistically significant (alpha of .05) negative impact on comment response. 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Questions are </a:t>
            </a:r>
            <a:r>
              <a:rPr lang="en-US" sz="2000" b="1" dirty="0"/>
              <a:t>7% as likely </a:t>
            </a:r>
            <a:r>
              <a:rPr lang="en-US" sz="2000" dirty="0"/>
              <a:t>to be in the high-comment class.</a:t>
            </a:r>
          </a:p>
        </p:txBody>
      </p:sp>
    </p:spTree>
    <p:extLst>
      <p:ext uri="{BB962C8B-B14F-4D97-AF65-F5344CB8AC3E}">
        <p14:creationId xmlns:p14="http://schemas.microsoft.com/office/powerpoint/2010/main" val="349187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785854" y="357800"/>
            <a:ext cx="47924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Predictor 1: Words/phrases in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2"/>
                </a:solidFill>
              </a:rPr>
              <a:t>Predictor 2: Time since submission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Predictor 3: Subreddit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2"/>
                </a:solidFill>
              </a:rPr>
              <a:t>Predictor 4: Length of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Predictor 5: A question mark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2"/>
                </a:solidFill>
              </a:rPr>
              <a:t>Predictor 6: An exclamation mark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/>
              <a:t>Subreddits had larger impacts on likelihood of being in the high comment class; actual words used in title had lesser impacts </a:t>
            </a:r>
          </a:p>
        </p:txBody>
      </p:sp>
    </p:spTree>
    <p:extLst>
      <p:ext uri="{BB962C8B-B14F-4D97-AF65-F5344CB8AC3E}">
        <p14:creationId xmlns:p14="http://schemas.microsoft.com/office/powerpoint/2010/main" val="245534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0F121-B30D-A548-9E67-3BAE3BF6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7" y="0"/>
            <a:ext cx="79420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9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21FC-D7D9-3547-9201-603DA4FA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Presented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22A7F-072E-F04D-B8CB-2C142E3A50C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r>
              <a:rPr lang="en-US" dirty="0">
                <a:solidFill>
                  <a:srgbClr val="FFC000"/>
                </a:solidFill>
              </a:rPr>
              <a:t>What vocabulary is most telling for discriminating between a pro-choice and a pro-life posting?</a:t>
            </a:r>
          </a:p>
        </p:txBody>
      </p:sp>
    </p:spTree>
    <p:extLst>
      <p:ext uri="{BB962C8B-B14F-4D97-AF65-F5344CB8AC3E}">
        <p14:creationId xmlns:p14="http://schemas.microsoft.com/office/powerpoint/2010/main" val="428634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21FC-D7D9-3547-9201-603DA4FA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Presented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22A7F-072E-F04D-B8CB-2C142E3A50C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What characteristics of a post on Reddit are most predictive of the overall interaction on a thread (as measured by number of comments)?</a:t>
            </a:r>
          </a:p>
          <a:p>
            <a:r>
              <a:rPr lang="en-US" dirty="0"/>
              <a:t>What vocabulary is most telling for discriminating between a pro-choice and a pro-life posting?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0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What vocabulary is most telling for discriminating between a pro-choice and a pro-life posting?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918857" y="661307"/>
            <a:ext cx="47924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Sampled blocks of submissions and comments, evenly distributed over the past 1.5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Drew from </a:t>
            </a:r>
            <a:r>
              <a:rPr lang="en-US" sz="2000" b="1" dirty="0"/>
              <a:t>r/prochoice </a:t>
            </a:r>
            <a:r>
              <a:rPr lang="en-US" sz="2000" dirty="0"/>
              <a:t>and </a:t>
            </a:r>
            <a:r>
              <a:rPr lang="en-US" sz="2000" b="1" dirty="0"/>
              <a:t>r/prolife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Tagged text based on source subreddit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~ 10,000 records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948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What vocabulary is most telling for discriminating between a pro-choice and a pro-life posting?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935483" y="434519"/>
            <a:ext cx="47924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Prediction Task: </a:t>
            </a:r>
            <a:r>
              <a:rPr lang="en-US" sz="2000" b="1" dirty="0"/>
              <a:t>Does the text come from the prolife subreddit?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Predictor</a:t>
            </a:r>
            <a:r>
              <a:rPr lang="en-US" sz="2000" dirty="0"/>
              <a:t>: Words in the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Baseline Accuracy </a:t>
            </a:r>
            <a:r>
              <a:rPr lang="en-US" sz="2000" dirty="0"/>
              <a:t>= 50.8% (guess that all texts are pro-life)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Model</a:t>
            </a:r>
            <a:r>
              <a:rPr lang="en-US" sz="2000" dirty="0"/>
              <a:t>: Naive Bayes </a:t>
            </a:r>
          </a:p>
          <a:p>
            <a:pPr marL="571500" indent="-223838">
              <a:buFont typeface="Arial" panose="020B0604020202020204" pitchFamily="34" charset="0"/>
              <a:buChar char="•"/>
            </a:pPr>
            <a:r>
              <a:rPr lang="en-US" sz="2000" dirty="0"/>
              <a:t>(Test Accuracy = 69.5%)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60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What vocabulary is most telling for discriminating between a pro-choice and a pro-life posting?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FF126-7E13-134C-9575-639911BA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603" y="74814"/>
            <a:ext cx="51435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B6A247-93F3-0E4C-9B40-3ACD87C67544}"/>
              </a:ext>
            </a:extLst>
          </p:cNvPr>
          <p:cNvSpPr txBox="1"/>
          <p:nvPr/>
        </p:nvSpPr>
        <p:spPr>
          <a:xfrm>
            <a:off x="4231959" y="757914"/>
            <a:ext cx="192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Naive</a:t>
            </a:r>
          </a:p>
          <a:p>
            <a:r>
              <a:rPr lang="en-US" sz="2000" dirty="0"/>
              <a:t>Bayes</a:t>
            </a:r>
          </a:p>
        </p:txBody>
      </p:sp>
    </p:spTree>
    <p:extLst>
      <p:ext uri="{BB962C8B-B14F-4D97-AF65-F5344CB8AC3E}">
        <p14:creationId xmlns:p14="http://schemas.microsoft.com/office/powerpoint/2010/main" val="353919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785854" y="357800"/>
            <a:ext cx="47924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Naive Bayes Model works by observing the </a:t>
            </a:r>
            <a:r>
              <a:rPr lang="en-US" sz="2000" i="1" dirty="0"/>
              <a:t>conditional probabilities </a:t>
            </a:r>
            <a:r>
              <a:rPr lang="en-US" sz="2000" dirty="0"/>
              <a:t>of certain words: </a:t>
            </a:r>
          </a:p>
          <a:p>
            <a:endParaRPr lang="en-US" sz="2000" dirty="0"/>
          </a:p>
          <a:p>
            <a:r>
              <a:rPr lang="en-US" sz="2000" u="sng" dirty="0"/>
              <a:t>Observe:</a:t>
            </a:r>
          </a:p>
          <a:p>
            <a:r>
              <a:rPr lang="en-US" sz="2000" dirty="0"/>
              <a:t>The probability of finding “Token X” </a:t>
            </a:r>
            <a:r>
              <a:rPr lang="en-US" sz="2000" b="1" dirty="0"/>
              <a:t>given that</a:t>
            </a:r>
            <a:r>
              <a:rPr lang="en-US" sz="2000" dirty="0"/>
              <a:t> we are in a document of Class 1</a:t>
            </a:r>
          </a:p>
          <a:p>
            <a:endParaRPr lang="en-US" sz="2000" dirty="0"/>
          </a:p>
          <a:p>
            <a:r>
              <a:rPr lang="en-US" sz="2000" u="sng" dirty="0"/>
              <a:t>Calculate:</a:t>
            </a:r>
          </a:p>
          <a:p>
            <a:r>
              <a:rPr lang="en-US" sz="2000" dirty="0"/>
              <a:t>The probability of being in a document of Class 1, </a:t>
            </a:r>
            <a:r>
              <a:rPr lang="en-US" sz="2000" b="1" dirty="0"/>
              <a:t>given that</a:t>
            </a:r>
            <a:r>
              <a:rPr lang="en-US" sz="2000" dirty="0"/>
              <a:t> we have found “Token X”</a:t>
            </a:r>
          </a:p>
        </p:txBody>
      </p:sp>
    </p:spTree>
    <p:extLst>
      <p:ext uri="{BB962C8B-B14F-4D97-AF65-F5344CB8AC3E}">
        <p14:creationId xmlns:p14="http://schemas.microsoft.com/office/powerpoint/2010/main" val="1164530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785854" y="357800"/>
            <a:ext cx="4792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get some insight into the classification model by considering (after setting aside commonplace words):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Which tokens have the highest conditional probability in a pro-life document?</a:t>
            </a:r>
          </a:p>
          <a:p>
            <a:pPr marL="457200" indent="-457200">
              <a:buAutoNum type="arabicPeriod"/>
            </a:pPr>
            <a:r>
              <a:rPr lang="en-US" sz="2000" dirty="0"/>
              <a:t>Which tokens have the highest conditional probability in a pro-choice document?</a:t>
            </a:r>
          </a:p>
          <a:p>
            <a:pPr marL="457200" indent="-457200">
              <a:buAutoNum type="arabicPeriod"/>
            </a:pPr>
            <a:r>
              <a:rPr lang="en-US" sz="2000" dirty="0"/>
              <a:t>Which tokens have the greatest inter-class disparity in conditional probability?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483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B896-5733-6849-A6B9-C6A25D97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“Most expected tokens” in a pro-choice document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97DA7CD-ACE3-4240-A8B3-C584A06BC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25769"/>
              </p:ext>
            </p:extLst>
          </p:nvPr>
        </p:nvGraphicFramePr>
        <p:xfrm>
          <a:off x="729205" y="902824"/>
          <a:ext cx="7373073" cy="373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3" imgW="5943600" imgH="3644900" progId="Word.Document.12">
                  <p:embed/>
                </p:oleObj>
              </mc:Choice>
              <mc:Fallback>
                <p:oleObj name="Document" r:id="rId3" imgW="5943600" imgH="364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9205" y="902824"/>
                        <a:ext cx="7373073" cy="3738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088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B896-5733-6849-A6B9-C6A25D97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“Most expected tokens” in a pro-life document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EC6E3C-8291-6841-B2C6-B279AC419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099970"/>
              </p:ext>
            </p:extLst>
          </p:nvPr>
        </p:nvGraphicFramePr>
        <p:xfrm>
          <a:off x="743673" y="979427"/>
          <a:ext cx="7080813" cy="3600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5943600" imgH="3022600" progId="Word.Document.12">
                  <p:embed/>
                </p:oleObj>
              </mc:Choice>
              <mc:Fallback>
                <p:oleObj name="Document" r:id="rId3" imgW="59436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673" y="979427"/>
                        <a:ext cx="7080813" cy="3600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913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B896-5733-6849-A6B9-C6A25D97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Probative Tokens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A9DA6-C427-1F4E-9BA3-54E3A65D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66" y="872153"/>
            <a:ext cx="7821275" cy="4115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656DE1-89A3-2041-B5C0-10E67B04C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09" y="872153"/>
            <a:ext cx="1816100" cy="4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9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C890-FCD4-1A49-B035-ACB99B07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	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6B040-172B-0040-A32C-6C22ED5DA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078" y="1004813"/>
            <a:ext cx="2808000" cy="3163500"/>
          </a:xfrm>
        </p:spPr>
        <p:txBody>
          <a:bodyPr/>
          <a:lstStyle/>
          <a:p>
            <a:r>
              <a:rPr lang="en-US" sz="1800" dirty="0"/>
              <a:t>Try additional models</a:t>
            </a:r>
          </a:p>
          <a:p>
            <a:r>
              <a:rPr lang="en-US" sz="1800" dirty="0"/>
              <a:t>Lemmatize/stem words</a:t>
            </a:r>
          </a:p>
          <a:p>
            <a:r>
              <a:rPr lang="en-US" sz="1800" dirty="0"/>
              <a:t>More feature engineering on text fields</a:t>
            </a:r>
          </a:p>
          <a:p>
            <a:r>
              <a:rPr lang="en-US" sz="1800" dirty="0"/>
              <a:t>Explore different slices of Reddit data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29D4D-6D24-F048-BE79-1AF1B453FCC3}"/>
              </a:ext>
            </a:extLst>
          </p:cNvPr>
          <p:cNvSpPr txBox="1"/>
          <p:nvPr/>
        </p:nvSpPr>
        <p:spPr>
          <a:xfrm>
            <a:off x="4987637" y="1878677"/>
            <a:ext cx="277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838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21FC-D7D9-3547-9201-603DA4FA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Presented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22A7F-072E-F04D-B8CB-2C142E3A50C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r>
              <a:rPr lang="en-US" dirty="0"/>
              <a:t>What vocabulary is most telling for discriminating between a pro-choice and a pro-life posting?</a:t>
            </a:r>
          </a:p>
        </p:txBody>
      </p:sp>
    </p:spTree>
    <p:extLst>
      <p:ext uri="{BB962C8B-B14F-4D97-AF65-F5344CB8AC3E}">
        <p14:creationId xmlns:p14="http://schemas.microsoft.com/office/powerpoint/2010/main" val="12165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918857" y="661307"/>
            <a:ext cx="4792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Sampled blocks of submissions, evenly distributed over the past 1.5 years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918857" y="661307"/>
            <a:ext cx="4792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Sampled blocks of submissions, evenly distributed over the past 1.5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Drew from </a:t>
            </a:r>
            <a:r>
              <a:rPr lang="en-US" sz="2000" b="1" dirty="0"/>
              <a:t>all</a:t>
            </a:r>
            <a:r>
              <a:rPr lang="en-US" sz="2000" dirty="0"/>
              <a:t> subreddits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972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918857" y="661307"/>
            <a:ext cx="479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Sampled blocks of submissions, evenly distributed over the past 1.5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Drew from </a:t>
            </a:r>
            <a:r>
              <a:rPr lang="en-US" sz="2000" b="1" dirty="0"/>
              <a:t>all</a:t>
            </a:r>
            <a:r>
              <a:rPr lang="en-US" sz="2000" dirty="0"/>
              <a:t> subreddits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Filtered for submissions that received </a:t>
            </a:r>
            <a:r>
              <a:rPr lang="en-US" sz="2000" b="1" dirty="0"/>
              <a:t>at least 100 comments.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255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918857" y="661307"/>
            <a:ext cx="47924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Sampled blocks of submissions, evenly distributed over the past 1.5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Drew from </a:t>
            </a:r>
            <a:r>
              <a:rPr lang="en-US" sz="2000" b="1" dirty="0"/>
              <a:t>all</a:t>
            </a:r>
            <a:r>
              <a:rPr lang="en-US" sz="2000" dirty="0"/>
              <a:t> subreddits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Filtered for submissions that received </a:t>
            </a:r>
            <a:r>
              <a:rPr lang="en-US" sz="2000" b="1" dirty="0"/>
              <a:t>at least 100 comments.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Median # of comments = 169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100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918857" y="661307"/>
            <a:ext cx="47924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Sampled blocks of submissions, evenly distributed over the past 1.5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Drew from </a:t>
            </a:r>
            <a:r>
              <a:rPr lang="en-US" sz="2000" b="1" dirty="0"/>
              <a:t>all</a:t>
            </a:r>
            <a:r>
              <a:rPr lang="en-US" sz="2000" dirty="0"/>
              <a:t> subreddits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Filtered for submissions that received </a:t>
            </a:r>
            <a:r>
              <a:rPr lang="en-US" sz="2000" b="1" dirty="0"/>
              <a:t>at least 100 comments.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Median # of comments = 169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Tagged submissions based on whether they received 169 or more comments (less interesting/more interesting)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155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Methodology: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characteristics of a post on Reddit are most predictive of the overall interaction on a thread (as measured by number of comments)?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25AF5-0E57-584C-A59B-834064EEEB19}"/>
              </a:ext>
            </a:extLst>
          </p:cNvPr>
          <p:cNvSpPr txBox="1"/>
          <p:nvPr/>
        </p:nvSpPr>
        <p:spPr>
          <a:xfrm>
            <a:off x="3918857" y="661307"/>
            <a:ext cx="47924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Sampled blocks of submissions, evenly distributed over the past 1.5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Drew from </a:t>
            </a:r>
            <a:r>
              <a:rPr lang="en-US" sz="2000" b="1" dirty="0"/>
              <a:t>all</a:t>
            </a:r>
            <a:r>
              <a:rPr lang="en-US" sz="2000" dirty="0"/>
              <a:t> subreddits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Filtered for submissions that received </a:t>
            </a:r>
            <a:r>
              <a:rPr lang="en-US" sz="2000" b="1" dirty="0"/>
              <a:t>at least 100 comments.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Median # of comments = 169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Tagged submissions based on whether they received 169 or more comments (less interesting/more interesting)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~ 7,000 records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896383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1404</Words>
  <Application>Microsoft Macintosh PowerPoint</Application>
  <PresentationFormat>On-screen Show (16:9)</PresentationFormat>
  <Paragraphs>176</Paragraphs>
  <Slides>28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Roboto</vt:lpstr>
      <vt:lpstr>Arial</vt:lpstr>
      <vt:lpstr>Material</vt:lpstr>
      <vt:lpstr>Document</vt:lpstr>
      <vt:lpstr>Predictions on Reddit Posts</vt:lpstr>
      <vt:lpstr>Questions Presented</vt:lpstr>
      <vt:lpstr>Questions Presented</vt:lpstr>
      <vt:lpstr>Methodology:</vt:lpstr>
      <vt:lpstr>Methodology:</vt:lpstr>
      <vt:lpstr>Methodology:</vt:lpstr>
      <vt:lpstr>Methodology:</vt:lpstr>
      <vt:lpstr>Methodology:</vt:lpstr>
      <vt:lpstr>Methodology:</vt:lpstr>
      <vt:lpstr>Modeling:</vt:lpstr>
      <vt:lpstr>Modeling:</vt:lpstr>
      <vt:lpstr>Modeling:</vt:lpstr>
      <vt:lpstr>Model Interpretation:</vt:lpstr>
      <vt:lpstr>Model Interpretation:</vt:lpstr>
      <vt:lpstr>Model Interpretation:</vt:lpstr>
      <vt:lpstr>Model Interpretation:</vt:lpstr>
      <vt:lpstr>Model Interpretation:</vt:lpstr>
      <vt:lpstr>PowerPoint Presentation</vt:lpstr>
      <vt:lpstr>Questions Presented</vt:lpstr>
      <vt:lpstr>Methodology:</vt:lpstr>
      <vt:lpstr>Modeling:</vt:lpstr>
      <vt:lpstr>Modeling:</vt:lpstr>
      <vt:lpstr>Model Interpretation:</vt:lpstr>
      <vt:lpstr>Model Interpretation:</vt:lpstr>
      <vt:lpstr>“Most expected tokens” in a pro-choice document</vt:lpstr>
      <vt:lpstr>“Most expected tokens” in a pro-life document</vt:lpstr>
      <vt:lpstr>Most Probative Tokens</vt:lpstr>
      <vt:lpstr>Future work:  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Predictive Models</dc:title>
  <cp:lastModifiedBy>David Berol</cp:lastModifiedBy>
  <cp:revision>25</cp:revision>
  <dcterms:modified xsi:type="dcterms:W3CDTF">2018-06-03T21:02:55Z</dcterms:modified>
</cp:coreProperties>
</file>