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4" r:id="rId3"/>
    <p:sldId id="267" r:id="rId4"/>
    <p:sldId id="286" r:id="rId5"/>
    <p:sldId id="275" r:id="rId6"/>
    <p:sldId id="276" r:id="rId7"/>
    <p:sldId id="284" r:id="rId8"/>
    <p:sldId id="283" r:id="rId9"/>
    <p:sldId id="287" r:id="rId10"/>
    <p:sldId id="272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 userDrawn="1">
          <p15:clr>
            <a:srgbClr val="A4A3A4"/>
          </p15:clr>
        </p15:guide>
        <p15:guide id="2" pos="2842" userDrawn="1">
          <p15:clr>
            <a:srgbClr val="A4A3A4"/>
          </p15:clr>
        </p15:guide>
        <p15:guide id="3" pos="824" userDrawn="1">
          <p15:clr>
            <a:srgbClr val="A4A3A4"/>
          </p15:clr>
        </p15:guide>
        <p15:guide id="4" orient="horz" pos="640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67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392B"/>
    <a:srgbClr val="FF6600"/>
    <a:srgbClr val="FFCCCC"/>
    <a:srgbClr val="FDF1CC"/>
    <a:srgbClr val="404040"/>
    <a:srgbClr val="FCD036"/>
    <a:srgbClr val="181818"/>
    <a:srgbClr val="987F69"/>
    <a:srgbClr val="E3A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0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0" y="420"/>
      </p:cViewPr>
      <p:guideLst>
        <p:guide orient="horz" pos="4247"/>
        <p:guide pos="2842"/>
        <p:guide pos="824"/>
        <p:guide orient="horz" pos="640"/>
        <p:guide pos="3840"/>
        <p:guide pos="67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5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79960-10C8-44DB-90FC-0810AFBC611B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7E0F3-3AA0-47CC-BE4A-57610A1D9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20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18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38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4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77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3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37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4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51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65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06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77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51353-9284-4534-94DE-0ECD30985FBB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59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way.office.com/processPublish?id=iIEDtsvtah8dTYMm&amp;clientId=Agave&amp;auth_pvr=OrgId&amp;auth_upn=N5334%40365e.liv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&#235;&#172;&#184;&#237;&#149;&#152;&#236;&#156;&#164;\Downloads\UI_Term_Project.ver4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7968" y="2018482"/>
            <a:ext cx="53023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0" i="0" dirty="0">
                <a:solidFill>
                  <a:srgbClr val="C0392B"/>
                </a:solidFill>
                <a:effectLst/>
                <a:latin typeface="Impact" panose="020B0806030902050204" pitchFamily="34" charset="0"/>
              </a:rPr>
              <a:t>SANTA FLEX</a:t>
            </a:r>
            <a:endParaRPr lang="ko-KR" altLang="en-US" sz="88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392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5269" y="3638415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요구사항 및 </a:t>
            </a:r>
            <a:r>
              <a:rPr lang="en-US" altLang="ko-KR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UI </a:t>
            </a:r>
            <a:r>
              <a:rPr lang="ko-KR" altLang="en-US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설계 프로젝트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2387065" y="3551723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4B7A2C8-8CAD-4B20-B7B9-821CE7A21C93}"/>
              </a:ext>
            </a:extLst>
          </p:cNvPr>
          <p:cNvSpPr txBox="1"/>
          <p:nvPr/>
        </p:nvSpPr>
        <p:spPr>
          <a:xfrm>
            <a:off x="10089176" y="6501645"/>
            <a:ext cx="2026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비트캠프 자바 </a:t>
            </a:r>
            <a:r>
              <a:rPr lang="en-US" altLang="ko-KR" sz="14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A</a:t>
            </a:r>
            <a:r>
              <a:rPr lang="ko-KR" altLang="en-US" sz="14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반 </a:t>
            </a:r>
            <a:r>
              <a:rPr lang="en-US" altLang="ko-KR" sz="14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2</a:t>
            </a:r>
            <a:r>
              <a:rPr lang="ko-KR" altLang="en-US" sz="14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8050E8-2CCA-42FD-A5BF-1D1A74376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03" r="24340"/>
          <a:stretch/>
        </p:blipFill>
        <p:spPr>
          <a:xfrm>
            <a:off x="3031072" y="2034306"/>
            <a:ext cx="1024462" cy="126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58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53399" y="2108036"/>
            <a:ext cx="28852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Q&amp;A</a:t>
            </a:r>
            <a:endParaRPr lang="ko-KR" altLang="en-US" sz="96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392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387065" y="3551723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04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83970" y="2143478"/>
            <a:ext cx="7124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2387065" y="3551723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35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54939" y="173255"/>
            <a:ext cx="1338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목차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2356585" y="952902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06716" y="2056119"/>
            <a:ext cx="76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01 |</a:t>
            </a:r>
            <a:endParaRPr lang="ko-KR" altLang="en-US" sz="32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392B"/>
              </a:solidFill>
              <a:latin typeface="Comic Sans MS" panose="030F0702030302020204" pitchFamily="66" charset="0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4585" y="2098696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프로젝트 소개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06716" y="2719212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02 |</a:t>
            </a:r>
            <a:endParaRPr lang="ko-KR" altLang="en-US" sz="32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392B"/>
              </a:solidFill>
              <a:latin typeface="Comic Sans MS" panose="030F0702030302020204" pitchFamily="66" charset="0"/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54585" y="2761789"/>
            <a:ext cx="3422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팀원 소개 및 역할 분담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06716" y="3388878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03 |</a:t>
            </a:r>
            <a:endParaRPr lang="ko-KR" altLang="en-US" sz="32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392B"/>
              </a:solidFill>
              <a:latin typeface="Comic Sans MS" panose="030F0702030302020204" pitchFamily="66" charset="0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4585" y="3431455"/>
            <a:ext cx="251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요구사항 정의서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06716" y="4030187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04 |</a:t>
            </a:r>
            <a:endParaRPr lang="ko-KR" altLang="en-US" sz="32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392B"/>
              </a:solidFill>
              <a:latin typeface="Comic Sans MS" panose="030F0702030302020204" pitchFamily="66" charset="0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54585" y="4072764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UI </a:t>
            </a:r>
            <a:r>
              <a:rPr lang="ko-KR" altLang="en-US" sz="2800" spc="-3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화면 설계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E9E5DA-8349-44AE-8C2C-2D12B6C82FD5}"/>
              </a:ext>
            </a:extLst>
          </p:cNvPr>
          <p:cNvSpPr txBox="1"/>
          <p:nvPr/>
        </p:nvSpPr>
        <p:spPr>
          <a:xfrm>
            <a:off x="4106716" y="4695095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05 |</a:t>
            </a:r>
            <a:endParaRPr lang="ko-KR" altLang="en-US" sz="32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392B"/>
              </a:solidFill>
              <a:latin typeface="Comic Sans MS" panose="030F0702030302020204" pitchFamily="66" charset="0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E48447-B3B2-44F8-B788-8469807A168F}"/>
              </a:ext>
            </a:extLst>
          </p:cNvPr>
          <p:cNvSpPr txBox="1"/>
          <p:nvPr/>
        </p:nvSpPr>
        <p:spPr>
          <a:xfrm>
            <a:off x="4854585" y="4742430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기술 스택</a:t>
            </a:r>
            <a:endParaRPr lang="ko-KR" altLang="en-US" sz="2800" spc="-300" dirty="0">
              <a:ln>
                <a:solidFill>
                  <a:srgbClr val="FCD036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99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8157" y="201490"/>
            <a:ext cx="5097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01.</a:t>
            </a:r>
            <a:r>
              <a:rPr lang="ko-KR" altLang="en-US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</a:t>
            </a:r>
            <a:r>
              <a:rPr lang="ko-KR" altLang="en-US" sz="4800" spc="-3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프로젝트 소개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356585" y="952902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237F786-7516-4B5D-A0B4-E752F99E03AB}"/>
              </a:ext>
            </a:extLst>
          </p:cNvPr>
          <p:cNvSpPr txBox="1"/>
          <p:nvPr/>
        </p:nvSpPr>
        <p:spPr>
          <a:xfrm>
            <a:off x="3962399" y="2172851"/>
            <a:ext cx="773083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>
              <a:latin typeface="Comic Sans MS" panose="030F0702030302020204" pitchFamily="66" charset="0"/>
            </a:endParaRPr>
          </a:p>
          <a:p>
            <a:endParaRPr lang="en-US" altLang="ko-KR" b="1" dirty="0">
              <a:solidFill>
                <a:srgbClr val="C0392B"/>
              </a:solidFill>
              <a:latin typeface="Comic Sans MS" panose="030F0702030302020204" pitchFamily="66" charset="0"/>
            </a:endParaRPr>
          </a:p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축의금을 주는 것처럼 </a:t>
            </a:r>
            <a:r>
              <a:rPr lang="ko-KR" altLang="en-US" sz="2400" b="1" dirty="0">
                <a:solidFill>
                  <a:srgbClr val="C0392B"/>
                </a:solidFill>
                <a:latin typeface="Comic Sans MS" panose="030F0702030302020204" pitchFamily="66" charset="0"/>
              </a:rPr>
              <a:t>돈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으로 해결하기보다는 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Comic Sans MS" panose="030F0702030302020204" pitchFamily="66" charset="0"/>
            </a:endParaRPr>
          </a:p>
          <a:p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원하는 </a:t>
            </a:r>
            <a:r>
              <a:rPr lang="ko-KR" altLang="en-US" sz="2400" b="1" dirty="0">
                <a:solidFill>
                  <a:srgbClr val="C0392B"/>
                </a:solidFill>
                <a:latin typeface="Comic Sans MS" panose="030F0702030302020204" pitchFamily="66" charset="0"/>
              </a:rPr>
              <a:t>선물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을 직접 골라서 선물해주는 웹 페이지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Comic Sans MS" panose="030F0702030302020204" pitchFamily="66" charset="0"/>
            </a:endParaRPr>
          </a:p>
          <a:p>
            <a:endParaRPr lang="en-US" altLang="ko-KR" dirty="0">
              <a:latin typeface="Comic Sans MS" panose="030F0702030302020204" pitchFamily="66" charset="0"/>
            </a:endParaRPr>
          </a:p>
          <a:p>
            <a:endParaRPr lang="en-US" altLang="ko-KR" dirty="0">
              <a:latin typeface="Comic Sans MS" panose="030F0702030302020204" pitchFamily="66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9664D8-2637-4622-93BB-BFE98F1E7B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35" r="23133"/>
          <a:stretch/>
        </p:blipFill>
        <p:spPr>
          <a:xfrm>
            <a:off x="1475436" y="2061692"/>
            <a:ext cx="2230656" cy="273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7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8157" y="201490"/>
            <a:ext cx="5097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01.</a:t>
            </a:r>
            <a:r>
              <a:rPr lang="ko-KR" altLang="en-US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</a:t>
            </a:r>
            <a:r>
              <a:rPr lang="ko-KR" altLang="en-US" sz="4800" spc="-3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프로젝트 소개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356585" y="952902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A07D1CB-FE86-4570-98A3-ED2AD4274D19}"/>
              </a:ext>
            </a:extLst>
          </p:cNvPr>
          <p:cNvCxnSpPr>
            <a:cxnSpLocks/>
          </p:cNvCxnSpPr>
          <p:nvPr/>
        </p:nvCxnSpPr>
        <p:spPr>
          <a:xfrm>
            <a:off x="1519897" y="1419008"/>
            <a:ext cx="0" cy="4790750"/>
          </a:xfrm>
          <a:prstGeom prst="line">
            <a:avLst/>
          </a:prstGeom>
          <a:ln w="25400">
            <a:solidFill>
              <a:srgbClr val="C03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3C67015A-D5D9-430A-A180-88879BE43F77}"/>
              </a:ext>
            </a:extLst>
          </p:cNvPr>
          <p:cNvSpPr/>
          <p:nvPr/>
        </p:nvSpPr>
        <p:spPr>
          <a:xfrm flipH="1">
            <a:off x="1410159" y="2024898"/>
            <a:ext cx="203684" cy="2036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06C498E-9273-4FFC-B9DE-DFE36DC4AD32}"/>
              </a:ext>
            </a:extLst>
          </p:cNvPr>
          <p:cNvSpPr/>
          <p:nvPr/>
        </p:nvSpPr>
        <p:spPr>
          <a:xfrm flipH="1">
            <a:off x="1411129" y="4210188"/>
            <a:ext cx="203684" cy="2036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mic Sans MS" panose="030F0702030302020204" pitchFamily="66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37C1F8C-1DB0-4D1E-9115-CC31817261D6}"/>
              </a:ext>
            </a:extLst>
          </p:cNvPr>
          <p:cNvSpPr/>
          <p:nvPr/>
        </p:nvSpPr>
        <p:spPr>
          <a:xfrm flipH="1">
            <a:off x="1411129" y="5302833"/>
            <a:ext cx="203684" cy="2036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mic Sans MS" panose="030F0702030302020204" pitchFamily="66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E2DC91D-13ED-4E29-8013-1C81957C1D77}"/>
              </a:ext>
            </a:extLst>
          </p:cNvPr>
          <p:cNvSpPr/>
          <p:nvPr/>
        </p:nvSpPr>
        <p:spPr>
          <a:xfrm>
            <a:off x="1957230" y="1777866"/>
            <a:ext cx="2919570" cy="706237"/>
          </a:xfrm>
          <a:prstGeom prst="roundRect">
            <a:avLst/>
          </a:prstGeom>
          <a:solidFill>
            <a:srgbClr val="C0392B"/>
          </a:solidFill>
          <a:ln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Comic Sans MS" panose="030F0702030302020204" pitchFamily="66" charset="0"/>
              </a:rPr>
              <a:t>이벤트 초대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55B20DF-91F6-4318-82D0-77F7D4B18942}"/>
              </a:ext>
            </a:extLst>
          </p:cNvPr>
          <p:cNvSpPr/>
          <p:nvPr/>
        </p:nvSpPr>
        <p:spPr>
          <a:xfrm>
            <a:off x="1957232" y="3958705"/>
            <a:ext cx="2919568" cy="706237"/>
          </a:xfrm>
          <a:prstGeom prst="roundRect">
            <a:avLst/>
          </a:prstGeom>
          <a:solidFill>
            <a:srgbClr val="C0392B"/>
          </a:solidFill>
          <a:ln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Comic Sans MS" panose="030F0702030302020204" pitchFamily="66" charset="0"/>
              </a:rPr>
              <a:t>선물 선택 및 결제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F9F5D83-AACD-4DD5-84CE-326173329E86}"/>
              </a:ext>
            </a:extLst>
          </p:cNvPr>
          <p:cNvSpPr/>
          <p:nvPr/>
        </p:nvSpPr>
        <p:spPr>
          <a:xfrm>
            <a:off x="1957233" y="5064212"/>
            <a:ext cx="2919565" cy="706237"/>
          </a:xfrm>
          <a:prstGeom prst="roundRect">
            <a:avLst/>
          </a:prstGeom>
          <a:solidFill>
            <a:srgbClr val="C0392B"/>
          </a:solidFill>
          <a:ln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Comic Sans MS" panose="030F0702030302020204" pitchFamily="66" charset="0"/>
              </a:rPr>
              <a:t>축하 </a:t>
            </a:r>
            <a:r>
              <a:rPr lang="en-US" altLang="ko-KR" dirty="0">
                <a:latin typeface="Comic Sans MS" panose="030F0702030302020204" pitchFamily="66" charset="0"/>
              </a:rPr>
              <a:t>/ </a:t>
            </a:r>
            <a:r>
              <a:rPr lang="ko-KR" altLang="en-US" dirty="0">
                <a:latin typeface="Comic Sans MS" panose="030F0702030302020204" pitchFamily="66" charset="0"/>
              </a:rPr>
              <a:t>감사 메시지 전송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BA87EED-4418-4340-B107-A5EB277AB357}"/>
              </a:ext>
            </a:extLst>
          </p:cNvPr>
          <p:cNvSpPr/>
          <p:nvPr/>
        </p:nvSpPr>
        <p:spPr>
          <a:xfrm flipH="1">
            <a:off x="1411129" y="3146418"/>
            <a:ext cx="203684" cy="2036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E65C994-C65F-48BA-AE5F-8D9571B59EB7}"/>
              </a:ext>
            </a:extLst>
          </p:cNvPr>
          <p:cNvSpPr/>
          <p:nvPr/>
        </p:nvSpPr>
        <p:spPr>
          <a:xfrm>
            <a:off x="1957230" y="2890437"/>
            <a:ext cx="2919569" cy="706237"/>
          </a:xfrm>
          <a:prstGeom prst="roundRect">
            <a:avLst/>
          </a:prstGeom>
          <a:solidFill>
            <a:srgbClr val="C0392B"/>
          </a:solidFill>
          <a:ln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Comic Sans MS" panose="030F0702030302020204" pitchFamily="66" charset="0"/>
              </a:rPr>
              <a:t>선물 리스트 생성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22E3E1-17DE-459F-A454-E4218DAE1668}"/>
              </a:ext>
            </a:extLst>
          </p:cNvPr>
          <p:cNvSpPr txBox="1"/>
          <p:nvPr/>
        </p:nvSpPr>
        <p:spPr>
          <a:xfrm>
            <a:off x="4991099" y="1724170"/>
            <a:ext cx="6903027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Comic Sans MS" panose="030F0702030302020204" pitchFamily="66" charset="0"/>
              </a:rPr>
              <a:t>축하 받고 싶은 일이 있나요 </a:t>
            </a:r>
            <a:r>
              <a:rPr lang="en-US" altLang="ko-KR" sz="1600" dirty="0">
                <a:latin typeface="Comic Sans MS" panose="030F0702030302020204" pitchFamily="66" charset="0"/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Comic Sans MS" panose="030F0702030302020204" pitchFamily="66" charset="0"/>
              </a:rPr>
              <a:t>결혼 뿐만 아니라 생일</a:t>
            </a:r>
            <a:r>
              <a:rPr lang="en-US" altLang="ko-KR" sz="1600" dirty="0">
                <a:latin typeface="Comic Sans MS" panose="030F0702030302020204" pitchFamily="66" charset="0"/>
              </a:rPr>
              <a:t>, </a:t>
            </a:r>
            <a:r>
              <a:rPr lang="ko-KR" altLang="en-US" sz="1600" dirty="0">
                <a:latin typeface="Comic Sans MS" panose="030F0702030302020204" pitchFamily="66" charset="0"/>
              </a:rPr>
              <a:t>돌잔치</a:t>
            </a:r>
            <a:r>
              <a:rPr lang="en-US" altLang="ko-KR" sz="1600" dirty="0">
                <a:latin typeface="Comic Sans MS" panose="030F0702030302020204" pitchFamily="66" charset="0"/>
              </a:rPr>
              <a:t> </a:t>
            </a:r>
            <a:r>
              <a:rPr lang="ko-KR" altLang="en-US" sz="1600" dirty="0">
                <a:latin typeface="Comic Sans MS" panose="030F0702030302020204" pitchFamily="66" charset="0"/>
              </a:rPr>
              <a:t>등 선물이 필요한 곳은 다 가능합니다</a:t>
            </a:r>
            <a:r>
              <a:rPr lang="en-US" altLang="ko-KR" sz="1600" dirty="0">
                <a:latin typeface="Comic Sans MS" panose="030F0702030302020204" pitchFamily="66" charset="0"/>
              </a:rPr>
              <a:t>!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BD1041-2765-49BE-AACE-3FA9110B7787}"/>
              </a:ext>
            </a:extLst>
          </p:cNvPr>
          <p:cNvSpPr txBox="1"/>
          <p:nvPr/>
        </p:nvSpPr>
        <p:spPr>
          <a:xfrm>
            <a:off x="4991099" y="307665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Comic Sans MS" panose="030F0702030302020204" pitchFamily="66" charset="0"/>
              </a:rPr>
              <a:t>내가 원하는 물건들로 구성된 </a:t>
            </a:r>
            <a:r>
              <a:rPr lang="en-US" altLang="ko-KR" sz="1600" dirty="0">
                <a:latin typeface="Comic Sans MS" panose="030F0702030302020204" pitchFamily="66" charset="0"/>
              </a:rPr>
              <a:t>wish list</a:t>
            </a:r>
            <a:r>
              <a:rPr lang="ko-KR" altLang="en-US" sz="1600" dirty="0">
                <a:latin typeface="Comic Sans MS" panose="030F0702030302020204" pitchFamily="66" charset="0"/>
              </a:rPr>
              <a:t> 만들기</a:t>
            </a:r>
            <a:endParaRPr lang="en-US" altLang="ko-KR" sz="1600" dirty="0">
              <a:latin typeface="Comic Sans MS" panose="030F07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136099-0843-4E69-AA8E-CFF2154E1AB3}"/>
              </a:ext>
            </a:extLst>
          </p:cNvPr>
          <p:cNvSpPr txBox="1"/>
          <p:nvPr/>
        </p:nvSpPr>
        <p:spPr>
          <a:xfrm>
            <a:off x="5098472" y="4019435"/>
            <a:ext cx="65809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Comic Sans MS" panose="030F0702030302020204" pitchFamily="66" charset="0"/>
              </a:rPr>
              <a:t>주인공이 설정한 선물리스트 중 내가 줄 선물을 선택해봅시다</a:t>
            </a:r>
            <a:r>
              <a:rPr lang="en-US" altLang="ko-KR" sz="1600" dirty="0">
                <a:latin typeface="Comic Sans MS" panose="030F0702030302020204" pitchFamily="66" charset="0"/>
              </a:rPr>
              <a:t>!</a:t>
            </a:r>
          </a:p>
          <a:p>
            <a:pPr marL="285750" indent="-285750">
              <a:buFontTx/>
              <a:buChar char="-"/>
            </a:pPr>
            <a:endParaRPr lang="en-US" altLang="ko-KR" sz="1000" dirty="0"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Comic Sans MS" panose="030F0702030302020204" pitchFamily="66" charset="0"/>
              </a:rPr>
              <a:t>선물 금액이 비싸다면 여러 사람과 함께 선물하기</a:t>
            </a:r>
            <a:r>
              <a:rPr lang="en-US" altLang="ko-KR" sz="1600" dirty="0">
                <a:latin typeface="Comic Sans MS" panose="030F0702030302020204" pitchFamily="66" charset="0"/>
              </a:rPr>
              <a:t>!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678DEA-82E7-4049-81CE-B361CE23785C}"/>
              </a:ext>
            </a:extLst>
          </p:cNvPr>
          <p:cNvSpPr txBox="1"/>
          <p:nvPr/>
        </p:nvSpPr>
        <p:spPr>
          <a:xfrm>
            <a:off x="5098471" y="5258767"/>
            <a:ext cx="6795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Comic Sans MS" panose="030F0702030302020204" pitchFamily="66" charset="0"/>
              </a:rPr>
              <a:t>선물에 대한 보답을 하고 싶다면 감사 인사와 답례품 보내기</a:t>
            </a:r>
            <a:endParaRPr lang="en-US" altLang="ko-KR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99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356585" y="952902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EC92062-E48E-4A68-AD19-639FBBC377A0}"/>
              </a:ext>
            </a:extLst>
          </p:cNvPr>
          <p:cNvSpPr txBox="1"/>
          <p:nvPr/>
        </p:nvSpPr>
        <p:spPr>
          <a:xfrm>
            <a:off x="1303687" y="4037105"/>
            <a:ext cx="802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하 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8024BC-2812-4A9C-8F34-052A1E4196F0}"/>
              </a:ext>
            </a:extLst>
          </p:cNvPr>
          <p:cNvSpPr txBox="1"/>
          <p:nvPr/>
        </p:nvSpPr>
        <p:spPr>
          <a:xfrm>
            <a:off x="10046000" y="3996906"/>
            <a:ext cx="802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철 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3DF4DC-7432-4522-91A4-C7B587ED8CB1}"/>
              </a:ext>
            </a:extLst>
          </p:cNvPr>
          <p:cNvSpPr txBox="1"/>
          <p:nvPr/>
        </p:nvSpPr>
        <p:spPr>
          <a:xfrm>
            <a:off x="7163949" y="3996906"/>
            <a:ext cx="802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혜 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BE8A05-6AAF-4C6D-9FAE-21DFAE69F7D6}"/>
              </a:ext>
            </a:extLst>
          </p:cNvPr>
          <p:cNvSpPr txBox="1"/>
          <p:nvPr/>
        </p:nvSpPr>
        <p:spPr>
          <a:xfrm>
            <a:off x="4333672" y="4019425"/>
            <a:ext cx="672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658B26-F4BA-413F-A4E0-A5BFE0603E6B}"/>
              </a:ext>
            </a:extLst>
          </p:cNvPr>
          <p:cNvSpPr txBox="1"/>
          <p:nvPr/>
        </p:nvSpPr>
        <p:spPr>
          <a:xfrm>
            <a:off x="566385" y="4501098"/>
            <a:ext cx="2713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선물 선택 페이지 설계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31FBBA-D33F-404E-B14C-7C5265F496B2}"/>
              </a:ext>
            </a:extLst>
          </p:cNvPr>
          <p:cNvSpPr txBox="1"/>
          <p:nvPr/>
        </p:nvSpPr>
        <p:spPr>
          <a:xfrm>
            <a:off x="566385" y="4956803"/>
            <a:ext cx="256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선물하기 인원 수 및 금액 설정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2BBCD0-E97D-4BB3-A9C7-88B4EFAA3B9F}"/>
              </a:ext>
            </a:extLst>
          </p:cNvPr>
          <p:cNvSpPr txBox="1"/>
          <p:nvPr/>
        </p:nvSpPr>
        <p:spPr>
          <a:xfrm>
            <a:off x="566384" y="5383109"/>
            <a:ext cx="256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결제 수단 페이지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0AE8C3-679B-471A-A0EF-C1CE27147577}"/>
              </a:ext>
            </a:extLst>
          </p:cNvPr>
          <p:cNvSpPr txBox="1"/>
          <p:nvPr/>
        </p:nvSpPr>
        <p:spPr>
          <a:xfrm>
            <a:off x="566384" y="5849429"/>
            <a:ext cx="2292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 U I 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설계 보완 및 </a:t>
            </a:r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P </a:t>
            </a:r>
            <a:r>
              <a:rPr lang="en-US" altLang="ko-KR" sz="1600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P</a:t>
            </a:r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T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제작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9B6AD5-F18C-440F-AEA2-F10340FB068B}"/>
              </a:ext>
            </a:extLst>
          </p:cNvPr>
          <p:cNvSpPr txBox="1"/>
          <p:nvPr/>
        </p:nvSpPr>
        <p:spPr>
          <a:xfrm>
            <a:off x="3388009" y="4501098"/>
            <a:ext cx="2713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 선물 리스트 카테고리 제작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50A166-5F70-44A1-8AB8-F7A0B9DB3CDC}"/>
              </a:ext>
            </a:extLst>
          </p:cNvPr>
          <p:cNvSpPr txBox="1"/>
          <p:nvPr/>
        </p:nvSpPr>
        <p:spPr>
          <a:xfrm>
            <a:off x="3388008" y="4956803"/>
            <a:ext cx="2852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이벤트 테마 및  답례품 리스트 생성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141805-D0EA-4363-81DB-7A6C621E0B65}"/>
              </a:ext>
            </a:extLst>
          </p:cNvPr>
          <p:cNvSpPr txBox="1"/>
          <p:nvPr/>
        </p:nvSpPr>
        <p:spPr>
          <a:xfrm>
            <a:off x="3388008" y="5383109"/>
            <a:ext cx="256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이벤트 기간 설정 페이지 설계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A0B45A-3FE7-4B3D-8BD4-CAC70E568600}"/>
              </a:ext>
            </a:extLst>
          </p:cNvPr>
          <p:cNvSpPr txBox="1"/>
          <p:nvPr/>
        </p:nvSpPr>
        <p:spPr>
          <a:xfrm>
            <a:off x="3388008" y="5849429"/>
            <a:ext cx="2713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마이페이지  거래 내역 기능 설계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841DA1-9328-41DC-ACD8-E442E790770D}"/>
              </a:ext>
            </a:extLst>
          </p:cNvPr>
          <p:cNvSpPr txBox="1"/>
          <p:nvPr/>
        </p:nvSpPr>
        <p:spPr>
          <a:xfrm>
            <a:off x="6475299" y="4501098"/>
            <a:ext cx="2852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초대장 및 친구 목록  생성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3E911C-9637-4A6B-A9C6-8C1A731874BB}"/>
              </a:ext>
            </a:extLst>
          </p:cNvPr>
          <p:cNvSpPr txBox="1"/>
          <p:nvPr/>
        </p:nvSpPr>
        <p:spPr>
          <a:xfrm>
            <a:off x="6475299" y="4956803"/>
            <a:ext cx="256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이벤트 정보 공지 페이지 설계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43643C-3ABD-425E-8B6B-CA40F70941D7}"/>
              </a:ext>
            </a:extLst>
          </p:cNvPr>
          <p:cNvSpPr txBox="1"/>
          <p:nvPr/>
        </p:nvSpPr>
        <p:spPr>
          <a:xfrm>
            <a:off x="6475298" y="5383109"/>
            <a:ext cx="256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 A d o b e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 로고 디자인  제작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D93FC0-D861-4549-9DCF-F1F2BCB181C9}"/>
              </a:ext>
            </a:extLst>
          </p:cNvPr>
          <p:cNvSpPr txBox="1"/>
          <p:nvPr/>
        </p:nvSpPr>
        <p:spPr>
          <a:xfrm>
            <a:off x="6475298" y="5849429"/>
            <a:ext cx="2713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 </a:t>
            </a:r>
            <a:r>
              <a:rPr lang="ko-KR" altLang="en-US" sz="1600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유스케이스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다이어그램 모델링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3CA819-E08C-46E7-A018-1A897C0F6A55}"/>
              </a:ext>
            </a:extLst>
          </p:cNvPr>
          <p:cNvSpPr txBox="1"/>
          <p:nvPr/>
        </p:nvSpPr>
        <p:spPr>
          <a:xfrm>
            <a:off x="9165787" y="4501098"/>
            <a:ext cx="2852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로그인 및 </a:t>
            </a:r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Q &amp; A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관리자 페이지 설계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1BA8AD-EA3D-49AC-82C7-B50C0653C646}"/>
              </a:ext>
            </a:extLst>
          </p:cNvPr>
          <p:cNvSpPr txBox="1"/>
          <p:nvPr/>
        </p:nvSpPr>
        <p:spPr>
          <a:xfrm>
            <a:off x="9165787" y="4956803"/>
            <a:ext cx="256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축하 및 감사 메시지  창  설계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85EF32-34A2-4B5C-A984-DED2681DB051}"/>
              </a:ext>
            </a:extLst>
          </p:cNvPr>
          <p:cNvSpPr txBox="1"/>
          <p:nvPr/>
        </p:nvSpPr>
        <p:spPr>
          <a:xfrm>
            <a:off x="9165786" y="5383109"/>
            <a:ext cx="256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답례품 선택 및 배송 옵션 선택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4B6CEA-4CA8-4EEF-96D0-BD7C5CAC26AE}"/>
              </a:ext>
            </a:extLst>
          </p:cNvPr>
          <p:cNvSpPr txBox="1"/>
          <p:nvPr/>
        </p:nvSpPr>
        <p:spPr>
          <a:xfrm>
            <a:off x="9165786" y="5849429"/>
            <a:ext cx="2713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프로토타입  페이지 통합 작업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73809E-8940-4143-B2D6-75E950492119}"/>
              </a:ext>
            </a:extLst>
          </p:cNvPr>
          <p:cNvSpPr txBox="1"/>
          <p:nvPr/>
        </p:nvSpPr>
        <p:spPr>
          <a:xfrm>
            <a:off x="3741866" y="173240"/>
            <a:ext cx="4581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02.</a:t>
            </a:r>
            <a:r>
              <a:rPr lang="ko-KR" altLang="en-US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</a:t>
            </a:r>
            <a:r>
              <a:rPr lang="ko-KR" altLang="en-US" sz="4800" spc="-3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팀원 소개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9E0E6DB-F70E-4135-B27F-3C3AB0EE2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40" y="1547694"/>
            <a:ext cx="1695450" cy="2286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F45E20E-B3C7-4D04-AC7C-A159494E2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468" y="1482504"/>
            <a:ext cx="1704975" cy="21336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7E4B6F1-BCE1-42E4-8346-AD2E1F485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121" y="1566647"/>
            <a:ext cx="1800225" cy="204787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33809BD-6A50-4FCA-8059-CCE258D6E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8948" y="1475577"/>
            <a:ext cx="1632711" cy="212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3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2356585" y="952902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F93C258-0225-4407-B733-8D1C2B3B7F0E}"/>
              </a:ext>
            </a:extLst>
          </p:cNvPr>
          <p:cNvSpPr txBox="1"/>
          <p:nvPr/>
        </p:nvSpPr>
        <p:spPr>
          <a:xfrm>
            <a:off x="3113326" y="173240"/>
            <a:ext cx="6123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03.</a:t>
            </a:r>
            <a:r>
              <a:rPr lang="ko-KR" altLang="en-US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요구사항 정의</a:t>
            </a:r>
          </a:p>
        </p:txBody>
      </p:sp>
      <p:sp>
        <p:nvSpPr>
          <p:cNvPr id="6" name="순서도: 연결자 5">
            <a:hlinkClick r:id="rId2"/>
            <a:extLst>
              <a:ext uri="{FF2B5EF4-FFF2-40B4-BE49-F238E27FC236}">
                <a16:creationId xmlns:a16="http://schemas.microsoft.com/office/drawing/2014/main" id="{7DA531A5-D985-4C2E-815C-879F3E25EF95}"/>
              </a:ext>
            </a:extLst>
          </p:cNvPr>
          <p:cNvSpPr/>
          <p:nvPr/>
        </p:nvSpPr>
        <p:spPr>
          <a:xfrm>
            <a:off x="3693026" y="2486840"/>
            <a:ext cx="5017625" cy="1985053"/>
          </a:xfrm>
          <a:prstGeom prst="flowChartConnector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Comic Sans MS" panose="030F0702030302020204" pitchFamily="66" charset="0"/>
              </a:rPr>
              <a:t>요구사항 명세서 보기</a:t>
            </a:r>
          </a:p>
        </p:txBody>
      </p:sp>
    </p:spTree>
    <p:extLst>
      <p:ext uri="{BB962C8B-B14F-4D97-AF65-F5344CB8AC3E}">
        <p14:creationId xmlns:p14="http://schemas.microsoft.com/office/powerpoint/2010/main" val="34799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2356585" y="952902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F93C258-0225-4407-B733-8D1C2B3B7F0E}"/>
              </a:ext>
            </a:extLst>
          </p:cNvPr>
          <p:cNvSpPr txBox="1"/>
          <p:nvPr/>
        </p:nvSpPr>
        <p:spPr>
          <a:xfrm>
            <a:off x="2724635" y="115731"/>
            <a:ext cx="6123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04.</a:t>
            </a:r>
            <a:r>
              <a:rPr lang="ko-KR" altLang="en-US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</a:t>
            </a:r>
            <a:r>
              <a:rPr lang="en-US" altLang="ko-KR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UI </a:t>
            </a:r>
            <a:r>
              <a:rPr lang="ko-KR" altLang="en-US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화면 설계</a:t>
            </a:r>
          </a:p>
        </p:txBody>
      </p:sp>
      <p:sp>
        <p:nvSpPr>
          <p:cNvPr id="8" name="순서도: 연결자 7">
            <a:hlinkClick r:id="rId2"/>
            <a:extLst>
              <a:ext uri="{FF2B5EF4-FFF2-40B4-BE49-F238E27FC236}">
                <a16:creationId xmlns:a16="http://schemas.microsoft.com/office/drawing/2014/main" id="{A87A7557-BC08-4EBB-BED1-0887343A3D50}"/>
              </a:ext>
            </a:extLst>
          </p:cNvPr>
          <p:cNvSpPr/>
          <p:nvPr/>
        </p:nvSpPr>
        <p:spPr>
          <a:xfrm>
            <a:off x="3693026" y="2486840"/>
            <a:ext cx="5017625" cy="1985053"/>
          </a:xfrm>
          <a:prstGeom prst="flowChartConnector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omic Sans MS" panose="030F0702030302020204" pitchFamily="66" charset="0"/>
              </a:rPr>
              <a:t>UI </a:t>
            </a:r>
            <a:r>
              <a:rPr lang="ko-KR" altLang="en-US" sz="2400" b="1" dirty="0">
                <a:latin typeface="Comic Sans MS" panose="030F0702030302020204" pitchFamily="66" charset="0"/>
              </a:rPr>
              <a:t>화면 설계 보기</a:t>
            </a:r>
            <a:endParaRPr lang="en-US" altLang="ko-KR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8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2356585" y="952902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D0A246-B6A9-4867-BB3B-DEBC6D1BBB86}"/>
              </a:ext>
            </a:extLst>
          </p:cNvPr>
          <p:cNvSpPr txBox="1"/>
          <p:nvPr/>
        </p:nvSpPr>
        <p:spPr>
          <a:xfrm>
            <a:off x="3458157" y="173240"/>
            <a:ext cx="6123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06. </a:t>
            </a:r>
            <a:r>
              <a:rPr lang="ko-KR" altLang="en-US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 스택</a:t>
            </a:r>
          </a:p>
        </p:txBody>
      </p:sp>
      <p:pic>
        <p:nvPicPr>
          <p:cNvPr id="1026" name="Picture 2" descr="백곡시스템 :: staruml-5.0-with-cm">
            <a:extLst>
              <a:ext uri="{FF2B5EF4-FFF2-40B4-BE49-F238E27FC236}">
                <a16:creationId xmlns:a16="http://schemas.microsoft.com/office/drawing/2014/main" id="{BDE22225-E5CF-420A-AC99-CB1B265B5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778" y="2009597"/>
            <a:ext cx="2244098" cy="224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어도비 주가, 어도비 분석, ADBE 주가, ADBE 분석">
            <a:extLst>
              <a:ext uri="{FF2B5EF4-FFF2-40B4-BE49-F238E27FC236}">
                <a16:creationId xmlns:a16="http://schemas.microsoft.com/office/drawing/2014/main" id="{EBBA4725-081B-4A8F-8632-ED1BA2A4D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12" y="2144473"/>
            <a:ext cx="2068710" cy="206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0E4AE29-05F5-48DD-B507-5F7F3C0EBD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4" t="5938" r="6651" b="5316"/>
          <a:stretch/>
        </p:blipFill>
        <p:spPr>
          <a:xfrm>
            <a:off x="3255022" y="2152643"/>
            <a:ext cx="2203679" cy="20687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4D8040-9CEF-420D-9021-A8AA0CD6A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1288" y="2090622"/>
            <a:ext cx="2482035" cy="216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2356585" y="952902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D0A246-B6A9-4867-BB3B-DEBC6D1BBB86}"/>
              </a:ext>
            </a:extLst>
          </p:cNvPr>
          <p:cNvSpPr txBox="1"/>
          <p:nvPr/>
        </p:nvSpPr>
        <p:spPr>
          <a:xfrm>
            <a:off x="3458157" y="173240"/>
            <a:ext cx="6123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06. </a:t>
            </a:r>
            <a:r>
              <a:rPr lang="ko-KR" altLang="en-US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 스택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8191CE-E44E-47D6-B1ED-9268ABE6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90" y="1440899"/>
            <a:ext cx="10689220" cy="480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5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marL="285750" indent="-285750" algn="l">
          <a:buFontTx/>
          <a:buChar char="-"/>
          <a:defRPr sz="1600"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</TotalTime>
  <Words>267</Words>
  <Application>Microsoft Office PowerPoint</Application>
  <PresentationFormat>와이드스크린</PresentationFormat>
  <Paragraphs>62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나눔고딕 ExtraBold</vt:lpstr>
      <vt:lpstr>맑은 고딕</vt:lpstr>
      <vt:lpstr>Arial</vt:lpstr>
      <vt:lpstr>Comic Sans MS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5334</cp:lastModifiedBy>
  <cp:revision>46</cp:revision>
  <dcterms:created xsi:type="dcterms:W3CDTF">2016-01-20T01:20:42Z</dcterms:created>
  <dcterms:modified xsi:type="dcterms:W3CDTF">2021-09-09T07:34:06Z</dcterms:modified>
</cp:coreProperties>
</file>