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5" r:id="rId3"/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" name="Shape 3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" name="Shape 4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" name="Shape 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/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s-ES"/>
              <a:t>Antes hablábamos de los observadores y de que podíamos crear los nuestros propios.</a:t>
            </a:r>
          </a:p>
          <a:p>
            <a:pPr rtl="0">
              <a:spcBef>
                <a:spcPts val="0"/>
              </a:spcBef>
              <a:buNone/>
            </a:pPr>
            <a:r>
              <a:rPr lang="es-ES"/>
              <a:t>Tenemos 3 formas de hacerlo: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ES"/>
              <a:t>Observando por referencia </a:t>
            </a:r>
            <a:r>
              <a:rPr b="1" i="1" lang="es-ES"/>
              <a:t>$scope.$watch(watchExpression, listener)</a:t>
            </a:r>
            <a:r>
              <a:rPr lang="es-ES"/>
              <a:t>: detecta un cambio cuando el valor devuelto por la expresión observada cambia a un nuevo valor. Cuando el valor es un objeto o un array los cambios internos no serán detectados. Es la estrategia más eficiente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ES"/>
              <a:t>Observando contenidos de colección </a:t>
            </a:r>
            <a:r>
              <a:rPr b="1" i="1" lang="es-ES"/>
              <a:t>scope.$watchCollection(watchExpression, listener)</a:t>
            </a:r>
            <a:r>
              <a:rPr lang="es-ES"/>
              <a:t>: detecta cambios que ocurren dentro de un objeto o array cuando los elementos son añadidos, borrados o reordenados. Es una detección superficial ya que no detecta colecciones anidadas. Esta estrategia consume más que la de </a:t>
            </a:r>
            <a:r>
              <a:rPr i="1" lang="es-ES"/>
              <a:t>por referencia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ES"/>
              <a:t>Observando por valor </a:t>
            </a:r>
            <a:r>
              <a:rPr b="1" i="1" lang="es-ES"/>
              <a:t>$scope.$watch(watchExpression, listener, true)</a:t>
            </a:r>
            <a:r>
              <a:rPr lang="es-ES"/>
              <a:t>: detecta cualquier cambio en cualquier estructura de datos. Es la estrategia de detección de cambios más potente pero a su vez la que más consume</a:t>
            </a:r>
          </a:p>
        </p:txBody>
      </p:sp>
      <p:sp>
        <p:nvSpPr>
          <p:cNvPr id="223" name="Shape 22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s-ES"/>
              <a:t>Es un patrón de diseño orientado a objetos, en el que se suministran objetos a una clase en lugar de ser la propia clase quien cree el objeto. El término fue acuñado por primera vez por Martin Fowler.</a:t>
            </a:r>
          </a:p>
          <a:p>
            <a:pPr rtl="0">
              <a:spcBef>
                <a:spcPts val="0"/>
              </a:spcBef>
              <a:buNone/>
            </a:pPr>
            <a:r>
              <a:rPr lang="es-ES"/>
              <a:t>El subsistema de inyección de Angular es el encargado de la creación de componentes, la resolución de sus dependencias, y les proporciona a otros componentes lo solicitado.</a:t>
            </a:r>
          </a:p>
          <a:p>
            <a:pPr lvl="0" rtl="0">
              <a:spcBef>
                <a:spcPts val="0"/>
              </a:spcBef>
              <a:buNone/>
            </a:pPr>
            <a:r>
              <a:rPr lang="es-ES"/>
              <a:t>Se puede usar cuando definimos componentes como servicios, directivas, filtros, controladores o cuando declaramos los bloques </a:t>
            </a:r>
            <a:r>
              <a:rPr i="1" lang="es-ES"/>
              <a:t>run</a:t>
            </a:r>
            <a:r>
              <a:rPr lang="es-ES"/>
              <a:t> y </a:t>
            </a:r>
            <a:r>
              <a:rPr i="1" lang="es-ES"/>
              <a:t>config</a:t>
            </a:r>
          </a:p>
        </p:txBody>
      </p:sp>
      <p:sp>
        <p:nvSpPr>
          <p:cNvPr id="232" name="Shape 23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/>
              <a:t>Usando la directiva </a:t>
            </a:r>
            <a:r>
              <a:rPr i="1" lang="es-ES"/>
              <a:t>ng-strict-di</a:t>
            </a:r>
            <a:r>
              <a:rPr lang="es-ES"/>
              <a:t> en el elemento donde declaramos </a:t>
            </a:r>
            <a:r>
              <a:rPr i="1" lang="es-ES"/>
              <a:t>ng-app</a:t>
            </a:r>
            <a:r>
              <a:rPr lang="es-ES"/>
              <a:t> haremos que la inyección de dependecias entre en modo estricto. De esta forma, si usamos el </a:t>
            </a:r>
            <a:r>
              <a:rPr i="1" lang="es-ES"/>
              <a:t>Implicit Annotation </a:t>
            </a:r>
            <a:r>
              <a:rPr lang="es-ES"/>
              <a:t>en algún componente, saltará un error.</a:t>
            </a:r>
          </a:p>
        </p:txBody>
      </p:sp>
      <p:sp>
        <p:nvSpPr>
          <p:cNvPr id="251" name="Shape 25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/>
              <a:t>Son fragmentos de código JavaScript que se colocan generalmente entre llaves como {{expresion}}.</a:t>
            </a:r>
          </a:p>
        </p:txBody>
      </p:sp>
      <p:sp>
        <p:nvSpPr>
          <p:cNvPr id="262" name="Shape 26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s-ES"/>
              <a:t>A alto nivel, las directivas son marcadores dentro de un elemento del DOM (como un atributo, el nombre de un elemento, un comentario o una clase CSS) que le dice al compilador de HTML que tiene que adjuntar un comportamiento específico a ese elemento o transformar el elemento y sus hijos.</a:t>
            </a:r>
          </a:p>
          <a:p>
            <a:pPr rtl="0">
              <a:spcBef>
                <a:spcPts val="0"/>
              </a:spcBef>
              <a:buNone/>
            </a:pPr>
            <a:r>
              <a:rPr lang="es-ES"/>
              <a:t>Cuando Angular arranca la aplicación, el compilador recorre el DOM emparejando las directivas con los elementos.</a:t>
            </a:r>
          </a:p>
          <a:p>
            <a:pPr lvl="0" rtl="0">
              <a:spcBef>
                <a:spcPts val="0"/>
              </a:spcBef>
              <a:buNone/>
            </a:pPr>
            <a:r>
              <a:rPr lang="es-ES"/>
              <a:t>Angular trae un conjunto de directivas incorporadas, pero también se pueden crear como los controladores o los servicios.</a:t>
            </a:r>
          </a:p>
        </p:txBody>
      </p:sp>
      <p:sp>
        <p:nvSpPr>
          <p:cNvPr id="272" name="Shape 27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s-ES"/>
              <a:t>Angular normaliza la etiqueta y el atributo </a:t>
            </a:r>
            <a:r>
              <a:rPr i="1" lang="es-ES"/>
              <a:t>name</a:t>
            </a:r>
            <a:r>
              <a:rPr lang="es-ES"/>
              <a:t> para determinar qué elementos emparejan con qué directivas.</a:t>
            </a:r>
          </a:p>
          <a:p>
            <a:pPr lvl="0" rtl="0">
              <a:spcBef>
                <a:spcPts val="0"/>
              </a:spcBef>
              <a:buNone/>
            </a:pPr>
            <a:r>
              <a:rPr lang="es-ES"/>
              <a:t>Normalmente nos referimos a las directivas por su nombre normalizado en camelCase. Sin embargo, desde que HTML no diferencia entre mayúsculas y minúsculas, nos referimos a las directivas en el DOM con la forma minúsculas separada con guiones, igual que los atributos de los elementos. </a:t>
            </a:r>
          </a:p>
        </p:txBody>
      </p:sp>
      <p:sp>
        <p:nvSpPr>
          <p:cNvPr id="280" name="Shape 28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0" name="Shape 29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1" name="Shape 30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5" name="Shape 31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s-ES"/>
              <a:t>Nos permite usar HTML para nuestras plantillas y extender su sintaxis para crear nuestros propios componentes de una forma clara y compacta.</a:t>
            </a:r>
          </a:p>
          <a:p>
            <a:pPr rtl="0">
              <a:spcBef>
                <a:spcPts val="0"/>
              </a:spcBef>
              <a:buNone/>
            </a:pPr>
            <a:r>
              <a:rPr lang="es-ES"/>
              <a:t>La vinculación de datos y la inyección de dependencias simplifica mucho el código. Además, todo sucede dentro del navegador, por lo que es compatible con cualquier tecnología de servidor.</a:t>
            </a:r>
          </a:p>
          <a:p>
            <a:pPr rtl="0">
              <a:spcBef>
                <a:spcPts val="0"/>
              </a:spcBef>
              <a:buNone/>
            </a:pPr>
            <a:r>
              <a:rPr lang="es-ES"/>
              <a:t>HTML es un gran lenguaje para crear documentos estáticos, y para solventar los problemas que conlleva crear contenido dinámico con documentos estáticos se suele recurrir a librerías, como jQuery, o a frameworks, como ember.</a:t>
            </a:r>
          </a:p>
          <a:p>
            <a:pPr rtl="0">
              <a:spcBef>
                <a:spcPts val="0"/>
              </a:spcBef>
              <a:buNone/>
            </a:pPr>
            <a:r>
              <a:rPr lang="es-ES"/>
              <a:t>Sin embargo, Angular le da otro enfoque. Intenta minimizar los impedimentos entre el documento HTML y lo que una aplicación necesita mediante la creación de nuevas construcciones HTML. A estas construcciones se las llama directivas.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s-ES"/>
              <a:t>Angular no es una pieza más en la construcción de una aplicación web del lado de cliente.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ES"/>
              <a:t>Tiene todo lo que necesitas para crear una aplicación CRUD: </a:t>
            </a:r>
            <a:r>
              <a:rPr i="1" lang="es-ES"/>
              <a:t>Data-binding, construcción de plantillas con directivas, validación de formularios, routing, componentes reusables y inyección de dependencias.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ES"/>
              <a:t>Es testable: test unitarios, end-to-end, mocks, etc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8" name="Shape 32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0" name="Shape 34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0" name="Shape 35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5" name="Shape 35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/>
              <a:t>Es la sincronización automática de los datos entre el modelo y la vista.</a:t>
            </a:r>
          </a:p>
          <a:p>
            <a:pPr rtl="0">
              <a:spcBef>
                <a:spcPts val="0"/>
              </a:spcBef>
              <a:buNone/>
            </a:pPr>
            <a:r>
              <a:rPr lang="es-ES"/>
              <a:t>La forma en la que Angular implementa el </a:t>
            </a:r>
            <a:r>
              <a:rPr i="1" lang="es-ES"/>
              <a:t>data-binding</a:t>
            </a:r>
            <a:r>
              <a:rPr lang="es-ES"/>
              <a:t> nos permite tratar el modelo como única fuente de código en la aplicación.</a:t>
            </a:r>
          </a:p>
          <a:p>
            <a:pPr lvl="0" rtl="0">
              <a:spcBef>
                <a:spcPts val="0"/>
              </a:spcBef>
              <a:buNone/>
            </a:pPr>
            <a:r>
              <a:rPr lang="es-ES"/>
              <a:t>La vista es una continua proyección del modelo. Cuando el modelo cambia, la vista lo refleja, y viceversa.</a:t>
            </a:r>
          </a:p>
        </p:txBody>
      </p:sp>
      <p:sp>
        <p:nvSpPr>
          <p:cNvPr id="161" name="Shape 16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s-ES"/>
              <a:t>En Angular, un controlador se define mediante un constructor Javascript que es usado para aumentar el </a:t>
            </a:r>
            <a:r>
              <a:rPr i="1" lang="es-ES"/>
              <a:t>scope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ES"/>
              <a:t>Cuando un controlador se adjunta en el DOM con la directiva </a:t>
            </a:r>
            <a:r>
              <a:rPr i="1" lang="es-ES"/>
              <a:t>ng-controller</a:t>
            </a:r>
            <a:r>
              <a:rPr lang="es-ES"/>
              <a:t>, Angular instancia un nuevo objeto del controlador, usando el constructor de este. Se crea un nuevo scope el cual estará disponible para inyectar como parámetro al controlador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ES"/>
              <a:t>-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ES"/>
              <a:t>No usar: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s-ES"/>
              <a:t>Los controladores solo deberían tener lógica de negocio. Poner cualquier lógica de presentación en controladores afectaría significativamente a su testabilidad. Angular tiene </a:t>
            </a:r>
            <a:r>
              <a:rPr i="1" lang="es-ES"/>
              <a:t>databindings</a:t>
            </a:r>
            <a:r>
              <a:rPr lang="es-ES"/>
              <a:t> para la mayoría de casos y directivas para encapsular las manipulaciones manuales del DOM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s-ES"/>
              <a:t>Se usarán los controles de formularios de Angular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s-ES"/>
              <a:t>Se usarán los filtros de Angular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s-ES"/>
              <a:t>Se usarán los servicios de Angular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s-ES"/>
              <a:t>Por ejemplo, para crear instancias de servicios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s-ES"/>
              <a:t>Se pueden anidar para limitar el acceso a las propiedades de los componentes de la aplicación al tiempo que proporciona acceso a las propiedades compartidas del modelo.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s-ES"/>
              <a:t>Child scope: hereda propiedades desde su scope padre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s-ES"/>
              <a:t>Isolated scope: no hereda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ES"/>
              <a:t>-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ES"/>
              <a:t>-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ES"/>
              <a:t>-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s-ES"/>
              <a:t>Cuando se crea un nuevo scope, este se añade como hijo del que está por encima. Esto crea una estructura paralela al DOM donde se van adjuntando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ES"/>
              <a:t>-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ES"/>
              <a:t>Normalmente la directiva </a:t>
            </a:r>
            <a:r>
              <a:rPr i="1" lang="es-ES"/>
              <a:t>ng-app</a:t>
            </a:r>
            <a:r>
              <a:rPr lang="es-ES"/>
              <a:t> se coloca en la etiqueta </a:t>
            </a:r>
            <a:r>
              <a:rPr i="1" lang="es-ES"/>
              <a:t>&lt;html&gt;</a:t>
            </a:r>
            <a:r>
              <a:rPr lang="es-ES"/>
              <a:t>, pero se puede colocar en cualquier otro elemento, si, por ejemplo, solo necesitamos que Angular controle un trozo de la vista</a:t>
            </a:r>
          </a:p>
        </p:txBody>
      </p:sp>
      <p:sp>
        <p:nvSpPr>
          <p:cNvPr id="193" name="Shape 19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t/>
            </a:r>
            <a:endParaRPr/>
          </a:p>
        </p:txBody>
      </p:sp>
      <p:sp>
        <p:nvSpPr>
          <p:cNvPr id="204" name="Shape 20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b="1" lang="es-ES"/>
              <a:t>Creation</a:t>
            </a:r>
            <a:r>
              <a:rPr lang="es-ES"/>
              <a:t>: esta fase ocurre cuando se inicializa un scope. Cuando se arranca la aplicación se crea el root scope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s-ES"/>
              <a:t>Watcher registration</a:t>
            </a:r>
            <a:r>
              <a:rPr lang="es-ES"/>
              <a:t>: en esta fase se registran observadores de propiedades en el scope que se usarán en el template. Podemos crear nuestras propias funciones watch de una propiedad del scope llamando al método $watch(). El valor nuevo y el antiguo de la propiedad serán pasados como parámetros del callback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s-ES"/>
              <a:t>Model mutation</a:t>
            </a:r>
            <a:r>
              <a:rPr lang="es-ES"/>
              <a:t>: Ocurre cuando los datos del scope cambian. Cuando hacemos cambios en nuestro código, la función de scope </a:t>
            </a:r>
            <a:r>
              <a:rPr i="1" lang="es-ES"/>
              <a:t>$apply()</a:t>
            </a:r>
            <a:r>
              <a:rPr lang="es-ES"/>
              <a:t> actualiza el modelo y llama a la función </a:t>
            </a:r>
            <a:r>
              <a:rPr i="1" lang="es-ES"/>
              <a:t>$digest()</a:t>
            </a:r>
            <a:r>
              <a:rPr lang="es-ES"/>
              <a:t> para actualizar el DOM y los observadores. Si hay cambios en controladores o en los servicios </a:t>
            </a:r>
            <a:r>
              <a:rPr i="1" lang="es-ES"/>
              <a:t>$http, $timeout</a:t>
            </a:r>
            <a:r>
              <a:rPr lang="es-ES"/>
              <a:t> o </a:t>
            </a:r>
            <a:r>
              <a:rPr i="1" lang="es-ES"/>
              <a:t>$interval</a:t>
            </a:r>
            <a:r>
              <a:rPr lang="es-ES"/>
              <a:t> automáticamente se actualiza el DOM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s-ES"/>
              <a:t>Mutation observation</a:t>
            </a:r>
            <a:r>
              <a:rPr lang="es-ES"/>
              <a:t>: ocurre cuando el método </a:t>
            </a:r>
            <a:r>
              <a:rPr i="1" lang="es-ES"/>
              <a:t>$digest()</a:t>
            </a:r>
            <a:r>
              <a:rPr lang="es-ES"/>
              <a:t> es ejecutado por el </a:t>
            </a:r>
            <a:r>
              <a:rPr i="1" lang="es-ES"/>
              <a:t>digest loop</a:t>
            </a:r>
            <a:r>
              <a:rPr lang="es-ES"/>
              <a:t>, por $apply() o manualmente. Cuando se ejecuta, evalúa todos los observadores buscando cambios. Si hay alguno que ha cambiado entonces se ejecuta el listener asociado y se actualiza el DOM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s-ES"/>
              <a:t>Scope destruction</a:t>
            </a:r>
            <a:r>
              <a:rPr lang="es-ES"/>
              <a:t>: ocurre cuando un child scope deja de ser necesario. El método encargado de hacerlo es </a:t>
            </a:r>
            <a:r>
              <a:rPr i="1" lang="es-ES"/>
              <a:t>$destroy()</a:t>
            </a:r>
            <a:r>
              <a:rPr lang="es-ES"/>
              <a:t>, que borra el scope de la memoria del navegador. Este método para las llamadas al método </a:t>
            </a:r>
            <a:r>
              <a:rPr i="1" lang="es-ES"/>
              <a:t>$digest()</a:t>
            </a:r>
            <a:r>
              <a:rPr lang="es-ES"/>
              <a:t> y borra los observadores</a:t>
            </a:r>
          </a:p>
        </p:txBody>
      </p:sp>
      <p:sp>
        <p:nvSpPr>
          <p:cNvPr id="215" name="Shape 21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png"/><Relationship Id="rId3" Type="http://schemas.openxmlformats.org/officeDocument/2006/relationships/image" Target="../media/image01.png"/><Relationship Id="rId4" Type="http://schemas.openxmlformats.org/officeDocument/2006/relationships/image" Target="../media/image00.png"/><Relationship Id="rId5" Type="http://schemas.openxmlformats.org/officeDocument/2006/relationships/image" Target="../media/image02.jpg"/><Relationship Id="rId6" Type="http://schemas.openxmlformats.org/officeDocument/2006/relationships/hyperlink" Target="mailto:hablemos@beeva.com" TargetMode="External"/><Relationship Id="rId7" Type="http://schemas.openxmlformats.org/officeDocument/2006/relationships/hyperlink" Target="http://www.beeva.com" TargetMode="Externa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png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www.beeva.com" TargetMode="External"/><Relationship Id="rId3" Type="http://schemas.openxmlformats.org/officeDocument/2006/relationships/hyperlink" Target="mailto:hablemos@beeva.com" TargetMode="External"/><Relationship Id="rId4" Type="http://schemas.openxmlformats.org/officeDocument/2006/relationships/image" Target="../media/image22.png"/><Relationship Id="rId11" Type="http://schemas.openxmlformats.org/officeDocument/2006/relationships/image" Target="../media/image27.png"/><Relationship Id="rId10" Type="http://schemas.openxmlformats.org/officeDocument/2006/relationships/image" Target="../media/image28.png"/><Relationship Id="rId12" Type="http://schemas.openxmlformats.org/officeDocument/2006/relationships/image" Target="../media/image29.png"/><Relationship Id="rId9" Type="http://schemas.openxmlformats.org/officeDocument/2006/relationships/image" Target="../media/image30.png"/><Relationship Id="rId5" Type="http://schemas.openxmlformats.org/officeDocument/2006/relationships/image" Target="../media/image24.png"/><Relationship Id="rId6" Type="http://schemas.openxmlformats.org/officeDocument/2006/relationships/image" Target="../media/image23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4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4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4.jpg"/><Relationship Id="rId3" Type="http://schemas.openxmlformats.org/officeDocument/2006/relationships/image" Target="../media/image03.png"/><Relationship Id="rId4" Type="http://schemas.openxmlformats.org/officeDocument/2006/relationships/image" Target="../media/image01.png"/><Relationship Id="rId5" Type="http://schemas.openxmlformats.org/officeDocument/2006/relationships/image" Target="../media/image0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4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4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4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beeva.com" TargetMode="External"/><Relationship Id="rId3" Type="http://schemas.openxmlformats.org/officeDocument/2006/relationships/hyperlink" Target="mailto:hablemos@beeva.com" TargetMode="External"/><Relationship Id="rId4" Type="http://schemas.openxmlformats.org/officeDocument/2006/relationships/image" Target="../media/image13.png"/><Relationship Id="rId11" Type="http://schemas.openxmlformats.org/officeDocument/2006/relationships/image" Target="../media/image12.png"/><Relationship Id="rId10" Type="http://schemas.openxmlformats.org/officeDocument/2006/relationships/image" Target="../media/image06.png"/><Relationship Id="rId12" Type="http://schemas.openxmlformats.org/officeDocument/2006/relationships/image" Target="../media/image11.png"/><Relationship Id="rId9" Type="http://schemas.openxmlformats.org/officeDocument/2006/relationships/image" Target="../media/image09.png"/><Relationship Id="rId5" Type="http://schemas.openxmlformats.org/officeDocument/2006/relationships/image" Target="../media/image05.png"/><Relationship Id="rId6" Type="http://schemas.openxmlformats.org/officeDocument/2006/relationships/image" Target="../media/image07.png"/><Relationship Id="rId7" Type="http://schemas.openxmlformats.org/officeDocument/2006/relationships/image" Target="../media/image08.png"/><Relationship Id="rId8" Type="http://schemas.openxmlformats.org/officeDocument/2006/relationships/image" Target="../media/image1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21.png"/><Relationship Id="rId4" Type="http://schemas.openxmlformats.org/officeDocument/2006/relationships/image" Target="../media/image14.png"/><Relationship Id="rId5" Type="http://schemas.openxmlformats.org/officeDocument/2006/relationships/image" Target="../media/image17.jpg"/><Relationship Id="rId6" Type="http://schemas.openxmlformats.org/officeDocument/2006/relationships/hyperlink" Target="mailto:hablemos@beeva.com" TargetMode="External"/><Relationship Id="rId7" Type="http://schemas.openxmlformats.org/officeDocument/2006/relationships/hyperlink" Target="http://www.beeva.com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ortada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Shape 15"/>
          <p:cNvGrpSpPr/>
          <p:nvPr/>
        </p:nvGrpSpPr>
        <p:grpSpPr>
          <a:xfrm>
            <a:off x="4486356" y="57207"/>
            <a:ext cx="4573160" cy="3769923"/>
            <a:chOff x="3768412" y="-962608"/>
            <a:chExt cx="5224080" cy="4306514"/>
          </a:xfrm>
        </p:grpSpPr>
        <p:pic>
          <p:nvPicPr>
            <p:cNvPr id="16" name="Shape 1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3768412" y="88307"/>
              <a:ext cx="3255599" cy="32555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Shape 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314301" y="-962608"/>
              <a:ext cx="1655099" cy="16550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Shape 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337392" y="520589"/>
              <a:ext cx="1655099" cy="16550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" name="Shape 19"/>
          <p:cNvSpPr txBox="1"/>
          <p:nvPr>
            <p:ph type="ctrTitle"/>
          </p:nvPr>
        </p:nvSpPr>
        <p:spPr>
          <a:xfrm>
            <a:off x="4486280" y="2116843"/>
            <a:ext cx="2849999" cy="3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subTitle"/>
          </p:nvPr>
        </p:nvSpPr>
        <p:spPr>
          <a:xfrm>
            <a:off x="4486280" y="2463473"/>
            <a:ext cx="2849999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220"/>
              </a:spcBef>
              <a:buClr>
                <a:schemeClr val="dk2"/>
              </a:buClr>
              <a:buFont typeface="Arial"/>
              <a:buNone/>
              <a:defRPr/>
            </a:lvl1pPr>
            <a:lvl2pPr indent="0" marL="457200" marR="0" rtl="0" algn="ctr">
              <a:spcBef>
                <a:spcPts val="560"/>
              </a:spcBef>
              <a:buClr>
                <a:srgbClr val="A0A0A0"/>
              </a:buClr>
              <a:buFont typeface="Arial"/>
              <a:buNone/>
              <a:defRPr/>
            </a:lvl2pPr>
            <a:lvl3pPr indent="0" marL="914400" marR="0" rtl="0" algn="ctr">
              <a:spcBef>
                <a:spcPts val="480"/>
              </a:spcBef>
              <a:buClr>
                <a:srgbClr val="A0A0A0"/>
              </a:buClr>
              <a:buFont typeface="Arial"/>
              <a:buNone/>
              <a:defRPr/>
            </a:lvl3pPr>
            <a:lvl4pPr indent="0" marL="13716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4pPr>
            <a:lvl5pPr indent="0" marL="18288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5pPr>
            <a:lvl6pPr indent="0" marL="22860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6pPr>
            <a:lvl7pPr indent="0" marL="27432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7pPr>
            <a:lvl8pPr indent="0" marL="32004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8pPr>
            <a:lvl9pPr indent="0" marL="36576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9pPr>
          </a:lstStyle>
          <a:p/>
        </p:txBody>
      </p:sp>
      <p:pic>
        <p:nvPicPr>
          <p:cNvPr id="21" name="Shape 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776" y="4252142"/>
            <a:ext cx="2047199" cy="89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Shape 22"/>
          <p:cNvSpPr/>
          <p:nvPr/>
        </p:nvSpPr>
        <p:spPr>
          <a:xfrm>
            <a:off x="5945037" y="4369587"/>
            <a:ext cx="2945699" cy="554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es-ES" sz="1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Avenida de Burgos 16 D, 28036 Madrid</a:t>
            </a:r>
          </a:p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es-ES" sz="1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hablemos@beeva.com</a:t>
            </a:r>
          </a:p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es-ES" sz="1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www.beeva.com</a:t>
            </a:r>
            <a:r>
              <a:rPr b="0" baseline="0" i="0" lang="es-ES" sz="1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23" name="Shape 23"/>
          <p:cNvSpPr txBox="1"/>
          <p:nvPr/>
        </p:nvSpPr>
        <p:spPr>
          <a:xfrm>
            <a:off x="5945037" y="4108023"/>
            <a:ext cx="2945699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accent3"/>
              </a:buClr>
              <a:buSzPct val="25000"/>
              <a:buFont typeface="Arial"/>
              <a:buNone/>
            </a:pPr>
            <a:r>
              <a:rPr b="1" baseline="0" i="0" lang="es-ES" sz="11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BEE</a:t>
            </a:r>
            <a:r>
              <a:rPr b="1" baseline="0" i="0" lang="es-ES" sz="11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baseline="0" i="0" lang="es-E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 OF THE CHANGE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ortada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Índice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1129855" y="1763766"/>
            <a:ext cx="7328342" cy="24972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1pPr>
            <a:lvl2pPr indent="0" marL="4572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2pPr>
            <a:lvl3pPr indent="0" marL="9144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3pPr>
            <a:lvl4pPr indent="0" marL="13716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4pPr>
            <a:lvl5pPr indent="0" marL="18288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9" name="Shape 99"/>
          <p:cNvSpPr txBox="1"/>
          <p:nvPr>
            <p:ph type="ctrTitle"/>
          </p:nvPr>
        </p:nvSpPr>
        <p:spPr>
          <a:xfrm>
            <a:off x="685800" y="287456"/>
            <a:ext cx="7772400" cy="302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0" name="Shape 100"/>
          <p:cNvSpPr txBox="1"/>
          <p:nvPr>
            <p:ph idx="2" type="subTitle"/>
          </p:nvPr>
        </p:nvSpPr>
        <p:spPr>
          <a:xfrm>
            <a:off x="685800" y="606239"/>
            <a:ext cx="7772400" cy="303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240"/>
              </a:spcBef>
              <a:buClr>
                <a:srgbClr val="646464"/>
              </a:buClr>
              <a:buFont typeface="Arial"/>
              <a:buNone/>
              <a:defRPr/>
            </a:lvl1pPr>
            <a:lvl2pPr indent="0" marL="457200" marR="0" rtl="0" algn="ctr">
              <a:spcBef>
                <a:spcPts val="560"/>
              </a:spcBef>
              <a:buClr>
                <a:srgbClr val="A0A0A0"/>
              </a:buClr>
              <a:buFont typeface="Arial"/>
              <a:buNone/>
              <a:defRPr/>
            </a:lvl2pPr>
            <a:lvl3pPr indent="0" marL="914400" marR="0" rtl="0" algn="ctr">
              <a:spcBef>
                <a:spcPts val="480"/>
              </a:spcBef>
              <a:buClr>
                <a:srgbClr val="A0A0A0"/>
              </a:buClr>
              <a:buFont typeface="Arial"/>
              <a:buNone/>
              <a:defRPr/>
            </a:lvl3pPr>
            <a:lvl4pPr indent="0" marL="13716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4pPr>
            <a:lvl5pPr indent="0" marL="18288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5pPr>
            <a:lvl6pPr indent="0" marL="22860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6pPr>
            <a:lvl7pPr indent="0" marL="27432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7pPr>
            <a:lvl8pPr indent="0" marL="32004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8pPr>
            <a:lvl9pPr indent="0" marL="36576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01" name="Shape 101"/>
          <p:cNvSpPr txBox="1"/>
          <p:nvPr>
            <p:ph idx="3" type="body"/>
          </p:nvPr>
        </p:nvSpPr>
        <p:spPr>
          <a:xfrm>
            <a:off x="685800" y="1219498"/>
            <a:ext cx="7772400" cy="43208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4" type="body"/>
          </p:nvPr>
        </p:nvSpPr>
        <p:spPr>
          <a:xfrm>
            <a:off x="685800" y="1763766"/>
            <a:ext cx="444056" cy="24932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1pPr>
            <a:lvl2pPr indent="0" marL="4572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2pPr>
            <a:lvl3pPr indent="0" marL="9144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3pPr>
            <a:lvl4pPr indent="0" marL="13716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4pPr>
            <a:lvl5pPr indent="0" marL="18288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Índice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1219498"/>
            <a:ext cx="7772400" cy="43208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105" name="Shape 105"/>
          <p:cNvSpPr txBox="1"/>
          <p:nvPr>
            <p:ph idx="2" type="body"/>
          </p:nvPr>
        </p:nvSpPr>
        <p:spPr>
          <a:xfrm>
            <a:off x="1129855" y="1730239"/>
            <a:ext cx="3364826" cy="26143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1pPr>
            <a:lvl2pPr indent="0" marL="4572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2pPr>
            <a:lvl3pPr indent="0" marL="9144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3pPr>
            <a:lvl4pPr indent="0" marL="13716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4pPr>
            <a:lvl5pPr indent="0" marL="18288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6" name="Shape 106"/>
          <p:cNvSpPr txBox="1"/>
          <p:nvPr>
            <p:ph idx="3" type="body"/>
          </p:nvPr>
        </p:nvSpPr>
        <p:spPr>
          <a:xfrm>
            <a:off x="685800" y="1730239"/>
            <a:ext cx="444056" cy="26143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1pPr>
            <a:lvl2pPr indent="0" marL="4572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2pPr>
            <a:lvl3pPr indent="0" marL="9144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3pPr>
            <a:lvl4pPr indent="0" marL="13716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4pPr>
            <a:lvl5pPr indent="0" marL="18288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7" name="Shape 107"/>
          <p:cNvSpPr txBox="1"/>
          <p:nvPr>
            <p:ph idx="4" type="body"/>
          </p:nvPr>
        </p:nvSpPr>
        <p:spPr>
          <a:xfrm>
            <a:off x="5093373" y="1730239"/>
            <a:ext cx="3364826" cy="26143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1pPr>
            <a:lvl2pPr indent="0" marL="4572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2pPr>
            <a:lvl3pPr indent="0" marL="9144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3pPr>
            <a:lvl4pPr indent="0" marL="13716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4pPr>
            <a:lvl5pPr indent="0" marL="18288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8" name="Shape 108"/>
          <p:cNvSpPr txBox="1"/>
          <p:nvPr>
            <p:ph idx="5" type="body"/>
          </p:nvPr>
        </p:nvSpPr>
        <p:spPr>
          <a:xfrm>
            <a:off x="4649317" y="1730239"/>
            <a:ext cx="444056" cy="26143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1pPr>
            <a:lvl2pPr indent="0" marL="4572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2pPr>
            <a:lvl3pPr indent="0" marL="9144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3pPr>
            <a:lvl4pPr indent="0" marL="13716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4pPr>
            <a:lvl5pPr indent="0" marL="18288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9" name="Shape 109"/>
          <p:cNvSpPr txBox="1"/>
          <p:nvPr>
            <p:ph type="ctrTitle"/>
          </p:nvPr>
        </p:nvSpPr>
        <p:spPr>
          <a:xfrm>
            <a:off x="685800" y="287456"/>
            <a:ext cx="7772400" cy="302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6" type="subTitle"/>
          </p:nvPr>
        </p:nvSpPr>
        <p:spPr>
          <a:xfrm>
            <a:off x="685800" y="606239"/>
            <a:ext cx="7772400" cy="303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240"/>
              </a:spcBef>
              <a:buClr>
                <a:srgbClr val="646464"/>
              </a:buClr>
              <a:buFont typeface="Arial"/>
              <a:buNone/>
              <a:defRPr/>
            </a:lvl1pPr>
            <a:lvl2pPr indent="0" marL="457200" marR="0" rtl="0" algn="ctr">
              <a:spcBef>
                <a:spcPts val="560"/>
              </a:spcBef>
              <a:buClr>
                <a:srgbClr val="A0A0A0"/>
              </a:buClr>
              <a:buFont typeface="Arial"/>
              <a:buNone/>
              <a:defRPr/>
            </a:lvl2pPr>
            <a:lvl3pPr indent="0" marL="914400" marR="0" rtl="0" algn="ctr">
              <a:spcBef>
                <a:spcPts val="480"/>
              </a:spcBef>
              <a:buClr>
                <a:srgbClr val="A0A0A0"/>
              </a:buClr>
              <a:buFont typeface="Arial"/>
              <a:buNone/>
              <a:defRPr/>
            </a:lvl3pPr>
            <a:lvl4pPr indent="0" marL="13716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4pPr>
            <a:lvl5pPr indent="0" marL="18288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5pPr>
            <a:lvl6pPr indent="0" marL="22860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6pPr>
            <a:lvl7pPr indent="0" marL="27432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7pPr>
            <a:lvl8pPr indent="0" marL="32004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8pPr>
            <a:lvl9pPr indent="0" marL="36576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ción 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Shape 112"/>
          <p:cNvGrpSpPr/>
          <p:nvPr/>
        </p:nvGrpSpPr>
        <p:grpSpPr>
          <a:xfrm>
            <a:off x="4486281" y="57227"/>
            <a:ext cx="4573085" cy="3769862"/>
            <a:chOff x="3768412" y="-962608"/>
            <a:chExt cx="5224114" cy="4306543"/>
          </a:xfrm>
        </p:grpSpPr>
        <p:pic>
          <p:nvPicPr>
            <p:cNvPr id="113" name="Shape 11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3768412" y="88307"/>
              <a:ext cx="3255628" cy="32556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Shape 1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314301" y="-962608"/>
              <a:ext cx="1655133" cy="16551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Shape 1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337392" y="520589"/>
              <a:ext cx="1655133" cy="16551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6" name="Shape 116"/>
          <p:cNvSpPr txBox="1"/>
          <p:nvPr>
            <p:ph type="ctrTitle"/>
          </p:nvPr>
        </p:nvSpPr>
        <p:spPr>
          <a:xfrm>
            <a:off x="4486280" y="2116843"/>
            <a:ext cx="2849911" cy="357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17" name="Shape 117"/>
          <p:cNvSpPr txBox="1"/>
          <p:nvPr>
            <p:ph idx="1" type="subTitle"/>
          </p:nvPr>
        </p:nvSpPr>
        <p:spPr>
          <a:xfrm>
            <a:off x="4486280" y="2463473"/>
            <a:ext cx="2849910" cy="2880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220"/>
              </a:spcBef>
              <a:buClr>
                <a:schemeClr val="dk2"/>
              </a:buClr>
              <a:buFont typeface="Arial"/>
              <a:buNone/>
              <a:defRPr/>
            </a:lvl1pPr>
            <a:lvl2pPr indent="0" marL="457200" marR="0" rtl="0" algn="ctr">
              <a:spcBef>
                <a:spcPts val="560"/>
              </a:spcBef>
              <a:buClr>
                <a:srgbClr val="A0A0A0"/>
              </a:buClr>
              <a:buFont typeface="Arial"/>
              <a:buNone/>
              <a:defRPr/>
            </a:lvl2pPr>
            <a:lvl3pPr indent="0" marL="914400" marR="0" rtl="0" algn="ctr">
              <a:spcBef>
                <a:spcPts val="480"/>
              </a:spcBef>
              <a:buClr>
                <a:srgbClr val="A0A0A0"/>
              </a:buClr>
              <a:buFont typeface="Arial"/>
              <a:buNone/>
              <a:defRPr/>
            </a:lvl3pPr>
            <a:lvl4pPr indent="0" marL="13716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4pPr>
            <a:lvl5pPr indent="0" marL="18288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5pPr>
            <a:lvl6pPr indent="0" marL="22860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6pPr>
            <a:lvl7pPr indent="0" marL="27432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7pPr>
            <a:lvl8pPr indent="0" marL="32004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8pPr>
            <a:lvl9pPr indent="0" marL="36576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ágina título+texto+pie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1730347"/>
            <a:ext cx="7772400" cy="26894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66700" marL="342900" rtl="0">
              <a:spcBef>
                <a:spcPts val="0"/>
              </a:spcBef>
              <a:buClr>
                <a:schemeClr val="accent3"/>
              </a:buClr>
              <a:buFont typeface="Noto Symbol"/>
              <a:buChar char="▪"/>
              <a:defRPr/>
            </a:lvl1pPr>
            <a:lvl2pPr indent="-266700" marL="800100" rtl="0">
              <a:spcBef>
                <a:spcPts val="0"/>
              </a:spcBef>
              <a:buClr>
                <a:schemeClr val="accent3"/>
              </a:buClr>
              <a:buFont typeface="Noto Symbol"/>
              <a:buChar char="▪"/>
              <a:defRPr/>
            </a:lvl2pPr>
            <a:lvl3pPr indent="-266700" marL="1257300" rtl="0">
              <a:spcBef>
                <a:spcPts val="0"/>
              </a:spcBef>
              <a:buClr>
                <a:schemeClr val="accent3"/>
              </a:buClr>
              <a:buFont typeface="Noto Symbol"/>
              <a:buChar char="▪"/>
              <a:defRPr/>
            </a:lvl3pPr>
            <a:lvl4pPr indent="-266700" marL="1714500" rtl="0">
              <a:spcBef>
                <a:spcPts val="0"/>
              </a:spcBef>
              <a:buClr>
                <a:schemeClr val="accent3"/>
              </a:buClr>
              <a:buFont typeface="Noto Symbol"/>
              <a:buChar char="▪"/>
              <a:defRPr/>
            </a:lvl4pPr>
            <a:lvl5pPr indent="-266700" marL="2171700" rtl="0">
              <a:spcBef>
                <a:spcPts val="0"/>
              </a:spcBef>
              <a:buClr>
                <a:schemeClr val="accent3"/>
              </a:buClr>
              <a:buFont typeface="Noto Symbol"/>
              <a:buChar char="▪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0" name="Shape 120"/>
          <p:cNvSpPr txBox="1"/>
          <p:nvPr>
            <p:ph type="ctrTitle"/>
          </p:nvPr>
        </p:nvSpPr>
        <p:spPr>
          <a:xfrm>
            <a:off x="685800" y="287456"/>
            <a:ext cx="7772400" cy="302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2" type="subTitle"/>
          </p:nvPr>
        </p:nvSpPr>
        <p:spPr>
          <a:xfrm>
            <a:off x="685800" y="606239"/>
            <a:ext cx="7772400" cy="303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240"/>
              </a:spcBef>
              <a:buClr>
                <a:srgbClr val="646464"/>
              </a:buClr>
              <a:buFont typeface="Arial"/>
              <a:buNone/>
              <a:defRPr/>
            </a:lvl1pPr>
            <a:lvl2pPr indent="0" marL="457200" marR="0" rtl="0" algn="ctr">
              <a:spcBef>
                <a:spcPts val="560"/>
              </a:spcBef>
              <a:buClr>
                <a:srgbClr val="A0A0A0"/>
              </a:buClr>
              <a:buFont typeface="Arial"/>
              <a:buNone/>
              <a:defRPr/>
            </a:lvl2pPr>
            <a:lvl3pPr indent="0" marL="914400" marR="0" rtl="0" algn="ctr">
              <a:spcBef>
                <a:spcPts val="480"/>
              </a:spcBef>
              <a:buClr>
                <a:srgbClr val="A0A0A0"/>
              </a:buClr>
              <a:buFont typeface="Arial"/>
              <a:buNone/>
              <a:defRPr/>
            </a:lvl3pPr>
            <a:lvl4pPr indent="0" marL="13716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4pPr>
            <a:lvl5pPr indent="0" marL="18288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5pPr>
            <a:lvl6pPr indent="0" marL="22860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6pPr>
            <a:lvl7pPr indent="0" marL="27432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7pPr>
            <a:lvl8pPr indent="0" marL="32004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8pPr>
            <a:lvl9pPr indent="0" marL="36576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22" name="Shape 122"/>
          <p:cNvSpPr txBox="1"/>
          <p:nvPr>
            <p:ph idx="3" type="body"/>
          </p:nvPr>
        </p:nvSpPr>
        <p:spPr>
          <a:xfrm>
            <a:off x="685800" y="1219498"/>
            <a:ext cx="7772400" cy="43208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ágina título+pie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ctrTitle"/>
          </p:nvPr>
        </p:nvSpPr>
        <p:spPr>
          <a:xfrm>
            <a:off x="685800" y="287456"/>
            <a:ext cx="7772400" cy="302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5" name="Shape 125"/>
          <p:cNvSpPr txBox="1"/>
          <p:nvPr>
            <p:ph idx="1" type="subTitle"/>
          </p:nvPr>
        </p:nvSpPr>
        <p:spPr>
          <a:xfrm>
            <a:off x="685800" y="606239"/>
            <a:ext cx="7772400" cy="303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240"/>
              </a:spcBef>
              <a:buClr>
                <a:srgbClr val="646464"/>
              </a:buClr>
              <a:buFont typeface="Arial"/>
              <a:buNone/>
              <a:defRPr/>
            </a:lvl1pPr>
            <a:lvl2pPr indent="0" marL="457200" marR="0" rtl="0" algn="ctr">
              <a:spcBef>
                <a:spcPts val="560"/>
              </a:spcBef>
              <a:buClr>
                <a:srgbClr val="A0A0A0"/>
              </a:buClr>
              <a:buFont typeface="Arial"/>
              <a:buNone/>
              <a:defRPr/>
            </a:lvl2pPr>
            <a:lvl3pPr indent="0" marL="914400" marR="0" rtl="0" algn="ctr">
              <a:spcBef>
                <a:spcPts val="480"/>
              </a:spcBef>
              <a:buClr>
                <a:srgbClr val="A0A0A0"/>
              </a:buClr>
              <a:buFont typeface="Arial"/>
              <a:buNone/>
              <a:defRPr/>
            </a:lvl3pPr>
            <a:lvl4pPr indent="0" marL="13716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4pPr>
            <a:lvl5pPr indent="0" marL="18288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5pPr>
            <a:lvl6pPr indent="0" marL="22860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6pPr>
            <a:lvl7pPr indent="0" marL="27432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7pPr>
            <a:lvl8pPr indent="0" marL="32004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8pPr>
            <a:lvl9pPr indent="0" marL="36576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ágina pie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Fi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3579403" y="4541394"/>
            <a:ext cx="210447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s-ES" sz="1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www.beeva.com</a:t>
            </a:r>
            <a:r>
              <a:rPr b="0" baseline="0" i="0" lang="es-ES" sz="1200" u="none" cap="none" strike="noStrike">
                <a:solidFill>
                  <a:srgbClr val="64646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29" name="Shape 129"/>
          <p:cNvSpPr/>
          <p:nvPr/>
        </p:nvSpPr>
        <p:spPr>
          <a:xfrm>
            <a:off x="3579403" y="4341625"/>
            <a:ext cx="210447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s-ES" sz="1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hablemos@beeva.com</a:t>
            </a:r>
            <a:r>
              <a:rPr b="0" baseline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</a:p>
        </p:txBody>
      </p:sp>
      <p:pic>
        <p:nvPicPr>
          <p:cNvPr id="130" name="Shape 1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04223" y="3846573"/>
            <a:ext cx="307985" cy="3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31791" y="3846573"/>
            <a:ext cx="307985" cy="3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24898" y="3846573"/>
            <a:ext cx="307985" cy="3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228344" y="3846573"/>
            <a:ext cx="307985" cy="3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418007" y="3846573"/>
            <a:ext cx="307985" cy="3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814560" y="3846573"/>
            <a:ext cx="307985" cy="3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211114" y="3846573"/>
            <a:ext cx="307985" cy="3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607669" y="3846573"/>
            <a:ext cx="307985" cy="3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021453" y="3846573"/>
            <a:ext cx="307985" cy="3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Índic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1129855" y="1763766"/>
            <a:ext cx="7328400" cy="24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1pPr>
            <a:lvl2pPr indent="0" marL="4572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2pPr>
            <a:lvl3pPr indent="0" marL="9144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3pPr>
            <a:lvl4pPr indent="0" marL="13716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4pPr>
            <a:lvl5pPr indent="0" marL="18288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pic>
        <p:nvPicPr>
          <p:cNvPr id="26" name="Shape 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2043" y="4737517"/>
            <a:ext cx="1080000" cy="3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27"/>
          <p:cNvSpPr txBox="1"/>
          <p:nvPr>
            <p:ph type="ctrTitle"/>
          </p:nvPr>
        </p:nvSpPr>
        <p:spPr>
          <a:xfrm>
            <a:off x="685800" y="287456"/>
            <a:ext cx="77724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2" type="subTitle"/>
          </p:nvPr>
        </p:nvSpPr>
        <p:spPr>
          <a:xfrm>
            <a:off x="685800" y="606239"/>
            <a:ext cx="77724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240"/>
              </a:spcBef>
              <a:buClr>
                <a:srgbClr val="646464"/>
              </a:buClr>
              <a:buFont typeface="Arial"/>
              <a:buNone/>
              <a:defRPr/>
            </a:lvl1pPr>
            <a:lvl2pPr indent="0" marL="457200" marR="0" rtl="0" algn="ctr">
              <a:spcBef>
                <a:spcPts val="560"/>
              </a:spcBef>
              <a:buClr>
                <a:srgbClr val="A0A0A0"/>
              </a:buClr>
              <a:buFont typeface="Arial"/>
              <a:buNone/>
              <a:defRPr/>
            </a:lvl2pPr>
            <a:lvl3pPr indent="0" marL="914400" marR="0" rtl="0" algn="ctr">
              <a:spcBef>
                <a:spcPts val="480"/>
              </a:spcBef>
              <a:buClr>
                <a:srgbClr val="A0A0A0"/>
              </a:buClr>
              <a:buFont typeface="Arial"/>
              <a:buNone/>
              <a:defRPr/>
            </a:lvl3pPr>
            <a:lvl4pPr indent="0" marL="13716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4pPr>
            <a:lvl5pPr indent="0" marL="18288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5pPr>
            <a:lvl6pPr indent="0" marL="22860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6pPr>
            <a:lvl7pPr indent="0" marL="27432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7pPr>
            <a:lvl8pPr indent="0" marL="32004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8pPr>
            <a:lvl9pPr indent="0" marL="36576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3" type="body"/>
          </p:nvPr>
        </p:nvSpPr>
        <p:spPr>
          <a:xfrm>
            <a:off x="685800" y="1219498"/>
            <a:ext cx="7772400" cy="431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4" type="body"/>
          </p:nvPr>
        </p:nvSpPr>
        <p:spPr>
          <a:xfrm>
            <a:off x="685800" y="1763766"/>
            <a:ext cx="444000" cy="2493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1pPr>
            <a:lvl2pPr indent="0" marL="4572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2pPr>
            <a:lvl3pPr indent="0" marL="9144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3pPr>
            <a:lvl4pPr indent="0" marL="13716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4pPr>
            <a:lvl5pPr indent="0" marL="18288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Índic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Shape 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2043" y="4737517"/>
            <a:ext cx="1080000" cy="3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Shape 33"/>
          <p:cNvSpPr txBox="1"/>
          <p:nvPr>
            <p:ph idx="1" type="body"/>
          </p:nvPr>
        </p:nvSpPr>
        <p:spPr>
          <a:xfrm>
            <a:off x="685800" y="1219498"/>
            <a:ext cx="7772400" cy="431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1129855" y="1730239"/>
            <a:ext cx="3364800" cy="2614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1pPr>
            <a:lvl2pPr indent="0" marL="4572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2pPr>
            <a:lvl3pPr indent="0" marL="9144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3pPr>
            <a:lvl4pPr indent="0" marL="13716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4pPr>
            <a:lvl5pPr indent="0" marL="18288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3" type="body"/>
          </p:nvPr>
        </p:nvSpPr>
        <p:spPr>
          <a:xfrm>
            <a:off x="685800" y="1730239"/>
            <a:ext cx="444000" cy="2614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1pPr>
            <a:lvl2pPr indent="0" marL="4572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2pPr>
            <a:lvl3pPr indent="0" marL="9144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3pPr>
            <a:lvl4pPr indent="0" marL="13716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4pPr>
            <a:lvl5pPr indent="0" marL="18288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4" type="body"/>
          </p:nvPr>
        </p:nvSpPr>
        <p:spPr>
          <a:xfrm>
            <a:off x="5093373" y="1730239"/>
            <a:ext cx="3364800" cy="2614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1pPr>
            <a:lvl2pPr indent="0" marL="4572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2pPr>
            <a:lvl3pPr indent="0" marL="9144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3pPr>
            <a:lvl4pPr indent="0" marL="13716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4pPr>
            <a:lvl5pPr indent="0" marL="18288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5" type="body"/>
          </p:nvPr>
        </p:nvSpPr>
        <p:spPr>
          <a:xfrm>
            <a:off x="4649317" y="1730239"/>
            <a:ext cx="444000" cy="2614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1pPr>
            <a:lvl2pPr indent="0" marL="4572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2pPr>
            <a:lvl3pPr indent="0" marL="9144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3pPr>
            <a:lvl4pPr indent="0" marL="13716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4pPr>
            <a:lvl5pPr indent="0" marL="18288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pic>
        <p:nvPicPr>
          <p:cNvPr id="38" name="Shape 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2043" y="4737517"/>
            <a:ext cx="1080000" cy="3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Shape 39"/>
          <p:cNvSpPr txBox="1"/>
          <p:nvPr>
            <p:ph type="ctrTitle"/>
          </p:nvPr>
        </p:nvSpPr>
        <p:spPr>
          <a:xfrm>
            <a:off x="685800" y="287456"/>
            <a:ext cx="77724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6" type="subTitle"/>
          </p:nvPr>
        </p:nvSpPr>
        <p:spPr>
          <a:xfrm>
            <a:off x="685800" y="606239"/>
            <a:ext cx="77724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240"/>
              </a:spcBef>
              <a:buClr>
                <a:srgbClr val="646464"/>
              </a:buClr>
              <a:buFont typeface="Arial"/>
              <a:buNone/>
              <a:defRPr/>
            </a:lvl1pPr>
            <a:lvl2pPr indent="0" marL="457200" marR="0" rtl="0" algn="ctr">
              <a:spcBef>
                <a:spcPts val="560"/>
              </a:spcBef>
              <a:buClr>
                <a:srgbClr val="A0A0A0"/>
              </a:buClr>
              <a:buFont typeface="Arial"/>
              <a:buNone/>
              <a:defRPr/>
            </a:lvl2pPr>
            <a:lvl3pPr indent="0" marL="914400" marR="0" rtl="0" algn="ctr">
              <a:spcBef>
                <a:spcPts val="480"/>
              </a:spcBef>
              <a:buClr>
                <a:srgbClr val="A0A0A0"/>
              </a:buClr>
              <a:buFont typeface="Arial"/>
              <a:buNone/>
              <a:defRPr/>
            </a:lvl3pPr>
            <a:lvl4pPr indent="0" marL="13716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4pPr>
            <a:lvl5pPr indent="0" marL="18288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5pPr>
            <a:lvl6pPr indent="0" marL="22860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6pPr>
            <a:lvl7pPr indent="0" marL="27432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7pPr>
            <a:lvl8pPr indent="0" marL="32004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8pPr>
            <a:lvl9pPr indent="0" marL="36576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ción 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2043" y="4737517"/>
            <a:ext cx="1080000" cy="321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" name="Shape 43"/>
          <p:cNvGrpSpPr/>
          <p:nvPr/>
        </p:nvGrpSpPr>
        <p:grpSpPr>
          <a:xfrm>
            <a:off x="4486356" y="57207"/>
            <a:ext cx="4573160" cy="3769923"/>
            <a:chOff x="3768412" y="-962608"/>
            <a:chExt cx="5224080" cy="4306514"/>
          </a:xfrm>
        </p:grpSpPr>
        <p:pic>
          <p:nvPicPr>
            <p:cNvPr id="44" name="Shape 4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768412" y="88307"/>
              <a:ext cx="3255599" cy="32555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" name="Shape 4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314301" y="-962608"/>
              <a:ext cx="1655099" cy="16550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" name="Shape 4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337392" y="520589"/>
              <a:ext cx="1655099" cy="16550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7" name="Shape 47"/>
          <p:cNvSpPr txBox="1"/>
          <p:nvPr>
            <p:ph type="ctrTitle"/>
          </p:nvPr>
        </p:nvSpPr>
        <p:spPr>
          <a:xfrm>
            <a:off x="4486280" y="2116843"/>
            <a:ext cx="2849999" cy="3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" type="subTitle"/>
          </p:nvPr>
        </p:nvSpPr>
        <p:spPr>
          <a:xfrm>
            <a:off x="4486280" y="2463473"/>
            <a:ext cx="2849999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220"/>
              </a:spcBef>
              <a:buClr>
                <a:schemeClr val="dk2"/>
              </a:buClr>
              <a:buFont typeface="Arial"/>
              <a:buNone/>
              <a:defRPr/>
            </a:lvl1pPr>
            <a:lvl2pPr indent="0" marL="457200" marR="0" rtl="0" algn="ctr">
              <a:spcBef>
                <a:spcPts val="560"/>
              </a:spcBef>
              <a:buClr>
                <a:srgbClr val="A0A0A0"/>
              </a:buClr>
              <a:buFont typeface="Arial"/>
              <a:buNone/>
              <a:defRPr/>
            </a:lvl2pPr>
            <a:lvl3pPr indent="0" marL="914400" marR="0" rtl="0" algn="ctr">
              <a:spcBef>
                <a:spcPts val="480"/>
              </a:spcBef>
              <a:buClr>
                <a:srgbClr val="A0A0A0"/>
              </a:buClr>
              <a:buFont typeface="Arial"/>
              <a:buNone/>
              <a:defRPr/>
            </a:lvl3pPr>
            <a:lvl4pPr indent="0" marL="13716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4pPr>
            <a:lvl5pPr indent="0" marL="18288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5pPr>
            <a:lvl6pPr indent="0" marL="22860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6pPr>
            <a:lvl7pPr indent="0" marL="27432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7pPr>
            <a:lvl8pPr indent="0" marL="32004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8pPr>
            <a:lvl9pPr indent="0" marL="36576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ágina título+texto+pie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1730347"/>
            <a:ext cx="7772400" cy="2689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66700" marL="342900" rtl="0">
              <a:spcBef>
                <a:spcPts val="0"/>
              </a:spcBef>
              <a:buClr>
                <a:schemeClr val="accent3"/>
              </a:buClr>
              <a:buFont typeface="Noto Symbol"/>
              <a:buChar char="▪"/>
              <a:defRPr/>
            </a:lvl1pPr>
            <a:lvl2pPr indent="-266700" marL="800100" rtl="0">
              <a:spcBef>
                <a:spcPts val="0"/>
              </a:spcBef>
              <a:buClr>
                <a:schemeClr val="accent3"/>
              </a:buClr>
              <a:buFont typeface="Noto Symbol"/>
              <a:buChar char="▪"/>
              <a:defRPr/>
            </a:lvl2pPr>
            <a:lvl3pPr indent="-266700" marL="1257300" rtl="0">
              <a:spcBef>
                <a:spcPts val="0"/>
              </a:spcBef>
              <a:buClr>
                <a:schemeClr val="accent3"/>
              </a:buClr>
              <a:buFont typeface="Noto Symbol"/>
              <a:buChar char="▪"/>
              <a:defRPr/>
            </a:lvl3pPr>
            <a:lvl4pPr indent="-266700" marL="1714500" rtl="0">
              <a:spcBef>
                <a:spcPts val="0"/>
              </a:spcBef>
              <a:buClr>
                <a:schemeClr val="accent3"/>
              </a:buClr>
              <a:buFont typeface="Noto Symbol"/>
              <a:buChar char="▪"/>
              <a:defRPr/>
            </a:lvl4pPr>
            <a:lvl5pPr indent="-266700" marL="2171700" rtl="0">
              <a:spcBef>
                <a:spcPts val="0"/>
              </a:spcBef>
              <a:buClr>
                <a:schemeClr val="accent3"/>
              </a:buClr>
              <a:buFont typeface="Noto Symbol"/>
              <a:buChar char="▪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pic>
        <p:nvPicPr>
          <p:cNvPr id="51" name="Shape 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2043" y="4737517"/>
            <a:ext cx="1080000" cy="3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Shape 52"/>
          <p:cNvSpPr txBox="1"/>
          <p:nvPr>
            <p:ph type="ctrTitle"/>
          </p:nvPr>
        </p:nvSpPr>
        <p:spPr>
          <a:xfrm>
            <a:off x="685800" y="287456"/>
            <a:ext cx="77724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2" type="subTitle"/>
          </p:nvPr>
        </p:nvSpPr>
        <p:spPr>
          <a:xfrm>
            <a:off x="685800" y="606239"/>
            <a:ext cx="77724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240"/>
              </a:spcBef>
              <a:buClr>
                <a:srgbClr val="646464"/>
              </a:buClr>
              <a:buFont typeface="Arial"/>
              <a:buNone/>
              <a:defRPr/>
            </a:lvl1pPr>
            <a:lvl2pPr indent="0" marL="457200" marR="0" rtl="0" algn="ctr">
              <a:spcBef>
                <a:spcPts val="560"/>
              </a:spcBef>
              <a:buClr>
                <a:srgbClr val="A0A0A0"/>
              </a:buClr>
              <a:buFont typeface="Arial"/>
              <a:buNone/>
              <a:defRPr/>
            </a:lvl2pPr>
            <a:lvl3pPr indent="0" marL="914400" marR="0" rtl="0" algn="ctr">
              <a:spcBef>
                <a:spcPts val="480"/>
              </a:spcBef>
              <a:buClr>
                <a:srgbClr val="A0A0A0"/>
              </a:buClr>
              <a:buFont typeface="Arial"/>
              <a:buNone/>
              <a:defRPr/>
            </a:lvl3pPr>
            <a:lvl4pPr indent="0" marL="13716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4pPr>
            <a:lvl5pPr indent="0" marL="18288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5pPr>
            <a:lvl6pPr indent="0" marL="22860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6pPr>
            <a:lvl7pPr indent="0" marL="27432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7pPr>
            <a:lvl8pPr indent="0" marL="32004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8pPr>
            <a:lvl9pPr indent="0" marL="36576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3" type="body"/>
          </p:nvPr>
        </p:nvSpPr>
        <p:spPr>
          <a:xfrm>
            <a:off x="685800" y="1219498"/>
            <a:ext cx="7772400" cy="431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ágina título+pi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Shape 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2043" y="4737517"/>
            <a:ext cx="1080000" cy="3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>
            <p:ph type="ctrTitle"/>
          </p:nvPr>
        </p:nvSpPr>
        <p:spPr>
          <a:xfrm>
            <a:off x="685800" y="287456"/>
            <a:ext cx="77724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x="685800" y="606239"/>
            <a:ext cx="77724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240"/>
              </a:spcBef>
              <a:buClr>
                <a:srgbClr val="646464"/>
              </a:buClr>
              <a:buFont typeface="Arial"/>
              <a:buNone/>
              <a:defRPr/>
            </a:lvl1pPr>
            <a:lvl2pPr indent="0" marL="457200" marR="0" rtl="0" algn="ctr">
              <a:spcBef>
                <a:spcPts val="560"/>
              </a:spcBef>
              <a:buClr>
                <a:srgbClr val="A0A0A0"/>
              </a:buClr>
              <a:buFont typeface="Arial"/>
              <a:buNone/>
              <a:defRPr/>
            </a:lvl2pPr>
            <a:lvl3pPr indent="0" marL="914400" marR="0" rtl="0" algn="ctr">
              <a:spcBef>
                <a:spcPts val="480"/>
              </a:spcBef>
              <a:buClr>
                <a:srgbClr val="A0A0A0"/>
              </a:buClr>
              <a:buFont typeface="Arial"/>
              <a:buNone/>
              <a:defRPr/>
            </a:lvl3pPr>
            <a:lvl4pPr indent="0" marL="13716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4pPr>
            <a:lvl5pPr indent="0" marL="18288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5pPr>
            <a:lvl6pPr indent="0" marL="22860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6pPr>
            <a:lvl7pPr indent="0" marL="27432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7pPr>
            <a:lvl8pPr indent="0" marL="32004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8pPr>
            <a:lvl9pPr indent="0" marL="36576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ágina pi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Shape 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2043" y="4737517"/>
            <a:ext cx="1080000" cy="3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Fi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3579403" y="4541394"/>
            <a:ext cx="2104499" cy="27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s-ES" sz="1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www.beeva.com</a:t>
            </a:r>
            <a:r>
              <a:rPr b="0" baseline="0" i="0" lang="es-ES" sz="1200" u="none" cap="none" strike="noStrike">
                <a:solidFill>
                  <a:srgbClr val="64646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63" name="Shape 63"/>
          <p:cNvSpPr/>
          <p:nvPr/>
        </p:nvSpPr>
        <p:spPr>
          <a:xfrm>
            <a:off x="3579403" y="4341625"/>
            <a:ext cx="2104499" cy="27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s-ES" sz="1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hablemos@beeva.com</a:t>
            </a:r>
            <a:r>
              <a:rPr b="0" baseline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baseline="0" i="0" lang="es-ES" sz="1200" u="none" cap="none" strike="noStrike">
                <a:solidFill>
                  <a:srgbClr val="64646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pic>
        <p:nvPicPr>
          <p:cNvPr id="64" name="Shape 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04223" y="3846573"/>
            <a:ext cx="308100" cy="3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31791" y="3846573"/>
            <a:ext cx="308100" cy="3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Shape 6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24898" y="3846573"/>
            <a:ext cx="308100" cy="3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6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228344" y="3846573"/>
            <a:ext cx="308100" cy="3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418007" y="3846573"/>
            <a:ext cx="308100" cy="3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814560" y="3846573"/>
            <a:ext cx="308100" cy="3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211114" y="3846573"/>
            <a:ext cx="308100" cy="3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607669" y="3846573"/>
            <a:ext cx="308100" cy="3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021453" y="3846573"/>
            <a:ext cx="308100" cy="3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ortada 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4486356" y="57207"/>
            <a:ext cx="4573160" cy="3769923"/>
            <a:chOff x="3768412" y="-962608"/>
            <a:chExt cx="5224080" cy="4306514"/>
          </a:xfrm>
        </p:grpSpPr>
        <p:pic>
          <p:nvPicPr>
            <p:cNvPr id="75" name="Shape 7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3768412" y="88307"/>
              <a:ext cx="3255599" cy="32555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" name="Shape 7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314301" y="-962608"/>
              <a:ext cx="1655099" cy="16550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" name="Shape 7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337392" y="520589"/>
              <a:ext cx="1655099" cy="16550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8" name="Shape 78"/>
          <p:cNvSpPr txBox="1"/>
          <p:nvPr>
            <p:ph type="ctrTitle"/>
          </p:nvPr>
        </p:nvSpPr>
        <p:spPr>
          <a:xfrm>
            <a:off x="4486280" y="2116843"/>
            <a:ext cx="2849999" cy="3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" type="subTitle"/>
          </p:nvPr>
        </p:nvSpPr>
        <p:spPr>
          <a:xfrm>
            <a:off x="4486280" y="2463473"/>
            <a:ext cx="2849999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220"/>
              </a:spcBef>
              <a:buClr>
                <a:schemeClr val="dk2"/>
              </a:buClr>
              <a:buFont typeface="Arial"/>
              <a:buNone/>
              <a:defRPr/>
            </a:lvl1pPr>
            <a:lvl2pPr indent="0" marL="457200" marR="0" rtl="0" algn="ctr">
              <a:spcBef>
                <a:spcPts val="560"/>
              </a:spcBef>
              <a:buClr>
                <a:srgbClr val="A0A0A0"/>
              </a:buClr>
              <a:buFont typeface="Arial"/>
              <a:buNone/>
              <a:defRPr/>
            </a:lvl2pPr>
            <a:lvl3pPr indent="0" marL="914400" marR="0" rtl="0" algn="ctr">
              <a:spcBef>
                <a:spcPts val="480"/>
              </a:spcBef>
              <a:buClr>
                <a:srgbClr val="A0A0A0"/>
              </a:buClr>
              <a:buFont typeface="Arial"/>
              <a:buNone/>
              <a:defRPr/>
            </a:lvl3pPr>
            <a:lvl4pPr indent="0" marL="13716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4pPr>
            <a:lvl5pPr indent="0" marL="18288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5pPr>
            <a:lvl6pPr indent="0" marL="22860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6pPr>
            <a:lvl7pPr indent="0" marL="27432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7pPr>
            <a:lvl8pPr indent="0" marL="32004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8pPr>
            <a:lvl9pPr indent="0" marL="36576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9pPr>
          </a:lstStyle>
          <a:p/>
        </p:txBody>
      </p:sp>
      <p:pic>
        <p:nvPicPr>
          <p:cNvPr id="80" name="Shape 8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776" y="4252142"/>
            <a:ext cx="2047199" cy="8913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/>
          <p:nvPr/>
        </p:nvSpPr>
        <p:spPr>
          <a:xfrm>
            <a:off x="5945037" y="4369587"/>
            <a:ext cx="2945699" cy="554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es-ES" sz="1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Avenida de Burgos 16 D, 28036 Madrid</a:t>
            </a:r>
          </a:p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es-ES" sz="1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hablemos@beeva.com</a:t>
            </a:r>
          </a:p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es-ES" sz="1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www.beeva.com</a:t>
            </a:r>
            <a:r>
              <a:rPr b="0" baseline="0" i="0" lang="es-ES" sz="1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5945037" y="4108023"/>
            <a:ext cx="2945699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accent3"/>
              </a:buClr>
              <a:buSzPct val="25000"/>
              <a:buFont typeface="Arial"/>
              <a:buNone/>
            </a:pPr>
            <a:r>
              <a:rPr b="1" baseline="0" i="0" lang="es-ES" sz="11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BEE</a:t>
            </a:r>
            <a:r>
              <a:rPr b="1" baseline="0" i="0" lang="es-ES" sz="11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baseline="0" i="0" lang="es-E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 OF THE CHANGE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marR="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marL="742950" marR="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marL="1143000" marR="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marL="1600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marL="20574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marL="25146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marL="29718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marL="34290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marL="3886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1" name="Shape 11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/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marR="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marL="742950" marR="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marL="1143000" marR="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marL="1600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marL="20574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marL="25146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marL="29718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marL="34290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marL="3886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/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2.png"/><Relationship Id="rId4" Type="http://schemas.openxmlformats.org/officeDocument/2006/relationships/image" Target="../media/image3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2.png"/><Relationship Id="rId4" Type="http://schemas.openxmlformats.org/officeDocument/2006/relationships/image" Target="../media/image3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2.png"/><Relationship Id="rId4" Type="http://schemas.openxmlformats.org/officeDocument/2006/relationships/image" Target="../media/image3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2.png"/><Relationship Id="rId4" Type="http://schemas.openxmlformats.org/officeDocument/2006/relationships/image" Target="../media/image4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2.png"/><Relationship Id="rId4" Type="http://schemas.openxmlformats.org/officeDocument/2006/relationships/hyperlink" Target="https://docs.angularjs.org/api/ng/directive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2.png"/><Relationship Id="rId4" Type="http://schemas.openxmlformats.org/officeDocument/2006/relationships/hyperlink" Target="https://docs.angularjs.org/api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2.png"/><Relationship Id="rId4" Type="http://schemas.openxmlformats.org/officeDocument/2006/relationships/image" Target="../media/image4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2.png"/><Relationship Id="rId4" Type="http://schemas.openxmlformats.org/officeDocument/2006/relationships/hyperlink" Target="https://angularjs.org/" TargetMode="External"/><Relationship Id="rId5" Type="http://schemas.openxmlformats.org/officeDocument/2006/relationships/hyperlink" Target="https://angularjs.org/" TargetMode="External"/><Relationship Id="rId6" Type="http://schemas.openxmlformats.org/officeDocument/2006/relationships/hyperlink" Target="https://www.beeva.com/beeva-view/tecnologia/buenas-practicas-de-angular-en-nimble/" TargetMode="External"/><Relationship Id="rId7" Type="http://schemas.openxmlformats.org/officeDocument/2006/relationships/hyperlink" Target="https://www.beeva.com/beeva-view/tecnologia/angular-en-nimble-creando-formularios-con-directivas/" TargetMode="External"/><Relationship Id="rId8" Type="http://schemas.openxmlformats.org/officeDocument/2006/relationships/hyperlink" Target="https://www.beeva.com/beeva-view/tecnologia/angular-en-nimble-trabajando-con-clases-objetos-e-instancias/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4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6.jpg"/><Relationship Id="rId4" Type="http://schemas.openxmlformats.org/officeDocument/2006/relationships/hyperlink" Target="mailto:email@beeva.com" TargetMode="External"/><Relationship Id="rId5" Type="http://schemas.openxmlformats.org/officeDocument/2006/relationships/hyperlink" Target="mailto:email@beeva.com" TargetMode="External"/><Relationship Id="rId6" Type="http://schemas.openxmlformats.org/officeDocument/2006/relationships/hyperlink" Target="mailto:email@beeva.com" TargetMode="External"/><Relationship Id="rId7" Type="http://schemas.openxmlformats.org/officeDocument/2006/relationships/hyperlink" Target="mailto:juan.ferrer@beeva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2.png"/><Relationship Id="rId4" Type="http://schemas.openxmlformats.org/officeDocument/2006/relationships/image" Target="../media/image31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2.png"/><Relationship Id="rId4" Type="http://schemas.openxmlformats.org/officeDocument/2006/relationships/image" Target="../media/image3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2.png"/><Relationship Id="rId4" Type="http://schemas.openxmlformats.org/officeDocument/2006/relationships/image" Target="../media/image4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2.png"/><Relationship Id="rId4" Type="http://schemas.openxmlformats.org/officeDocument/2006/relationships/image" Target="../media/image4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2.png"/><Relationship Id="rId4" Type="http://schemas.openxmlformats.org/officeDocument/2006/relationships/image" Target="../media/image4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2.png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ctrTitle"/>
          </p:nvPr>
        </p:nvSpPr>
        <p:spPr>
          <a:xfrm>
            <a:off x="4486280" y="2116843"/>
            <a:ext cx="2849999" cy="357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-ES" sz="2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Angular Js</a:t>
            </a:r>
          </a:p>
        </p:txBody>
      </p:sp>
      <p:sp>
        <p:nvSpPr>
          <p:cNvPr id="88" name="Shape 88"/>
          <p:cNvSpPr txBox="1"/>
          <p:nvPr>
            <p:ph idx="1" type="subTitle"/>
          </p:nvPr>
        </p:nvSpPr>
        <p:spPr>
          <a:xfrm>
            <a:off x="4486280" y="2463473"/>
            <a:ext cx="2849999" cy="288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Nivel Básico</a:t>
            </a:r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0864" y="580407"/>
            <a:ext cx="1269228" cy="35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/>
        </p:nvSpPr>
        <p:spPr>
          <a:xfrm>
            <a:off x="0" y="248000"/>
            <a:ext cx="9144000" cy="413999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26" name="Shape 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4024" y="275012"/>
            <a:ext cx="1443299" cy="3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742226"/>
            <a:ext cx="7772400" cy="7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Scope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Observadores</a:t>
            </a:r>
          </a:p>
        </p:txBody>
      </p:sp>
      <p:sp>
        <p:nvSpPr>
          <p:cNvPr id="228" name="Shape 228"/>
          <p:cNvSpPr txBox="1"/>
          <p:nvPr>
            <p:ph idx="2" type="body"/>
          </p:nvPr>
        </p:nvSpPr>
        <p:spPr>
          <a:xfrm>
            <a:off x="291850" y="329000"/>
            <a:ext cx="61814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ANGULAR 2015 (Kata nivel básico)</a:t>
            </a:r>
          </a:p>
        </p:txBody>
      </p:sp>
      <p:pic>
        <p:nvPicPr>
          <p:cNvPr id="229" name="Shape 2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8222" y="1598550"/>
            <a:ext cx="4953552" cy="3549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/>
        </p:nvSpPr>
        <p:spPr>
          <a:xfrm>
            <a:off x="0" y="248000"/>
            <a:ext cx="9144000" cy="413999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35" name="Shape 2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4024" y="275012"/>
            <a:ext cx="1443299" cy="3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Shape 236"/>
          <p:cNvSpPr txBox="1"/>
          <p:nvPr>
            <p:ph idx="1" type="body"/>
          </p:nvPr>
        </p:nvSpPr>
        <p:spPr>
          <a:xfrm>
            <a:off x="291850" y="329000"/>
            <a:ext cx="61814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ANGULAR 2015 (Kata nivel básico)</a:t>
            </a:r>
          </a:p>
        </p:txBody>
      </p:sp>
      <p:pic>
        <p:nvPicPr>
          <p:cNvPr id="237" name="Shape 2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65550"/>
            <a:ext cx="8261980" cy="4477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/>
        </p:nvSpPr>
        <p:spPr>
          <a:xfrm>
            <a:off x="0" y="248000"/>
            <a:ext cx="9144000" cy="413999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43" name="Shape 2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4024" y="275012"/>
            <a:ext cx="1443299" cy="3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714550"/>
            <a:ext cx="77724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Inyección de dependencias (DI)</a:t>
            </a:r>
          </a:p>
        </p:txBody>
      </p:sp>
      <p:sp>
        <p:nvSpPr>
          <p:cNvPr id="245" name="Shape 245"/>
          <p:cNvSpPr txBox="1"/>
          <p:nvPr>
            <p:ph idx="2" type="body"/>
          </p:nvPr>
        </p:nvSpPr>
        <p:spPr>
          <a:xfrm>
            <a:off x="291850" y="329000"/>
            <a:ext cx="61814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ANGULAR 2015 (Kata nivel básico)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149800" y="1784425"/>
            <a:ext cx="5171399" cy="1357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Factory methods</a:t>
            </a: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</a:p>
          <a:p>
            <a:pPr indent="0" lvl="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angular.module(</a:t>
            </a:r>
            <a:r>
              <a:rPr lang="es-ES" sz="1000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'myModule'</a:t>
            </a:r>
            <a:r>
              <a:rPr lang="es-ES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[])</a:t>
            </a:r>
            <a:br>
              <a:rPr lang="es-ES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-ES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.factory(</a:t>
            </a:r>
            <a:r>
              <a:rPr lang="es-ES" sz="1000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'serviceId'</a:t>
            </a:r>
            <a:r>
              <a:rPr lang="es-ES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[</a:t>
            </a:r>
            <a:r>
              <a:rPr lang="es-ES" sz="1000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'depService'</a:t>
            </a:r>
            <a:r>
              <a:rPr lang="es-ES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function(depService) {}])</a:t>
            </a:r>
            <a:br>
              <a:rPr lang="es-ES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-ES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.directive(</a:t>
            </a:r>
            <a:r>
              <a:rPr lang="es-ES" sz="1000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'directiveName'</a:t>
            </a:r>
            <a:r>
              <a:rPr lang="es-ES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[</a:t>
            </a:r>
            <a:r>
              <a:rPr lang="es-ES" sz="1000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'depService'</a:t>
            </a:r>
            <a:r>
              <a:rPr lang="es-ES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function(depService) {}])</a:t>
            </a:r>
            <a:br>
              <a:rPr lang="es-ES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-ES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.filter(</a:t>
            </a:r>
            <a:r>
              <a:rPr lang="es-ES" sz="1000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'filterName'</a:t>
            </a:r>
            <a:r>
              <a:rPr lang="es-ES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[</a:t>
            </a:r>
            <a:r>
              <a:rPr lang="es-ES" sz="1000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'depService'</a:t>
            </a:r>
            <a:r>
              <a:rPr lang="es-ES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function(depService) {}]);</a:t>
            </a:r>
          </a:p>
        </p:txBody>
      </p:sp>
      <p:pic>
        <p:nvPicPr>
          <p:cNvPr id="247" name="Shape 2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1375" y="1784425"/>
            <a:ext cx="3678149" cy="2978074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Shape 248"/>
          <p:cNvSpPr txBox="1"/>
          <p:nvPr/>
        </p:nvSpPr>
        <p:spPr>
          <a:xfrm>
            <a:off x="149800" y="3267225"/>
            <a:ext cx="5171399" cy="11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Module methods</a:t>
            </a: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angular.module(</a:t>
            </a:r>
            <a:r>
              <a:rPr lang="es-ES" sz="1000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'myModule'</a:t>
            </a:r>
            <a:r>
              <a:rPr lang="es-ES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[])</a:t>
            </a:r>
            <a:br>
              <a:rPr lang="es-ES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-ES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.config([</a:t>
            </a:r>
            <a:r>
              <a:rPr lang="es-ES" sz="1000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'depProvider'</a:t>
            </a:r>
            <a:r>
              <a:rPr lang="es-ES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function(depProvider) {}])</a:t>
            </a:r>
            <a:br>
              <a:rPr lang="es-ES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-ES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.run([</a:t>
            </a:r>
            <a:r>
              <a:rPr lang="es-ES" sz="1000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'depService'</a:t>
            </a:r>
            <a:r>
              <a:rPr lang="es-ES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function(depService) {}]);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/>
        </p:nvSpPr>
        <p:spPr>
          <a:xfrm>
            <a:off x="0" y="248000"/>
            <a:ext cx="9144000" cy="413999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54" name="Shape 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4024" y="275012"/>
            <a:ext cx="1443299" cy="3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714550"/>
            <a:ext cx="7772400" cy="9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Inyección de dependencias (DI)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Annotations</a:t>
            </a:r>
          </a:p>
        </p:txBody>
      </p:sp>
      <p:sp>
        <p:nvSpPr>
          <p:cNvPr id="256" name="Shape 256"/>
          <p:cNvSpPr txBox="1"/>
          <p:nvPr>
            <p:ph idx="2" type="body"/>
          </p:nvPr>
        </p:nvSpPr>
        <p:spPr>
          <a:xfrm>
            <a:off x="291850" y="329000"/>
            <a:ext cx="61814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ANGULAR 2015 (Kata nivel básico)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149800" y="1784425"/>
            <a:ext cx="6323400" cy="840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Inline Array Annotation</a:t>
            </a: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-ES" sz="1000">
                <a:solidFill>
                  <a:schemeClr val="dk1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someModule.controller(</a:t>
            </a:r>
            <a:r>
              <a:rPr lang="es-ES" sz="1000">
                <a:solidFill>
                  <a:srgbClr val="DD1144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'MyCtrl'</a:t>
            </a:r>
            <a:r>
              <a:rPr lang="es-ES" sz="1000">
                <a:solidFill>
                  <a:schemeClr val="dk1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, [</a:t>
            </a:r>
            <a:r>
              <a:rPr lang="es-ES" sz="1000">
                <a:solidFill>
                  <a:srgbClr val="DD1144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'$scope'</a:t>
            </a:r>
            <a:r>
              <a:rPr lang="es-ES" sz="1000">
                <a:solidFill>
                  <a:schemeClr val="dk1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-ES" sz="1000">
                <a:solidFill>
                  <a:srgbClr val="DD1144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'greeter'</a:t>
            </a:r>
            <a:r>
              <a:rPr lang="es-ES" sz="1000">
                <a:solidFill>
                  <a:schemeClr val="dk1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, function($scope, greeter) {}]);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149800" y="2549125"/>
            <a:ext cx="6323400" cy="12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$inject Property Annotation</a:t>
            </a: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-ES" sz="1000">
                <a:solidFill>
                  <a:schemeClr val="dk1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es-ES" sz="1000">
                <a:solidFill>
                  <a:srgbClr val="445588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MyController</a:t>
            </a:r>
            <a:r>
              <a:rPr lang="es-ES" sz="1000">
                <a:solidFill>
                  <a:schemeClr val="dk1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= function($scope, greeter) {}</a:t>
            </a:r>
            <a:br>
              <a:rPr lang="es-ES" sz="1000">
                <a:solidFill>
                  <a:schemeClr val="dk1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-ES" sz="1000">
                <a:solidFill>
                  <a:srgbClr val="445588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MyController</a:t>
            </a:r>
            <a:r>
              <a:rPr lang="es-ES" sz="1000">
                <a:solidFill>
                  <a:schemeClr val="dk1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.$inject = [</a:t>
            </a:r>
            <a:r>
              <a:rPr lang="es-ES" sz="1000">
                <a:solidFill>
                  <a:srgbClr val="DD1144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'$scope'</a:t>
            </a:r>
            <a:r>
              <a:rPr lang="es-ES" sz="1000">
                <a:solidFill>
                  <a:schemeClr val="dk1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-ES" sz="1000">
                <a:solidFill>
                  <a:srgbClr val="DD1144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'greeter'</a:t>
            </a:r>
            <a:r>
              <a:rPr lang="es-ES" sz="1000">
                <a:solidFill>
                  <a:schemeClr val="dk1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];</a:t>
            </a:r>
            <a:br>
              <a:rPr lang="es-ES" sz="1000">
                <a:solidFill>
                  <a:schemeClr val="dk1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-ES" sz="1000">
                <a:solidFill>
                  <a:schemeClr val="dk1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someModule.controller(</a:t>
            </a:r>
            <a:r>
              <a:rPr lang="es-ES" sz="1000">
                <a:solidFill>
                  <a:srgbClr val="DD1144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'MyCtrl'</a:t>
            </a:r>
            <a:r>
              <a:rPr lang="es-ES" sz="1000">
                <a:solidFill>
                  <a:schemeClr val="dk1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-ES" sz="1000">
                <a:solidFill>
                  <a:srgbClr val="445588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MyController</a:t>
            </a:r>
            <a:r>
              <a:rPr lang="es-ES" sz="1000">
                <a:solidFill>
                  <a:schemeClr val="dk1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149800" y="3768325"/>
            <a:ext cx="6323400" cy="12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Implicit Annotation</a:t>
            </a: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</a:p>
          <a:p>
            <a:pPr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-ES" sz="1000">
                <a:solidFill>
                  <a:schemeClr val="dk1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someModule.controller(</a:t>
            </a:r>
            <a:r>
              <a:rPr lang="es-ES" sz="1000">
                <a:solidFill>
                  <a:srgbClr val="DD1144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'MyController'</a:t>
            </a:r>
            <a:r>
              <a:rPr lang="es-ES" sz="1000">
                <a:solidFill>
                  <a:schemeClr val="dk1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, function($scope, greeter) {});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-ES" sz="10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*Cuidado! si tienes pensado minificar el código, los nombres de los servicios se renombrarán y perderás la referencia, haciendo que la aplicación deje de funcionar.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/>
        </p:nvSpPr>
        <p:spPr>
          <a:xfrm>
            <a:off x="0" y="248000"/>
            <a:ext cx="9144000" cy="413999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65" name="Shape 2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4024" y="275012"/>
            <a:ext cx="1443299" cy="3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714550"/>
            <a:ext cx="7772400" cy="9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Expresiones</a:t>
            </a:r>
          </a:p>
        </p:txBody>
      </p:sp>
      <p:sp>
        <p:nvSpPr>
          <p:cNvPr id="267" name="Shape 267"/>
          <p:cNvSpPr txBox="1"/>
          <p:nvPr>
            <p:ph idx="2" type="body"/>
          </p:nvPr>
        </p:nvSpPr>
        <p:spPr>
          <a:xfrm>
            <a:off x="291850" y="329000"/>
            <a:ext cx="61814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ANGULAR 2015 (Kata nivel básico)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147950" y="1784425"/>
            <a:ext cx="4134899" cy="324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Angular Expressions vs. JavaScript Expressions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>
              <a:spcBef>
                <a:spcPts val="0"/>
              </a:spcBef>
              <a:buClr>
                <a:srgbClr val="6AA84F"/>
              </a:buClr>
              <a:buFont typeface="Calibri"/>
              <a:buChar char="●"/>
            </a:pP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Contexto</a:t>
            </a:r>
          </a:p>
          <a:p>
            <a:pPr indent="-228600" lvl="0" marL="457200" rtl="0">
              <a:spcBef>
                <a:spcPts val="0"/>
              </a:spcBef>
              <a:buClr>
                <a:srgbClr val="6AA84F"/>
              </a:buClr>
              <a:buFont typeface="Calibri"/>
              <a:buChar char="●"/>
            </a:pP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Forgiving</a:t>
            </a:r>
          </a:p>
          <a:p>
            <a:pPr indent="-228600" lvl="0" marL="457200" rtl="0">
              <a:spcBef>
                <a:spcPts val="0"/>
              </a:spcBef>
              <a:buClr>
                <a:srgbClr val="6AA84F"/>
              </a:buClr>
              <a:buFont typeface="Calibri"/>
              <a:buChar char="●"/>
            </a:pP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 sentencias de control de flujo</a:t>
            </a:r>
          </a:p>
          <a:p>
            <a:pPr indent="-228600" lvl="0" marL="457200" rtl="0">
              <a:spcBef>
                <a:spcPts val="0"/>
              </a:spcBef>
              <a:buClr>
                <a:srgbClr val="6AA84F"/>
              </a:buClr>
              <a:buFont typeface="Calibri"/>
              <a:buChar char="●"/>
            </a:pP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 declaración de funciones</a:t>
            </a:r>
          </a:p>
          <a:p>
            <a:pPr indent="-228600" lvl="0" marL="457200" rtl="0">
              <a:spcBef>
                <a:spcPts val="0"/>
              </a:spcBef>
              <a:buClr>
                <a:srgbClr val="6AA84F"/>
              </a:buClr>
              <a:buFont typeface="Calibri"/>
              <a:buChar char="●"/>
            </a:pP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 creación de RegExp</a:t>
            </a:r>
          </a:p>
          <a:p>
            <a:pPr indent="-228600" lvl="0" marL="457200" rtl="0">
              <a:spcBef>
                <a:spcPts val="0"/>
              </a:spcBef>
              <a:buClr>
                <a:srgbClr val="6AA84F"/>
              </a:buClr>
              <a:buFont typeface="Calibri"/>
              <a:buChar char="●"/>
            </a:pP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 comas ni operadores </a:t>
            </a:r>
            <a:r>
              <a:rPr i="1"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</a:t>
            </a:r>
          </a:p>
          <a:p>
            <a:pPr indent="-228600" lvl="0" marL="457200" rtl="0">
              <a:spcBef>
                <a:spcPts val="0"/>
              </a:spcBef>
              <a:buClr>
                <a:srgbClr val="6AA84F"/>
              </a:buClr>
              <a:buFont typeface="Calibri"/>
              <a:buChar char="●"/>
            </a:pP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Puedes usar filtros</a:t>
            </a:r>
          </a:p>
          <a:p>
            <a:pPr indent="-228600" lvl="0" marL="457200" rtl="0">
              <a:spcBef>
                <a:spcPts val="0"/>
              </a:spcBef>
              <a:buClr>
                <a:srgbClr val="6AA84F"/>
              </a:buClr>
              <a:buFont typeface="Calibri"/>
              <a:buChar char="●"/>
            </a:pP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One-time binding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Shape 269"/>
          <p:cNvSpPr txBox="1"/>
          <p:nvPr/>
        </p:nvSpPr>
        <p:spPr>
          <a:xfrm>
            <a:off x="4282843" y="1782000"/>
            <a:ext cx="4731300" cy="324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Ejemplos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-ES" sz="1000">
                <a:solidFill>
                  <a:srgbClr val="000080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&lt;span&gt;</a:t>
            </a:r>
            <a:br>
              <a:rPr lang="es-ES" sz="1000">
                <a:solidFill>
                  <a:schemeClr val="dk1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-ES" sz="1000">
                <a:solidFill>
                  <a:schemeClr val="dk1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 1+2=</a:t>
            </a:r>
            <a:r>
              <a:rPr b="1" lang="es-ES" sz="1000">
                <a:solidFill>
                  <a:schemeClr val="dk1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{{1+2}}</a:t>
            </a:r>
            <a:br>
              <a:rPr lang="es-ES" sz="1000">
                <a:solidFill>
                  <a:schemeClr val="dk1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-ES" sz="1000">
                <a:solidFill>
                  <a:srgbClr val="000080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&lt;/span&gt;</a:t>
            </a:r>
          </a:p>
          <a:p>
            <a:pPr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-ES" sz="1000">
                <a:solidFill>
                  <a:schemeClr val="dk1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{{a.b.c}}</a:t>
            </a:r>
            <a:r>
              <a:rPr lang="es-ES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=&gt; </a:t>
            </a:r>
            <a:r>
              <a:rPr lang="es-ES" sz="950">
                <a:solidFill>
                  <a:schemeClr val="dk1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{{((a||{}).b||{}).c}}</a:t>
            </a:r>
          </a:p>
          <a:p>
            <a:pPr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-ES" sz="950">
                <a:solidFill>
                  <a:schemeClr val="dk1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a ? b : c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-ES" sz="1000">
                <a:solidFill>
                  <a:srgbClr val="000080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&lt;p</a:t>
            </a:r>
            <a:r>
              <a:rPr lang="es-ES" sz="1000">
                <a:solidFill>
                  <a:schemeClr val="dk1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000">
                <a:solidFill>
                  <a:srgbClr val="008080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s-ES" sz="1000">
                <a:solidFill>
                  <a:schemeClr val="dk1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ES" sz="1000">
                <a:solidFill>
                  <a:srgbClr val="DD1144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"one-time-binding-example"</a:t>
            </a:r>
            <a:r>
              <a:rPr lang="es-ES" sz="1000">
                <a:solidFill>
                  <a:srgbClr val="000080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s-ES" sz="1000">
                <a:solidFill>
                  <a:schemeClr val="dk1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One time binding: {{::name}}</a:t>
            </a:r>
            <a:r>
              <a:rPr lang="es-ES" sz="1000">
                <a:solidFill>
                  <a:srgbClr val="000080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&lt;/p&gt;</a:t>
            </a:r>
            <a:br>
              <a:rPr lang="es-ES" sz="1000">
                <a:solidFill>
                  <a:schemeClr val="dk1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-ES" sz="1000">
                <a:solidFill>
                  <a:srgbClr val="000080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&lt;p</a:t>
            </a:r>
            <a:r>
              <a:rPr lang="es-ES" sz="1000">
                <a:solidFill>
                  <a:schemeClr val="dk1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000">
                <a:solidFill>
                  <a:srgbClr val="008080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s-ES" sz="1000">
                <a:solidFill>
                  <a:schemeClr val="dk1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ES" sz="1000">
                <a:solidFill>
                  <a:srgbClr val="DD1144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"normal-binding-example"</a:t>
            </a:r>
            <a:r>
              <a:rPr lang="es-ES" sz="1000">
                <a:solidFill>
                  <a:srgbClr val="000080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s-ES" sz="1000">
                <a:solidFill>
                  <a:schemeClr val="dk1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Normal binding: {{name}}</a:t>
            </a:r>
            <a:r>
              <a:rPr lang="es-ES" sz="1000">
                <a:solidFill>
                  <a:srgbClr val="000080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&lt;/p&gt;</a:t>
            </a:r>
          </a:p>
          <a:p>
            <a:pPr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/>
        </p:nvSpPr>
        <p:spPr>
          <a:xfrm>
            <a:off x="0" y="248000"/>
            <a:ext cx="9144000" cy="413999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75" name="Shape 2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4024" y="275012"/>
            <a:ext cx="1443299" cy="3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Shape 276"/>
          <p:cNvSpPr txBox="1"/>
          <p:nvPr>
            <p:ph idx="1" type="body"/>
          </p:nvPr>
        </p:nvSpPr>
        <p:spPr>
          <a:xfrm>
            <a:off x="291850" y="329000"/>
            <a:ext cx="61814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ANGULAR 2015 (Kata nivel básico)</a:t>
            </a:r>
          </a:p>
        </p:txBody>
      </p:sp>
      <p:pic>
        <p:nvPicPr>
          <p:cNvPr id="277" name="Shape 277"/>
          <p:cNvPicPr preferRelativeResize="0"/>
          <p:nvPr/>
        </p:nvPicPr>
        <p:blipFill rotWithShape="1">
          <a:blip r:embed="rId4">
            <a:alphaModFix/>
          </a:blip>
          <a:srcRect b="13570" l="0" r="0" t="12715"/>
          <a:stretch/>
        </p:blipFill>
        <p:spPr>
          <a:xfrm>
            <a:off x="-14703" y="668921"/>
            <a:ext cx="8093586" cy="447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/>
        </p:nvSpPr>
        <p:spPr>
          <a:xfrm>
            <a:off x="0" y="248000"/>
            <a:ext cx="9144000" cy="413999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83" name="Shape 2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4024" y="275012"/>
            <a:ext cx="1443299" cy="3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714550"/>
            <a:ext cx="7772400" cy="9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Directivas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Normalización</a:t>
            </a:r>
          </a:p>
        </p:txBody>
      </p:sp>
      <p:sp>
        <p:nvSpPr>
          <p:cNvPr id="285" name="Shape 285"/>
          <p:cNvSpPr txBox="1"/>
          <p:nvPr>
            <p:ph idx="2" type="body"/>
          </p:nvPr>
        </p:nvSpPr>
        <p:spPr>
          <a:xfrm>
            <a:off x="291850" y="329000"/>
            <a:ext cx="61814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ANGULAR 2015 (Kata nivel básico)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149800" y="1784425"/>
            <a:ext cx="4317600" cy="319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-ES">
                <a:solidFill>
                  <a:srgbClr val="000080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&lt;div</a:t>
            </a:r>
            <a:r>
              <a:rPr lang="es-ES">
                <a:solidFill>
                  <a:schemeClr val="dk1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>
                <a:solidFill>
                  <a:srgbClr val="008080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ng-controller</a:t>
            </a:r>
            <a:r>
              <a:rPr lang="es-ES">
                <a:solidFill>
                  <a:schemeClr val="dk1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s-ES">
                <a:solidFill>
                  <a:srgbClr val="DD1144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"Controller"</a:t>
            </a:r>
            <a:r>
              <a:rPr lang="es-ES">
                <a:solidFill>
                  <a:srgbClr val="000080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&gt;</a:t>
            </a:r>
            <a:br>
              <a:rPr lang="es-ES">
                <a:solidFill>
                  <a:schemeClr val="dk1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</a:br>
            <a:r>
              <a:rPr lang="es-ES">
                <a:solidFill>
                  <a:schemeClr val="dk1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s-ES">
                <a:solidFill>
                  <a:srgbClr val="000080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&lt;span</a:t>
            </a:r>
            <a:r>
              <a:rPr lang="es-ES">
                <a:solidFill>
                  <a:schemeClr val="dk1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s-ES">
                <a:solidFill>
                  <a:srgbClr val="008080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ng-bind</a:t>
            </a:r>
            <a:r>
              <a:rPr lang="es-ES">
                <a:solidFill>
                  <a:schemeClr val="dk1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s-ES">
                <a:solidFill>
                  <a:srgbClr val="DD1144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"name"</a:t>
            </a:r>
            <a:r>
              <a:rPr lang="es-ES">
                <a:solidFill>
                  <a:srgbClr val="000080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&gt;&lt;/span&gt;</a:t>
            </a:r>
            <a:br>
              <a:rPr lang="es-ES">
                <a:solidFill>
                  <a:schemeClr val="dk1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</a:br>
            <a:r>
              <a:rPr lang="es-ES">
                <a:solidFill>
                  <a:schemeClr val="dk1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s-ES">
                <a:solidFill>
                  <a:srgbClr val="000080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&lt;span</a:t>
            </a:r>
            <a:r>
              <a:rPr lang="es-ES">
                <a:solidFill>
                  <a:schemeClr val="dk1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s-ES">
                <a:solidFill>
                  <a:srgbClr val="008080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ng:bind</a:t>
            </a:r>
            <a:r>
              <a:rPr lang="es-ES">
                <a:solidFill>
                  <a:schemeClr val="dk1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s-ES">
                <a:solidFill>
                  <a:srgbClr val="DD1144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"name"</a:t>
            </a:r>
            <a:r>
              <a:rPr lang="es-ES">
                <a:solidFill>
                  <a:srgbClr val="000080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&gt;&lt;/span&gt;</a:t>
            </a:r>
            <a:br>
              <a:rPr lang="es-ES">
                <a:solidFill>
                  <a:schemeClr val="dk1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</a:br>
            <a:r>
              <a:rPr lang="es-ES">
                <a:solidFill>
                  <a:schemeClr val="dk1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s-ES">
                <a:solidFill>
                  <a:srgbClr val="000080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&lt;span</a:t>
            </a:r>
            <a:r>
              <a:rPr lang="es-ES">
                <a:solidFill>
                  <a:schemeClr val="dk1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s-ES">
                <a:solidFill>
                  <a:srgbClr val="008080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ng_bind</a:t>
            </a:r>
            <a:r>
              <a:rPr lang="es-ES">
                <a:solidFill>
                  <a:schemeClr val="dk1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s-ES">
                <a:solidFill>
                  <a:srgbClr val="DD1144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"name"</a:t>
            </a:r>
            <a:r>
              <a:rPr lang="es-ES">
                <a:solidFill>
                  <a:srgbClr val="000080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&gt;&lt;/span&gt;</a:t>
            </a:r>
            <a:br>
              <a:rPr lang="es-ES">
                <a:solidFill>
                  <a:schemeClr val="dk1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</a:br>
            <a:r>
              <a:rPr lang="es-ES">
                <a:solidFill>
                  <a:schemeClr val="dk1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s-ES">
                <a:solidFill>
                  <a:srgbClr val="000080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&lt;span</a:t>
            </a:r>
            <a:r>
              <a:rPr lang="es-ES">
                <a:solidFill>
                  <a:schemeClr val="dk1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s-ES">
                <a:solidFill>
                  <a:srgbClr val="008080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data-ng-bind</a:t>
            </a:r>
            <a:r>
              <a:rPr lang="es-ES">
                <a:solidFill>
                  <a:schemeClr val="dk1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s-ES">
                <a:solidFill>
                  <a:srgbClr val="DD1144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"name"</a:t>
            </a:r>
            <a:r>
              <a:rPr lang="es-ES">
                <a:solidFill>
                  <a:srgbClr val="000080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&gt;&lt;/span&gt;</a:t>
            </a:r>
            <a:br>
              <a:rPr lang="es-ES">
                <a:solidFill>
                  <a:schemeClr val="dk1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</a:br>
            <a:r>
              <a:rPr lang="es-ES">
                <a:solidFill>
                  <a:schemeClr val="dk1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s-ES">
                <a:solidFill>
                  <a:srgbClr val="000080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&lt;span</a:t>
            </a:r>
            <a:r>
              <a:rPr lang="es-ES">
                <a:solidFill>
                  <a:schemeClr val="dk1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s-ES">
                <a:solidFill>
                  <a:srgbClr val="008080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x-ng-bind</a:t>
            </a:r>
            <a:r>
              <a:rPr lang="es-ES">
                <a:solidFill>
                  <a:schemeClr val="dk1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s-ES">
                <a:solidFill>
                  <a:srgbClr val="DD1144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"name"</a:t>
            </a:r>
            <a:r>
              <a:rPr lang="es-ES">
                <a:solidFill>
                  <a:srgbClr val="000080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&gt;&lt;/span&gt;</a:t>
            </a:r>
            <a:br>
              <a:rPr lang="es-ES">
                <a:solidFill>
                  <a:schemeClr val="dk1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</a:br>
            <a:r>
              <a:rPr lang="es-ES">
                <a:solidFill>
                  <a:srgbClr val="000080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&lt;/div&gt;</a:t>
            </a:r>
          </a:p>
          <a:p>
            <a:pPr lvl="0" rtl="0">
              <a:spcBef>
                <a:spcPts val="0"/>
              </a:spcBef>
              <a:buNone/>
            </a:pP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atributo empareja con la directiva </a:t>
            </a:r>
            <a:r>
              <a:rPr b="1"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ngBind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4467400" y="1784425"/>
            <a:ext cx="4496999" cy="319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</a:t>
            </a: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roceso de normalización es el siguiente: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Font typeface="Calibri"/>
              <a:buAutoNum type="arabicPeriod"/>
            </a:pP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elimina </a:t>
            </a:r>
            <a:r>
              <a:rPr b="1" lang="es-ES">
                <a:solidFill>
                  <a:schemeClr val="dk1"/>
                </a:solidFill>
                <a:highlight>
                  <a:srgbClr val="CCCCCC"/>
                </a:highlight>
                <a:latin typeface="Calibri"/>
                <a:ea typeface="Calibri"/>
                <a:cs typeface="Calibri"/>
                <a:sym typeface="Calibri"/>
              </a:rPr>
              <a:t>x-</a:t>
            </a: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b="1" lang="es-ES">
                <a:solidFill>
                  <a:schemeClr val="dk1"/>
                </a:solidFill>
                <a:highlight>
                  <a:srgbClr val="D9D9D9"/>
                </a:highlight>
                <a:latin typeface="Calibri"/>
                <a:ea typeface="Calibri"/>
                <a:cs typeface="Calibri"/>
                <a:sym typeface="Calibri"/>
              </a:rPr>
              <a:t>data-</a:t>
            </a: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del elemento/atributo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Font typeface="Calibri"/>
              <a:buAutoNum type="arabicPeriod"/>
            </a:pP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convierte </a:t>
            </a:r>
            <a:r>
              <a:rPr b="1" lang="es-ES">
                <a:solidFill>
                  <a:schemeClr val="dk1"/>
                </a:solidFill>
                <a:highlight>
                  <a:srgbClr val="D9D9D9"/>
                </a:highlight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b="1"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s-ES">
                <a:solidFill>
                  <a:schemeClr val="dk1"/>
                </a:solidFill>
                <a:highlight>
                  <a:srgbClr val="D9D9D9"/>
                </a:highlight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b="1" lang="es-ES">
                <a:solidFill>
                  <a:schemeClr val="dk1"/>
                </a:solidFill>
                <a:highlight>
                  <a:srgbClr val="D9D9D9"/>
                </a:highlight>
                <a:latin typeface="Calibri"/>
                <a:ea typeface="Calibri"/>
                <a:cs typeface="Calibri"/>
                <a:sym typeface="Calibri"/>
              </a:rPr>
              <a:t>_</a:t>
            </a: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b="1"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camelCase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0"/>
              </a:spcBef>
              <a:buNone/>
            </a:pP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preferible usar la forma </a:t>
            </a:r>
            <a:r>
              <a:rPr b="1" i="1"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dash-delimited</a:t>
            </a: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pero si quieres usar una herramienta de validación HTML puedes usar la forma </a:t>
            </a:r>
            <a:r>
              <a:rPr b="1" i="1"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data-dash-delimited</a:t>
            </a: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El resto de formas son aceptadas por razones de compatibilidad, pero se desaconseja su uso.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/>
        </p:nvSpPr>
        <p:spPr>
          <a:xfrm>
            <a:off x="0" y="248000"/>
            <a:ext cx="9144000" cy="413999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93" name="Shape 2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4024" y="275012"/>
            <a:ext cx="1443299" cy="3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714550"/>
            <a:ext cx="7772400" cy="9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Directivas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Nativas</a:t>
            </a:r>
          </a:p>
        </p:txBody>
      </p:sp>
      <p:sp>
        <p:nvSpPr>
          <p:cNvPr id="295" name="Shape 295"/>
          <p:cNvSpPr txBox="1"/>
          <p:nvPr>
            <p:ph idx="2" type="body"/>
          </p:nvPr>
        </p:nvSpPr>
        <p:spPr>
          <a:xfrm>
            <a:off x="291850" y="329000"/>
            <a:ext cx="61814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ANGULAR 2015 (Kata nivel básico)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149800" y="2367350"/>
            <a:ext cx="4317600" cy="23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6AA84F"/>
              </a:buClr>
              <a:buFont typeface="Calibri"/>
              <a:buChar char="●"/>
            </a:pPr>
            <a:r>
              <a:rPr b="1"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ngApp</a:t>
            </a: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auto-arranca la aplicación</a:t>
            </a:r>
          </a:p>
          <a:p>
            <a:pPr indent="-228600" lvl="0" marL="457200" rtl="0">
              <a:spcBef>
                <a:spcPts val="0"/>
              </a:spcBef>
              <a:buClr>
                <a:srgbClr val="6AA84F"/>
              </a:buClr>
              <a:buFont typeface="Calibri"/>
              <a:buChar char="●"/>
            </a:pPr>
            <a:r>
              <a:rPr b="1"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ngDisabled</a:t>
            </a: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establece el atributo </a:t>
            </a:r>
            <a:r>
              <a:rPr i="1"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disabled</a:t>
            </a:r>
          </a:p>
          <a:p>
            <a:pPr indent="-228600" lvl="0" marL="457200" rtl="0">
              <a:spcBef>
                <a:spcPts val="0"/>
              </a:spcBef>
              <a:buClr>
                <a:srgbClr val="6AA84F"/>
              </a:buClr>
              <a:buFont typeface="Calibri"/>
              <a:buChar char="●"/>
            </a:pPr>
            <a:r>
              <a:rPr b="1"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ngChecked</a:t>
            </a: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establece el atributo </a:t>
            </a:r>
            <a:r>
              <a:rPr i="1"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checked</a:t>
            </a:r>
          </a:p>
          <a:p>
            <a:pPr indent="-228600" lvl="0" marL="457200" rtl="0">
              <a:spcBef>
                <a:spcPts val="0"/>
              </a:spcBef>
              <a:buClr>
                <a:srgbClr val="6AA84F"/>
              </a:buClr>
              <a:buFont typeface="Calibri"/>
              <a:buChar char="●"/>
            </a:pPr>
            <a:r>
              <a:rPr b="1"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ngReadonly</a:t>
            </a: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establece el atributo </a:t>
            </a:r>
            <a:r>
              <a:rPr i="1"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readonly</a:t>
            </a:r>
          </a:p>
          <a:p>
            <a:pPr indent="-228600" lvl="0" marL="457200" rtl="0">
              <a:spcBef>
                <a:spcPts val="0"/>
              </a:spcBef>
              <a:buClr>
                <a:srgbClr val="6AA84F"/>
              </a:buClr>
              <a:buFont typeface="Calibri"/>
              <a:buChar char="●"/>
            </a:pPr>
            <a:r>
              <a:rPr b="1"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ngSelected</a:t>
            </a: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establece el atributo </a:t>
            </a:r>
            <a:r>
              <a:rPr i="1"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selected</a:t>
            </a:r>
          </a:p>
          <a:p>
            <a:pPr indent="-228600" lvl="0" marL="457200" rtl="0">
              <a:spcBef>
                <a:spcPts val="0"/>
              </a:spcBef>
              <a:buClr>
                <a:srgbClr val="6AA84F"/>
              </a:buClr>
              <a:buFont typeface="Calibri"/>
              <a:buChar char="●"/>
            </a:pPr>
            <a:r>
              <a:rPr b="1"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ngForm</a:t>
            </a: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alias de </a:t>
            </a:r>
            <a:r>
              <a:rPr i="1"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</a:t>
            </a: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Permite anidamiento</a:t>
            </a:r>
          </a:p>
          <a:p>
            <a:pPr indent="-228600" lvl="0" marL="457200" rtl="0">
              <a:spcBef>
                <a:spcPts val="0"/>
              </a:spcBef>
              <a:buClr>
                <a:srgbClr val="6AA84F"/>
              </a:buClr>
              <a:buFont typeface="Calibri"/>
              <a:buChar char="●"/>
            </a:pPr>
            <a:r>
              <a:rPr b="1"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ngValue</a:t>
            </a: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para vincular el valor de </a:t>
            </a:r>
            <a:r>
              <a:rPr i="1"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</a:t>
            </a: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i="1"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radios</a:t>
            </a:r>
          </a:p>
          <a:p>
            <a:pPr indent="-228600" lvl="0" marL="457200" rtl="0">
              <a:spcBef>
                <a:spcPts val="0"/>
              </a:spcBef>
              <a:buClr>
                <a:srgbClr val="6AA84F"/>
              </a:buClr>
              <a:buFont typeface="Calibri"/>
              <a:buChar char="●"/>
            </a:pPr>
            <a:r>
              <a:rPr b="1"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ngBind</a:t>
            </a: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reemplaza el contenido del elemento</a:t>
            </a:r>
          </a:p>
          <a:p>
            <a:pPr indent="-228600" lvl="0" marL="457200" rtl="0">
              <a:spcBef>
                <a:spcPts val="0"/>
              </a:spcBef>
              <a:buClr>
                <a:srgbClr val="6AA84F"/>
              </a:buClr>
              <a:buFont typeface="Calibri"/>
              <a:buChar char="●"/>
            </a:pPr>
            <a:r>
              <a:rPr b="1"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ngChange</a:t>
            </a: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evalúa la expr cuando cambia el input</a:t>
            </a:r>
          </a:p>
          <a:p>
            <a:pPr indent="-228600" lvl="0" marL="457200" rtl="0">
              <a:spcBef>
                <a:spcPts val="0"/>
              </a:spcBef>
              <a:buClr>
                <a:srgbClr val="6AA84F"/>
              </a:buClr>
              <a:buFont typeface="Calibri"/>
              <a:buChar char="●"/>
            </a:pPr>
            <a:r>
              <a:rPr b="1"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ngClass</a:t>
            </a: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establece clases css</a:t>
            </a:r>
          </a:p>
        </p:txBody>
      </p:sp>
      <p:sp>
        <p:nvSpPr>
          <p:cNvPr id="297" name="Shape 297"/>
          <p:cNvSpPr txBox="1"/>
          <p:nvPr/>
        </p:nvSpPr>
        <p:spPr>
          <a:xfrm>
            <a:off x="4467400" y="2367250"/>
            <a:ext cx="4554300" cy="23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6AA84F"/>
              </a:buClr>
              <a:buFont typeface="Calibri"/>
              <a:buChar char="●"/>
            </a:pPr>
            <a:r>
              <a:rPr b="1"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ngController</a:t>
            </a: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vincula un controlador a la vista</a:t>
            </a:r>
          </a:p>
          <a:p>
            <a:pPr indent="-228600" lvl="0" marL="457200" rtl="0">
              <a:spcBef>
                <a:spcPts val="0"/>
              </a:spcBef>
              <a:buClr>
                <a:srgbClr val="6AA84F"/>
              </a:buClr>
              <a:buFont typeface="Calibri"/>
              <a:buChar char="●"/>
            </a:pPr>
            <a:r>
              <a:rPr b="1"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ngClick</a:t>
            </a: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se ejecuta cuando el usuario hace click</a:t>
            </a:r>
          </a:p>
          <a:p>
            <a:pPr indent="-228600" lvl="0" marL="457200" rtl="0">
              <a:spcBef>
                <a:spcPts val="0"/>
              </a:spcBef>
              <a:buClr>
                <a:srgbClr val="6AA84F"/>
              </a:buClr>
              <a:buFont typeface="Calibri"/>
              <a:buChar char="●"/>
            </a:pPr>
            <a:r>
              <a:rPr b="1"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ngIf</a:t>
            </a: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borra o recrea una porción del DOM</a:t>
            </a:r>
          </a:p>
          <a:p>
            <a:pPr indent="-228600" lvl="0" marL="457200" rtl="0">
              <a:spcBef>
                <a:spcPts val="0"/>
              </a:spcBef>
              <a:buClr>
                <a:srgbClr val="6AA84F"/>
              </a:buClr>
              <a:buFont typeface="Calibri"/>
              <a:buChar char="●"/>
            </a:pPr>
            <a:r>
              <a:rPr b="1"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ngInclude</a:t>
            </a: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extrae, compila e incluye un HTML externo</a:t>
            </a:r>
          </a:p>
          <a:p>
            <a:pPr indent="-228600" lvl="0" marL="457200" rtl="0">
              <a:spcBef>
                <a:spcPts val="0"/>
              </a:spcBef>
              <a:buClr>
                <a:srgbClr val="6AA84F"/>
              </a:buClr>
              <a:buFont typeface="Calibri"/>
              <a:buChar char="●"/>
            </a:pPr>
            <a:r>
              <a:rPr b="1"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ngInit</a:t>
            </a: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evalúa expresiones en el scope actual</a:t>
            </a:r>
          </a:p>
          <a:p>
            <a:pPr indent="-228600" lvl="0" marL="457200" rtl="0">
              <a:spcBef>
                <a:spcPts val="0"/>
              </a:spcBef>
              <a:buClr>
                <a:srgbClr val="6AA84F"/>
              </a:buClr>
              <a:buFont typeface="Calibri"/>
              <a:buChar char="●"/>
            </a:pPr>
            <a:r>
              <a:rPr b="1"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ngModel</a:t>
            </a: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vincula el modelo con un </a:t>
            </a:r>
            <a:r>
              <a:rPr i="1"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</a:t>
            </a: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i="1"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etc</a:t>
            </a:r>
          </a:p>
          <a:p>
            <a:pPr indent="-228600" lvl="0" marL="457200" rtl="0">
              <a:spcBef>
                <a:spcPts val="0"/>
              </a:spcBef>
              <a:buClr>
                <a:srgbClr val="6AA84F"/>
              </a:buClr>
              <a:buFont typeface="Calibri"/>
              <a:buChar char="●"/>
            </a:pPr>
            <a:r>
              <a:rPr b="1"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ngOptions</a:t>
            </a: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genera elementos </a:t>
            </a:r>
            <a:r>
              <a:rPr i="1"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</a:t>
            </a: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el </a:t>
            </a:r>
            <a:r>
              <a:rPr i="1"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</a:p>
          <a:p>
            <a:pPr indent="-228600" lvl="0" marL="457200" rtl="0">
              <a:spcBef>
                <a:spcPts val="0"/>
              </a:spcBef>
              <a:buClr>
                <a:srgbClr val="6AA84F"/>
              </a:buClr>
              <a:buFont typeface="Calibri"/>
              <a:buChar char="●"/>
            </a:pPr>
            <a:r>
              <a:rPr b="1"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ngRepeat</a:t>
            </a: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instancia un template una vez por item</a:t>
            </a:r>
          </a:p>
          <a:p>
            <a:pPr indent="-228600" lvl="0" marL="457200" rtl="0">
              <a:spcBef>
                <a:spcPts val="0"/>
              </a:spcBef>
              <a:buClr>
                <a:srgbClr val="6AA84F"/>
              </a:buClr>
              <a:buFont typeface="Calibri"/>
              <a:buChar char="●"/>
            </a:pPr>
            <a:r>
              <a:rPr b="1"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ngShow</a:t>
            </a: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muestra u oculta el elemento HTML</a:t>
            </a:r>
          </a:p>
          <a:p>
            <a:pPr indent="-228600" lvl="0" marL="457200" rtl="0">
              <a:spcBef>
                <a:spcPts val="0"/>
              </a:spcBef>
              <a:buClr>
                <a:srgbClr val="6AA84F"/>
              </a:buClr>
              <a:buFont typeface="Calibri"/>
              <a:buChar char="●"/>
            </a:pPr>
            <a:r>
              <a:rPr b="1"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ngHide</a:t>
            </a: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muestra u oculta el elemento HTML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149800" y="1800850"/>
            <a:ext cx="8814599" cy="413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una lista completa de directivas nativas de Angular, pincha </a:t>
            </a:r>
            <a:r>
              <a:rPr lang="es-ES" u="sng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aquí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/>
        </p:nvSpPr>
        <p:spPr>
          <a:xfrm>
            <a:off x="0" y="248000"/>
            <a:ext cx="9144000" cy="413999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04" name="Shape 3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4024" y="275012"/>
            <a:ext cx="1443299" cy="3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1628225"/>
            <a:ext cx="77724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Veamos algunos consejos a la hora de empezar con un proyecto en Angular, qué cosas debemos tener en cuenta para que el desarrollo vaya fluido, y podamos anticiparnos a los diferentes problemas que puedan ir surgiendo:</a:t>
            </a:r>
          </a:p>
        </p:txBody>
      </p:sp>
      <p:sp>
        <p:nvSpPr>
          <p:cNvPr id="306" name="Shape 306"/>
          <p:cNvSpPr txBox="1"/>
          <p:nvPr>
            <p:ph idx="2" type="body"/>
          </p:nvPr>
        </p:nvSpPr>
        <p:spPr>
          <a:xfrm>
            <a:off x="786450" y="714549"/>
            <a:ext cx="7772400" cy="70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BUENAS PRÁCTICAS I</a:t>
            </a:r>
          </a:p>
        </p:txBody>
      </p:sp>
      <p:sp>
        <p:nvSpPr>
          <p:cNvPr id="307" name="Shape 307"/>
          <p:cNvSpPr txBox="1"/>
          <p:nvPr>
            <p:ph idx="3" type="body"/>
          </p:nvPr>
        </p:nvSpPr>
        <p:spPr>
          <a:xfrm>
            <a:off x="1008550" y="2364175"/>
            <a:ext cx="2733599" cy="35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04800" lvl="0" marL="457200" marR="0" rtl="0" algn="l">
              <a:spcBef>
                <a:spcPts val="0"/>
              </a:spcBef>
              <a:buClr>
                <a:srgbClr val="6AA84F"/>
              </a:buClr>
              <a:buSzPct val="100000"/>
              <a:buFont typeface="Calibri"/>
              <a:buChar char="●"/>
            </a:pPr>
            <a:r>
              <a:rPr lang="es-ES" sz="12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Olvidarse de Jquery (jqLite)</a:t>
            </a:r>
          </a:p>
        </p:txBody>
      </p:sp>
      <p:sp>
        <p:nvSpPr>
          <p:cNvPr id="308" name="Shape 308"/>
          <p:cNvSpPr txBox="1"/>
          <p:nvPr>
            <p:ph idx="4" type="body"/>
          </p:nvPr>
        </p:nvSpPr>
        <p:spPr>
          <a:xfrm>
            <a:off x="1015575" y="2749850"/>
            <a:ext cx="4051499" cy="35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04800" lvl="0" marL="457200" rtl="0">
              <a:spcBef>
                <a:spcPts val="0"/>
              </a:spcBef>
              <a:buClr>
                <a:srgbClr val="6AA84F"/>
              </a:buClr>
              <a:buSzPct val="100000"/>
              <a:buChar char="●"/>
            </a:pPr>
            <a:r>
              <a:rPr lang="es-ES" sz="12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Evitar el uso del $rootScope en la medida de lo posible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Shape 309"/>
          <p:cNvSpPr txBox="1"/>
          <p:nvPr>
            <p:ph idx="5" type="body"/>
          </p:nvPr>
        </p:nvSpPr>
        <p:spPr>
          <a:xfrm>
            <a:off x="1015575" y="3135550"/>
            <a:ext cx="4051499" cy="35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04800" lvl="0" marL="457200" rtl="0">
              <a:spcBef>
                <a:spcPts val="0"/>
              </a:spcBef>
              <a:buClr>
                <a:srgbClr val="6AA84F"/>
              </a:buClr>
              <a:buSzPct val="100000"/>
              <a:buChar char="●"/>
            </a:pPr>
            <a:r>
              <a:rPr lang="es-ES" sz="12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Utilizar POO (Objetos para los modelos de datos)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Shape 310"/>
          <p:cNvSpPr txBox="1"/>
          <p:nvPr>
            <p:ph idx="6" type="body"/>
          </p:nvPr>
        </p:nvSpPr>
        <p:spPr>
          <a:xfrm>
            <a:off x="1015575" y="3516525"/>
            <a:ext cx="5867999" cy="35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04800" lvl="0" marL="457200" rtl="0">
              <a:spcBef>
                <a:spcPts val="0"/>
              </a:spcBef>
              <a:buClr>
                <a:srgbClr val="6AA84F"/>
              </a:buClr>
              <a:buSzPct val="100000"/>
              <a:buChar char="●"/>
            </a:pPr>
            <a:r>
              <a:rPr lang="es-ES" sz="12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Cuidado con los nombres que utilizamos en cada componente!!!!!!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Shape 311"/>
          <p:cNvSpPr txBox="1"/>
          <p:nvPr>
            <p:ph idx="7" type="body"/>
          </p:nvPr>
        </p:nvSpPr>
        <p:spPr>
          <a:xfrm>
            <a:off x="291850" y="329000"/>
            <a:ext cx="61814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ANGULAR 2015 (Kata nivel básico)</a:t>
            </a:r>
          </a:p>
        </p:txBody>
      </p:sp>
      <p:sp>
        <p:nvSpPr>
          <p:cNvPr id="312" name="Shape 312"/>
          <p:cNvSpPr txBox="1"/>
          <p:nvPr>
            <p:ph idx="8" type="body"/>
          </p:nvPr>
        </p:nvSpPr>
        <p:spPr>
          <a:xfrm>
            <a:off x="1020346" y="3888175"/>
            <a:ext cx="6353100" cy="35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04800" lvl="0" marL="457200" marR="0" rtl="0" algn="l">
              <a:spcBef>
                <a:spcPts val="0"/>
              </a:spcBef>
              <a:buClr>
                <a:srgbClr val="6AA84F"/>
              </a:buClr>
              <a:buSzPct val="100000"/>
              <a:buFont typeface="Calibri"/>
              <a:buChar char="●"/>
            </a:pPr>
            <a:r>
              <a:rPr lang="es-ES" sz="12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Distinguir entre funciones locales y las que definiremos en el scope (también para variables)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/>
        </p:nvSpPr>
        <p:spPr>
          <a:xfrm>
            <a:off x="0" y="248000"/>
            <a:ext cx="9144000" cy="413999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18" name="Shape 3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4024" y="275012"/>
            <a:ext cx="1443299" cy="3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Shape 319"/>
          <p:cNvSpPr txBox="1"/>
          <p:nvPr>
            <p:ph idx="1" type="body"/>
          </p:nvPr>
        </p:nvSpPr>
        <p:spPr>
          <a:xfrm>
            <a:off x="1008550" y="2367300"/>
            <a:ext cx="6773699" cy="35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04800" lvl="0" marL="457200" marR="0" rtl="0" algn="l">
              <a:spcBef>
                <a:spcPts val="0"/>
              </a:spcBef>
              <a:buClr>
                <a:srgbClr val="6AA84F"/>
              </a:buClr>
              <a:buSzPct val="100000"/>
              <a:buFont typeface="Calibri"/>
              <a:buChar char="●"/>
            </a:pPr>
            <a:r>
              <a:rPr lang="es-ES" sz="12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Crear servicios para encapsular las llamadas http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Shape 320"/>
          <p:cNvSpPr txBox="1"/>
          <p:nvPr>
            <p:ph idx="2" type="body"/>
          </p:nvPr>
        </p:nvSpPr>
        <p:spPr>
          <a:xfrm>
            <a:off x="1008550" y="2751425"/>
            <a:ext cx="4447199" cy="35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04800" lvl="0" marL="457200" rtl="0">
              <a:spcBef>
                <a:spcPts val="0"/>
              </a:spcBef>
              <a:buClr>
                <a:srgbClr val="6AA84F"/>
              </a:buClr>
              <a:buSzPct val="100000"/>
              <a:buChar char="●"/>
            </a:pPr>
            <a:r>
              <a:rPr lang="es-ES" sz="12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Familiarizarse con la API de Angular (</a:t>
            </a:r>
            <a:r>
              <a:rPr lang="es-ES" sz="1100" u="sng">
                <a:solidFill>
                  <a:schemeClr val="hlink"/>
                </a:solidFill>
                <a:hlinkClick r:id="rId4"/>
              </a:rPr>
              <a:t>docs.angularjs.org/api</a:t>
            </a:r>
            <a:r>
              <a:rPr lang="es-ES" sz="12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Shape 321"/>
          <p:cNvSpPr txBox="1"/>
          <p:nvPr>
            <p:ph idx="3" type="body"/>
          </p:nvPr>
        </p:nvSpPr>
        <p:spPr>
          <a:xfrm>
            <a:off x="1015575" y="3135550"/>
            <a:ext cx="4714200" cy="35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04800" lvl="0" marL="457200" rtl="0">
              <a:spcBef>
                <a:spcPts val="0"/>
              </a:spcBef>
              <a:buClr>
                <a:srgbClr val="6AA84F"/>
              </a:buClr>
              <a:buSzPct val="100000"/>
              <a:buChar char="●"/>
            </a:pPr>
            <a:r>
              <a:rPr lang="es-ES" sz="12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Evitar manipular el DOM desde los controladores (directivas)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Shape 322"/>
          <p:cNvSpPr txBox="1"/>
          <p:nvPr>
            <p:ph idx="4" type="body"/>
          </p:nvPr>
        </p:nvSpPr>
        <p:spPr>
          <a:xfrm>
            <a:off x="1015575" y="3516550"/>
            <a:ext cx="4051499" cy="35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04800" lvl="0" marL="457200" rtl="0">
              <a:spcBef>
                <a:spcPts val="0"/>
              </a:spcBef>
              <a:buClr>
                <a:srgbClr val="6AA84F"/>
              </a:buClr>
              <a:buSzPct val="100000"/>
              <a:buChar char="●"/>
            </a:pPr>
            <a:r>
              <a:rPr lang="es-ES" sz="12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En formularios, no usar ng-click y ng-submit a la vez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Shape 323"/>
          <p:cNvSpPr txBox="1"/>
          <p:nvPr>
            <p:ph idx="5" type="body"/>
          </p:nvPr>
        </p:nvSpPr>
        <p:spPr>
          <a:xfrm>
            <a:off x="1015575" y="3897550"/>
            <a:ext cx="5867999" cy="35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04800" lvl="0" marL="457200" rtl="0">
              <a:spcBef>
                <a:spcPts val="0"/>
              </a:spcBef>
              <a:buClr>
                <a:srgbClr val="6AA84F"/>
              </a:buClr>
              <a:buSzPct val="100000"/>
              <a:buChar char="●"/>
            </a:pPr>
            <a:r>
              <a:rPr lang="es-ES" sz="12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Fundamental los test de pruebas unitarios y de integración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Shape 324"/>
          <p:cNvSpPr txBox="1"/>
          <p:nvPr>
            <p:ph idx="6" type="body"/>
          </p:nvPr>
        </p:nvSpPr>
        <p:spPr>
          <a:xfrm>
            <a:off x="786450" y="714549"/>
            <a:ext cx="77724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BUENAS PRÁCTICAS II</a:t>
            </a:r>
          </a:p>
        </p:txBody>
      </p:sp>
      <p:sp>
        <p:nvSpPr>
          <p:cNvPr id="325" name="Shape 325"/>
          <p:cNvSpPr txBox="1"/>
          <p:nvPr>
            <p:ph idx="7" type="body"/>
          </p:nvPr>
        </p:nvSpPr>
        <p:spPr>
          <a:xfrm>
            <a:off x="291850" y="329000"/>
            <a:ext cx="61814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ANGULAR 2015 (Kata nivel básico)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0" y="248000"/>
            <a:ext cx="9144000" cy="413999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4024" y="275012"/>
            <a:ext cx="1443299" cy="3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714550"/>
            <a:ext cx="7772400" cy="6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Introducción</a:t>
            </a:r>
          </a:p>
        </p:txBody>
      </p:sp>
      <p:sp>
        <p:nvSpPr>
          <p:cNvPr id="146" name="Shape 146"/>
          <p:cNvSpPr txBox="1"/>
          <p:nvPr>
            <p:ph idx="2" type="body"/>
          </p:nvPr>
        </p:nvSpPr>
        <p:spPr>
          <a:xfrm>
            <a:off x="291850" y="329000"/>
            <a:ext cx="61814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ANGULAR 2015 (Kata nivel básico)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478350" y="2453875"/>
            <a:ext cx="5374199" cy="14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6AA84F"/>
              </a:buClr>
              <a:buFont typeface="Calibri"/>
            </a:pP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Angular es un framework para crear aplicaciones web dinámicas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6AA84F"/>
              </a:buClr>
              <a:buFont typeface="Calibri"/>
            </a:pPr>
            <a:r>
              <a:rPr lang="es-ES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Enseña nueva sintaxis al navegador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6AA84F"/>
              </a:buClr>
              <a:buFont typeface="Calibri"/>
            </a:pPr>
            <a:r>
              <a:rPr lang="es-ES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Es una solución completa para el lado del cliente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6AA84F"/>
              </a:buClr>
              <a:buFont typeface="Calibri"/>
            </a:pPr>
            <a:r>
              <a:rPr lang="es-ES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Utiliza la forma SPA (Single page application)</a:t>
            </a:r>
          </a:p>
        </p:txBody>
      </p:sp>
      <p:pic>
        <p:nvPicPr>
          <p:cNvPr id="148" name="Shape 1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2550" y="1830300"/>
            <a:ext cx="2626999" cy="261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/>
        </p:nvSpPr>
        <p:spPr>
          <a:xfrm>
            <a:off x="0" y="248000"/>
            <a:ext cx="9144000" cy="413999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31" name="Shape 3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4024" y="275012"/>
            <a:ext cx="1443299" cy="3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Shape 332"/>
          <p:cNvSpPr txBox="1"/>
          <p:nvPr>
            <p:ph idx="1" type="body"/>
          </p:nvPr>
        </p:nvSpPr>
        <p:spPr>
          <a:xfrm>
            <a:off x="685800" y="714550"/>
            <a:ext cx="7772400" cy="9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Todo esto está muy bien, pero...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¿Cómo empezamos?</a:t>
            </a:r>
          </a:p>
        </p:txBody>
      </p:sp>
      <p:sp>
        <p:nvSpPr>
          <p:cNvPr id="333" name="Shape 333"/>
          <p:cNvSpPr txBox="1"/>
          <p:nvPr>
            <p:ph idx="2" type="body"/>
          </p:nvPr>
        </p:nvSpPr>
        <p:spPr>
          <a:xfrm>
            <a:off x="291850" y="329000"/>
            <a:ext cx="61814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ANGULAR 2015 (Kata nivel básico)</a:t>
            </a:r>
          </a:p>
        </p:txBody>
      </p:sp>
      <p:sp>
        <p:nvSpPr>
          <p:cNvPr id="334" name="Shape 334"/>
          <p:cNvSpPr txBox="1"/>
          <p:nvPr/>
        </p:nvSpPr>
        <p:spPr>
          <a:xfrm>
            <a:off x="149800" y="2367350"/>
            <a:ext cx="4317600" cy="2608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-ES" sz="1000">
                <a:solidFill>
                  <a:srgbClr val="DD1144"/>
                </a:solidFill>
                <a:latin typeface="Calibri"/>
                <a:ea typeface="Calibri"/>
                <a:cs typeface="Calibri"/>
                <a:sym typeface="Calibri"/>
              </a:rPr>
              <a:t>'use strict'</a:t>
            </a:r>
            <a:r>
              <a:rPr lang="es-ES" sz="10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;</a:t>
            </a:r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myApp = angular.module(</a:t>
            </a:r>
            <a:r>
              <a:rPr lang="es-ES" sz="1000">
                <a:solidFill>
                  <a:srgbClr val="DD1144"/>
                </a:solidFill>
                <a:latin typeface="Calibri"/>
                <a:ea typeface="Calibri"/>
                <a:cs typeface="Calibri"/>
                <a:sym typeface="Calibri"/>
              </a:rPr>
              <a:t>'spicyApp1',</a:t>
            </a: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[]);</a:t>
            </a:r>
            <a:b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myApp.controller(</a:t>
            </a:r>
            <a:r>
              <a:rPr lang="es-ES" sz="1000">
                <a:solidFill>
                  <a:srgbClr val="DD1144"/>
                </a:solidFill>
                <a:latin typeface="Calibri"/>
                <a:ea typeface="Calibri"/>
                <a:cs typeface="Calibri"/>
                <a:sym typeface="Calibri"/>
              </a:rPr>
              <a:t>'SpicyController'</a:t>
            </a: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[</a:t>
            </a:r>
            <a:r>
              <a:rPr lang="es-ES" sz="1000">
                <a:solidFill>
                  <a:srgbClr val="DD1144"/>
                </a:solidFill>
                <a:latin typeface="Calibri"/>
                <a:ea typeface="Calibri"/>
                <a:cs typeface="Calibri"/>
                <a:sym typeface="Calibri"/>
              </a:rPr>
              <a:t>'$scope'</a:t>
            </a: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function($scope) {</a:t>
            </a:r>
            <a:b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$scope.spice = </a:t>
            </a:r>
            <a:r>
              <a:rPr lang="es-ES" sz="1000">
                <a:solidFill>
                  <a:srgbClr val="DD1144"/>
                </a:solidFill>
                <a:latin typeface="Calibri"/>
                <a:ea typeface="Calibri"/>
                <a:cs typeface="Calibri"/>
                <a:sym typeface="Calibri"/>
              </a:rPr>
              <a:t>'very'</a:t>
            </a: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b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$scope.chiliSpicy = function() {</a:t>
            </a:r>
            <a:b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$scope.spice = </a:t>
            </a:r>
            <a:r>
              <a:rPr lang="es-ES" sz="1000">
                <a:solidFill>
                  <a:srgbClr val="DD1144"/>
                </a:solidFill>
                <a:latin typeface="Calibri"/>
                <a:ea typeface="Calibri"/>
                <a:cs typeface="Calibri"/>
                <a:sym typeface="Calibri"/>
              </a:rPr>
              <a:t>'chili'</a:t>
            </a: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b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};</a:t>
            </a:r>
            <a:b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$scope.jalapenoSpicy = function() {</a:t>
            </a:r>
            <a:b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$scope.spice = </a:t>
            </a:r>
            <a:r>
              <a:rPr lang="es-ES" sz="1000">
                <a:solidFill>
                  <a:srgbClr val="DD1144"/>
                </a:solidFill>
                <a:latin typeface="Calibri"/>
                <a:ea typeface="Calibri"/>
                <a:cs typeface="Calibri"/>
                <a:sym typeface="Calibri"/>
              </a:rPr>
              <a:t>'jalapeño'</a:t>
            </a: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b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};</a:t>
            </a:r>
            <a:b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}]);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4467400" y="2367250"/>
            <a:ext cx="4554300" cy="2608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-ES" sz="1000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&lt;html</a:t>
            </a: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000">
                <a:solidFill>
                  <a:srgbClr val="008080"/>
                </a:solidFill>
                <a:latin typeface="Calibri"/>
                <a:ea typeface="Calibri"/>
                <a:cs typeface="Calibri"/>
                <a:sym typeface="Calibri"/>
              </a:rPr>
              <a:t>ng-app=</a:t>
            </a:r>
            <a:r>
              <a:rPr lang="es-ES" sz="1000">
                <a:solidFill>
                  <a:srgbClr val="DD1144"/>
                </a:solidFill>
                <a:latin typeface="Calibri"/>
                <a:ea typeface="Calibri"/>
                <a:cs typeface="Calibri"/>
                <a:sym typeface="Calibri"/>
              </a:rPr>
              <a:t>”spicyApp1”</a:t>
            </a:r>
            <a:r>
              <a:rPr lang="es-ES" sz="1000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b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s-ES" sz="1000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&lt;body</a:t>
            </a: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000">
                <a:solidFill>
                  <a:srgbClr val="008080"/>
                </a:solidFill>
                <a:latin typeface="Calibri"/>
                <a:ea typeface="Calibri"/>
                <a:cs typeface="Calibri"/>
                <a:sym typeface="Calibri"/>
              </a:rPr>
              <a:t>ng-controller</a:t>
            </a: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s-ES" sz="1000">
                <a:solidFill>
                  <a:srgbClr val="DD1144"/>
                </a:solidFill>
                <a:latin typeface="Calibri"/>
                <a:ea typeface="Calibri"/>
                <a:cs typeface="Calibri"/>
                <a:sym typeface="Calibri"/>
              </a:rPr>
              <a:t>"MyController"</a:t>
            </a:r>
            <a:r>
              <a:rPr lang="es-ES" sz="1000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b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s-ES" sz="1000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&lt;div</a:t>
            </a: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000">
                <a:solidFill>
                  <a:srgbClr val="008080"/>
                </a:solidFill>
                <a:latin typeface="Calibri"/>
                <a:ea typeface="Calibri"/>
                <a:cs typeface="Calibri"/>
                <a:sym typeface="Calibri"/>
              </a:rPr>
              <a:t>ng-controller</a:t>
            </a: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s-ES" sz="1000">
                <a:solidFill>
                  <a:srgbClr val="DD1144"/>
                </a:solidFill>
                <a:latin typeface="Calibri"/>
                <a:ea typeface="Calibri"/>
                <a:cs typeface="Calibri"/>
                <a:sym typeface="Calibri"/>
              </a:rPr>
              <a:t>"SpicyController"</a:t>
            </a:r>
            <a:r>
              <a:rPr lang="es-ES" sz="1000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b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</a:t>
            </a:r>
            <a:r>
              <a:rPr lang="es-ES" sz="1000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&lt;button</a:t>
            </a: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000">
                <a:solidFill>
                  <a:srgbClr val="008080"/>
                </a:solidFill>
                <a:latin typeface="Calibri"/>
                <a:ea typeface="Calibri"/>
                <a:cs typeface="Calibri"/>
                <a:sym typeface="Calibri"/>
              </a:rPr>
              <a:t>ng-click</a:t>
            </a: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s-ES" sz="1000">
                <a:solidFill>
                  <a:srgbClr val="DD1144"/>
                </a:solidFill>
                <a:latin typeface="Calibri"/>
                <a:ea typeface="Calibri"/>
                <a:cs typeface="Calibri"/>
                <a:sym typeface="Calibri"/>
              </a:rPr>
              <a:t>"chiliSpicy()"</a:t>
            </a:r>
            <a:r>
              <a:rPr lang="es-ES" sz="1000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Chili</a:t>
            </a:r>
            <a:r>
              <a:rPr lang="es-ES" sz="1000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&lt;/button&gt;</a:t>
            </a:r>
            <a:b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</a:t>
            </a:r>
            <a:r>
              <a:rPr lang="es-ES" sz="1000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&lt;button</a:t>
            </a: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000">
                <a:solidFill>
                  <a:srgbClr val="008080"/>
                </a:solidFill>
                <a:latin typeface="Calibri"/>
                <a:ea typeface="Calibri"/>
                <a:cs typeface="Calibri"/>
                <a:sym typeface="Calibri"/>
              </a:rPr>
              <a:t>ng-click</a:t>
            </a: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s-ES" sz="1000">
                <a:solidFill>
                  <a:srgbClr val="DD1144"/>
                </a:solidFill>
                <a:latin typeface="Calibri"/>
                <a:ea typeface="Calibri"/>
                <a:cs typeface="Calibri"/>
                <a:sym typeface="Calibri"/>
              </a:rPr>
              <a:t>"jalapenoSpicy()"</a:t>
            </a:r>
            <a:r>
              <a:rPr lang="es-ES" sz="1000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Jalapeño</a:t>
            </a:r>
            <a:r>
              <a:rPr lang="es-ES" sz="1000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&lt;/button&gt;</a:t>
            </a:r>
            <a:b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</a:t>
            </a:r>
            <a:r>
              <a:rPr lang="es-ES" sz="1000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&lt;p&gt;</a:t>
            </a: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food is {{spice}} spicy!</a:t>
            </a:r>
            <a:r>
              <a:rPr lang="es-ES" sz="1000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&lt;/p&gt;</a:t>
            </a:r>
            <a:b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s-ES" sz="1000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&lt;/div&gt;</a:t>
            </a:r>
            <a:b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s-ES" sz="1000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&lt;script</a:t>
            </a: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000">
                <a:solidFill>
                  <a:srgbClr val="008080"/>
                </a:solidFill>
                <a:latin typeface="Calibri"/>
                <a:ea typeface="Calibri"/>
                <a:cs typeface="Calibri"/>
                <a:sym typeface="Calibri"/>
              </a:rPr>
              <a:t>src</a:t>
            </a: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s-ES" sz="1000">
                <a:solidFill>
                  <a:srgbClr val="DD1144"/>
                </a:solidFill>
                <a:latin typeface="Calibri"/>
                <a:ea typeface="Calibri"/>
                <a:cs typeface="Calibri"/>
                <a:sym typeface="Calibri"/>
              </a:rPr>
              <a:t>"angular.js"</a:t>
            </a:r>
            <a:r>
              <a:rPr lang="es-ES" sz="1000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b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s-ES" sz="1000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&lt;/body&gt;</a:t>
            </a:r>
            <a:b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1000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&lt;/html&gt;</a:t>
            </a:r>
          </a:p>
        </p:txBody>
      </p:sp>
      <p:sp>
        <p:nvSpPr>
          <p:cNvPr id="336" name="Shape 336"/>
          <p:cNvSpPr txBox="1"/>
          <p:nvPr/>
        </p:nvSpPr>
        <p:spPr>
          <a:xfrm>
            <a:off x="149800" y="2043650"/>
            <a:ext cx="43176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Controlador</a:t>
            </a:r>
          </a:p>
        </p:txBody>
      </p:sp>
      <p:sp>
        <p:nvSpPr>
          <p:cNvPr id="337" name="Shape 337"/>
          <p:cNvSpPr txBox="1"/>
          <p:nvPr/>
        </p:nvSpPr>
        <p:spPr>
          <a:xfrm>
            <a:off x="4467400" y="2043650"/>
            <a:ext cx="4399799" cy="3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Template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/>
        </p:nvSpPr>
        <p:spPr>
          <a:xfrm>
            <a:off x="0" y="248000"/>
            <a:ext cx="9144000" cy="413999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43" name="Shape 3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4024" y="275012"/>
            <a:ext cx="1443299" cy="3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Shape 344"/>
          <p:cNvSpPr txBox="1"/>
          <p:nvPr>
            <p:ph idx="1" type="body"/>
          </p:nvPr>
        </p:nvSpPr>
        <p:spPr>
          <a:xfrm>
            <a:off x="786450" y="1247949"/>
            <a:ext cx="7772400" cy="624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BIBLIOGRAFÍA</a:t>
            </a:r>
          </a:p>
        </p:txBody>
      </p:sp>
      <p:sp>
        <p:nvSpPr>
          <p:cNvPr id="345" name="Shape 345"/>
          <p:cNvSpPr txBox="1"/>
          <p:nvPr>
            <p:ph idx="2" type="body"/>
          </p:nvPr>
        </p:nvSpPr>
        <p:spPr>
          <a:xfrm>
            <a:off x="657195" y="2364175"/>
            <a:ext cx="3771600" cy="35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Clr>
                <a:srgbClr val="6AA84F"/>
              </a:buClr>
              <a:buSzPct val="109090"/>
              <a:buChar char="●"/>
            </a:pPr>
            <a:r>
              <a:rPr lang="es-ES" sz="1100">
                <a:solidFill>
                  <a:srgbClr val="6AA84F"/>
                </a:solidFill>
              </a:rPr>
              <a:t>Página principal de Angular</a:t>
            </a:r>
            <a:r>
              <a:rPr lang="es-ES" sz="1100"/>
              <a:t>:</a:t>
            </a:r>
            <a:r>
              <a:rPr lang="es-ES" sz="1100">
                <a:hlinkClick r:id="rId4"/>
              </a:rPr>
              <a:t> </a:t>
            </a:r>
            <a:r>
              <a:rPr lang="es-ES" sz="1100">
                <a:solidFill>
                  <a:schemeClr val="hlink"/>
                </a:solidFill>
                <a:hlinkClick r:id="rId5"/>
              </a:rPr>
              <a:t>https://angularjs.org/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Shape 346"/>
          <p:cNvSpPr txBox="1"/>
          <p:nvPr>
            <p:ph idx="3" type="body"/>
          </p:nvPr>
        </p:nvSpPr>
        <p:spPr>
          <a:xfrm>
            <a:off x="664220" y="2678350"/>
            <a:ext cx="7881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04800" lvl="0" marL="457200" rtl="0">
              <a:spcBef>
                <a:spcPts val="0"/>
              </a:spcBef>
              <a:buClr>
                <a:srgbClr val="6AA84F"/>
              </a:buClr>
              <a:buSzPct val="100000"/>
              <a:buChar char="●"/>
            </a:pPr>
            <a:r>
              <a:rPr lang="es-ES" sz="12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Blog de Beeva: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s-ES" sz="1100">
                <a:solidFill>
                  <a:schemeClr val="hlink"/>
                </a:solidFill>
                <a:hlinkClick r:id="rId6"/>
              </a:rPr>
              <a:t>https://www.beeva.com/beeva-view/tecnologia/buenas-practicas-de-angular-en-nimble/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s-ES" sz="1100">
                <a:solidFill>
                  <a:schemeClr val="hlink"/>
                </a:solidFill>
                <a:hlinkClick r:id="rId7"/>
              </a:rPr>
              <a:t>https://www.beeva.com/beeva-view/tecnologia/angular-en-nimble-creando-formularios-con-directivas/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s-ES" sz="1100">
                <a:solidFill>
                  <a:schemeClr val="hlink"/>
                </a:solidFill>
                <a:hlinkClick r:id="rId8"/>
              </a:rPr>
              <a:t>https://www.beeva.com/beeva-view/tecnologia/angular-en-nimble-trabajando-con-clases-objetos-e-instancias/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Shape 347"/>
          <p:cNvSpPr txBox="1"/>
          <p:nvPr>
            <p:ph idx="4" type="body"/>
          </p:nvPr>
        </p:nvSpPr>
        <p:spPr>
          <a:xfrm>
            <a:off x="291850" y="329000"/>
            <a:ext cx="61814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ANGULAR 2015 (Kata nivel básico)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Shape 3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0434" y="1562441"/>
            <a:ext cx="4643130" cy="9958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Shape 3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4001" y="3212371"/>
            <a:ext cx="1476000" cy="457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Shape 358"/>
          <p:cNvSpPr txBox="1"/>
          <p:nvPr/>
        </p:nvSpPr>
        <p:spPr>
          <a:xfrm>
            <a:off x="5164012" y="629532"/>
            <a:ext cx="3250500" cy="554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E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Fernando Castro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5164005" y="1099775"/>
            <a:ext cx="1809300" cy="27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ES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Front Developer</a:t>
            </a:r>
            <a:r>
              <a:rPr b="0" baseline="0" i="0" lang="es-ES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in BEEVA</a:t>
            </a:r>
          </a:p>
        </p:txBody>
      </p:sp>
      <p:sp>
        <p:nvSpPr>
          <p:cNvPr id="360" name="Shape 360"/>
          <p:cNvSpPr txBox="1"/>
          <p:nvPr/>
        </p:nvSpPr>
        <p:spPr>
          <a:xfrm>
            <a:off x="5164005" y="1334145"/>
            <a:ext cx="2088900" cy="27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s-ES" sz="1200" u="sng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fern</a:t>
            </a:r>
            <a:r>
              <a:rPr lang="es-ES" sz="1200" u="sng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ando.castro@</a:t>
            </a:r>
            <a:r>
              <a:rPr b="0" baseline="0" i="0" lang="es-ES" sz="1200" u="sng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beeva.com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rgbClr val="6464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Shape 361"/>
          <p:cNvSpPr txBox="1"/>
          <p:nvPr/>
        </p:nvSpPr>
        <p:spPr>
          <a:xfrm>
            <a:off x="1538144" y="629532"/>
            <a:ext cx="3250500" cy="554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E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Juan Ferrer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1538137" y="1099775"/>
            <a:ext cx="2343900" cy="27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ES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Software engineer </a:t>
            </a:r>
            <a:r>
              <a:rPr b="0" baseline="0" i="0" lang="es-ES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in BEEVA</a:t>
            </a:r>
          </a:p>
        </p:txBody>
      </p:sp>
      <p:sp>
        <p:nvSpPr>
          <p:cNvPr id="363" name="Shape 363"/>
          <p:cNvSpPr txBox="1"/>
          <p:nvPr/>
        </p:nvSpPr>
        <p:spPr>
          <a:xfrm>
            <a:off x="1538137" y="1334145"/>
            <a:ext cx="2088900" cy="27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200" u="sng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juan.ferrer@beeva.com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 u="sng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/>
        </p:nvSpPr>
        <p:spPr>
          <a:xfrm>
            <a:off x="0" y="248000"/>
            <a:ext cx="9144000" cy="413999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4024" y="275012"/>
            <a:ext cx="1443299" cy="3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714550"/>
            <a:ext cx="77724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Introducción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Conceptos</a:t>
            </a:r>
          </a:p>
        </p:txBody>
      </p:sp>
      <p:sp>
        <p:nvSpPr>
          <p:cNvPr id="156" name="Shape 156"/>
          <p:cNvSpPr txBox="1"/>
          <p:nvPr>
            <p:ph idx="2" type="body"/>
          </p:nvPr>
        </p:nvSpPr>
        <p:spPr>
          <a:xfrm>
            <a:off x="291850" y="329000"/>
            <a:ext cx="61814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ANGULAR 2015 (Kata nivel básico)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173550" y="1920475"/>
            <a:ext cx="4213500" cy="3003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6AA84F"/>
              </a:buClr>
              <a:buSzPct val="100000"/>
              <a:buFont typeface="Calibri"/>
            </a:pPr>
            <a:r>
              <a:rPr b="1"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Template</a:t>
            </a: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HTML con valores añadidos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6AA84F"/>
              </a:buClr>
              <a:buSzPct val="100000"/>
              <a:buFont typeface="Calibri"/>
            </a:pPr>
            <a:r>
              <a:rPr b="1"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Directivas</a:t>
            </a: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HTML extendido con atributos y elementos personalizados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6AA84F"/>
              </a:buClr>
              <a:buSzPct val="100000"/>
              <a:buFont typeface="Calibri"/>
            </a:pPr>
            <a:r>
              <a:rPr b="1"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los datos que se mostrarán en la vista y con los cuales el usuario interactúa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6AA84F"/>
              </a:buClr>
              <a:buSzPct val="100000"/>
              <a:buFont typeface="Calibri"/>
            </a:pPr>
            <a:r>
              <a:rPr b="1"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Scope</a:t>
            </a: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contexto donde se almacena el modelo para que controladores, directivas y expresiones puedan acceder a él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6AA84F"/>
              </a:buClr>
              <a:buSzPct val="100000"/>
              <a:buFont typeface="Calibri"/>
            </a:pPr>
            <a:r>
              <a:rPr b="1"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Expresiones</a:t>
            </a: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acceso a variables y funciones desde el scope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6AA84F"/>
              </a:buClr>
              <a:buSzPct val="100000"/>
              <a:buFont typeface="Calibri"/>
            </a:pPr>
            <a:r>
              <a:rPr b="1"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Compilador</a:t>
            </a: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traduce el template e instancia directivas y expresiones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6AA84F"/>
              </a:buClr>
              <a:buSzPct val="100000"/>
              <a:buFont typeface="Calibri"/>
            </a:pPr>
            <a:r>
              <a:rPr b="1"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Filtros</a:t>
            </a: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formatea el valor de una expresión para mostrarla al usuario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4387050" y="1923025"/>
            <a:ext cx="4499099" cy="2998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6AA84F"/>
              </a:buClr>
              <a:buSzPct val="100000"/>
              <a:buFont typeface="Calibri"/>
            </a:pPr>
            <a:r>
              <a:rPr b="1"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Vista</a:t>
            </a: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lo que el usuario ve (el DOM)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6AA84F"/>
              </a:buClr>
              <a:buSzPct val="100000"/>
              <a:buFont typeface="Calibri"/>
            </a:pPr>
            <a:r>
              <a:rPr b="1"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binding</a:t>
            </a: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sincronización de los datos entre el modelo y la vista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6AA84F"/>
              </a:buClr>
              <a:buSzPct val="100000"/>
              <a:buFont typeface="Calibri"/>
            </a:pPr>
            <a:r>
              <a:rPr b="1"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Controlador</a:t>
            </a: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la lógica de negocio que hay detrás de la vista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6AA84F"/>
              </a:buClr>
              <a:buSzPct val="100000"/>
              <a:buFont typeface="Calibri"/>
            </a:pPr>
            <a:r>
              <a:rPr b="1"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Inyección de dependencias</a:t>
            </a: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crea y deja disponibles objetos y funciones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6AA84F"/>
              </a:buClr>
              <a:buSzPct val="100000"/>
              <a:buFont typeface="Calibri"/>
            </a:pPr>
            <a:r>
              <a:rPr b="1"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Inyector</a:t>
            </a: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contenedor de la dependencia a inyectar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6AA84F"/>
              </a:buClr>
              <a:buSzPct val="100000"/>
              <a:buFont typeface="Calibri"/>
            </a:pPr>
            <a:r>
              <a:rPr b="1"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Módulo</a:t>
            </a: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contenedor para la diferentes partes de la aplicación incluyendo controladores, servicios, filtros y directivas que configuran el inyector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6AA84F"/>
              </a:buClr>
              <a:buSzPct val="100000"/>
              <a:buFont typeface="Calibri"/>
            </a:pPr>
            <a:r>
              <a:rPr b="1"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Servicio</a:t>
            </a: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lógica de negocio reusable e independiente de las vistas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/>
        </p:nvSpPr>
        <p:spPr>
          <a:xfrm>
            <a:off x="0" y="248000"/>
            <a:ext cx="9144000" cy="413999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4024" y="275012"/>
            <a:ext cx="1443299" cy="3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714550"/>
            <a:ext cx="77724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Binding</a:t>
            </a:r>
          </a:p>
        </p:txBody>
      </p:sp>
      <p:sp>
        <p:nvSpPr>
          <p:cNvPr id="166" name="Shape 166"/>
          <p:cNvSpPr txBox="1"/>
          <p:nvPr>
            <p:ph idx="2" type="body"/>
          </p:nvPr>
        </p:nvSpPr>
        <p:spPr>
          <a:xfrm>
            <a:off x="291850" y="329000"/>
            <a:ext cx="61814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ANGULAR 2015 (Kata nivel básico)</a:t>
            </a:r>
          </a:p>
        </p:txBody>
      </p:sp>
      <p:pic>
        <p:nvPicPr>
          <p:cNvPr id="167" name="Shape 1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441" y="2286652"/>
            <a:ext cx="3055534" cy="194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Shape 1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8244" y="2286652"/>
            <a:ext cx="2686758" cy="19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38850" y="2373343"/>
            <a:ext cx="2982599" cy="1759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/>
        </p:nvSpPr>
        <p:spPr>
          <a:xfrm>
            <a:off x="0" y="248000"/>
            <a:ext cx="9144000" cy="413999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4024" y="275012"/>
            <a:ext cx="1443299" cy="3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714550"/>
            <a:ext cx="77724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Controladores</a:t>
            </a:r>
          </a:p>
        </p:txBody>
      </p:sp>
      <p:sp>
        <p:nvSpPr>
          <p:cNvPr id="177" name="Shape 177"/>
          <p:cNvSpPr txBox="1"/>
          <p:nvPr>
            <p:ph idx="2" type="body"/>
          </p:nvPr>
        </p:nvSpPr>
        <p:spPr>
          <a:xfrm>
            <a:off x="291850" y="329000"/>
            <a:ext cx="61814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ANGULAR 2015 (Kata nivel básico)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173550" y="1966800"/>
            <a:ext cx="5374199" cy="2789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6AA84F"/>
              </a:buClr>
              <a:buFont typeface="Calibri"/>
              <a:buChar char="●"/>
            </a:pPr>
            <a:r>
              <a:rPr lang="es-ES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En Angular se usan para aumentar el scope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6AA84F"/>
              </a:buClr>
              <a:buFont typeface="Calibri"/>
              <a:buChar char="●"/>
            </a:pPr>
            <a:r>
              <a:rPr lang="es-ES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Se adjunta en el DOM con </a:t>
            </a:r>
            <a:r>
              <a:rPr i="1" lang="es-ES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ng-controller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6AA84F"/>
              </a:buClr>
              <a:buFont typeface="Calibri"/>
              <a:buChar char="●"/>
            </a:pPr>
            <a:r>
              <a:rPr lang="es-ES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Usaremos controladores para:</a:t>
            </a:r>
          </a:p>
          <a:p>
            <a: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Font typeface="Calibri"/>
              <a:buChar char="○"/>
            </a:pPr>
            <a:r>
              <a:rPr lang="es-ES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Establecer el estado inicial del scope</a:t>
            </a:r>
          </a:p>
          <a:p>
            <a: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Font typeface="Calibri"/>
              <a:buChar char="○"/>
            </a:pPr>
            <a:r>
              <a:rPr lang="es-ES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Añadir comportamiento al scope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6AA84F"/>
              </a:buClr>
              <a:buFont typeface="Calibri"/>
              <a:buChar char="●"/>
            </a:pPr>
            <a:r>
              <a:rPr lang="es-ES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No los usaremos para:</a:t>
            </a:r>
          </a:p>
          <a:p>
            <a: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Font typeface="Calibri"/>
              <a:buChar char="○"/>
            </a:pPr>
            <a:r>
              <a:rPr lang="es-ES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Manipular el DOM. Solo lógica de negocio</a:t>
            </a:r>
          </a:p>
          <a:p>
            <a: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Font typeface="Calibri"/>
              <a:buChar char="○"/>
            </a:pPr>
            <a:r>
              <a:rPr lang="es-ES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Formatear  inputs</a:t>
            </a:r>
          </a:p>
          <a:p>
            <a: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Font typeface="Calibri"/>
              <a:buChar char="○"/>
            </a:pPr>
            <a:r>
              <a:rPr lang="es-ES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Filtrar las salidas</a:t>
            </a:r>
          </a:p>
          <a:p>
            <a:pPr indent="-298450" lvl="1" marL="914400" rtl="0">
              <a:spcBef>
                <a:spcPts val="0"/>
              </a:spcBef>
              <a:buClr>
                <a:schemeClr val="dk1"/>
              </a:buClr>
              <a:buFont typeface="Calibri"/>
              <a:buChar char="○"/>
            </a:pP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Compartir código o estados entre controladores</a:t>
            </a:r>
          </a:p>
          <a:p>
            <a:pPr indent="-298450" lvl="1" marL="914400" rtl="0">
              <a:spcBef>
                <a:spcPts val="0"/>
              </a:spcBef>
              <a:buClr>
                <a:schemeClr val="dk1"/>
              </a:buClr>
              <a:buFont typeface="Calibri"/>
              <a:buChar char="○"/>
            </a:pP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Gestionar los ciclos de vida de otros componentes</a:t>
            </a:r>
          </a:p>
        </p:txBody>
      </p:sp>
      <p:pic>
        <p:nvPicPr>
          <p:cNvPr id="179" name="Shape 1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1568" y="1700700"/>
            <a:ext cx="5099556" cy="3131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/>
        </p:nvSpPr>
        <p:spPr>
          <a:xfrm>
            <a:off x="0" y="248000"/>
            <a:ext cx="9144000" cy="413999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4024" y="275012"/>
            <a:ext cx="1443299" cy="3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714550"/>
            <a:ext cx="77724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Scope</a:t>
            </a:r>
          </a:p>
        </p:txBody>
      </p:sp>
      <p:sp>
        <p:nvSpPr>
          <p:cNvPr id="187" name="Shape 187"/>
          <p:cNvSpPr txBox="1"/>
          <p:nvPr>
            <p:ph idx="2" type="body"/>
          </p:nvPr>
        </p:nvSpPr>
        <p:spPr>
          <a:xfrm>
            <a:off x="291850" y="329000"/>
            <a:ext cx="61814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ANGULAR 2015 (Kata nivel básico)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291850" y="1560775"/>
            <a:ext cx="85755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scope es un contexto donde se almacena el modelo para que controladores, directivas y expresiones puedan acceder a él.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4035900" y="2635600"/>
            <a:ext cx="4907700" cy="2251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6AA84F"/>
              </a:buClr>
              <a:buFont typeface="Calibri"/>
            </a:pP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Hay dos tipos: </a:t>
            </a:r>
            <a:r>
              <a:rPr i="1"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child scope</a:t>
            </a: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i="1"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isolated scope</a:t>
            </a: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6AA84F"/>
              </a:buClr>
              <a:buFont typeface="Calibri"/>
            </a:pP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Proveen un contexto en el cual las expresiones pueden ser evaluadas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6AA84F"/>
              </a:buClr>
              <a:buFont typeface="Calibri"/>
            </a:pPr>
            <a:r>
              <a:rPr lang="es-ES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Los scopes nos proveen de APIs (</a:t>
            </a:r>
            <a:r>
              <a:rPr b="1" lang="es-ES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$watch</a:t>
            </a:r>
            <a:r>
              <a:rPr lang="es-ES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) para observar las mutaciones del modelo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6AA84F"/>
              </a:buClr>
              <a:buFont typeface="Calibri"/>
            </a:pP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scopes nos proveen de APIs (</a:t>
            </a:r>
            <a:r>
              <a:rPr b="1"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$apply</a:t>
            </a: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para propagar cualquier cambio del modelo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Shape 190"/>
          <p:cNvPicPr preferRelativeResize="0"/>
          <p:nvPr/>
        </p:nvPicPr>
        <p:blipFill rotWithShape="1">
          <a:blip r:embed="rId4">
            <a:alphaModFix/>
          </a:blip>
          <a:srcRect b="0" l="0" r="0" t="3781"/>
          <a:stretch/>
        </p:blipFill>
        <p:spPr>
          <a:xfrm>
            <a:off x="163464" y="2280690"/>
            <a:ext cx="3962974" cy="26066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/>
        </p:nvSpPr>
        <p:spPr>
          <a:xfrm>
            <a:off x="0" y="248000"/>
            <a:ext cx="9144000" cy="413999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4024" y="275012"/>
            <a:ext cx="1443299" cy="3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714550"/>
            <a:ext cx="77724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Scope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Jerarquías</a:t>
            </a:r>
          </a:p>
        </p:txBody>
      </p:sp>
      <p:sp>
        <p:nvSpPr>
          <p:cNvPr id="198" name="Shape 198"/>
          <p:cNvSpPr txBox="1"/>
          <p:nvPr>
            <p:ph idx="2" type="body"/>
          </p:nvPr>
        </p:nvSpPr>
        <p:spPr>
          <a:xfrm>
            <a:off x="291850" y="329000"/>
            <a:ext cx="61814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ANGULAR 2015 (Kata nivel básico)</a:t>
            </a:r>
          </a:p>
        </p:txBody>
      </p:sp>
      <p:pic>
        <p:nvPicPr>
          <p:cNvPr id="199" name="Shape 1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0025" y="1886874"/>
            <a:ext cx="4393500" cy="245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Shape 200"/>
          <p:cNvSpPr txBox="1"/>
          <p:nvPr/>
        </p:nvSpPr>
        <p:spPr>
          <a:xfrm>
            <a:off x="249750" y="1904000"/>
            <a:ext cx="4300200" cy="2459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6AA84F"/>
              </a:buClr>
              <a:buFont typeface="Calibri"/>
            </a:pPr>
            <a:r>
              <a:rPr lang="es-ES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Cada aplicación Angular tiene un </a:t>
            </a:r>
            <a:r>
              <a:rPr i="1" lang="es-ES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root scope,</a:t>
            </a:r>
            <a:r>
              <a:rPr lang="es-ES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pero puede tener muchos </a:t>
            </a:r>
            <a:r>
              <a:rPr i="1" lang="es-ES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child scopes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6AA84F"/>
              </a:buClr>
              <a:buFont typeface="Calibri"/>
            </a:pP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Angular inserta automáticamente una clase </a:t>
            </a:r>
            <a:r>
              <a:rPr i="1"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ng-scope</a:t>
            </a: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 los elementos donde se adjuntan scopes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6AA84F"/>
              </a:buClr>
              <a:buFont typeface="Calibri"/>
            </a:pP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root scope se aloja en el DOM con la directiva </a:t>
            </a:r>
            <a:r>
              <a:rPr i="1"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ng-app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249750" y="4498850"/>
            <a:ext cx="8693700" cy="413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*A modo debug, poniendo </a:t>
            </a:r>
            <a:r>
              <a:rPr i="1"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angular.element($0).scope()</a:t>
            </a: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 la consola obtendremos el scope asociado a la etiqueta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/>
        </p:nvSpPr>
        <p:spPr>
          <a:xfrm>
            <a:off x="0" y="248000"/>
            <a:ext cx="9144000" cy="413999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4024" y="275012"/>
            <a:ext cx="1443299" cy="3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714550"/>
            <a:ext cx="77724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Scope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Eventos</a:t>
            </a:r>
          </a:p>
        </p:txBody>
      </p:sp>
      <p:sp>
        <p:nvSpPr>
          <p:cNvPr id="209" name="Shape 209"/>
          <p:cNvSpPr txBox="1"/>
          <p:nvPr>
            <p:ph idx="2" type="body"/>
          </p:nvPr>
        </p:nvSpPr>
        <p:spPr>
          <a:xfrm>
            <a:off x="291850" y="329000"/>
            <a:ext cx="61814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ANGULAR 2015 (Kata nivel básico)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3913675" y="2432200"/>
            <a:ext cx="4877400" cy="2425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6AA84F"/>
              </a:buClr>
              <a:buFont typeface="Calibri"/>
              <a:buChar char="●"/>
            </a:pPr>
            <a:r>
              <a:rPr b="1" lang="es-ES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$broadcast</a:t>
            </a:r>
            <a:r>
              <a:rPr lang="es-ES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: transmite un evento hacia todos los </a:t>
            </a:r>
            <a:r>
              <a:rPr i="1" lang="es-ES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child scopes</a:t>
            </a:r>
            <a:r>
              <a:rPr lang="es-ES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a partir del scope </a:t>
            </a: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desde </a:t>
            </a:r>
            <a:r>
              <a:rPr lang="es-ES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donde se lanza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6AA84F"/>
              </a:buClr>
              <a:buFont typeface="Calibri"/>
              <a:buChar char="●"/>
            </a:pPr>
            <a:r>
              <a:rPr b="1" lang="es-ES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$emit</a:t>
            </a:r>
            <a:r>
              <a:rPr lang="es-ES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: emite un evento hacia los </a:t>
            </a:r>
            <a:r>
              <a:rPr i="1" lang="es-ES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parent scopes</a:t>
            </a:r>
            <a:r>
              <a:rPr lang="es-ES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a partir del scope desde donde se lanza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6AA84F"/>
              </a:buClr>
              <a:buFont typeface="Calibri"/>
              <a:buChar char="●"/>
            </a:pPr>
            <a:r>
              <a:rPr b="1" lang="es-ES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$on</a:t>
            </a:r>
            <a:r>
              <a:rPr lang="es-ES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: escucha cualquier evento que pueda ser lanzado y permite adjuntar una función (</a:t>
            </a:r>
            <a:r>
              <a:rPr i="1" lang="es-ES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listener</a:t>
            </a:r>
            <a:r>
              <a:rPr lang="es-ES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pic>
        <p:nvPicPr>
          <p:cNvPr id="211" name="Shape 2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675" y="2432500"/>
            <a:ext cx="3402100" cy="24252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 txBox="1"/>
          <p:nvPr/>
        </p:nvSpPr>
        <p:spPr>
          <a:xfrm>
            <a:off x="291850" y="1776425"/>
            <a:ext cx="8575500" cy="413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scopes pueden propagar eventos de manera similar a los eventos del DOM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/>
        </p:nvSpPr>
        <p:spPr>
          <a:xfrm>
            <a:off x="0" y="248000"/>
            <a:ext cx="9144000" cy="413999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18" name="Shape 2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4024" y="275012"/>
            <a:ext cx="1443299" cy="3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Shape 219"/>
          <p:cNvSpPr txBox="1"/>
          <p:nvPr>
            <p:ph idx="1" type="body"/>
          </p:nvPr>
        </p:nvSpPr>
        <p:spPr>
          <a:xfrm>
            <a:off x="291850" y="329000"/>
            <a:ext cx="61814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ANGULAR 2015 (Kata nivel básico)</a:t>
            </a:r>
          </a:p>
        </p:txBody>
      </p:sp>
      <p:pic>
        <p:nvPicPr>
          <p:cNvPr id="220" name="Shape 2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2912" y="694439"/>
            <a:ext cx="4418175" cy="442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seño personalizado">
  <a:themeElements>
    <a:clrScheme name="BEEVA 1">
      <a:dk1>
        <a:srgbClr val="333333"/>
      </a:dk1>
      <a:lt1>
        <a:srgbClr val="FFFFFF"/>
      </a:lt1>
      <a:dk2>
        <a:srgbClr val="646464"/>
      </a:dk2>
      <a:lt2>
        <a:srgbClr val="FFFFFF"/>
      </a:lt2>
      <a:accent1>
        <a:srgbClr val="AAAAAA"/>
      </a:accent1>
      <a:accent2>
        <a:srgbClr val="FFD539"/>
      </a:accent2>
      <a:accent3>
        <a:srgbClr val="AECDE5"/>
      </a:accent3>
      <a:accent4>
        <a:srgbClr val="F8B3B5"/>
      </a:accent4>
      <a:accent5>
        <a:srgbClr val="D9DC53"/>
      </a:accent5>
      <a:accent6>
        <a:srgbClr val="B6DAE1"/>
      </a:accent6>
      <a:hlink>
        <a:srgbClr val="AECDE5"/>
      </a:hlink>
      <a:folHlink>
        <a:srgbClr val="D9DC5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iseño personalizado">
  <a:themeElements>
    <a:clrScheme name="BEEVA 1">
      <a:dk1>
        <a:srgbClr val="333333"/>
      </a:dk1>
      <a:lt1>
        <a:srgbClr val="FFFFFF"/>
      </a:lt1>
      <a:dk2>
        <a:srgbClr val="646464"/>
      </a:dk2>
      <a:lt2>
        <a:srgbClr val="FFFFFF"/>
      </a:lt2>
      <a:accent1>
        <a:srgbClr val="AAAAAA"/>
      </a:accent1>
      <a:accent2>
        <a:srgbClr val="FFD539"/>
      </a:accent2>
      <a:accent3>
        <a:srgbClr val="AECDE5"/>
      </a:accent3>
      <a:accent4>
        <a:srgbClr val="F8B3B5"/>
      </a:accent4>
      <a:accent5>
        <a:srgbClr val="D9DC53"/>
      </a:accent5>
      <a:accent6>
        <a:srgbClr val="B6DAE1"/>
      </a:accent6>
      <a:hlink>
        <a:srgbClr val="AECDE5"/>
      </a:hlink>
      <a:folHlink>
        <a:srgbClr val="D9DC5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