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3" r:id="rId3"/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3.jpg"/><Relationship Id="rId6" Type="http://schemas.openxmlformats.org/officeDocument/2006/relationships/hyperlink" Target="mailto:hablemos@beeva.com" TargetMode="External"/><Relationship Id="rId7" Type="http://schemas.openxmlformats.org/officeDocument/2006/relationships/hyperlink" Target="http://www.beeva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beeva.com" TargetMode="External"/><Relationship Id="rId3" Type="http://schemas.openxmlformats.org/officeDocument/2006/relationships/hyperlink" Target="mailto:hablemos@beeva.com" TargetMode="External"/><Relationship Id="rId4" Type="http://schemas.openxmlformats.org/officeDocument/2006/relationships/image" Target="../media/image2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2" Type="http://schemas.openxmlformats.org/officeDocument/2006/relationships/image" Target="../media/image30.png"/><Relationship Id="rId9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jpg"/><Relationship Id="rId6" Type="http://schemas.openxmlformats.org/officeDocument/2006/relationships/hyperlink" Target="mailto:hablemos@beeva.com" TargetMode="External"/><Relationship Id="rId7" Type="http://schemas.openxmlformats.org/officeDocument/2006/relationships/hyperlink" Target="http://www.beeva.com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4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www.beeva.com" TargetMode="External"/><Relationship Id="rId3" Type="http://schemas.openxmlformats.org/officeDocument/2006/relationships/hyperlink" Target="mailto:hablemos@beeva.com" TargetMode="External"/><Relationship Id="rId4" Type="http://schemas.openxmlformats.org/officeDocument/2006/relationships/image" Target="../media/image45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2" Type="http://schemas.openxmlformats.org/officeDocument/2006/relationships/image" Target="../media/image53.png"/><Relationship Id="rId9" Type="http://schemas.openxmlformats.org/officeDocument/2006/relationships/image" Target="../media/image50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beeva.com" TargetMode="External"/><Relationship Id="rId3" Type="http://schemas.openxmlformats.org/officeDocument/2006/relationships/hyperlink" Target="mailto:hablemos@beeva.com" TargetMode="External"/><Relationship Id="rId4" Type="http://schemas.openxmlformats.org/officeDocument/2006/relationships/image" Target="../media/image11.png"/><Relationship Id="rId11" Type="http://schemas.openxmlformats.org/officeDocument/2006/relationships/image" Target="../media/image05.png"/><Relationship Id="rId10" Type="http://schemas.openxmlformats.org/officeDocument/2006/relationships/image" Target="../media/image07.png"/><Relationship Id="rId12" Type="http://schemas.openxmlformats.org/officeDocument/2006/relationships/image" Target="../media/image12.png"/><Relationship Id="rId9" Type="http://schemas.openxmlformats.org/officeDocument/2006/relationships/image" Target="../media/image09.png"/><Relationship Id="rId5" Type="http://schemas.openxmlformats.org/officeDocument/2006/relationships/image" Target="../media/image08.png"/><Relationship Id="rId6" Type="http://schemas.openxmlformats.org/officeDocument/2006/relationships/image" Target="../media/image26.png"/><Relationship Id="rId7" Type="http://schemas.openxmlformats.org/officeDocument/2006/relationships/image" Target="../media/image06.png"/><Relationship Id="rId8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hyperlink" Target="mailto:hablemos@beeva.com" TargetMode="External"/><Relationship Id="rId7" Type="http://schemas.openxmlformats.org/officeDocument/2006/relationships/hyperlink" Target="http://www.beeva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hape 15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16" name="Shape 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9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76" y="4252142"/>
            <a:ext cx="2047199" cy="8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5945037" y="4369587"/>
            <a:ext cx="2945699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Avenida de Burgos 16 D, 28036 Madrid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hablemos@beeva.com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www.beeva.com</a:t>
            </a: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5945037" y="4108023"/>
            <a:ext cx="29456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b="1" baseline="0" i="0" lang="es-ES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r>
              <a:rPr b="1" baseline="0" i="0" lang="es-ES" sz="11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CHANGE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Índic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1129855" y="1763766"/>
            <a:ext cx="7328342" cy="2497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2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685800" y="1219498"/>
            <a:ext cx="7772400" cy="4320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685800" y="1763766"/>
            <a:ext cx="444056" cy="2493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Índic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1219498"/>
            <a:ext cx="7772400" cy="4320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129855" y="1730239"/>
            <a:ext cx="336482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685800" y="1730239"/>
            <a:ext cx="44405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5093373" y="1730239"/>
            <a:ext cx="336482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4649317" y="1730239"/>
            <a:ext cx="444056" cy="2614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6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ción 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4486281" y="57227"/>
            <a:ext cx="4573085" cy="3769862"/>
            <a:chOff x="3768412" y="-962608"/>
            <a:chExt cx="5224114" cy="4306543"/>
          </a:xfrm>
        </p:grpSpPr>
        <p:pic>
          <p:nvPicPr>
            <p:cNvPr id="113" name="Shape 1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628" cy="3255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Shape 1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133" cy="1655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Shape 1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133" cy="16551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Shape 116"/>
          <p:cNvSpPr txBox="1"/>
          <p:nvPr>
            <p:ph type="ctrTitle"/>
          </p:nvPr>
        </p:nvSpPr>
        <p:spPr>
          <a:xfrm>
            <a:off x="4486280" y="2116843"/>
            <a:ext cx="2849911" cy="357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4486280" y="2463473"/>
            <a:ext cx="2849910" cy="28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texto+pi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1730347"/>
            <a:ext cx="7772400" cy="2689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6700" marL="3429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1pPr>
            <a:lvl2pPr indent="-266700" marL="8001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2pPr>
            <a:lvl3pPr indent="-266700" marL="12573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3pPr>
            <a:lvl4pPr indent="-266700" marL="17145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4pPr>
            <a:lvl5pPr indent="-266700" marL="21717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2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685800" y="1219498"/>
            <a:ext cx="7772400" cy="4320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pi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685800" y="287456"/>
            <a:ext cx="7772400" cy="302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685800" y="606239"/>
            <a:ext cx="7772400" cy="303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pi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579403" y="4541394"/>
            <a:ext cx="21044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www.beeva.com</a:t>
            </a:r>
            <a:r>
              <a:rPr b="0" baseline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9" name="Shape 129"/>
          <p:cNvSpPr/>
          <p:nvPr/>
        </p:nvSpPr>
        <p:spPr>
          <a:xfrm>
            <a:off x="3579403" y="4341625"/>
            <a:ext cx="210447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hablemos@beeva.com</a:t>
            </a:r>
            <a:r>
              <a:rPr b="0" baseline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4223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791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4898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8344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8007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14560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1114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07669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21453" y="3846573"/>
            <a:ext cx="307985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Shape 468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469" name="Shape 46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Shape 4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Shape 4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2" name="Shape 472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3" name="Shape 473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474" name="Shape 4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76" y="4252142"/>
            <a:ext cx="2047199" cy="8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5945037" y="4369587"/>
            <a:ext cx="2945699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Avenida de Burgos 16 D, 28036 Madrid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hablemos@beeva.com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www.beeva.com</a:t>
            </a: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5945037" y="4108023"/>
            <a:ext cx="29456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b="1" baseline="0" i="0" lang="es-ES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r>
              <a:rPr b="1" baseline="0" i="0" lang="es-ES" sz="11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CHANGE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Índice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1129855" y="1763766"/>
            <a:ext cx="73284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79" name="Shape 4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1" name="Shape 481"/>
          <p:cNvSpPr txBox="1"/>
          <p:nvPr>
            <p:ph idx="2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82" name="Shape 482"/>
          <p:cNvSpPr txBox="1"/>
          <p:nvPr>
            <p:ph idx="3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83" name="Shape 483"/>
          <p:cNvSpPr txBox="1"/>
          <p:nvPr>
            <p:ph idx="4" type="body"/>
          </p:nvPr>
        </p:nvSpPr>
        <p:spPr>
          <a:xfrm>
            <a:off x="685800" y="1763766"/>
            <a:ext cx="444000" cy="249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Índic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1129855" y="1763766"/>
            <a:ext cx="73284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685800" y="1763766"/>
            <a:ext cx="444000" cy="249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Índice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Shape 4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487" name="Shape 487"/>
          <p:cNvSpPr txBox="1"/>
          <p:nvPr>
            <p:ph idx="2" type="body"/>
          </p:nvPr>
        </p:nvSpPr>
        <p:spPr>
          <a:xfrm>
            <a:off x="1129855" y="1730239"/>
            <a:ext cx="33648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8" name="Shape 488"/>
          <p:cNvSpPr txBox="1"/>
          <p:nvPr>
            <p:ph idx="3" type="body"/>
          </p:nvPr>
        </p:nvSpPr>
        <p:spPr>
          <a:xfrm>
            <a:off x="685800" y="1730239"/>
            <a:ext cx="4440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9" name="Shape 489"/>
          <p:cNvSpPr txBox="1"/>
          <p:nvPr>
            <p:ph idx="4" type="body"/>
          </p:nvPr>
        </p:nvSpPr>
        <p:spPr>
          <a:xfrm>
            <a:off x="5093373" y="1730239"/>
            <a:ext cx="33648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0" name="Shape 490"/>
          <p:cNvSpPr txBox="1"/>
          <p:nvPr>
            <p:ph idx="5" type="body"/>
          </p:nvPr>
        </p:nvSpPr>
        <p:spPr>
          <a:xfrm>
            <a:off x="4649317" y="1730239"/>
            <a:ext cx="4440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91" name="Shape 4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3" name="Shape 493"/>
          <p:cNvSpPr txBox="1"/>
          <p:nvPr>
            <p:ph idx="6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ción 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Shape 4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497" name="Shape 4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8" name="Shape 49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Shape 4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0" name="Shape 500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1" name="Shape 501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texto+pie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1730347"/>
            <a:ext cx="7772400" cy="26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6700" marL="3429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1pPr>
            <a:lvl2pPr indent="-266700" marL="8001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2pPr>
            <a:lvl3pPr indent="-266700" marL="12573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3pPr>
            <a:lvl4pPr indent="-266700" marL="17145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4pPr>
            <a:lvl5pPr indent="-266700" marL="21717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04" name="Shape 5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6" name="Shape 506"/>
          <p:cNvSpPr txBox="1"/>
          <p:nvPr>
            <p:ph idx="2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07" name="Shape 507"/>
          <p:cNvSpPr txBox="1"/>
          <p:nvPr>
            <p:ph idx="3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pie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Shape 5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1" name="Shape 511"/>
          <p:cNvSpPr txBox="1"/>
          <p:nvPr>
            <p:ph idx="1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pie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Shape 5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3579403" y="4541394"/>
            <a:ext cx="2104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www.beeva.com</a:t>
            </a:r>
            <a:r>
              <a:rPr b="0" baseline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516" name="Shape 516"/>
          <p:cNvSpPr/>
          <p:nvPr/>
        </p:nvSpPr>
        <p:spPr>
          <a:xfrm>
            <a:off x="3579403" y="4341625"/>
            <a:ext cx="2104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hablemos@beeva.com</a:t>
            </a:r>
            <a:r>
              <a:rPr b="0" baseline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4223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791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4898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8344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8007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14560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1114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07669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21453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Índic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1129855" y="1730239"/>
            <a:ext cx="33648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685800" y="1730239"/>
            <a:ext cx="4440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4" type="body"/>
          </p:nvPr>
        </p:nvSpPr>
        <p:spPr>
          <a:xfrm>
            <a:off x="5093373" y="1730239"/>
            <a:ext cx="33648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5" type="body"/>
          </p:nvPr>
        </p:nvSpPr>
        <p:spPr>
          <a:xfrm>
            <a:off x="4649317" y="1730239"/>
            <a:ext cx="444000" cy="261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1pPr>
            <a:lvl2pPr indent="0" marL="4572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2pPr>
            <a:lvl3pPr indent="0" marL="9144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3pPr>
            <a:lvl4pPr indent="0" marL="13716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4pPr>
            <a:lvl5pPr indent="0" marL="1828800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Noto Symbo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6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ción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Shape 43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44" name="Shape 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Shape 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Shape 47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texto+pi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1730347"/>
            <a:ext cx="7772400" cy="268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6700" marL="3429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1pPr>
            <a:lvl2pPr indent="-266700" marL="8001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2pPr>
            <a:lvl3pPr indent="-266700" marL="12573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3pPr>
            <a:lvl4pPr indent="-266700" marL="17145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4pPr>
            <a:lvl5pPr indent="-266700" marL="2171700" rtl="0">
              <a:spcBef>
                <a:spcPts val="0"/>
              </a:spcBef>
              <a:buClr>
                <a:schemeClr val="accent3"/>
              </a:buClr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5800" y="1219498"/>
            <a:ext cx="7772400" cy="43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A0A0A0"/>
              </a:buClr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título+pi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ctrTitle"/>
          </p:nvPr>
        </p:nvSpPr>
        <p:spPr>
          <a:xfrm>
            <a:off x="685800" y="287456"/>
            <a:ext cx="77724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685800" y="606239"/>
            <a:ext cx="7772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40"/>
              </a:spcBef>
              <a:buClr>
                <a:srgbClr val="646464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ágina pi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043" y="4737517"/>
            <a:ext cx="1080000" cy="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579403" y="4541394"/>
            <a:ext cx="2104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www.beeva.com</a:t>
            </a:r>
            <a:r>
              <a:rPr b="0" baseline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63" name="Shape 63"/>
          <p:cNvSpPr/>
          <p:nvPr/>
        </p:nvSpPr>
        <p:spPr>
          <a:xfrm>
            <a:off x="3579403" y="4341625"/>
            <a:ext cx="2104499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hablemos@beeva.com</a:t>
            </a:r>
            <a:r>
              <a:rPr b="0" baseline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baseline="0" i="0" lang="es-ES" sz="1200" u="none" cap="none" strike="noStrike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4223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1791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4898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28344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8007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14560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11114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07669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21453" y="3846573"/>
            <a:ext cx="3081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rtada 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4486356" y="57207"/>
            <a:ext cx="4573160" cy="3769923"/>
            <a:chOff x="3768412" y="-962608"/>
            <a:chExt cx="5224080" cy="4306514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68412" y="88307"/>
              <a:ext cx="3255599" cy="3255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Shape 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14301" y="-962608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Shape 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37392" y="520589"/>
              <a:ext cx="1655099" cy="16550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Shape 78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220"/>
              </a:spcBef>
              <a:buClr>
                <a:schemeClr val="dk2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A0A0A0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A0A0A0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0A0A0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76" y="4252142"/>
            <a:ext cx="2047199" cy="8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5945037" y="4369587"/>
            <a:ext cx="2945699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Avenida de Burgos 16 D, 28036 Madrid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hablemos@beeva.com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s-E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www.beeva.com</a:t>
            </a:r>
            <a:r>
              <a:rPr b="0" baseline="0" i="0" lang="es-ES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945037" y="4108023"/>
            <a:ext cx="2945699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3"/>
              </a:buClr>
              <a:buSzPct val="25000"/>
              <a:buFont typeface="Arial"/>
              <a:buNone/>
            </a:pPr>
            <a:r>
              <a:rPr b="1" baseline="0" i="0" lang="es-ES" sz="1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r>
              <a:rPr b="1" baseline="0" i="0" lang="es-ES" sz="11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baseline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THE CHANGE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64" name="Shape 4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5" name="Shape 4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66" name="Shape 4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5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5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image" Target="../media/image5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5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5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5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hyperlink" Target="https://angularjs.org/" TargetMode="External"/><Relationship Id="rId11" Type="http://schemas.openxmlformats.org/officeDocument/2006/relationships/hyperlink" Target="https://www.beeva.com/beeva-view/tecnologia/angular-en-nimble-trabajando-con-clases-objetos-e-instancias/" TargetMode="External"/><Relationship Id="rId10" Type="http://schemas.openxmlformats.org/officeDocument/2006/relationships/hyperlink" Target="https://www.beeva.com/beeva-view/tecnologia/angular-en-nimble-creando-formularios-con-directivas/" TargetMode="External"/><Relationship Id="rId9" Type="http://schemas.openxmlformats.org/officeDocument/2006/relationships/hyperlink" Target="https://www.beeva.com/beeva-view/tecnologia/buenas-practicas-de-angular-en-nimble/" TargetMode="External"/><Relationship Id="rId5" Type="http://schemas.openxmlformats.org/officeDocument/2006/relationships/hyperlink" Target="https://angularjs.org/" TargetMode="External"/><Relationship Id="rId6" Type="http://schemas.openxmlformats.org/officeDocument/2006/relationships/hyperlink" Target="http://prendedor.es/creacion-directivas-personalizadas-angularjs/" TargetMode="External"/><Relationship Id="rId7" Type="http://schemas.openxmlformats.org/officeDocument/2006/relationships/hyperlink" Target="https://docs.angularjs.org/api/" TargetMode="External"/><Relationship Id="rId8" Type="http://schemas.openxmlformats.org/officeDocument/2006/relationships/hyperlink" Target="https://docs.angularjs.org/ap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Relationship Id="rId4" Type="http://schemas.openxmlformats.org/officeDocument/2006/relationships/image" Target="../media/image33.jpg"/><Relationship Id="rId5" Type="http://schemas.openxmlformats.org/officeDocument/2006/relationships/image" Target="../media/image3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4.jpg"/><Relationship Id="rId4" Type="http://schemas.openxmlformats.org/officeDocument/2006/relationships/hyperlink" Target="mailto:email@beeva.com" TargetMode="External"/><Relationship Id="rId5" Type="http://schemas.openxmlformats.org/officeDocument/2006/relationships/hyperlink" Target="mailto:email@beeva.com" TargetMode="External"/><Relationship Id="rId6" Type="http://schemas.openxmlformats.org/officeDocument/2006/relationships/hyperlink" Target="mailto:email@beeva.com" TargetMode="External"/><Relationship Id="rId7" Type="http://schemas.openxmlformats.org/officeDocument/2006/relationships/hyperlink" Target="mailto:juan.ferrer@beeva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5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486280" y="2116843"/>
            <a:ext cx="2849999" cy="35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 Js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486280" y="2463473"/>
            <a:ext cx="2849999" cy="28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Nivel Intermedio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864" y="580407"/>
            <a:ext cx="1269228" cy="3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PERSONALIZADAS III</a:t>
            </a:r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547" y="825375"/>
            <a:ext cx="1340051" cy="16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>
            <p:ph idx="3" type="body"/>
          </p:nvPr>
        </p:nvSpPr>
        <p:spPr>
          <a:xfrm>
            <a:off x="1035250" y="2395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DEFINICIÓN DESDE LA PLANTILLA</a:t>
            </a:r>
          </a:p>
        </p:txBody>
      </p:sp>
      <p:sp>
        <p:nvSpPr>
          <p:cNvPr id="285" name="Shape 285"/>
          <p:cNvSpPr txBox="1"/>
          <p:nvPr>
            <p:ph idx="4" type="body"/>
          </p:nvPr>
        </p:nvSpPr>
        <p:spPr>
          <a:xfrm>
            <a:off x="671425" y="2762600"/>
            <a:ext cx="31871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Cuatro formas posibles:</a:t>
            </a:r>
          </a:p>
        </p:txBody>
      </p:sp>
      <p:sp>
        <p:nvSpPr>
          <p:cNvPr id="286" name="Shape 286"/>
          <p:cNvSpPr txBox="1"/>
          <p:nvPr>
            <p:ph idx="5" type="body"/>
          </p:nvPr>
        </p:nvSpPr>
        <p:spPr>
          <a:xfrm>
            <a:off x="529125" y="3193900"/>
            <a:ext cx="17748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Como etiqueta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237725" y="3553900"/>
            <a:ext cx="241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&lt;data-filter-directive&gt;&lt;/data-filter-directive&gt;</a:t>
            </a:r>
          </a:p>
        </p:txBody>
      </p:sp>
      <p:sp>
        <p:nvSpPr>
          <p:cNvPr id="288" name="Shape 288"/>
          <p:cNvSpPr txBox="1"/>
          <p:nvPr>
            <p:ph idx="6" type="body"/>
          </p:nvPr>
        </p:nvSpPr>
        <p:spPr>
          <a:xfrm>
            <a:off x="4643925" y="3193900"/>
            <a:ext cx="17748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Como atributo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5352525" y="3553900"/>
            <a:ext cx="241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data-filter-directive&gt;&lt;/div&gt;</a:t>
            </a:r>
          </a:p>
        </p:txBody>
      </p:sp>
      <p:sp>
        <p:nvSpPr>
          <p:cNvPr id="290" name="Shape 290"/>
          <p:cNvSpPr txBox="1"/>
          <p:nvPr>
            <p:ph idx="7" type="body"/>
          </p:nvPr>
        </p:nvSpPr>
        <p:spPr>
          <a:xfrm>
            <a:off x="529125" y="3955900"/>
            <a:ext cx="17748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Como clase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37725" y="4315900"/>
            <a:ext cx="241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class=”data-filter-directive ”&gt;&lt;/div&gt;</a:t>
            </a:r>
          </a:p>
        </p:txBody>
      </p:sp>
      <p:sp>
        <p:nvSpPr>
          <p:cNvPr id="292" name="Shape 292"/>
          <p:cNvSpPr txBox="1"/>
          <p:nvPr>
            <p:ph idx="8" type="body"/>
          </p:nvPr>
        </p:nvSpPr>
        <p:spPr>
          <a:xfrm>
            <a:off x="4643925" y="3955900"/>
            <a:ext cx="17748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Como comentario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352525" y="4315900"/>
            <a:ext cx="241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&lt;!--  directive: data-filter-directive -&gt;</a:t>
            </a:r>
          </a:p>
        </p:txBody>
      </p:sp>
      <p:sp>
        <p:nvSpPr>
          <p:cNvPr id="294" name="Shape 294"/>
          <p:cNvSpPr/>
          <p:nvPr/>
        </p:nvSpPr>
        <p:spPr>
          <a:xfrm>
            <a:off x="4612053" y="2799563"/>
            <a:ext cx="2598400" cy="1041700"/>
          </a:xfrm>
          <a:custGeom>
            <a:pathLst>
              <a:path extrusionOk="0" h="41668" w="103936">
                <a:moveTo>
                  <a:pt x="79807" y="15891"/>
                </a:moveTo>
                <a:cubicBezTo>
                  <a:pt x="79807" y="8297"/>
                  <a:pt x="68780" y="4331"/>
                  <a:pt x="61429" y="2430"/>
                </a:cubicBezTo>
                <a:cubicBezTo>
                  <a:pt x="40737" y="-2921"/>
                  <a:pt x="-1212" y="-265"/>
                  <a:pt x="81" y="21068"/>
                </a:cubicBezTo>
                <a:cubicBezTo>
                  <a:pt x="1309" y="41333"/>
                  <a:pt x="37243" y="41258"/>
                  <a:pt x="57546" y="41258"/>
                </a:cubicBezTo>
                <a:cubicBezTo>
                  <a:pt x="73138" y="41258"/>
                  <a:pt x="96510" y="44774"/>
                  <a:pt x="103104" y="30645"/>
                </a:cubicBezTo>
                <a:cubicBezTo>
                  <a:pt x="106777" y="22772"/>
                  <a:pt x="96834" y="11029"/>
                  <a:pt x="88350" y="9160"/>
                </a:cubicBezTo>
                <a:cubicBezTo>
                  <a:pt x="75032" y="6225"/>
                  <a:pt x="60951" y="8266"/>
                  <a:pt x="47451" y="10196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925400" y="3190425"/>
            <a:ext cx="744299" cy="251999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PERSONALIZADAS IV</a:t>
            </a:r>
          </a:p>
        </p:txBody>
      </p:sp>
      <p:sp>
        <p:nvSpPr>
          <p:cNvPr id="303" name="Shape 303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547" y="825375"/>
            <a:ext cx="1340051" cy="16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>
            <p:ph idx="3" type="body"/>
          </p:nvPr>
        </p:nvSpPr>
        <p:spPr>
          <a:xfrm>
            <a:off x="1035250" y="2395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PROPIEDADES DE CONFIGURACIÓN</a:t>
            </a:r>
          </a:p>
        </p:txBody>
      </p:sp>
      <p:sp>
        <p:nvSpPr>
          <p:cNvPr id="306" name="Shape 306"/>
          <p:cNvSpPr txBox="1"/>
          <p:nvPr>
            <p:ph idx="4" type="body"/>
          </p:nvPr>
        </p:nvSpPr>
        <p:spPr>
          <a:xfrm>
            <a:off x="671425" y="2762600"/>
            <a:ext cx="68093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Vamos a ver las principales propiedades que nos permitirán configurar nuestra directiva</a:t>
            </a:r>
          </a:p>
        </p:txBody>
      </p:sp>
      <p:sp>
        <p:nvSpPr>
          <p:cNvPr id="307" name="Shape 307"/>
          <p:cNvSpPr txBox="1"/>
          <p:nvPr>
            <p:ph idx="5" type="body"/>
          </p:nvPr>
        </p:nvSpPr>
        <p:spPr>
          <a:xfrm>
            <a:off x="948050" y="3158075"/>
            <a:ext cx="698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restrict</a:t>
            </a:r>
          </a:p>
        </p:txBody>
      </p:sp>
      <p:sp>
        <p:nvSpPr>
          <p:cNvPr id="308" name="Shape 308"/>
          <p:cNvSpPr txBox="1"/>
          <p:nvPr>
            <p:ph idx="6" type="body"/>
          </p:nvPr>
        </p:nvSpPr>
        <p:spPr>
          <a:xfrm>
            <a:off x="1117950" y="3553550"/>
            <a:ext cx="34917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Llamada a la directiva desde el documento HTML</a:t>
            </a:r>
          </a:p>
        </p:txBody>
      </p:sp>
      <p:sp>
        <p:nvSpPr>
          <p:cNvPr id="309" name="Shape 309"/>
          <p:cNvSpPr/>
          <p:nvPr/>
        </p:nvSpPr>
        <p:spPr>
          <a:xfrm>
            <a:off x="790950" y="3987800"/>
            <a:ext cx="744299" cy="744299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/>
              <a:t>  </a:t>
            </a:r>
            <a:r>
              <a:rPr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0" name="Shape 310"/>
          <p:cNvSpPr txBox="1"/>
          <p:nvPr>
            <p:ph idx="7" type="body"/>
          </p:nvPr>
        </p:nvSpPr>
        <p:spPr>
          <a:xfrm>
            <a:off x="1100450" y="4380800"/>
            <a:ext cx="6989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atributo</a:t>
            </a:r>
          </a:p>
        </p:txBody>
      </p:sp>
      <p:sp>
        <p:nvSpPr>
          <p:cNvPr id="311" name="Shape 311"/>
          <p:cNvSpPr/>
          <p:nvPr/>
        </p:nvSpPr>
        <p:spPr>
          <a:xfrm>
            <a:off x="1933950" y="3987800"/>
            <a:ext cx="744299" cy="744299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  </a:t>
            </a:r>
            <a:r>
              <a:rPr lang="es-ES"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12" name="Shape 312"/>
          <p:cNvSpPr txBox="1"/>
          <p:nvPr>
            <p:ph idx="8" type="body"/>
          </p:nvPr>
        </p:nvSpPr>
        <p:spPr>
          <a:xfrm>
            <a:off x="2243450" y="4380800"/>
            <a:ext cx="7980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etiqueta</a:t>
            </a:r>
          </a:p>
        </p:txBody>
      </p:sp>
      <p:sp>
        <p:nvSpPr>
          <p:cNvPr id="313" name="Shape 313"/>
          <p:cNvSpPr/>
          <p:nvPr/>
        </p:nvSpPr>
        <p:spPr>
          <a:xfrm>
            <a:off x="3076950" y="3987800"/>
            <a:ext cx="744299" cy="744299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  </a:t>
            </a:r>
            <a:r>
              <a:rPr lang="es-ES" sz="3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14" name="Shape 314"/>
          <p:cNvSpPr txBox="1"/>
          <p:nvPr>
            <p:ph idx="9" type="body"/>
          </p:nvPr>
        </p:nvSpPr>
        <p:spPr>
          <a:xfrm>
            <a:off x="3386450" y="4380800"/>
            <a:ext cx="7980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</a:p>
        </p:txBody>
      </p:sp>
      <p:sp>
        <p:nvSpPr>
          <p:cNvPr id="315" name="Shape 315"/>
          <p:cNvSpPr/>
          <p:nvPr/>
        </p:nvSpPr>
        <p:spPr>
          <a:xfrm>
            <a:off x="4219950" y="3987800"/>
            <a:ext cx="744299" cy="744299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/>
              <a:t>  </a:t>
            </a:r>
            <a:r>
              <a:rPr lang="es-E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16" name="Shape 316"/>
          <p:cNvSpPr txBox="1"/>
          <p:nvPr>
            <p:ph idx="13" type="body"/>
          </p:nvPr>
        </p:nvSpPr>
        <p:spPr>
          <a:xfrm>
            <a:off x="4529450" y="4380800"/>
            <a:ext cx="9518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comentario</a:t>
            </a:r>
          </a:p>
        </p:txBody>
      </p:sp>
      <p:sp>
        <p:nvSpPr>
          <p:cNvPr id="317" name="Shape 317"/>
          <p:cNvSpPr/>
          <p:nvPr/>
        </p:nvSpPr>
        <p:spPr>
          <a:xfrm>
            <a:off x="6016050" y="3512475"/>
            <a:ext cx="1407900" cy="14079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318" name="Shape 318"/>
          <p:cNvSpPr txBox="1"/>
          <p:nvPr>
            <p:ph idx="14" type="body"/>
          </p:nvPr>
        </p:nvSpPr>
        <p:spPr>
          <a:xfrm>
            <a:off x="6277725" y="3709525"/>
            <a:ext cx="4250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9" name="Shape 319"/>
          <p:cNvSpPr txBox="1"/>
          <p:nvPr>
            <p:ph idx="15" type="body"/>
          </p:nvPr>
        </p:nvSpPr>
        <p:spPr>
          <a:xfrm>
            <a:off x="6582525" y="3861925"/>
            <a:ext cx="4250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20" name="Shape 320"/>
          <p:cNvSpPr txBox="1"/>
          <p:nvPr>
            <p:ph idx="16" type="body"/>
          </p:nvPr>
        </p:nvSpPr>
        <p:spPr>
          <a:xfrm>
            <a:off x="6304275" y="4218800"/>
            <a:ext cx="4250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21" name="Shape 321"/>
          <p:cNvSpPr txBox="1"/>
          <p:nvPr>
            <p:ph idx="17" type="body"/>
          </p:nvPr>
        </p:nvSpPr>
        <p:spPr>
          <a:xfrm>
            <a:off x="6811125" y="4166725"/>
            <a:ext cx="425099" cy="41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sp>
        <p:nvSpPr>
          <p:cNvPr id="322" name="Shape 322"/>
          <p:cNvSpPr txBox="1"/>
          <p:nvPr>
            <p:ph idx="18" type="body"/>
          </p:nvPr>
        </p:nvSpPr>
        <p:spPr>
          <a:xfrm>
            <a:off x="6907975" y="3609925"/>
            <a:ext cx="1032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64100" y="4783450"/>
            <a:ext cx="7980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restrict: ‘A’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983300" y="4783450"/>
            <a:ext cx="7980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restrict: ‘E’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050100" y="4783450"/>
            <a:ext cx="7980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restrict: ‘C’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269300" y="4783450"/>
            <a:ext cx="7980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restrict: ‘M’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7648950" y="3987800"/>
            <a:ext cx="7980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restrict: ‘EA’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7648950" y="4216400"/>
            <a:ext cx="880199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restrict: ‘CM’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7648950" y="4445000"/>
            <a:ext cx="880199" cy="2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925400" y="2885625"/>
            <a:ext cx="744299" cy="251999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PERSONALIZADAS V</a:t>
            </a:r>
          </a:p>
        </p:txBody>
      </p:sp>
      <p:sp>
        <p:nvSpPr>
          <p:cNvPr id="338" name="Shape 338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339" name="Shape 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547" y="825375"/>
            <a:ext cx="1340051" cy="16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idx="3" type="body"/>
          </p:nvPr>
        </p:nvSpPr>
        <p:spPr>
          <a:xfrm>
            <a:off x="1035250" y="2395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PROPIEDADES DE CONFIGURACIÓN</a:t>
            </a:r>
          </a:p>
        </p:txBody>
      </p:sp>
      <p:sp>
        <p:nvSpPr>
          <p:cNvPr id="341" name="Shape 341"/>
          <p:cNvSpPr txBox="1"/>
          <p:nvPr>
            <p:ph idx="4" type="body"/>
          </p:nvPr>
        </p:nvSpPr>
        <p:spPr>
          <a:xfrm>
            <a:off x="925400" y="2853275"/>
            <a:ext cx="7863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template</a:t>
            </a:r>
          </a:p>
        </p:txBody>
      </p:sp>
      <p:sp>
        <p:nvSpPr>
          <p:cNvPr id="342" name="Shape 342"/>
          <p:cNvSpPr txBox="1"/>
          <p:nvPr>
            <p:ph idx="5" type="body"/>
          </p:nvPr>
        </p:nvSpPr>
        <p:spPr>
          <a:xfrm>
            <a:off x="1117950" y="3248750"/>
            <a:ext cx="34917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La plantilla asociada a la vista de la directiva</a:t>
            </a:r>
          </a:p>
        </p:txBody>
      </p:sp>
      <p:sp>
        <p:nvSpPr>
          <p:cNvPr id="343" name="Shape 343"/>
          <p:cNvSpPr/>
          <p:nvPr/>
        </p:nvSpPr>
        <p:spPr>
          <a:xfrm>
            <a:off x="523025" y="3951075"/>
            <a:ext cx="1028999" cy="659999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4" name="Shape 344"/>
          <p:cNvCxnSpPr>
            <a:stCxn id="343" idx="3"/>
          </p:cNvCxnSpPr>
          <p:nvPr/>
        </p:nvCxnSpPr>
        <p:spPr>
          <a:xfrm flipH="1" rot="-5400000">
            <a:off x="2062924" y="3503174"/>
            <a:ext cx="174900" cy="2390699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5" name="Shape 345"/>
          <p:cNvCxnSpPr>
            <a:stCxn id="343" idx="0"/>
          </p:cNvCxnSpPr>
          <p:nvPr/>
        </p:nvCxnSpPr>
        <p:spPr>
          <a:xfrm rot="-5400000">
            <a:off x="2993374" y="1824225"/>
            <a:ext cx="253500" cy="4000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6" name="Shape 346"/>
          <p:cNvCxnSpPr>
            <a:stCxn id="343" idx="5"/>
            <a:endCxn id="347" idx="1"/>
          </p:cNvCxnSpPr>
          <p:nvPr/>
        </p:nvCxnSpPr>
        <p:spPr>
          <a:xfrm>
            <a:off x="1552024" y="4198574"/>
            <a:ext cx="4557300" cy="425100"/>
          </a:xfrm>
          <a:prstGeom prst="bentConnector3">
            <a:avLst>
              <a:gd fmla="val 609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8" name="Shape 348"/>
          <p:cNvSpPr txBox="1"/>
          <p:nvPr/>
        </p:nvSpPr>
        <p:spPr>
          <a:xfrm>
            <a:off x="5369625" y="2744200"/>
            <a:ext cx="3574499" cy="1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templateUrl: function(elem, attrs){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switch(attrs.templateType){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case ‘big’: return ‘src/templates/big.html’; break;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case ‘sml’: return ‘src/templates/small.html’; break;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default: return ‘src/templates/default.html’; break;</a:t>
            </a:r>
          </a:p>
          <a:p>
            <a:pPr indent="45720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sp>
        <p:nvSpPr>
          <p:cNvPr id="349" name="Shape 349"/>
          <p:cNvSpPr/>
          <p:nvPr/>
        </p:nvSpPr>
        <p:spPr>
          <a:xfrm>
            <a:off x="5094275" y="3584100"/>
            <a:ext cx="204000" cy="213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 txBox="1"/>
          <p:nvPr>
            <p:ph idx="6" type="body"/>
          </p:nvPr>
        </p:nvSpPr>
        <p:spPr>
          <a:xfrm>
            <a:off x="1552025" y="3653137"/>
            <a:ext cx="10776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ruta dinámica</a:t>
            </a:r>
          </a:p>
        </p:txBody>
      </p:sp>
      <p:sp>
        <p:nvSpPr>
          <p:cNvPr id="351" name="Shape 351"/>
          <p:cNvSpPr txBox="1"/>
          <p:nvPr>
            <p:ph idx="7" type="body"/>
          </p:nvPr>
        </p:nvSpPr>
        <p:spPr>
          <a:xfrm>
            <a:off x="1753775" y="4155062"/>
            <a:ext cx="11649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definición directa</a:t>
            </a:r>
          </a:p>
        </p:txBody>
      </p:sp>
      <p:sp>
        <p:nvSpPr>
          <p:cNvPr id="352" name="Shape 352"/>
          <p:cNvSpPr/>
          <p:nvPr/>
        </p:nvSpPr>
        <p:spPr>
          <a:xfrm>
            <a:off x="3450850" y="4611075"/>
            <a:ext cx="679481" cy="453006"/>
          </a:xfrm>
          <a:prstGeom prst="flowChart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3450825" y="4611075"/>
            <a:ext cx="6795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000"/>
              <a:t>template</a:t>
            </a:r>
          </a:p>
        </p:txBody>
      </p:sp>
      <p:sp>
        <p:nvSpPr>
          <p:cNvPr id="354" name="Shape 354"/>
          <p:cNvSpPr/>
          <p:nvPr/>
        </p:nvSpPr>
        <p:spPr>
          <a:xfrm>
            <a:off x="3204400" y="4684275"/>
            <a:ext cx="204000" cy="213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8" type="body"/>
          </p:nvPr>
        </p:nvSpPr>
        <p:spPr>
          <a:xfrm>
            <a:off x="786450" y="4149375"/>
            <a:ext cx="4265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24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6274575" y="4276575"/>
            <a:ext cx="1544400" cy="69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template: “&lt;div&gt;</a:t>
            </a:r>
          </a:p>
          <a:p>
            <a:pPr indent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...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&lt;/div&gt;”</a:t>
            </a:r>
          </a:p>
        </p:txBody>
      </p:sp>
      <p:sp>
        <p:nvSpPr>
          <p:cNvPr id="357" name="Shape 357"/>
          <p:cNvSpPr txBox="1"/>
          <p:nvPr>
            <p:ph idx="9" type="body"/>
          </p:nvPr>
        </p:nvSpPr>
        <p:spPr>
          <a:xfrm>
            <a:off x="1669700" y="4756525"/>
            <a:ext cx="11649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plantilla externa</a:t>
            </a:r>
          </a:p>
        </p:txBody>
      </p:sp>
      <p:sp>
        <p:nvSpPr>
          <p:cNvPr id="347" name="Shape 347"/>
          <p:cNvSpPr/>
          <p:nvPr/>
        </p:nvSpPr>
        <p:spPr>
          <a:xfrm>
            <a:off x="6109450" y="4517025"/>
            <a:ext cx="204000" cy="213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925400" y="2885625"/>
            <a:ext cx="744299" cy="251999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PERSONALIZADAS VI</a:t>
            </a:r>
          </a:p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547" y="825375"/>
            <a:ext cx="1340051" cy="16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>
            <p:ph idx="3" type="body"/>
          </p:nvPr>
        </p:nvSpPr>
        <p:spPr>
          <a:xfrm>
            <a:off x="1035250" y="2395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PROPIEDADES DE CONFIGURACIÓN</a:t>
            </a:r>
          </a:p>
        </p:txBody>
      </p:sp>
      <p:sp>
        <p:nvSpPr>
          <p:cNvPr id="369" name="Shape 369"/>
          <p:cNvSpPr txBox="1"/>
          <p:nvPr>
            <p:ph idx="4" type="body"/>
          </p:nvPr>
        </p:nvSpPr>
        <p:spPr>
          <a:xfrm>
            <a:off x="1035250" y="2862150"/>
            <a:ext cx="6308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sp>
        <p:nvSpPr>
          <p:cNvPr id="370" name="Shape 370"/>
          <p:cNvSpPr txBox="1"/>
          <p:nvPr>
            <p:ph idx="5" type="body"/>
          </p:nvPr>
        </p:nvSpPr>
        <p:spPr>
          <a:xfrm>
            <a:off x="1117950" y="3248750"/>
            <a:ext cx="6457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Espacio de variables a utilizar en nuestra directiva, que se relacionará con el entorno de su padre</a:t>
            </a:r>
          </a:p>
        </p:txBody>
      </p:sp>
      <p:sp>
        <p:nvSpPr>
          <p:cNvPr id="371" name="Shape 371"/>
          <p:cNvSpPr txBox="1"/>
          <p:nvPr>
            <p:ph idx="6" type="body"/>
          </p:nvPr>
        </p:nvSpPr>
        <p:spPr>
          <a:xfrm>
            <a:off x="1169800" y="3619550"/>
            <a:ext cx="73139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false: </a:t>
            </a: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 usará el scope del padre</a:t>
            </a:r>
          </a:p>
        </p:txBody>
      </p:sp>
      <p:sp>
        <p:nvSpPr>
          <p:cNvPr id="372" name="Shape 372"/>
          <p:cNvSpPr txBox="1"/>
          <p:nvPr>
            <p:ph idx="7" type="body"/>
          </p:nvPr>
        </p:nvSpPr>
        <p:spPr>
          <a:xfrm>
            <a:off x="1169800" y="3924350"/>
            <a:ext cx="73139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true: </a:t>
            </a: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 crea un nuevo scope, pero heredando del scope del padre</a:t>
            </a:r>
          </a:p>
        </p:txBody>
      </p:sp>
      <p:sp>
        <p:nvSpPr>
          <p:cNvPr id="373" name="Shape 373"/>
          <p:cNvSpPr txBox="1"/>
          <p:nvPr>
            <p:ph idx="8" type="body"/>
          </p:nvPr>
        </p:nvSpPr>
        <p:spPr>
          <a:xfrm>
            <a:off x="1169800" y="4229150"/>
            <a:ext cx="73139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{..}: </a:t>
            </a: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 crea un nuevo scope, pero cerrado y únicamente heredando del $rootScope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925400" y="2885625"/>
            <a:ext cx="744299" cy="251999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PERSONALIZADAS VII</a:t>
            </a:r>
          </a:p>
        </p:txBody>
      </p:sp>
      <p:sp>
        <p:nvSpPr>
          <p:cNvPr id="382" name="Shape 382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383" name="Shape 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547" y="825375"/>
            <a:ext cx="1340051" cy="16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>
            <p:ph idx="3" type="body"/>
          </p:nvPr>
        </p:nvSpPr>
        <p:spPr>
          <a:xfrm>
            <a:off x="1035250" y="2395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PROPIEDADES DE CONFIGURACIÓN</a:t>
            </a:r>
          </a:p>
        </p:txBody>
      </p:sp>
      <p:sp>
        <p:nvSpPr>
          <p:cNvPr id="385" name="Shape 385"/>
          <p:cNvSpPr txBox="1"/>
          <p:nvPr>
            <p:ph idx="4" type="body"/>
          </p:nvPr>
        </p:nvSpPr>
        <p:spPr>
          <a:xfrm>
            <a:off x="1035250" y="2862150"/>
            <a:ext cx="6308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</a:p>
        </p:txBody>
      </p:sp>
      <p:sp>
        <p:nvSpPr>
          <p:cNvPr id="386" name="Shape 386"/>
          <p:cNvSpPr txBox="1"/>
          <p:nvPr>
            <p:ph idx="5" type="body"/>
          </p:nvPr>
        </p:nvSpPr>
        <p:spPr>
          <a:xfrm>
            <a:off x="1117950" y="3248750"/>
            <a:ext cx="3491700" cy="67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Dentro de {...} podremos definir variables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que pueda haber comunicación con el padre.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 tipos serán los siguientes:</a:t>
            </a:r>
          </a:p>
        </p:txBody>
      </p:sp>
      <p:sp>
        <p:nvSpPr>
          <p:cNvPr id="387" name="Shape 387"/>
          <p:cNvSpPr txBox="1"/>
          <p:nvPr>
            <p:ph idx="6" type="body"/>
          </p:nvPr>
        </p:nvSpPr>
        <p:spPr>
          <a:xfrm>
            <a:off x="1169800" y="3924350"/>
            <a:ext cx="14706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@: </a:t>
            </a: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</a:p>
        </p:txBody>
      </p:sp>
      <p:sp>
        <p:nvSpPr>
          <p:cNvPr id="388" name="Shape 388"/>
          <p:cNvSpPr txBox="1"/>
          <p:nvPr>
            <p:ph idx="7" type="body"/>
          </p:nvPr>
        </p:nvSpPr>
        <p:spPr>
          <a:xfrm>
            <a:off x="1169800" y="4229150"/>
            <a:ext cx="35744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=: </a:t>
            </a: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variables bidireccionales (? obligatoriedad)</a:t>
            </a:r>
          </a:p>
        </p:txBody>
      </p:sp>
      <p:sp>
        <p:nvSpPr>
          <p:cNvPr id="389" name="Shape 389"/>
          <p:cNvSpPr txBox="1"/>
          <p:nvPr>
            <p:ph idx="8" type="body"/>
          </p:nvPr>
        </p:nvSpPr>
        <p:spPr>
          <a:xfrm>
            <a:off x="1169800" y="4533950"/>
            <a:ext cx="19169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&amp;: </a:t>
            </a:r>
            <a:r>
              <a:rPr lang="es-ES"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982775" y="2680425"/>
            <a:ext cx="3811499" cy="23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HTML Code</a:t>
            </a:r>
          </a:p>
          <a:p>
            <a:pPr indent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ng-controller="Controller"&gt;</a:t>
            </a:r>
          </a:p>
          <a:p>
            <a:pPr indent="45720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&lt;my-customer same-name ="naomi"  op-focus=exec_focus()” variable=”prueba”&gt;</a:t>
            </a:r>
          </a:p>
          <a:p>
            <a:pPr indent="45720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&lt;/my-customer&gt;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&lt;/div&gt;</a:t>
            </a:r>
          </a:p>
          <a:p>
            <a:pPr indent="0" marL="11430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100"/>
              <a:t> 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S" sz="800">
                <a:solidFill>
                  <a:srgbClr val="656565"/>
                </a:solidFill>
              </a:rPr>
              <a:t>JavaScript Code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scope: {</a:t>
            </a:r>
          </a:p>
          <a:p>
            <a:pPr indent="241300" lvl="0" marL="2159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sameName: ‘@’,</a:t>
            </a:r>
          </a:p>
          <a:p>
            <a:pPr indent="241300" lvl="0" marL="2159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opocus: ‘&amp;’,</a:t>
            </a:r>
          </a:p>
          <a:p>
            <a:pPr indent="241300" lvl="0" marL="21590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variable: ‘=’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7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925400" y="2885625"/>
            <a:ext cx="1203599" cy="251999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PERSONALIZADAS VIII</a:t>
            </a:r>
          </a:p>
        </p:txBody>
      </p:sp>
      <p:sp>
        <p:nvSpPr>
          <p:cNvPr id="399" name="Shape 399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547" y="825375"/>
            <a:ext cx="1340051" cy="16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idx="3" type="body"/>
          </p:nvPr>
        </p:nvSpPr>
        <p:spPr>
          <a:xfrm>
            <a:off x="1035250" y="2395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PROPIEDADES DE CONFIGURACIÓN</a:t>
            </a:r>
          </a:p>
        </p:txBody>
      </p:sp>
      <p:sp>
        <p:nvSpPr>
          <p:cNvPr id="402" name="Shape 402"/>
          <p:cNvSpPr txBox="1"/>
          <p:nvPr>
            <p:ph idx="4" type="body"/>
          </p:nvPr>
        </p:nvSpPr>
        <p:spPr>
          <a:xfrm>
            <a:off x="996500" y="2877950"/>
            <a:ext cx="10613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compile / link</a:t>
            </a:r>
          </a:p>
        </p:txBody>
      </p:sp>
      <p:sp>
        <p:nvSpPr>
          <p:cNvPr id="403" name="Shape 403"/>
          <p:cNvSpPr txBox="1"/>
          <p:nvPr>
            <p:ph idx="5" type="body"/>
          </p:nvPr>
        </p:nvSpPr>
        <p:spPr>
          <a:xfrm>
            <a:off x="1117950" y="3248750"/>
            <a:ext cx="68351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Funciones que utilizaremos para inicializar la directiva, así como para incluir la funcionalidad asociada</a:t>
            </a:r>
          </a:p>
        </p:txBody>
      </p:sp>
      <p:sp>
        <p:nvSpPr>
          <p:cNvPr id="404" name="Shape 404"/>
          <p:cNvSpPr/>
          <p:nvPr/>
        </p:nvSpPr>
        <p:spPr>
          <a:xfrm>
            <a:off x="566700" y="3700100"/>
            <a:ext cx="854200" cy="854200"/>
          </a:xfrm>
          <a:prstGeom prst="flowChartPunchedTap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>
            <p:ph idx="6" type="body"/>
          </p:nvPr>
        </p:nvSpPr>
        <p:spPr>
          <a:xfrm>
            <a:off x="636400" y="4000550"/>
            <a:ext cx="7134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</a:p>
        </p:txBody>
      </p:sp>
      <p:sp>
        <p:nvSpPr>
          <p:cNvPr id="406" name="Shape 406"/>
          <p:cNvSpPr txBox="1"/>
          <p:nvPr>
            <p:ph idx="7" type="body"/>
          </p:nvPr>
        </p:nvSpPr>
        <p:spPr>
          <a:xfrm>
            <a:off x="1372100" y="3756100"/>
            <a:ext cx="2627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Char char="➢"/>
            </a:pPr>
            <a:r>
              <a:rPr lang="es-ES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 ejecuta una sóla vez por directiva</a:t>
            </a:r>
          </a:p>
        </p:txBody>
      </p:sp>
      <p:sp>
        <p:nvSpPr>
          <p:cNvPr id="407" name="Shape 407"/>
          <p:cNvSpPr txBox="1"/>
          <p:nvPr>
            <p:ph idx="8" type="body"/>
          </p:nvPr>
        </p:nvSpPr>
        <p:spPr>
          <a:xfrm>
            <a:off x="1372100" y="3984700"/>
            <a:ext cx="2627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Char char="➢"/>
            </a:pPr>
            <a:r>
              <a:rPr lang="es-ES" sz="1000" u="sng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ES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: elementos que instancia la directiva y sus atributos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665100" y="4491050"/>
            <a:ext cx="26274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compile: function(elemArr, attrArr, transclude){…}</a:t>
            </a:r>
          </a:p>
        </p:txBody>
      </p:sp>
      <p:sp>
        <p:nvSpPr>
          <p:cNvPr id="409" name="Shape 409"/>
          <p:cNvSpPr/>
          <p:nvPr/>
        </p:nvSpPr>
        <p:spPr>
          <a:xfrm>
            <a:off x="4452900" y="3700100"/>
            <a:ext cx="854200" cy="854200"/>
          </a:xfrm>
          <a:prstGeom prst="flowChartPunchedTap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9" type="body"/>
          </p:nvPr>
        </p:nvSpPr>
        <p:spPr>
          <a:xfrm>
            <a:off x="4675000" y="4000550"/>
            <a:ext cx="4934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s-ES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</a:p>
        </p:txBody>
      </p:sp>
      <p:sp>
        <p:nvSpPr>
          <p:cNvPr id="411" name="Shape 411"/>
          <p:cNvSpPr txBox="1"/>
          <p:nvPr>
            <p:ph idx="13" type="body"/>
          </p:nvPr>
        </p:nvSpPr>
        <p:spPr>
          <a:xfrm>
            <a:off x="5258300" y="3756100"/>
            <a:ext cx="3489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Char char="➢"/>
            </a:pPr>
            <a:r>
              <a:rPr lang="es-ES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Se ejecuta una vez por cada instancia  de la directiva</a:t>
            </a:r>
          </a:p>
        </p:txBody>
      </p:sp>
      <p:sp>
        <p:nvSpPr>
          <p:cNvPr id="412" name="Shape 412"/>
          <p:cNvSpPr txBox="1"/>
          <p:nvPr>
            <p:ph idx="14" type="body"/>
          </p:nvPr>
        </p:nvSpPr>
        <p:spPr>
          <a:xfrm>
            <a:off x="5258300" y="3984700"/>
            <a:ext cx="34182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457200" marR="0" rtl="0" algn="l">
              <a:spcBef>
                <a:spcPts val="0"/>
              </a:spcBef>
              <a:buClr>
                <a:srgbClr val="999999"/>
              </a:buClr>
              <a:buSzPct val="100000"/>
              <a:buFont typeface="Calibri"/>
              <a:buChar char="➢"/>
            </a:pPr>
            <a:r>
              <a:rPr lang="es-ES" sz="1000" u="sng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ES" sz="1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: elemento que instancia la directiva y sus parámetros y el scope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5551300" y="4491050"/>
            <a:ext cx="26274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function(scope, elem, attrs, transclude){...}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>
            <p:ph idx="1" type="body"/>
          </p:nvPr>
        </p:nvSpPr>
        <p:spPr>
          <a:xfrm>
            <a:off x="786450" y="1247949"/>
            <a:ext cx="7772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empezamos?</a:t>
            </a:r>
          </a:p>
        </p:txBody>
      </p:sp>
      <p:sp>
        <p:nvSpPr>
          <p:cNvPr id="421" name="Shape 421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137" y="2038725"/>
            <a:ext cx="2165725" cy="14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>
            <p:ph idx="1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sp>
        <p:nvSpPr>
          <p:cNvPr id="430" name="Shape 430"/>
          <p:cNvSpPr txBox="1"/>
          <p:nvPr>
            <p:ph idx="2" type="body"/>
          </p:nvPr>
        </p:nvSpPr>
        <p:spPr>
          <a:xfrm>
            <a:off x="786450" y="1247949"/>
            <a:ext cx="777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EMPEZAMOS?</a:t>
            </a:r>
          </a:p>
        </p:txBody>
      </p:sp>
      <p:sp>
        <p:nvSpPr>
          <p:cNvPr id="431" name="Shape 431"/>
          <p:cNvSpPr txBox="1"/>
          <p:nvPr>
            <p:ph idx="3" type="body"/>
          </p:nvPr>
        </p:nvSpPr>
        <p:spPr>
          <a:xfrm>
            <a:off x="479875" y="2298900"/>
            <a:ext cx="8913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latin typeface="Calibri"/>
                <a:ea typeface="Calibri"/>
                <a:cs typeface="Calibri"/>
                <a:sym typeface="Calibri"/>
              </a:rPr>
              <a:t>DIRECTIVA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860875" y="2692250"/>
            <a:ext cx="3985200" cy="225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angular.module(</a:t>
            </a:r>
            <a:r>
              <a:rPr lang="es-ES" sz="1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‘nombreModulo’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).directive(</a:t>
            </a:r>
            <a:r>
              <a:rPr lang="es-ES" sz="1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‘nombreDirectiva’</a:t>
            </a: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, function() {	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	return {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		restrict: ‘’,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		templateUrl: ‘’,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		scope: {},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		link: function(scope, element) {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indent="457200" lvl="0" marL="91440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// código asociado</a:t>
            </a:r>
          </a:p>
          <a:p>
            <a:pPr indent="457200" lvl="0" marL="91440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// funciones</a:t>
            </a:r>
          </a:p>
          <a:p>
            <a:pPr indent="457200" lvl="0" marL="45720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45720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rtl="0">
              <a:lnSpc>
                <a:spcPct val="113636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>
            <p:ph idx="1" type="body"/>
          </p:nvPr>
        </p:nvSpPr>
        <p:spPr>
          <a:xfrm>
            <a:off x="786450" y="1247949"/>
            <a:ext cx="7772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</a:p>
        </p:txBody>
      </p:sp>
      <p:sp>
        <p:nvSpPr>
          <p:cNvPr id="440" name="Shape 440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441" name="Shape 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625" y="1919950"/>
            <a:ext cx="1356050" cy="159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2009225"/>
            <a:ext cx="777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utilizado el abundante material disponible en la red de redes para poder mejorar la descripción de los diferentes partes que componen esta presentación. Veamos las más relevantes:</a:t>
            </a:r>
          </a:p>
        </p:txBody>
      </p:sp>
      <p:sp>
        <p:nvSpPr>
          <p:cNvPr id="449" name="Shape 449"/>
          <p:cNvSpPr txBox="1"/>
          <p:nvPr>
            <p:ph idx="2" type="body"/>
          </p:nvPr>
        </p:nvSpPr>
        <p:spPr>
          <a:xfrm>
            <a:off x="786450" y="1247949"/>
            <a:ext cx="7772400" cy="62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</a:p>
        </p:txBody>
      </p:sp>
      <p:sp>
        <p:nvSpPr>
          <p:cNvPr id="450" name="Shape 450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sp>
        <p:nvSpPr>
          <p:cNvPr id="451" name="Shape 451"/>
          <p:cNvSpPr txBox="1"/>
          <p:nvPr>
            <p:ph idx="4" type="body"/>
          </p:nvPr>
        </p:nvSpPr>
        <p:spPr>
          <a:xfrm>
            <a:off x="1008550" y="2592775"/>
            <a:ext cx="37716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9090"/>
              <a:buChar char="●"/>
            </a:pPr>
            <a:r>
              <a:rPr lang="es-ES" sz="1100">
                <a:solidFill>
                  <a:srgbClr val="6AA84F"/>
                </a:solidFill>
              </a:rPr>
              <a:t>Página principal de Angular</a:t>
            </a:r>
            <a:r>
              <a:rPr lang="es-ES" sz="1100"/>
              <a:t>:</a:t>
            </a:r>
            <a:r>
              <a:rPr lang="es-ES" sz="1100">
                <a:hlinkClick r:id="rId4"/>
              </a:rPr>
              <a:t> </a:t>
            </a:r>
            <a:r>
              <a:rPr lang="es-ES" sz="1100">
                <a:solidFill>
                  <a:schemeClr val="hlink"/>
                </a:solidFill>
                <a:hlinkClick r:id="rId5"/>
              </a:rPr>
              <a:t>https://angularjs.org/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Shape 452"/>
          <p:cNvSpPr txBox="1"/>
          <p:nvPr>
            <p:ph idx="5" type="body"/>
          </p:nvPr>
        </p:nvSpPr>
        <p:spPr>
          <a:xfrm>
            <a:off x="1008550" y="2976900"/>
            <a:ext cx="67736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Directivas personalizadas</a:t>
            </a:r>
            <a:r>
              <a:rPr lang="es-ES" sz="1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s-ES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http://prendedor.es/creacion-directivas-personalizadas-angularjs/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Shape 453"/>
          <p:cNvSpPr txBox="1"/>
          <p:nvPr>
            <p:ph idx="6" type="body"/>
          </p:nvPr>
        </p:nvSpPr>
        <p:spPr>
          <a:xfrm>
            <a:off x="1008550" y="3361025"/>
            <a:ext cx="38609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6AA84F"/>
              </a:buClr>
              <a:buSzPct val="109090"/>
              <a:buChar char="●"/>
            </a:pPr>
            <a:r>
              <a:rPr lang="es-ES" sz="1100">
                <a:solidFill>
                  <a:srgbClr val="6AA84F"/>
                </a:solidFill>
              </a:rPr>
              <a:t>API de Angular</a:t>
            </a:r>
            <a:r>
              <a:rPr lang="es-ES" sz="1100"/>
              <a:t>:</a:t>
            </a:r>
            <a:r>
              <a:rPr lang="es-ES" sz="1100">
                <a:hlinkClick r:id="rId7"/>
              </a:rPr>
              <a:t> </a:t>
            </a:r>
            <a:r>
              <a:rPr lang="es-ES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https://docs.angularjs.org/api/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/>
          <p:nvPr>
            <p:ph idx="7" type="body"/>
          </p:nvPr>
        </p:nvSpPr>
        <p:spPr>
          <a:xfrm>
            <a:off x="1015575" y="3745150"/>
            <a:ext cx="40514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Angular for Graduates 2014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Shape 455"/>
          <p:cNvSpPr txBox="1"/>
          <p:nvPr>
            <p:ph idx="8" type="body"/>
          </p:nvPr>
        </p:nvSpPr>
        <p:spPr>
          <a:xfrm>
            <a:off x="1015575" y="4126150"/>
            <a:ext cx="788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Blog de Beeva: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-ES" sz="1100">
                <a:solidFill>
                  <a:schemeClr val="hlink"/>
                </a:solidFill>
                <a:hlinkClick r:id="rId9"/>
              </a:rPr>
              <a:t>https://www.beeva.com/beeva-view/tecnologia/buenas-practicas-de-angular-en-nimble/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-ES" sz="1100">
                <a:solidFill>
                  <a:schemeClr val="hlink"/>
                </a:solidFill>
                <a:hlinkClick r:id="rId10"/>
              </a:rPr>
              <a:t>https://www.beeva.com/beeva-view/tecnologia/angular-en-nimble-creando-formularios-con-directivas/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s-ES" sz="1100">
                <a:solidFill>
                  <a:schemeClr val="hlink"/>
                </a:solidFill>
                <a:hlinkClick r:id="rId11"/>
              </a:rPr>
              <a:t>https://www.beeva.com/beeva-view/tecnologia/angular-en-nimble-trabajando-con-clases-objetos-e-instancias/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" type="body"/>
          </p:nvPr>
        </p:nvSpPr>
        <p:spPr>
          <a:xfrm>
            <a:off x="3711150" y="3700475"/>
            <a:ext cx="17216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ERRORES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KATA NIVEL INTERMEDIO</a:t>
            </a:r>
          </a:p>
        </p:txBody>
      </p:sp>
      <p:sp>
        <p:nvSpPr>
          <p:cNvPr id="147" name="Shape 147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sp>
        <p:nvSpPr>
          <p:cNvPr id="148" name="Shape 148"/>
          <p:cNvSpPr txBox="1"/>
          <p:nvPr>
            <p:ph idx="4" type="body"/>
          </p:nvPr>
        </p:nvSpPr>
        <p:spPr>
          <a:xfrm>
            <a:off x="3497250" y="4003650"/>
            <a:ext cx="2126999" cy="29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PERSONALIZADAS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1000" y="2436800"/>
            <a:ext cx="2093149" cy="11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9800" y="3505350"/>
            <a:ext cx="2184199" cy="16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434" y="1562441"/>
            <a:ext cx="4643130" cy="99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001" y="3212371"/>
            <a:ext cx="1476000" cy="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1492307" y="629532"/>
            <a:ext cx="3250500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Fernando Castro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1492299" y="1099775"/>
            <a:ext cx="18093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 Developer</a:t>
            </a:r>
            <a:r>
              <a:rPr b="0" baseline="0" i="0" lang="es-E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BEEVA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92300" y="1334145"/>
            <a:ext cx="208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s-ES" sz="12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fern</a:t>
            </a:r>
            <a:r>
              <a:rPr lang="es-ES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ando.castro@</a:t>
            </a:r>
            <a:r>
              <a:rPr b="0" baseline="0" i="0" lang="es-ES" sz="12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beeva.com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6464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4959632" y="629532"/>
            <a:ext cx="3250500" cy="55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Ferrer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4959625" y="1099775"/>
            <a:ext cx="2343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engineer </a:t>
            </a:r>
            <a:r>
              <a:rPr b="0" baseline="0" i="0" lang="es-E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 BEEVA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4959625" y="1334145"/>
            <a:ext cx="20889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2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juan.ferrer@beeva.com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ERRORES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(formularios)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212" y="2517975"/>
            <a:ext cx="1320875" cy="13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2618825"/>
            <a:ext cx="77724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dispone de un sistema muy ágil para el manejo de errores</a:t>
            </a:r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ERRORES I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(formularios)</a:t>
            </a:r>
          </a:p>
        </p:txBody>
      </p:sp>
      <p:sp>
        <p:nvSpPr>
          <p:cNvPr id="168" name="Shape 168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sp>
        <p:nvSpPr>
          <p:cNvPr id="169" name="Shape 169"/>
          <p:cNvSpPr txBox="1"/>
          <p:nvPr>
            <p:ph idx="4" type="body"/>
          </p:nvPr>
        </p:nvSpPr>
        <p:spPr>
          <a:xfrm>
            <a:off x="1035250" y="32336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ESTADOS</a:t>
            </a:r>
          </a:p>
        </p:txBody>
      </p:sp>
      <p:sp>
        <p:nvSpPr>
          <p:cNvPr id="170" name="Shape 170"/>
          <p:cNvSpPr txBox="1"/>
          <p:nvPr>
            <p:ph idx="5" type="body"/>
          </p:nvPr>
        </p:nvSpPr>
        <p:spPr>
          <a:xfrm>
            <a:off x="1180625" y="3540450"/>
            <a:ext cx="2733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$valid (true / false)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6" type="body"/>
          </p:nvPr>
        </p:nvSpPr>
        <p:spPr>
          <a:xfrm>
            <a:off x="3492925" y="3424100"/>
            <a:ext cx="53406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&lt;ng-form name='form'&gt;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&lt;div class=''&gt;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           		&lt;label for='nombre'&gt;Nombre&lt;/label&gt;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           		&lt;input type='text' class='' name='nombre' ng-model='model' required&gt;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                        	&lt;span ng-show='!</a:t>
            </a:r>
            <a:r>
              <a:rPr b="1"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form.$pristine</a:t>
            </a: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 &amp;&amp; form.nombre.$error.required'&gt;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		El nombre de usuario es obligatorio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                        	&lt;/span&gt;                                	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&lt;/div&gt;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37500"/>
              <a:buFont typeface="Arial"/>
              <a:buNone/>
            </a:pPr>
            <a:r>
              <a:rPr lang="es-ES" sz="8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&lt;/ng-form&gt;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7" type="body"/>
          </p:nvPr>
        </p:nvSpPr>
        <p:spPr>
          <a:xfrm>
            <a:off x="1180625" y="3924575"/>
            <a:ext cx="2733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$invalid (true / false)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8" type="body"/>
          </p:nvPr>
        </p:nvSpPr>
        <p:spPr>
          <a:xfrm>
            <a:off x="1180625" y="4308700"/>
            <a:ext cx="2733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$dirty (true / false)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>
            <p:ph idx="9" type="body"/>
          </p:nvPr>
        </p:nvSpPr>
        <p:spPr>
          <a:xfrm>
            <a:off x="1187650" y="4692825"/>
            <a:ext cx="2733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6AA84F"/>
              </a:buClr>
              <a:buSzPct val="100000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$pristine (true / false)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3" type="body"/>
          </p:nvPr>
        </p:nvSpPr>
        <p:spPr>
          <a:xfrm>
            <a:off x="685800" y="2847425"/>
            <a:ext cx="7772400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través de directivas nativas, podremos controlar diferentes casuísticas según el tipo de campo a tratar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750" y="774375"/>
            <a:ext cx="2062250" cy="1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ERRORES II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(formularios)</a:t>
            </a:r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1035250" y="2395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TIPOS DE ERRORES</a:t>
            </a:r>
          </a:p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1180625" y="2702250"/>
            <a:ext cx="27335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required: </a:t>
            </a: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campo obligatorio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922000" y="3028575"/>
            <a:ext cx="6251400" cy="1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800">
                <a:highlight>
                  <a:srgbClr val="EFEFEF"/>
                </a:highlight>
              </a:rPr>
              <a:t>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type=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"text"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id=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"field"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name=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"field"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ng-model=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"model.value"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required </a:t>
            </a:r>
            <a:r>
              <a:rPr lang="es-ES" sz="800">
                <a:highlight>
                  <a:srgbClr val="EFEFEF"/>
                </a:highlight>
              </a:rPr>
              <a:t>/&gt;</a:t>
            </a:r>
          </a:p>
        </p:txBody>
      </p:sp>
      <p:sp>
        <p:nvSpPr>
          <p:cNvPr id="188" name="Shape 188"/>
          <p:cNvSpPr txBox="1"/>
          <p:nvPr>
            <p:ph idx="5" type="body"/>
          </p:nvPr>
        </p:nvSpPr>
        <p:spPr>
          <a:xfrm>
            <a:off x="1769450" y="3224175"/>
            <a:ext cx="31871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$error.required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916975" y="3503475"/>
            <a:ext cx="4827600" cy="1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800">
                <a:highlight>
                  <a:srgbClr val="EFEFEF"/>
                </a:highlight>
              </a:rPr>
              <a:t>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ng-show=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form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field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$error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required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lang="es-ES" sz="800">
                <a:highlight>
                  <a:srgbClr val="EFEFEF"/>
                </a:highlight>
              </a:rPr>
              <a:t>&gt;</a:t>
            </a:r>
            <a:r>
              <a:rPr lang="es-ES" sz="800"/>
              <a:t>Campo obligatorio</a:t>
            </a:r>
            <a:r>
              <a:rPr lang="es-ES" sz="800">
                <a:highlight>
                  <a:srgbClr val="EFEFEF"/>
                </a:highlight>
              </a:rPr>
              <a:t>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190" name="Shape 190"/>
          <p:cNvSpPr txBox="1"/>
          <p:nvPr>
            <p:ph idx="6" type="body"/>
          </p:nvPr>
        </p:nvSpPr>
        <p:spPr>
          <a:xfrm>
            <a:off x="1180625" y="3845250"/>
            <a:ext cx="31359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type = email: </a:t>
            </a: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campo de tipo correo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922000" y="4171575"/>
            <a:ext cx="6251400" cy="1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800">
                <a:highlight>
                  <a:srgbClr val="EFEFEF"/>
                </a:highlight>
              </a:rPr>
              <a:t>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type=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"email"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id=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"field"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name=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"field"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ng-model=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"model.value"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required </a:t>
            </a:r>
            <a:r>
              <a:rPr lang="es-ES" sz="800">
                <a:highlight>
                  <a:srgbClr val="EFEFEF"/>
                </a:highlight>
              </a:rPr>
              <a:t>/&gt;</a:t>
            </a:r>
          </a:p>
        </p:txBody>
      </p:sp>
      <p:sp>
        <p:nvSpPr>
          <p:cNvPr id="192" name="Shape 192"/>
          <p:cNvSpPr txBox="1"/>
          <p:nvPr>
            <p:ph idx="7" type="body"/>
          </p:nvPr>
        </p:nvSpPr>
        <p:spPr>
          <a:xfrm>
            <a:off x="1769450" y="4367175"/>
            <a:ext cx="31871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$error.email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916975" y="4646475"/>
            <a:ext cx="4827600" cy="1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800">
                <a:highlight>
                  <a:srgbClr val="EFEFEF"/>
                </a:highlight>
              </a:rPr>
              <a:t>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ng-show=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form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field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$error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7A7A43"/>
                </a:solidFill>
                <a:highlight>
                  <a:srgbClr val="EFEFEF"/>
                </a:highlight>
              </a:rPr>
              <a:t>email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lang="es-ES" sz="800">
                <a:highlight>
                  <a:srgbClr val="EFEFEF"/>
                </a:highlight>
              </a:rPr>
              <a:t>&gt;</a:t>
            </a:r>
            <a:r>
              <a:rPr lang="es-ES" sz="800"/>
              <a:t>Debe ser una dirección de email válida</a:t>
            </a:r>
            <a:r>
              <a:rPr lang="es-ES" sz="800">
                <a:highlight>
                  <a:srgbClr val="EFEFEF"/>
                </a:highlight>
              </a:rPr>
              <a:t>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750" y="774375"/>
            <a:ext cx="2062250" cy="1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ERRORES III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(formularios)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sp>
        <p:nvSpPr>
          <p:cNvPr id="203" name="Shape 203"/>
          <p:cNvSpPr txBox="1"/>
          <p:nvPr>
            <p:ph idx="3" type="body"/>
          </p:nvPr>
        </p:nvSpPr>
        <p:spPr>
          <a:xfrm>
            <a:off x="1035250" y="2395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TIPOS DE ERRORES</a:t>
            </a:r>
          </a:p>
        </p:txBody>
      </p:sp>
      <p:sp>
        <p:nvSpPr>
          <p:cNvPr id="204" name="Shape 204"/>
          <p:cNvSpPr txBox="1"/>
          <p:nvPr>
            <p:ph idx="4" type="body"/>
          </p:nvPr>
        </p:nvSpPr>
        <p:spPr>
          <a:xfrm>
            <a:off x="1180625" y="2702250"/>
            <a:ext cx="50381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type = text, pattern = ‘’: </a:t>
            </a: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expresión regular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922000" y="3028575"/>
            <a:ext cx="6251400" cy="1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800">
                <a:highlight>
                  <a:srgbClr val="EFEFEF"/>
                </a:highlight>
              </a:rPr>
              <a:t>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input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type=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"text"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id=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"field"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name=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"field"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ng-model=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"model.value"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ng-pattern=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"/^[A-Za-zñÑáéíóúÁÉÍÓÚçÇ ]+$/" </a:t>
            </a:r>
            <a:r>
              <a:rPr lang="es-ES" sz="800">
                <a:highlight>
                  <a:srgbClr val="EFEFEF"/>
                </a:highlight>
              </a:rPr>
              <a:t>/&gt;</a:t>
            </a:r>
          </a:p>
        </p:txBody>
      </p:sp>
      <p:sp>
        <p:nvSpPr>
          <p:cNvPr id="206" name="Shape 206"/>
          <p:cNvSpPr txBox="1"/>
          <p:nvPr>
            <p:ph idx="5" type="body"/>
          </p:nvPr>
        </p:nvSpPr>
        <p:spPr>
          <a:xfrm>
            <a:off x="1769450" y="3224175"/>
            <a:ext cx="31871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$error.pattern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916975" y="3503475"/>
            <a:ext cx="4827600" cy="1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800">
                <a:highlight>
                  <a:srgbClr val="EFEFEF"/>
                </a:highlight>
              </a:rPr>
              <a:t>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ng-show=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form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field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$error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7A7A43"/>
                </a:solidFill>
                <a:highlight>
                  <a:srgbClr val="EFEFEF"/>
                </a:highlight>
              </a:rPr>
              <a:t>pattern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lang="es-ES" sz="800">
                <a:highlight>
                  <a:srgbClr val="EFEFEF"/>
                </a:highlight>
              </a:rPr>
              <a:t>&gt;Debe escribir un valor válido&lt;/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</p:txBody>
      </p:sp>
      <p:sp>
        <p:nvSpPr>
          <p:cNvPr id="208" name="Shape 208"/>
          <p:cNvSpPr txBox="1"/>
          <p:nvPr>
            <p:ph idx="6" type="body"/>
          </p:nvPr>
        </p:nvSpPr>
        <p:spPr>
          <a:xfrm>
            <a:off x="1180625" y="3845250"/>
            <a:ext cx="64425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type = number, min = ‘’, max = ‘’: </a:t>
            </a:r>
            <a:r>
              <a:rPr lang="es-ES" sz="1200">
                <a:latin typeface="Calibri"/>
                <a:ea typeface="Calibri"/>
                <a:cs typeface="Calibri"/>
                <a:sym typeface="Calibri"/>
              </a:rPr>
              <a:t>mínimo y máximo para un valor numérico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922000" y="4171575"/>
            <a:ext cx="6251400" cy="16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800"/>
              <a:t>&lt;</a:t>
            </a:r>
            <a:r>
              <a:rPr b="1" lang="es-ES" sz="800">
                <a:solidFill>
                  <a:srgbClr val="000080"/>
                </a:solidFill>
              </a:rPr>
              <a:t>input </a:t>
            </a:r>
            <a:r>
              <a:rPr b="1" lang="es-ES" sz="800">
                <a:solidFill>
                  <a:srgbClr val="0000FF"/>
                </a:solidFill>
              </a:rPr>
              <a:t>type=</a:t>
            </a:r>
            <a:r>
              <a:rPr b="1" lang="es-ES" sz="800">
                <a:solidFill>
                  <a:srgbClr val="008000"/>
                </a:solidFill>
              </a:rPr>
              <a:t>"number" </a:t>
            </a:r>
            <a:r>
              <a:rPr b="1" lang="es-ES" sz="800">
                <a:solidFill>
                  <a:srgbClr val="0000FF"/>
                </a:solidFill>
              </a:rPr>
              <a:t>id=</a:t>
            </a:r>
            <a:r>
              <a:rPr b="1" lang="es-ES" sz="800">
                <a:solidFill>
                  <a:srgbClr val="008000"/>
                </a:solidFill>
              </a:rPr>
              <a:t>"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field</a:t>
            </a:r>
            <a:r>
              <a:rPr b="1" lang="es-ES" sz="800">
                <a:solidFill>
                  <a:srgbClr val="008000"/>
                </a:solidFill>
              </a:rPr>
              <a:t>" </a:t>
            </a:r>
            <a:r>
              <a:rPr b="1" lang="es-ES" sz="800">
                <a:solidFill>
                  <a:srgbClr val="0000FF"/>
                </a:solidFill>
              </a:rPr>
              <a:t>name=</a:t>
            </a:r>
            <a:r>
              <a:rPr b="1" lang="es-ES" sz="800">
                <a:solidFill>
                  <a:srgbClr val="008000"/>
                </a:solidFill>
              </a:rPr>
              <a:t>"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field</a:t>
            </a:r>
            <a:r>
              <a:rPr b="1" lang="es-ES" sz="800">
                <a:solidFill>
                  <a:srgbClr val="008000"/>
                </a:solidFill>
              </a:rPr>
              <a:t>" </a:t>
            </a:r>
            <a:r>
              <a:rPr b="1" lang="es-ES" sz="800">
                <a:solidFill>
                  <a:srgbClr val="0000FF"/>
                </a:solidFill>
              </a:rPr>
              <a:t>ng-model=</a:t>
            </a:r>
            <a:r>
              <a:rPr b="1" lang="es-ES" sz="800">
                <a:solidFill>
                  <a:srgbClr val="008000"/>
                </a:solidFill>
              </a:rPr>
              <a:t>"model.value" </a:t>
            </a:r>
            <a:r>
              <a:rPr b="1" lang="es-ES" sz="800">
                <a:solidFill>
                  <a:srgbClr val="0000FF"/>
                </a:solidFill>
              </a:rPr>
              <a:t>min=</a:t>
            </a:r>
            <a:r>
              <a:rPr b="1" lang="es-ES" sz="800">
                <a:solidFill>
                  <a:srgbClr val="008000"/>
                </a:solidFill>
              </a:rPr>
              <a:t>"1" </a:t>
            </a:r>
            <a:r>
              <a:rPr b="1" lang="es-ES" sz="800">
                <a:solidFill>
                  <a:srgbClr val="0000FF"/>
                </a:solidFill>
              </a:rPr>
              <a:t>max=</a:t>
            </a:r>
            <a:r>
              <a:rPr b="1" lang="es-ES" sz="800">
                <a:solidFill>
                  <a:srgbClr val="008000"/>
                </a:solidFill>
              </a:rPr>
              <a:t>"1000000" </a:t>
            </a:r>
            <a:r>
              <a:rPr b="1" lang="es-ES" sz="800">
                <a:solidFill>
                  <a:srgbClr val="0000FF"/>
                </a:solidFill>
              </a:rPr>
              <a:t> </a:t>
            </a:r>
            <a:r>
              <a:rPr lang="es-ES" sz="800"/>
              <a:t>/&gt;</a:t>
            </a:r>
          </a:p>
        </p:txBody>
      </p:sp>
      <p:sp>
        <p:nvSpPr>
          <p:cNvPr id="210" name="Shape 210"/>
          <p:cNvSpPr txBox="1"/>
          <p:nvPr>
            <p:ph idx="7" type="body"/>
          </p:nvPr>
        </p:nvSpPr>
        <p:spPr>
          <a:xfrm>
            <a:off x="1769450" y="4367175"/>
            <a:ext cx="31871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1000">
                <a:latin typeface="Calibri"/>
                <a:ea typeface="Calibri"/>
                <a:cs typeface="Calibri"/>
                <a:sym typeface="Calibri"/>
              </a:rPr>
              <a:t>$error.min, $error.max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916975" y="4646475"/>
            <a:ext cx="4827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ES" sz="800">
                <a:highlight>
                  <a:srgbClr val="EFEFEF"/>
                </a:highlight>
              </a:rPr>
              <a:t>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ng-show=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form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field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$error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7A7A43"/>
                </a:solidFill>
                <a:highlight>
                  <a:srgbClr val="EFEFEF"/>
                </a:highlight>
              </a:rPr>
              <a:t>min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lang="es-ES" sz="800">
                <a:highlight>
                  <a:srgbClr val="EFEFEF"/>
                </a:highlight>
              </a:rPr>
              <a:t>&gt;</a:t>
            </a:r>
            <a:r>
              <a:rPr lang="es-ES" sz="800"/>
              <a:t>Número mínimo no alcanzado</a:t>
            </a:r>
            <a:r>
              <a:rPr lang="es-ES" sz="800">
                <a:highlight>
                  <a:srgbClr val="EFEFEF"/>
                </a:highlight>
              </a:rPr>
              <a:t>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ES" sz="800">
                <a:highlight>
                  <a:srgbClr val="EFEFEF"/>
                </a:highlight>
              </a:rPr>
              <a:t>&lt;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 </a:t>
            </a:r>
            <a:r>
              <a:rPr b="1" lang="es-ES" sz="800">
                <a:solidFill>
                  <a:srgbClr val="0000FF"/>
                </a:solidFill>
                <a:highlight>
                  <a:srgbClr val="EFEFEF"/>
                </a:highlight>
              </a:rPr>
              <a:t>ng-show=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form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field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660E7A"/>
                </a:solidFill>
                <a:highlight>
                  <a:srgbClr val="EFEFEF"/>
                </a:highlight>
              </a:rPr>
              <a:t>$error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.</a:t>
            </a:r>
            <a:r>
              <a:rPr b="1" lang="es-ES" sz="800">
                <a:solidFill>
                  <a:srgbClr val="7A7A43"/>
                </a:solidFill>
                <a:highlight>
                  <a:srgbClr val="EFEFEF"/>
                </a:highlight>
              </a:rPr>
              <a:t>max</a:t>
            </a:r>
            <a:r>
              <a:rPr b="1" lang="es-ES" sz="800">
                <a:solidFill>
                  <a:srgbClr val="008000"/>
                </a:solidFill>
                <a:highlight>
                  <a:srgbClr val="EFEFEF"/>
                </a:highlight>
              </a:rPr>
              <a:t>"</a:t>
            </a:r>
            <a:r>
              <a:rPr lang="es-ES" sz="800">
                <a:highlight>
                  <a:srgbClr val="EFEFEF"/>
                </a:highlight>
              </a:rPr>
              <a:t>&gt;</a:t>
            </a:r>
            <a:r>
              <a:rPr lang="es-ES" sz="800"/>
              <a:t>Número máximo superado</a:t>
            </a:r>
            <a:r>
              <a:rPr lang="es-ES" sz="800">
                <a:highlight>
                  <a:srgbClr val="EFEFEF"/>
                </a:highlight>
              </a:rPr>
              <a:t>&lt;/</a:t>
            </a:r>
            <a:r>
              <a:rPr b="1" lang="es-ES" sz="800">
                <a:solidFill>
                  <a:srgbClr val="000080"/>
                </a:solidFill>
                <a:highlight>
                  <a:srgbClr val="EFEFEF"/>
                </a:highlight>
              </a:rPr>
              <a:t>span</a:t>
            </a:r>
            <a:r>
              <a:rPr lang="es-ES" sz="800">
                <a:highlight>
                  <a:srgbClr val="EFEFEF"/>
                </a:highlight>
              </a:rPr>
              <a:t>&gt;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750" y="774375"/>
            <a:ext cx="2062250" cy="1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PERSONALIZADAS</a:t>
            </a:r>
          </a:p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625" y="2323150"/>
            <a:ext cx="2186050" cy="181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571825" y="3319800"/>
            <a:ext cx="3343799" cy="14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6143575" y="3902200"/>
            <a:ext cx="679481" cy="453006"/>
          </a:xfrm>
          <a:prstGeom prst="flowChart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067375" y="3978400"/>
            <a:ext cx="679481" cy="453006"/>
          </a:xfrm>
          <a:prstGeom prst="flowChart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5991175" y="4054600"/>
            <a:ext cx="679481" cy="453006"/>
          </a:xfrm>
          <a:prstGeom prst="flowChart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2999825"/>
            <a:ext cx="34301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trata de uno de los puntos fuertes del lenguaje</a:t>
            </a:r>
          </a:p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PERSONALIZADAS I</a:t>
            </a:r>
          </a:p>
        </p:txBody>
      </p:sp>
      <p:sp>
        <p:nvSpPr>
          <p:cNvPr id="234" name="Shape 234"/>
          <p:cNvSpPr txBox="1"/>
          <p:nvPr>
            <p:ph idx="3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547" y="825375"/>
            <a:ext cx="1340051" cy="16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4" type="body"/>
          </p:nvPr>
        </p:nvSpPr>
        <p:spPr>
          <a:xfrm>
            <a:off x="685800" y="3290100"/>
            <a:ext cx="46076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forma más común de incorporar plugins personalizados externos</a:t>
            </a:r>
          </a:p>
        </p:txBody>
      </p:sp>
      <p:sp>
        <p:nvSpPr>
          <p:cNvPr id="237" name="Shape 237"/>
          <p:cNvSpPr txBox="1"/>
          <p:nvPr>
            <p:ph idx="5" type="body"/>
          </p:nvPr>
        </p:nvSpPr>
        <p:spPr>
          <a:xfrm>
            <a:off x="685800" y="2709550"/>
            <a:ext cx="33782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 libertad a la hora de definir nuestro código</a:t>
            </a:r>
          </a:p>
        </p:txBody>
      </p:sp>
      <p:sp>
        <p:nvSpPr>
          <p:cNvPr id="238" name="Shape 238"/>
          <p:cNvSpPr/>
          <p:nvPr/>
        </p:nvSpPr>
        <p:spPr>
          <a:xfrm>
            <a:off x="5914975" y="4130800"/>
            <a:ext cx="679481" cy="453006"/>
          </a:xfrm>
          <a:prstGeom prst="flowChart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5914950" y="4130800"/>
            <a:ext cx="6795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ES" sz="1000"/>
              <a:t>template</a:t>
            </a:r>
          </a:p>
        </p:txBody>
      </p:sp>
      <p:sp>
        <p:nvSpPr>
          <p:cNvPr id="240" name="Shape 240"/>
          <p:cNvSpPr/>
          <p:nvPr/>
        </p:nvSpPr>
        <p:spPr>
          <a:xfrm>
            <a:off x="7034500" y="3978400"/>
            <a:ext cx="452999" cy="452999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7778725" y="3986637"/>
            <a:ext cx="679481" cy="453006"/>
          </a:xfrm>
          <a:prstGeom prst="flowChartDocumen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7927550" y="4046375"/>
            <a:ext cx="4112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000"/>
              <a:t>JS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47550" y="4355200"/>
            <a:ext cx="5564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000"/>
              <a:t>scope</a:t>
            </a:r>
          </a:p>
        </p:txBody>
      </p:sp>
      <p:cxnSp>
        <p:nvCxnSpPr>
          <p:cNvPr id="244" name="Shape 244"/>
          <p:cNvCxnSpPr>
            <a:stCxn id="227" idx="0"/>
            <a:endCxn id="241" idx="0"/>
          </p:cNvCxnSpPr>
          <p:nvPr/>
        </p:nvCxnSpPr>
        <p:spPr>
          <a:xfrm flipH="1" rot="-5400000">
            <a:off x="7258815" y="3126700"/>
            <a:ext cx="84300" cy="1635300"/>
          </a:xfrm>
          <a:prstGeom prst="bentConnector3">
            <a:avLst>
              <a:gd fmla="val -2824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5" name="Shape 245"/>
          <p:cNvSpPr txBox="1"/>
          <p:nvPr/>
        </p:nvSpPr>
        <p:spPr>
          <a:xfrm>
            <a:off x="6970950" y="3398250"/>
            <a:ext cx="7560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000"/>
              <a:t>controller</a:t>
            </a:r>
          </a:p>
        </p:txBody>
      </p:sp>
      <p:sp>
        <p:nvSpPr>
          <p:cNvPr id="246" name="Shape 246"/>
          <p:cNvSpPr/>
          <p:nvPr/>
        </p:nvSpPr>
        <p:spPr>
          <a:xfrm>
            <a:off x="3436450" y="4272525"/>
            <a:ext cx="679481" cy="453006"/>
          </a:xfrm>
          <a:prstGeom prst="flowChartDocumen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3436425" y="4272525"/>
            <a:ext cx="6795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000"/>
              <a:t>template</a:t>
            </a:r>
          </a:p>
        </p:txBody>
      </p:sp>
      <p:cxnSp>
        <p:nvCxnSpPr>
          <p:cNvPr id="248" name="Shape 248"/>
          <p:cNvCxnSpPr>
            <a:stCxn id="247" idx="3"/>
            <a:endCxn id="226" idx="1"/>
          </p:cNvCxnSpPr>
          <p:nvPr/>
        </p:nvCxnSpPr>
        <p:spPr>
          <a:xfrm flipH="1" rot="10800000">
            <a:off x="4115925" y="4064024"/>
            <a:ext cx="1455900" cy="38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9" name="Shape 249"/>
          <p:cNvSpPr/>
          <p:nvPr/>
        </p:nvSpPr>
        <p:spPr>
          <a:xfrm>
            <a:off x="5293425" y="3928500"/>
            <a:ext cx="278399" cy="2912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826750" y="3962437"/>
            <a:ext cx="679481" cy="453006"/>
          </a:xfrm>
          <a:prstGeom prst="flowChartDocumen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2994975" y="3928500"/>
            <a:ext cx="411299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000"/>
              <a:t>JS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864675" y="4043925"/>
            <a:ext cx="6795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800"/>
              <a:t>controller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571825" y="3046975"/>
            <a:ext cx="7560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000"/>
              <a:t>directive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448875" y="2860325"/>
            <a:ext cx="2077199" cy="1303199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0" y="248000"/>
            <a:ext cx="9144000" cy="413999"/>
          </a:xfrm>
          <a:prstGeom prst="rect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024" y="275012"/>
            <a:ext cx="1443299" cy="3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>
            <p:ph idx="1" type="body"/>
          </p:nvPr>
        </p:nvSpPr>
        <p:spPr>
          <a:xfrm>
            <a:off x="786450" y="1247949"/>
            <a:ext cx="7772400" cy="107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DIRECTIVAS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PERSONALIZADAS II</a:t>
            </a:r>
          </a:p>
        </p:txBody>
      </p:sp>
      <p:sp>
        <p:nvSpPr>
          <p:cNvPr id="262" name="Shape 262"/>
          <p:cNvSpPr txBox="1"/>
          <p:nvPr>
            <p:ph idx="2" type="body"/>
          </p:nvPr>
        </p:nvSpPr>
        <p:spPr>
          <a:xfrm>
            <a:off x="291850" y="329000"/>
            <a:ext cx="6181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ANGULAR 2015 (Kata nivel intermedio)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5547" y="825375"/>
            <a:ext cx="1340051" cy="16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>
            <p:ph idx="3" type="body"/>
          </p:nvPr>
        </p:nvSpPr>
        <p:spPr>
          <a:xfrm>
            <a:off x="1035250" y="2395400"/>
            <a:ext cx="35744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s-ES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NOMENCLATURA</a:t>
            </a:r>
          </a:p>
        </p:txBody>
      </p:sp>
      <p:sp>
        <p:nvSpPr>
          <p:cNvPr id="265" name="Shape 265"/>
          <p:cNvSpPr txBox="1"/>
          <p:nvPr>
            <p:ph idx="4" type="body"/>
          </p:nvPr>
        </p:nvSpPr>
        <p:spPr>
          <a:xfrm>
            <a:off x="671425" y="2762600"/>
            <a:ext cx="3187199" cy="25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Seguiremos las siguientes recomendaciones:</a:t>
            </a:r>
          </a:p>
        </p:txBody>
      </p:sp>
      <p:sp>
        <p:nvSpPr>
          <p:cNvPr id="266" name="Shape 266"/>
          <p:cNvSpPr txBox="1"/>
          <p:nvPr>
            <p:ph idx="5" type="body"/>
          </p:nvPr>
        </p:nvSpPr>
        <p:spPr>
          <a:xfrm>
            <a:off x="529125" y="3193900"/>
            <a:ext cx="39039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Asegurarse de no utilizar un nombre no existente</a:t>
            </a:r>
          </a:p>
        </p:txBody>
      </p:sp>
      <p:sp>
        <p:nvSpPr>
          <p:cNvPr id="267" name="Shape 267"/>
          <p:cNvSpPr txBox="1"/>
          <p:nvPr>
            <p:ph idx="6" type="body"/>
          </p:nvPr>
        </p:nvSpPr>
        <p:spPr>
          <a:xfrm>
            <a:off x="529125" y="3498700"/>
            <a:ext cx="42855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Desde la directiva (js): </a:t>
            </a:r>
            <a:r>
              <a:rPr b="1" lang="es-ES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Estándar CamelCase</a:t>
            </a: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filterDirective</a:t>
            </a:r>
          </a:p>
        </p:txBody>
      </p:sp>
      <p:sp>
        <p:nvSpPr>
          <p:cNvPr id="268" name="Shape 268"/>
          <p:cNvSpPr txBox="1"/>
          <p:nvPr>
            <p:ph idx="7" type="body"/>
          </p:nvPr>
        </p:nvSpPr>
        <p:spPr>
          <a:xfrm>
            <a:off x="529125" y="3803500"/>
            <a:ext cx="20013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Desde la plantilla:</a:t>
            </a:r>
          </a:p>
        </p:txBody>
      </p:sp>
      <p:sp>
        <p:nvSpPr>
          <p:cNvPr id="269" name="Shape 269"/>
          <p:cNvSpPr txBox="1"/>
          <p:nvPr>
            <p:ph idx="8" type="body"/>
          </p:nvPr>
        </p:nvSpPr>
        <p:spPr>
          <a:xfrm>
            <a:off x="5468275" y="2885250"/>
            <a:ext cx="2057699" cy="127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&lt;filter:directive&gt;&lt;/filter:directive&gt;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9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&lt;filter_directive&gt;&lt;/filter_directive&gt;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9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&lt;filter-directive&gt;&lt;/filter-directive&gt;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9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&lt;x-filter-directive&gt;&lt;/x-filter-directive&gt;</a:t>
            </a:r>
          </a:p>
        </p:txBody>
      </p:sp>
      <p:sp>
        <p:nvSpPr>
          <p:cNvPr id="270" name="Shape 270"/>
          <p:cNvSpPr/>
          <p:nvPr/>
        </p:nvSpPr>
        <p:spPr>
          <a:xfrm>
            <a:off x="2096725" y="3467800"/>
            <a:ext cx="3145050" cy="1187200"/>
          </a:xfrm>
          <a:custGeom>
            <a:pathLst>
              <a:path extrusionOk="0" h="47488" w="125802">
                <a:moveTo>
                  <a:pt x="0" y="32649"/>
                </a:moveTo>
                <a:cubicBezTo>
                  <a:pt x="7463" y="34130"/>
                  <a:pt x="31234" y="44250"/>
                  <a:pt x="44781" y="41536"/>
                </a:cubicBezTo>
                <a:cubicBezTo>
                  <a:pt x="58327" y="38821"/>
                  <a:pt x="72306" y="15397"/>
                  <a:pt x="81280" y="16363"/>
                </a:cubicBezTo>
                <a:cubicBezTo>
                  <a:pt x="90253" y="17328"/>
                  <a:pt x="91202" y="50054"/>
                  <a:pt x="98623" y="47327"/>
                </a:cubicBezTo>
                <a:cubicBezTo>
                  <a:pt x="106043" y="44599"/>
                  <a:pt x="121272" y="7887"/>
                  <a:pt x="125802" y="0"/>
                </a:cubicBezTo>
              </a:path>
            </a:pathLst>
          </a:custGeom>
          <a:noFill/>
          <a:ln cap="flat" cmpd="sng" w="952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71" name="Shape 271"/>
          <p:cNvCxnSpPr/>
          <p:nvPr/>
        </p:nvCxnSpPr>
        <p:spPr>
          <a:xfrm flipH="1" rot="10800000">
            <a:off x="5241775" y="3279999"/>
            <a:ext cx="103499" cy="187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" name="Shape 272"/>
          <p:cNvSpPr txBox="1"/>
          <p:nvPr>
            <p:ph idx="9" type="body"/>
          </p:nvPr>
        </p:nvSpPr>
        <p:spPr>
          <a:xfrm>
            <a:off x="529125" y="4419000"/>
            <a:ext cx="25023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9144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caso especial</a:t>
            </a:r>
          </a:p>
        </p:txBody>
      </p:sp>
      <p:sp>
        <p:nvSpPr>
          <p:cNvPr id="273" name="Shape 273"/>
          <p:cNvSpPr txBox="1"/>
          <p:nvPr>
            <p:ph idx="13" type="body"/>
          </p:nvPr>
        </p:nvSpPr>
        <p:spPr>
          <a:xfrm>
            <a:off x="529125" y="4114200"/>
            <a:ext cx="2502300" cy="35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914400" marR="0" rtl="0" algn="l">
              <a:spcBef>
                <a:spcPts val="0"/>
              </a:spcBef>
              <a:buClr>
                <a:srgbClr val="6AA84F"/>
              </a:buClr>
              <a:buSzPct val="100000"/>
              <a:buFont typeface="Calibri"/>
              <a:buChar char="❏"/>
            </a:pPr>
            <a:r>
              <a:rPr lang="es-ES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669600" y="4710000"/>
            <a:ext cx="25023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i="1" lang="es-ES" sz="9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&lt;data-filter-directive&gt;&lt;/data-filter-directive&gt;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BEEVA 1">
      <a:dk1>
        <a:srgbClr val="333333"/>
      </a:dk1>
      <a:lt1>
        <a:srgbClr val="FFFFFF"/>
      </a:lt1>
      <a:dk2>
        <a:srgbClr val="646464"/>
      </a:dk2>
      <a:lt2>
        <a:srgbClr val="FFFFFF"/>
      </a:lt2>
      <a:accent1>
        <a:srgbClr val="AAAAAA"/>
      </a:accent1>
      <a:accent2>
        <a:srgbClr val="FFD539"/>
      </a:accent2>
      <a:accent3>
        <a:srgbClr val="AECDE5"/>
      </a:accent3>
      <a:accent4>
        <a:srgbClr val="F8B3B5"/>
      </a:accent4>
      <a:accent5>
        <a:srgbClr val="D9DC53"/>
      </a:accent5>
      <a:accent6>
        <a:srgbClr val="B6DAE1"/>
      </a:accent6>
      <a:hlink>
        <a:srgbClr val="AECDE5"/>
      </a:hlink>
      <a:folHlink>
        <a:srgbClr val="D9DC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ersonalizado">
  <a:themeElements>
    <a:clrScheme name="BEEVA 1">
      <a:dk1>
        <a:srgbClr val="333333"/>
      </a:dk1>
      <a:lt1>
        <a:srgbClr val="FFFFFF"/>
      </a:lt1>
      <a:dk2>
        <a:srgbClr val="646464"/>
      </a:dk2>
      <a:lt2>
        <a:srgbClr val="FFFFFF"/>
      </a:lt2>
      <a:accent1>
        <a:srgbClr val="AAAAAA"/>
      </a:accent1>
      <a:accent2>
        <a:srgbClr val="FFD539"/>
      </a:accent2>
      <a:accent3>
        <a:srgbClr val="AECDE5"/>
      </a:accent3>
      <a:accent4>
        <a:srgbClr val="F8B3B5"/>
      </a:accent4>
      <a:accent5>
        <a:srgbClr val="D9DC53"/>
      </a:accent5>
      <a:accent6>
        <a:srgbClr val="B6DAE1"/>
      </a:accent6>
      <a:hlink>
        <a:srgbClr val="AECDE5"/>
      </a:hlink>
      <a:folHlink>
        <a:srgbClr val="D9DC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seño personalizado">
  <a:themeElements>
    <a:clrScheme name="BEEVA 1">
      <a:dk1>
        <a:srgbClr val="333333"/>
      </a:dk1>
      <a:lt1>
        <a:srgbClr val="FFFFFF"/>
      </a:lt1>
      <a:dk2>
        <a:srgbClr val="646464"/>
      </a:dk2>
      <a:lt2>
        <a:srgbClr val="FFFFFF"/>
      </a:lt2>
      <a:accent1>
        <a:srgbClr val="AAAAAA"/>
      </a:accent1>
      <a:accent2>
        <a:srgbClr val="FFD539"/>
      </a:accent2>
      <a:accent3>
        <a:srgbClr val="AECDE5"/>
      </a:accent3>
      <a:accent4>
        <a:srgbClr val="F8B3B5"/>
      </a:accent4>
      <a:accent5>
        <a:srgbClr val="D9DC53"/>
      </a:accent5>
      <a:accent6>
        <a:srgbClr val="B6DAE1"/>
      </a:accent6>
      <a:hlink>
        <a:srgbClr val="AECDE5"/>
      </a:hlink>
      <a:folHlink>
        <a:srgbClr val="D9DC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