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65" r:id="rId6"/>
    <p:sldId id="259" r:id="rId7"/>
    <p:sldId id="262" r:id="rId8"/>
    <p:sldId id="263" r:id="rId9"/>
    <p:sldId id="264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7" autoAdjust="0"/>
    <p:restoredTop sz="86651" autoAdjust="0"/>
  </p:normalViewPr>
  <p:slideViewPr>
    <p:cSldViewPr snapToGrid="0">
      <p:cViewPr varScale="1">
        <p:scale>
          <a:sx n="94" d="100"/>
          <a:sy n="9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602FC-81C1-42CD-AC32-D4A3B035CB65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B2A64-96D0-468B-AE04-65DE6DE12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9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Divide</a:t>
            </a:r>
            <a:r>
              <a:rPr lang="en-US" baseline="0" dirty="0" smtClean="0"/>
              <a:t> into pairs to work on Pseudo Code, 3 minutes, put on board.</a:t>
            </a:r>
          </a:p>
          <a:p>
            <a:r>
              <a:rPr lang="en-US" baseline="0" dirty="0" smtClean="0"/>
              <a:t>Coding Challenge – 10 minutes to complete script </a:t>
            </a:r>
          </a:p>
          <a:p>
            <a:r>
              <a:rPr lang="en-US" baseline="0" dirty="0" smtClean="0"/>
              <a:t>Show on screen and explain – 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B2A64-96D0-468B-AE04-65DE6DE125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8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teams of 5</a:t>
            </a:r>
          </a:p>
          <a:p>
            <a:r>
              <a:rPr lang="en-US" dirty="0" smtClean="0"/>
              <a:t>One</a:t>
            </a:r>
            <a:r>
              <a:rPr lang="en-US" baseline="0" dirty="0" smtClean="0"/>
              <a:t> team per row in Layton</a:t>
            </a:r>
          </a:p>
          <a:p>
            <a:r>
              <a:rPr lang="en-US" baseline="0" dirty="0" smtClean="0"/>
              <a:t>Setup one of their laptops at end of row, instructor laptop on screen with buggy code</a:t>
            </a:r>
          </a:p>
          <a:p>
            <a:r>
              <a:rPr lang="en-US" baseline="0" dirty="0" smtClean="0"/>
              <a:t>Relay starts – 30 seconds per person on computer</a:t>
            </a:r>
          </a:p>
          <a:p>
            <a:r>
              <a:rPr lang="en-US" baseline="0" dirty="0" smtClean="0"/>
              <a:t>First team to finish wins</a:t>
            </a:r>
          </a:p>
          <a:p>
            <a:r>
              <a:rPr lang="en-US" baseline="0" dirty="0" smtClean="0"/>
              <a:t>Instructor shows correct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B2A64-96D0-468B-AE04-65DE6DE125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5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1D1AA3D-BB22-49DC-85D8-898793668195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1CAA-776A-46BC-B7EB-C4A86AEDCF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40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AA3D-BB22-49DC-85D8-898793668195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1CAA-776A-46BC-B7EB-C4A86AEDC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6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AA3D-BB22-49DC-85D8-898793668195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1CAA-776A-46BC-B7EB-C4A86AEDCFD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61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AA3D-BB22-49DC-85D8-898793668195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1CAA-776A-46BC-B7EB-C4A86AEDC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0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AA3D-BB22-49DC-85D8-898793668195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1CAA-776A-46BC-B7EB-C4A86AEDCF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9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AA3D-BB22-49DC-85D8-898793668195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1CAA-776A-46BC-B7EB-C4A86AEDC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5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AA3D-BB22-49DC-85D8-898793668195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1CAA-776A-46BC-B7EB-C4A86AEDC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5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AA3D-BB22-49DC-85D8-898793668195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1CAA-776A-46BC-B7EB-C4A86AEDC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6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AA3D-BB22-49DC-85D8-898793668195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1CAA-776A-46BC-B7EB-C4A86AEDC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3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AA3D-BB22-49DC-85D8-898793668195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1CAA-776A-46BC-B7EB-C4A86AEDC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8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AA3D-BB22-49DC-85D8-898793668195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1CAA-776A-46BC-B7EB-C4A86AEDCF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1D1AA3D-BB22-49DC-85D8-898793668195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78B1CAA-776A-46BC-B7EB-C4A86AEDCFD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6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rstudio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 just the 18</a:t>
            </a:r>
            <a:r>
              <a:rPr lang="en-US" baseline="30000" dirty="0" smtClean="0"/>
              <a:t>th</a:t>
            </a:r>
            <a:r>
              <a:rPr lang="en-US" dirty="0" smtClean="0"/>
              <a:t> letter of the alphabet.</a:t>
            </a:r>
            <a:endParaRPr lang="en-US" dirty="0"/>
          </a:p>
        </p:txBody>
      </p:sp>
      <p:pic>
        <p:nvPicPr>
          <p:cNvPr id="1028" name="Picture 4" descr="http://alacip.org/wp-content/uploads/2014/04/R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863" y="912953"/>
            <a:ext cx="34480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75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Psuedo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purpose of this exercise is to </a:t>
            </a:r>
            <a:r>
              <a:rPr lang="en-US" dirty="0" smtClean="0"/>
              <a:t>determine the </a:t>
            </a:r>
            <a:r>
              <a:rPr lang="en-US" dirty="0"/>
              <a:t>distribution of monthly discharge and </a:t>
            </a:r>
            <a:r>
              <a:rPr lang="en-US" dirty="0" smtClean="0"/>
              <a:t>the number </a:t>
            </a:r>
            <a:r>
              <a:rPr lang="en-US" dirty="0"/>
              <a:t>of extreme* monthly flow events in the Jordan </a:t>
            </a:r>
            <a:r>
              <a:rPr lang="en-US" dirty="0" smtClean="0"/>
              <a:t>River.</a:t>
            </a:r>
          </a:p>
          <a:p>
            <a:r>
              <a:rPr lang="en-US" dirty="0" smtClean="0"/>
              <a:t>*exceeds </a:t>
            </a:r>
            <a:r>
              <a:rPr lang="en-US" dirty="0"/>
              <a:t>95% or falls below 5%</a:t>
            </a:r>
          </a:p>
          <a:p>
            <a:r>
              <a:rPr lang="en-US" dirty="0" smtClean="0"/>
              <a:t>Show </a:t>
            </a:r>
            <a:r>
              <a:rPr lang="en-US" dirty="0"/>
              <a:t>your result graphically and </a:t>
            </a:r>
            <a:r>
              <a:rPr lang="en-US" dirty="0" smtClean="0"/>
              <a:t>numerically.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7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14" y="1783889"/>
            <a:ext cx="62865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6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the R environment to create, save, and run simple scripts for data analysis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Identify resources online (and elsewhere) for future reference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Examine and correct scripts for errors and inefficiencies</a:t>
            </a:r>
          </a:p>
        </p:txBody>
      </p:sp>
    </p:spTree>
    <p:extLst>
      <p:ext uri="{BB962C8B-B14F-4D97-AF65-F5344CB8AC3E}">
        <p14:creationId xmlns:p14="http://schemas.microsoft.com/office/powerpoint/2010/main" val="28550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R? </a:t>
            </a:r>
            <a:r>
              <a:rPr lang="en-US" sz="1800" dirty="0" smtClean="0"/>
              <a:t>(adapted from Dr. Brewer’s </a:t>
            </a:r>
            <a:r>
              <a:rPr lang="en-US" sz="1800" dirty="0" err="1" smtClean="0"/>
              <a:t>Geog</a:t>
            </a:r>
            <a:r>
              <a:rPr lang="en-US" sz="1800" dirty="0" smtClean="0"/>
              <a:t> 6000 Course Materials)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 is the highest paid IT skill (Dice.com survey, January 2014)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 is #5 on list of most popular analytics jobs (Indeed.com, </a:t>
            </a:r>
            <a:r>
              <a:rPr lang="en-US" dirty="0" smtClean="0"/>
              <a:t>Feb.2014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 most-used data science language after SQL</a:t>
            </a:r>
            <a:r>
              <a:rPr lang="en-US" dirty="0"/>
              <a:t> (O’Reilly </a:t>
            </a:r>
            <a:r>
              <a:rPr lang="en-US" dirty="0" smtClean="0"/>
              <a:t>survey, January </a:t>
            </a:r>
            <a:r>
              <a:rPr lang="en-US" dirty="0"/>
              <a:t>2014)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 is used by 70% of data miners (</a:t>
            </a:r>
            <a:r>
              <a:rPr lang="en-US" dirty="0" err="1"/>
              <a:t>Rexer</a:t>
            </a:r>
            <a:r>
              <a:rPr lang="en-US" dirty="0"/>
              <a:t> survey, October 2013)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 growing faster than any other data science language</a:t>
            </a:r>
            <a:r>
              <a:rPr lang="en-US" dirty="0"/>
              <a:t> (</a:t>
            </a:r>
            <a:r>
              <a:rPr lang="en-US" dirty="0" err="1" smtClean="0"/>
              <a:t>KDNuggets</a:t>
            </a:r>
            <a:r>
              <a:rPr lang="en-US" dirty="0" smtClean="0"/>
              <a:t> survey</a:t>
            </a:r>
            <a:r>
              <a:rPr lang="en-US" dirty="0"/>
              <a:t>, August 2013)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 has more than 2 million users worldwide (Oracle estimate, </a:t>
            </a:r>
            <a:r>
              <a:rPr lang="en-US" dirty="0" smtClean="0"/>
              <a:t>February 2012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 of R in data analysis is growing, while use of SAS products are declining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2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Editing and debugging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You may still find the console useful some cases!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Repetitive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Sharing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www.rstudio.com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965" y="2852928"/>
            <a:ext cx="6502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2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Make sure R is installed correctly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Review basic programming techniques (if statements, printing results,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Identify resources and references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Google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Stack Overflow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 Reference Card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Other resources from Pre-class Exercise</a:t>
            </a:r>
          </a:p>
        </p:txBody>
      </p:sp>
    </p:spTree>
    <p:extLst>
      <p:ext uri="{BB962C8B-B14F-4D97-AF65-F5344CB8AC3E}">
        <p14:creationId xmlns:p14="http://schemas.microsoft.com/office/powerpoint/2010/main" val="1796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sz="4800" dirty="0" smtClean="0"/>
          </a:p>
          <a:p>
            <a:endParaRPr lang="en-US" sz="4800" dirty="0"/>
          </a:p>
          <a:p>
            <a:endParaRPr lang="en-US" sz="4800" dirty="0" smtClean="0"/>
          </a:p>
          <a:p>
            <a:endParaRPr lang="en-US" sz="4800" dirty="0"/>
          </a:p>
          <a:p>
            <a:r>
              <a:rPr lang="en-US" sz="4800" dirty="0"/>
              <a:t>#Print a welcome statement to the console</a:t>
            </a:r>
          </a:p>
          <a:p>
            <a:r>
              <a:rPr lang="en-US" sz="4800" dirty="0" err="1"/>
              <a:t>welcomeStatement</a:t>
            </a:r>
            <a:r>
              <a:rPr lang="en-US" sz="4800" dirty="0"/>
              <a:t> &lt;-"Hello World!"</a:t>
            </a:r>
          </a:p>
          <a:p>
            <a:r>
              <a:rPr lang="en-US" sz="4800" dirty="0"/>
              <a:t>print(</a:t>
            </a:r>
            <a:r>
              <a:rPr lang="en-US" sz="4800" dirty="0" err="1"/>
              <a:t>welcomeStatement</a:t>
            </a:r>
            <a:r>
              <a:rPr lang="en-US" sz="4800" dirty="0"/>
              <a:t>)</a:t>
            </a:r>
          </a:p>
          <a:p>
            <a:endParaRPr lang="en-US" sz="4800" dirty="0"/>
          </a:p>
          <a:p>
            <a:r>
              <a:rPr lang="en-US" sz="4800" dirty="0" smtClean="0"/>
              <a:t>#</a:t>
            </a:r>
            <a:r>
              <a:rPr lang="en-US" sz="4800" dirty="0"/>
              <a:t>Create a </a:t>
            </a:r>
            <a:r>
              <a:rPr lang="en-US" sz="4800" dirty="0" smtClean="0"/>
              <a:t>vector consisting of 40 numbers between </a:t>
            </a:r>
            <a:r>
              <a:rPr lang="en-US" sz="4800" dirty="0"/>
              <a:t>0-100 </a:t>
            </a:r>
            <a:r>
              <a:rPr lang="en-US" sz="4800" dirty="0" smtClean="0"/>
              <a:t>using </a:t>
            </a:r>
            <a:r>
              <a:rPr lang="en-US" sz="4800" dirty="0"/>
              <a:t>the sample function, and print the result</a:t>
            </a:r>
          </a:p>
          <a:p>
            <a:r>
              <a:rPr lang="en-US" sz="4800" dirty="0"/>
              <a:t>data1 &lt;-sample(0:100,40)</a:t>
            </a:r>
          </a:p>
          <a:p>
            <a:r>
              <a:rPr lang="en-US" sz="4800" dirty="0"/>
              <a:t>print(data1)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62" y="2084832"/>
            <a:ext cx="112585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0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400" dirty="0" smtClean="0"/>
              <a:t>#</a:t>
            </a:r>
            <a:r>
              <a:rPr lang="en-US" sz="6400" dirty="0"/>
              <a:t>Create a second simple vector of </a:t>
            </a:r>
            <a:r>
              <a:rPr lang="en-US" sz="6400" dirty="0" smtClean="0"/>
              <a:t>50 random </a:t>
            </a:r>
            <a:r>
              <a:rPr lang="en-US" sz="6400" dirty="0"/>
              <a:t>numbers from 0-100 using the </a:t>
            </a:r>
            <a:r>
              <a:rPr lang="en-US" sz="6400" dirty="0" err="1"/>
              <a:t>runif</a:t>
            </a:r>
            <a:r>
              <a:rPr lang="en-US" sz="6400" dirty="0"/>
              <a:t> function, and print the result</a:t>
            </a:r>
          </a:p>
          <a:p>
            <a:r>
              <a:rPr lang="en-US" sz="6400" dirty="0"/>
              <a:t>data2 &lt;-</a:t>
            </a:r>
            <a:r>
              <a:rPr lang="en-US" sz="6400" dirty="0" err="1"/>
              <a:t>runif</a:t>
            </a:r>
            <a:r>
              <a:rPr lang="en-US" sz="6400" dirty="0"/>
              <a:t>(50,0,100)</a:t>
            </a:r>
          </a:p>
          <a:p>
            <a:r>
              <a:rPr lang="en-US" sz="6400" dirty="0"/>
              <a:t>print(data2)</a:t>
            </a:r>
          </a:p>
          <a:p>
            <a:endParaRPr lang="en-US" sz="6400" dirty="0"/>
          </a:p>
          <a:p>
            <a:r>
              <a:rPr lang="en-US" sz="6400" dirty="0"/>
              <a:t>#Construct an if statement on the </a:t>
            </a:r>
            <a:r>
              <a:rPr lang="en-US" sz="6400" dirty="0" smtClean="0"/>
              <a:t>board</a:t>
            </a:r>
            <a:endParaRPr lang="en-US" sz="6400" dirty="0"/>
          </a:p>
          <a:p>
            <a:r>
              <a:rPr lang="en-US" sz="6400" dirty="0" smtClean="0"/>
              <a:t>#Compare </a:t>
            </a:r>
            <a:r>
              <a:rPr lang="en-US" sz="6400" dirty="0"/>
              <a:t>the lengths of the two vectors. Print a result </a:t>
            </a:r>
            <a:r>
              <a:rPr lang="en-US" sz="6400" dirty="0" smtClean="0"/>
              <a:t>of the comparison using </a:t>
            </a:r>
            <a:r>
              <a:rPr lang="en-US" sz="6400" dirty="0"/>
              <a:t>an if statement</a:t>
            </a:r>
          </a:p>
          <a:p>
            <a:r>
              <a:rPr lang="en-US" sz="6400" dirty="0"/>
              <a:t>if(length(data1)==length(data2)){</a:t>
            </a:r>
          </a:p>
          <a:p>
            <a:r>
              <a:rPr lang="en-US" sz="6400" dirty="0"/>
              <a:t>	print("data1 is equal in length to data2")</a:t>
            </a:r>
          </a:p>
          <a:p>
            <a:r>
              <a:rPr lang="en-US" sz="6400" dirty="0"/>
              <a:t>} else {</a:t>
            </a:r>
          </a:p>
          <a:p>
            <a:r>
              <a:rPr lang="en-US" sz="6400" dirty="0"/>
              <a:t>	print("data1 is not equal in length to data2")</a:t>
            </a:r>
          </a:p>
          <a:p>
            <a:r>
              <a:rPr lang="en-US" sz="6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8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#Compare the lengths of the two vectors. Print </a:t>
            </a:r>
            <a:r>
              <a:rPr lang="en-US" sz="1600" dirty="0" smtClean="0"/>
              <a:t>the </a:t>
            </a:r>
            <a:r>
              <a:rPr lang="en-US" sz="1600" dirty="0"/>
              <a:t>result using an if statement and the </a:t>
            </a:r>
            <a:r>
              <a:rPr lang="en-US" sz="1600" dirty="0" err="1"/>
              <a:t>sprintf</a:t>
            </a:r>
            <a:r>
              <a:rPr lang="en-US" sz="1600" dirty="0"/>
              <a:t> </a:t>
            </a:r>
            <a:r>
              <a:rPr lang="en-US" sz="1600" dirty="0" smtClean="0"/>
              <a:t>function and %d notation </a:t>
            </a:r>
            <a:r>
              <a:rPr lang="en-US" sz="1600" dirty="0"/>
              <a:t>to </a:t>
            </a:r>
            <a:r>
              <a:rPr lang="en-US" sz="1600" dirty="0" smtClean="0"/>
              <a:t>report </a:t>
            </a:r>
            <a:r>
              <a:rPr lang="en-US" sz="1600" dirty="0"/>
              <a:t>how many items are in each vector</a:t>
            </a:r>
          </a:p>
          <a:p>
            <a:r>
              <a:rPr lang="en-US" sz="1600" dirty="0"/>
              <a:t>if(length(data1)==length(data2)){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sprintf</a:t>
            </a:r>
            <a:r>
              <a:rPr lang="en-US" sz="1600" dirty="0"/>
              <a:t>("data1 is equal in length to data2, and both are length= %</a:t>
            </a:r>
            <a:r>
              <a:rPr lang="en-US" sz="1600" dirty="0" err="1"/>
              <a:t>d",length</a:t>
            </a:r>
            <a:r>
              <a:rPr lang="en-US" sz="1600" dirty="0"/>
              <a:t>(data1))</a:t>
            </a:r>
          </a:p>
          <a:p>
            <a:r>
              <a:rPr lang="en-US" sz="1600" dirty="0"/>
              <a:t>} else 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sprintf</a:t>
            </a:r>
            <a:r>
              <a:rPr lang="en-US" sz="1600" dirty="0"/>
              <a:t>("data1 is not equal in length to data2. Length of data1 = %d and length of data 2 = %d", length(data1),length(data2))</a:t>
            </a:r>
          </a:p>
          <a:p>
            <a:r>
              <a:rPr lang="en-US" sz="1600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8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153</TotalTime>
  <Words>487</Words>
  <Application>Microsoft Office PowerPoint</Application>
  <PresentationFormat>Widescreen</PresentationFormat>
  <Paragraphs>76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Tw Cen MT</vt:lpstr>
      <vt:lpstr>Tw Cen MT Condensed</vt:lpstr>
      <vt:lpstr>Wingdings</vt:lpstr>
      <vt:lpstr>Wingdings 3</vt:lpstr>
      <vt:lpstr>Integral</vt:lpstr>
      <vt:lpstr>PowerPoint Presentation</vt:lpstr>
      <vt:lpstr>Learning Objectives </vt:lpstr>
      <vt:lpstr>Why use R? (adapted from Dr. Brewer’s Geog 6000 Course Materials)</vt:lpstr>
      <vt:lpstr>Using Scripts</vt:lpstr>
      <vt:lpstr>RStudio</vt:lpstr>
      <vt:lpstr>Hello World Script</vt:lpstr>
      <vt:lpstr>Hello World Script</vt:lpstr>
      <vt:lpstr>PowerPoint Presentation</vt:lpstr>
      <vt:lpstr>PowerPoint Presentation</vt:lpstr>
      <vt:lpstr>Psuedo Code</vt:lpstr>
      <vt:lpstr>Relays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Carly Hansen</dc:creator>
  <cp:lastModifiedBy>Burian</cp:lastModifiedBy>
  <cp:revision>17</cp:revision>
  <dcterms:created xsi:type="dcterms:W3CDTF">2015-08-24T22:03:40Z</dcterms:created>
  <dcterms:modified xsi:type="dcterms:W3CDTF">2015-08-25T16:33:50Z</dcterms:modified>
</cp:coreProperties>
</file>