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823" r:id="rId3"/>
    <p:sldId id="695" r:id="rId4"/>
    <p:sldId id="847" r:id="rId5"/>
    <p:sldId id="848" r:id="rId6"/>
    <p:sldId id="850" r:id="rId7"/>
    <p:sldId id="849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8" autoAdjust="0"/>
    <p:restoredTop sz="94582" autoAdjust="0"/>
  </p:normalViewPr>
  <p:slideViewPr>
    <p:cSldViewPr>
      <p:cViewPr varScale="1">
        <p:scale>
          <a:sx n="68" d="100"/>
          <a:sy n="68" d="100"/>
        </p:scale>
        <p:origin x="9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9246E736-8DF2-4A67-8AD5-413DE77FF67A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A076CDDA-6028-41E6-BFAC-E5BE5434A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17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r">
              <a:defRPr sz="1200"/>
            </a:lvl1pPr>
          </a:lstStyle>
          <a:p>
            <a:fld id="{6F706718-8F9B-4714-BDCA-44544253309B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3" rIns="93166" bIns="4658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66" tIns="46583" rIns="93166" bIns="465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1" cy="464820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r">
              <a:defRPr sz="1200"/>
            </a:lvl1pPr>
          </a:lstStyle>
          <a:p>
            <a:fld id="{0396E79A-87AA-4B9C-8CA3-60BB7F8FB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Data: Links to national and global data sets of essential terrestrial variables (e.g. NASA NEX, </a:t>
            </a:r>
            <a:r>
              <a:rPr lang="en-US" dirty="0" err="1"/>
              <a:t>HydroTerre</a:t>
            </a:r>
            <a:r>
              <a:rPr lang="en-US" dirty="0"/>
              <a:t>)</a:t>
            </a:r>
          </a:p>
          <a:p>
            <a:r>
              <a:rPr lang="en-US" dirty="0"/>
              <a:t>Tools to preprocess and configure inputs</a:t>
            </a:r>
          </a:p>
          <a:p>
            <a:r>
              <a:rPr lang="en-US" dirty="0"/>
              <a:t>Preconfigured models and modeling systems as services</a:t>
            </a:r>
          </a:p>
          <a:p>
            <a:r>
              <a:rPr lang="en-US" dirty="0"/>
              <a:t>Standards for information exchange for interoperability (</a:t>
            </a:r>
            <a:r>
              <a:rPr lang="en-US" dirty="0" err="1"/>
              <a:t>OpenMI</a:t>
            </a:r>
            <a:r>
              <a:rPr lang="en-US" dirty="0"/>
              <a:t>, CSDMS BMI)</a:t>
            </a:r>
          </a:p>
          <a:p>
            <a:r>
              <a:rPr lang="en-US" dirty="0"/>
              <a:t>Tools for Visualization and Analysis</a:t>
            </a:r>
          </a:p>
          <a:p>
            <a:r>
              <a:rPr lang="en-US" dirty="0"/>
              <a:t>Automated reasoning to couple models based on purpose, context, data and 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6E79A-87AA-4B9C-8CA3-60BB7F8FB89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0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04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4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4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5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6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3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8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38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4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1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73F9-422E-457B-9F92-077D34CBCE65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956D-45F3-4A01-AD7B-ECDBB547F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73F9-422E-457B-9F92-077D34CBCE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956D-45F3-4A01-AD7B-ECDBB547F5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5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hydroshare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eta.hydroshare.org/r/ce9c114a36f541c88aecd9c6ff0a06a4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wmf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0762" y="74363"/>
            <a:ext cx="7562477" cy="312419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HydroShare: </a:t>
            </a:r>
            <a:r>
              <a:rPr lang="en-US" dirty="0"/>
              <a:t>Advancing Collaboration through </a:t>
            </a:r>
            <a:r>
              <a:rPr lang="en-US" dirty="0" smtClean="0"/>
              <a:t>Hydrologic </a:t>
            </a:r>
            <a:r>
              <a:rPr lang="en-US" dirty="0"/>
              <a:t>Data and Model Sharing</a:t>
            </a:r>
            <a:endParaRPr lang="en-US" dirty="0" smtClean="0"/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890801" y="2893793"/>
            <a:ext cx="736239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David </a:t>
            </a:r>
            <a:r>
              <a:rPr lang="en-US" dirty="0" smtClean="0">
                <a:solidFill>
                  <a:srgbClr val="0070C0"/>
                </a:solidFill>
              </a:rPr>
              <a:t>Tarboton, Ray </a:t>
            </a:r>
            <a:r>
              <a:rPr lang="en-US" dirty="0" err="1">
                <a:solidFill>
                  <a:srgbClr val="0070C0"/>
                </a:solidFill>
              </a:rPr>
              <a:t>Idaszak</a:t>
            </a:r>
            <a:r>
              <a:rPr lang="en-US" dirty="0">
                <a:solidFill>
                  <a:srgbClr val="0070C0"/>
                </a:solidFill>
              </a:rPr>
              <a:t>, Jeffery </a:t>
            </a:r>
            <a:r>
              <a:rPr lang="en-US" dirty="0" err="1" smtClean="0">
                <a:solidFill>
                  <a:srgbClr val="0070C0"/>
                </a:solidFill>
              </a:rPr>
              <a:t>Horsburgh</a:t>
            </a:r>
            <a:r>
              <a:rPr lang="en-US" dirty="0" smtClean="0">
                <a:solidFill>
                  <a:srgbClr val="0070C0"/>
                </a:solidFill>
              </a:rPr>
              <a:t>, Dan </a:t>
            </a:r>
            <a:r>
              <a:rPr lang="en-US" dirty="0">
                <a:solidFill>
                  <a:srgbClr val="0070C0"/>
                </a:solidFill>
              </a:rPr>
              <a:t>Ames, Jon </a:t>
            </a:r>
            <a:r>
              <a:rPr lang="en-US" dirty="0" smtClean="0">
                <a:solidFill>
                  <a:srgbClr val="0070C0"/>
                </a:solidFill>
              </a:rPr>
              <a:t>Goodall, Larry Band, </a:t>
            </a:r>
            <a:r>
              <a:rPr lang="en-US" dirty="0" err="1">
                <a:solidFill>
                  <a:srgbClr val="0070C0"/>
                </a:solidFill>
              </a:rPr>
              <a:t>Venkatesh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Merwade</a:t>
            </a:r>
            <a:r>
              <a:rPr lang="en-US" dirty="0" smtClean="0">
                <a:solidFill>
                  <a:srgbClr val="0070C0"/>
                </a:solidFill>
              </a:rPr>
              <a:t>, Alva </a:t>
            </a:r>
            <a:r>
              <a:rPr lang="en-US" dirty="0">
                <a:solidFill>
                  <a:srgbClr val="0070C0"/>
                </a:solidFill>
              </a:rPr>
              <a:t>Couch, Jennifer </a:t>
            </a:r>
            <a:r>
              <a:rPr lang="en-US" dirty="0" err="1">
                <a:solidFill>
                  <a:srgbClr val="0070C0"/>
                </a:solidFill>
              </a:rPr>
              <a:t>Arrigo</a:t>
            </a:r>
            <a:r>
              <a:rPr lang="en-US" dirty="0">
                <a:solidFill>
                  <a:srgbClr val="0070C0"/>
                </a:solidFill>
              </a:rPr>
              <a:t>, Rick Hooper, David Valentine, </a:t>
            </a:r>
            <a:r>
              <a:rPr lang="en-US" dirty="0" smtClean="0">
                <a:solidFill>
                  <a:srgbClr val="0070C0"/>
                </a:solidFill>
              </a:rPr>
              <a:t>David </a:t>
            </a:r>
            <a:r>
              <a:rPr lang="en-US" dirty="0" err="1" smtClean="0">
                <a:solidFill>
                  <a:srgbClr val="0070C0"/>
                </a:solidFill>
              </a:rPr>
              <a:t>Maidment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Jeff Heard, </a:t>
            </a:r>
            <a:r>
              <a:rPr lang="en-US" dirty="0" err="1" smtClean="0">
                <a:solidFill>
                  <a:srgbClr val="0070C0"/>
                </a:solidFill>
              </a:rPr>
              <a:t>Pabitra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Dash, </a:t>
            </a:r>
            <a:r>
              <a:rPr lang="en-US" dirty="0" err="1">
                <a:solidFill>
                  <a:srgbClr val="0070C0"/>
                </a:solidFill>
              </a:rPr>
              <a:t>Tian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Gan</a:t>
            </a:r>
            <a:r>
              <a:rPr lang="en-US" dirty="0">
                <a:solidFill>
                  <a:srgbClr val="0070C0"/>
                </a:solidFill>
              </a:rPr>
              <a:t>, Tony </a:t>
            </a:r>
            <a:r>
              <a:rPr lang="en-US" dirty="0" err="1">
                <a:solidFill>
                  <a:srgbClr val="0070C0"/>
                </a:solidFill>
              </a:rPr>
              <a:t>Castronova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Stephen </a:t>
            </a:r>
            <a:r>
              <a:rPr lang="en-US" dirty="0">
                <a:solidFill>
                  <a:srgbClr val="0070C0"/>
                </a:solidFill>
              </a:rPr>
              <a:t>Jackson, </a:t>
            </a:r>
            <a:r>
              <a:rPr lang="en-US" dirty="0" err="1">
                <a:solidFill>
                  <a:srgbClr val="0070C0"/>
                </a:solidFill>
              </a:rPr>
              <a:t>Cuyler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Frisby</a:t>
            </a:r>
            <a:r>
              <a:rPr lang="en-US" dirty="0">
                <a:solidFill>
                  <a:srgbClr val="0070C0"/>
                </a:solidFill>
              </a:rPr>
              <a:t>, Stephanie Mills, Brian </a:t>
            </a:r>
            <a:r>
              <a:rPr lang="en-US" dirty="0" smtClean="0">
                <a:solidFill>
                  <a:srgbClr val="0070C0"/>
                </a:solidFill>
              </a:rPr>
              <a:t>Miles 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3" name="Subtitle 10"/>
          <p:cNvSpPr txBox="1">
            <a:spLocks/>
          </p:cNvSpPr>
          <p:nvPr/>
        </p:nvSpPr>
        <p:spPr>
          <a:xfrm>
            <a:off x="1371600" y="4876800"/>
            <a:ext cx="6400800" cy="47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www.hydroshare.org</a:t>
            </a:r>
            <a:endParaRPr lang="en-US" sz="2400" dirty="0" smtClean="0"/>
          </a:p>
        </p:txBody>
      </p:sp>
      <p:pic>
        <p:nvPicPr>
          <p:cNvPr id="2051" name="Picture 3" descr="C:\Users\dtarb\Dave\Projects\CUAHSI\HydroShare\Logo\Hydroshar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1" y="5943600"/>
            <a:ext cx="374963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320485" y="5943600"/>
            <a:ext cx="2719784" cy="861774"/>
            <a:chOff x="6320485" y="5943600"/>
            <a:chExt cx="2719784" cy="861774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320485" y="5943600"/>
              <a:ext cx="2719784" cy="838200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7" name="Picture 11" descr="nsf4c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20813" y="6001334"/>
              <a:ext cx="803093" cy="722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391400" y="5943600"/>
              <a:ext cx="1447800" cy="8617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389438"/>
              <a:r>
                <a:rPr lang="en-US" sz="1600" dirty="0" smtClean="0"/>
                <a:t>OCI-1148453 </a:t>
              </a:r>
            </a:p>
            <a:p>
              <a:pPr defTabSz="4389438"/>
              <a:r>
                <a:rPr lang="en-US" sz="1600" dirty="0" smtClean="0"/>
                <a:t>OCI-1148090</a:t>
              </a:r>
            </a:p>
            <a:p>
              <a:pPr defTabSz="4389438"/>
              <a:r>
                <a:rPr lang="en-US" sz="1600" dirty="0" smtClean="0"/>
                <a:t>2012-2017</a:t>
              </a:r>
              <a:endParaRPr lang="en-US" sz="16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504669" y="4491259"/>
            <a:ext cx="6267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USU, RENCI, BYU, UNC, UVA, CUAHSI, Tufts, Texas, Purdue, SDSC</a:t>
            </a:r>
            <a:endParaRPr lang="en-US" dirty="0"/>
          </a:p>
        </p:txBody>
      </p:sp>
      <p:sp>
        <p:nvSpPr>
          <p:cNvPr id="11" name="Subtitle 10"/>
          <p:cNvSpPr txBox="1">
            <a:spLocks/>
          </p:cNvSpPr>
          <p:nvPr/>
        </p:nvSpPr>
        <p:spPr>
          <a:xfrm>
            <a:off x="0" y="5410200"/>
            <a:ext cx="9144000" cy="451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Permalink</a:t>
            </a:r>
            <a:r>
              <a:rPr lang="en-US" sz="2400" dirty="0" smtClean="0"/>
              <a:t>: </a:t>
            </a:r>
            <a:r>
              <a:rPr lang="en-US" sz="2400" dirty="0">
                <a:hlinkClick r:id="rId5"/>
              </a:rPr>
              <a:t>http://beta.hydroshare.org/r/ce9c114a36f541c88aecd9c6ff0a06a4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(will) HydroShare (be)?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90801" y="1588984"/>
            <a:ext cx="4992524" cy="438296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HydroShare will be a community collaboration website that enables users to easily discover and access data and models, retrieve them to a desktop computer or perform analyses in a distributed computing environment that includes grid, cloud, or high performance computing model instances as necessary.</a:t>
            </a:r>
          </a:p>
          <a:p>
            <a:r>
              <a:rPr lang="en-US" sz="2000" dirty="0" smtClean="0"/>
              <a:t>Understanding </a:t>
            </a:r>
            <a:r>
              <a:rPr lang="en-US" sz="2000" dirty="0"/>
              <a:t>will be advanced through the ability to integrate information from multiple sources.  </a:t>
            </a:r>
          </a:p>
          <a:p>
            <a:r>
              <a:rPr lang="en-US" sz="2000" dirty="0"/>
              <a:t>Outcomes (data, results, models) can then be published as new resources that can be shared with collaborators. 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12612" y="2287414"/>
            <a:ext cx="3362044" cy="2191724"/>
            <a:chOff x="1000974" y="2544819"/>
            <a:chExt cx="4361248" cy="2843107"/>
          </a:xfrm>
        </p:grpSpPr>
        <p:pic>
          <p:nvPicPr>
            <p:cNvPr id="5" name="Picture 2" descr="C:\Users\rayi\Dropbox\NSF SSI Hydrology\SI2 Jan 2013 Mtg\1 Pager\pics\cloud_02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974" y="3328257"/>
              <a:ext cx="4361248" cy="2059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572654" y="4358092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34120" y="3759580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Analysis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5587" y="4358092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Models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853774" y="2544819"/>
              <a:ext cx="2703790" cy="1078750"/>
              <a:chOff x="5362222" y="4521514"/>
              <a:chExt cx="2703790" cy="10787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362222" y="4521514"/>
                <a:ext cx="2703790" cy="654635"/>
                <a:chOff x="5362222" y="4521514"/>
                <a:chExt cx="2703790" cy="654635"/>
              </a:xfrm>
            </p:grpSpPr>
            <p:pic>
              <p:nvPicPr>
                <p:cNvPr id="19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7470001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416111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flipH="1">
                  <a:off x="5362222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"/>
              <p:cNvGrpSpPr/>
              <p:nvPr/>
            </p:nvGrpSpPr>
            <p:grpSpPr>
              <a:xfrm>
                <a:off x="5907900" y="4790622"/>
                <a:ext cx="1612435" cy="206680"/>
                <a:chOff x="5926334" y="4790622"/>
                <a:chExt cx="1612435" cy="206680"/>
              </a:xfrm>
            </p:grpSpPr>
            <p:sp>
              <p:nvSpPr>
                <p:cNvPr id="17" name="Left-Right Arrow 16"/>
                <p:cNvSpPr/>
                <p:nvPr/>
              </p:nvSpPr>
              <p:spPr>
                <a:xfrm>
                  <a:off x="5926334" y="479062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eft-Right Arrow 17"/>
                <p:cNvSpPr/>
                <p:nvPr/>
              </p:nvSpPr>
              <p:spPr>
                <a:xfrm>
                  <a:off x="7015233" y="479062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742556" y="5066734"/>
                <a:ext cx="1943123" cy="533530"/>
                <a:chOff x="5742556" y="5066734"/>
                <a:chExt cx="1943123" cy="533530"/>
              </a:xfrm>
            </p:grpSpPr>
            <p:sp>
              <p:nvSpPr>
                <p:cNvPr id="13" name="Left-Right Arrow 12"/>
                <p:cNvSpPr/>
                <p:nvPr/>
              </p:nvSpPr>
              <p:spPr>
                <a:xfrm rot="3300000">
                  <a:off x="5584128" y="5235156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Left-Right Arrow 13"/>
                <p:cNvSpPr/>
                <p:nvPr/>
              </p:nvSpPr>
              <p:spPr>
                <a:xfrm rot="3300000">
                  <a:off x="6741756" y="5235156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Left-Right Arrow 14"/>
                <p:cNvSpPr/>
                <p:nvPr/>
              </p:nvSpPr>
              <p:spPr>
                <a:xfrm rot="7500000">
                  <a:off x="7320571" y="522516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Left-Right Arrow 15"/>
                <p:cNvSpPr/>
                <p:nvPr/>
              </p:nvSpPr>
              <p:spPr>
                <a:xfrm rot="7500000">
                  <a:off x="6162942" y="522516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2" name="Rectangle 21"/>
          <p:cNvSpPr/>
          <p:nvPr/>
        </p:nvSpPr>
        <p:spPr>
          <a:xfrm>
            <a:off x="604978" y="5727793"/>
            <a:ext cx="79340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US" sz="2400" dirty="0">
                <a:solidFill>
                  <a:srgbClr val="0070C0"/>
                </a:solidFill>
              </a:rPr>
              <a:t>Our goal is to make sharing of hydrologic data and models as easy as sharing videos on YouTube or shopping on Amazon. </a:t>
            </a:r>
          </a:p>
        </p:txBody>
      </p:sp>
    </p:spTree>
    <p:extLst>
      <p:ext uri="{BB962C8B-B14F-4D97-AF65-F5344CB8AC3E}">
        <p14:creationId xmlns:p14="http://schemas.microsoft.com/office/powerpoint/2010/main" val="152650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>
          <a:xfrm>
            <a:off x="252188" y="618783"/>
            <a:ext cx="8535368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Collaborative data analysis and publication</a:t>
            </a:r>
            <a:endParaRPr lang="en-US" sz="40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684783" y="2076576"/>
            <a:ext cx="38350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00B050"/>
                </a:solidFill>
              </a:rPr>
              <a:t>Observe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00B050"/>
                </a:solidFill>
              </a:rPr>
              <a:t>Store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solidFill>
                  <a:srgbClr val="00B050"/>
                </a:solidFill>
              </a:rPr>
              <a:t>Discover and access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3200" dirty="0" smtClean="0">
                <a:solidFill>
                  <a:srgbClr val="7030A0"/>
                </a:solidFill>
              </a:rPr>
              <a:t>Analyze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3200" dirty="0" smtClean="0">
                <a:solidFill>
                  <a:srgbClr val="7030A0"/>
                </a:solidFill>
              </a:rPr>
              <a:t>Model</a:t>
            </a:r>
            <a:endParaRPr lang="en-US" sz="3200" dirty="0">
              <a:solidFill>
                <a:srgbClr val="7030A0"/>
              </a:solidFill>
            </a:endParaRPr>
          </a:p>
          <a:p>
            <a:pPr marL="342900" indent="-342900">
              <a:buAutoNum type="arabicPeriod" startAt="4"/>
            </a:pPr>
            <a:r>
              <a:rPr lang="en-US" sz="3200" dirty="0">
                <a:solidFill>
                  <a:srgbClr val="7030A0"/>
                </a:solidFill>
              </a:rPr>
              <a:t>Collaborate</a:t>
            </a:r>
          </a:p>
          <a:p>
            <a:pPr marL="342900" indent="-342900">
              <a:buAutoNum type="arabicPeriod" startAt="4"/>
            </a:pPr>
            <a:r>
              <a:rPr lang="en-US" sz="3200" dirty="0" smtClean="0"/>
              <a:t>Publish (DOI)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129886" y="2692261"/>
            <a:ext cx="3362044" cy="2191724"/>
            <a:chOff x="1000974" y="2544819"/>
            <a:chExt cx="4361248" cy="2843107"/>
          </a:xfrm>
        </p:grpSpPr>
        <p:pic>
          <p:nvPicPr>
            <p:cNvPr id="65" name="Picture 2" descr="C:\Users\rayi\Dropbox\NSF SSI Hydrology\SI2 Jan 2013 Mtg\1 Pager\pics\cloud_02.pn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974" y="3328257"/>
              <a:ext cx="4361248" cy="2059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1572654" y="4358092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Data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34120" y="3759580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Analysis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95587" y="4358092"/>
              <a:ext cx="1343099" cy="4325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008DA9"/>
              </a:solidFill>
            </a:ln>
            <a:effectLst/>
            <a:scene3d>
              <a:camera prst="orthographicFront"/>
              <a:lightRig rig="threePt" dir="t"/>
            </a:scene3d>
            <a:sp3d prstMaterial="metal"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Models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853774" y="2544819"/>
              <a:ext cx="2703790" cy="1078750"/>
              <a:chOff x="5362222" y="4521514"/>
              <a:chExt cx="2703790" cy="107875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362222" y="4521514"/>
                <a:ext cx="2703790" cy="654635"/>
                <a:chOff x="5362222" y="4521514"/>
                <a:chExt cx="2703790" cy="654635"/>
              </a:xfrm>
            </p:grpSpPr>
            <p:pic>
              <p:nvPicPr>
                <p:cNvPr id="8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7470001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1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416111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82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flipH="1">
                  <a:off x="5362222" y="4521514"/>
                  <a:ext cx="596011" cy="654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5907900" y="4790622"/>
                <a:ext cx="1612435" cy="206680"/>
                <a:chOff x="5926334" y="4790622"/>
                <a:chExt cx="1612435" cy="206680"/>
              </a:xfrm>
            </p:grpSpPr>
            <p:sp>
              <p:nvSpPr>
                <p:cNvPr id="78" name="Left-Right Arrow 77"/>
                <p:cNvSpPr/>
                <p:nvPr/>
              </p:nvSpPr>
              <p:spPr>
                <a:xfrm>
                  <a:off x="5926334" y="479062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Left-Right Arrow 78"/>
                <p:cNvSpPr/>
                <p:nvPr/>
              </p:nvSpPr>
              <p:spPr>
                <a:xfrm>
                  <a:off x="7015233" y="479062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5742556" y="5066734"/>
                <a:ext cx="1943123" cy="533530"/>
                <a:chOff x="5742556" y="5066734"/>
                <a:chExt cx="1943123" cy="533530"/>
              </a:xfrm>
            </p:grpSpPr>
            <p:sp>
              <p:nvSpPr>
                <p:cNvPr id="74" name="Left-Right Arrow 73"/>
                <p:cNvSpPr/>
                <p:nvPr/>
              </p:nvSpPr>
              <p:spPr>
                <a:xfrm rot="3300000">
                  <a:off x="5584128" y="5235156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Left-Right Arrow 74"/>
                <p:cNvSpPr/>
                <p:nvPr/>
              </p:nvSpPr>
              <p:spPr>
                <a:xfrm rot="3300000">
                  <a:off x="6741756" y="5235156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Left-Right Arrow 75"/>
                <p:cNvSpPr/>
                <p:nvPr/>
              </p:nvSpPr>
              <p:spPr>
                <a:xfrm rot="7500000">
                  <a:off x="7320571" y="522516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Left-Right Arrow 76"/>
                <p:cNvSpPr/>
                <p:nvPr/>
              </p:nvSpPr>
              <p:spPr>
                <a:xfrm rot="7500000">
                  <a:off x="6162942" y="5225162"/>
                  <a:ext cx="523536" cy="206680"/>
                </a:xfrm>
                <a:prstGeom prst="leftRightArrow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491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33" y="205394"/>
            <a:ext cx="8229600" cy="784904"/>
          </a:xfrm>
        </p:spPr>
        <p:txBody>
          <a:bodyPr>
            <a:noAutofit/>
          </a:bodyPr>
          <a:lstStyle/>
          <a:p>
            <a:r>
              <a:rPr lang="en-US" sz="3200" dirty="0" smtClean="0"/>
              <a:t>Collaborative Integrated Modeling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08" y="4617528"/>
            <a:ext cx="8746728" cy="26086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Data: Links to national and global data sets of essential terrestrial variables (e.g. NASA NEX, </a:t>
            </a:r>
            <a:r>
              <a:rPr lang="en-US" sz="2000" dirty="0" err="1" smtClean="0"/>
              <a:t>HydroTerre</a:t>
            </a:r>
            <a:r>
              <a:rPr lang="en-US" sz="2000" dirty="0" smtClean="0"/>
              <a:t>)</a:t>
            </a:r>
          </a:p>
          <a:p>
            <a:r>
              <a:rPr lang="en-US" sz="2000" dirty="0">
                <a:solidFill>
                  <a:prstClr val="black"/>
                </a:solidFill>
              </a:rPr>
              <a:t>Tools to preprocess and configure inputs </a:t>
            </a:r>
            <a:r>
              <a:rPr lang="en-US" sz="2000" dirty="0" smtClean="0">
                <a:solidFill>
                  <a:prstClr val="black"/>
                </a:solidFill>
              </a:rPr>
              <a:t>(</a:t>
            </a:r>
            <a:r>
              <a:rPr lang="en-US" sz="2000" dirty="0" err="1" smtClean="0">
                <a:solidFill>
                  <a:prstClr val="black"/>
                </a:solidFill>
              </a:rPr>
              <a:t>EcoHydroLib</a:t>
            </a:r>
            <a:r>
              <a:rPr lang="en-US" sz="2000" dirty="0" smtClean="0">
                <a:solidFill>
                  <a:prstClr val="black"/>
                </a:solidFill>
              </a:rPr>
              <a:t>, TauDEM, </a:t>
            </a:r>
            <a:r>
              <a:rPr lang="en-US" sz="2000" dirty="0" err="1" smtClean="0">
                <a:solidFill>
                  <a:prstClr val="black"/>
                </a:solidFill>
              </a:rPr>
              <a:t>CyberGIS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Preconfigured </a:t>
            </a:r>
            <a:r>
              <a:rPr lang="en-US" sz="2000" dirty="0">
                <a:solidFill>
                  <a:prstClr val="black"/>
                </a:solidFill>
              </a:rPr>
              <a:t>models and modeling systems as </a:t>
            </a:r>
            <a:r>
              <a:rPr lang="en-US" sz="2000" dirty="0" smtClean="0">
                <a:solidFill>
                  <a:prstClr val="black"/>
                </a:solidFill>
              </a:rPr>
              <a:t>services (</a:t>
            </a:r>
            <a:r>
              <a:rPr lang="en-US" sz="2000" dirty="0" err="1" smtClean="0">
                <a:solidFill>
                  <a:prstClr val="black"/>
                </a:solidFill>
              </a:rPr>
              <a:t>SWATShare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</a:rPr>
              <a:t>Standards for information exchange for interoperability (</a:t>
            </a:r>
            <a:r>
              <a:rPr lang="en-US" sz="2000" dirty="0" err="1">
                <a:solidFill>
                  <a:prstClr val="black"/>
                </a:solidFill>
              </a:rPr>
              <a:t>OpenMI</a:t>
            </a:r>
            <a:r>
              <a:rPr lang="en-US" sz="2000" dirty="0">
                <a:solidFill>
                  <a:prstClr val="black"/>
                </a:solidFill>
              </a:rPr>
              <a:t>, CSDMS BMI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</a:rPr>
              <a:t>Tools for visualization and analysis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769295" y="990298"/>
            <a:ext cx="5465518" cy="3411938"/>
            <a:chOff x="442912" y="958539"/>
            <a:chExt cx="8229599" cy="5137461"/>
          </a:xfrm>
        </p:grpSpPr>
        <p:pic>
          <p:nvPicPr>
            <p:cNvPr id="4" name="Picture 2" descr="C:\Users\rayi\Dropbox\NSF SSI Hydrology\SI2 Jan 2013 Mtg\1 Pager\pics\cloud_02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2" y="1926108"/>
              <a:ext cx="8229599" cy="4169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271" y="4954579"/>
              <a:ext cx="1277851" cy="84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8" name="Group 37"/>
            <p:cNvGrpSpPr/>
            <p:nvPr/>
          </p:nvGrpSpPr>
          <p:grpSpPr>
            <a:xfrm>
              <a:off x="6309580" y="3709667"/>
              <a:ext cx="1394144" cy="1732555"/>
              <a:chOff x="267916" y="1340330"/>
              <a:chExt cx="5512586" cy="6850693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398" y="3716927"/>
                <a:ext cx="3940492" cy="3580448"/>
              </a:xfrm>
              <a:prstGeom prst="rect">
                <a:avLst/>
              </a:prstGeom>
              <a:noFill/>
              <a:ln w="4127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18300000" lon="19200000" rev="30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Connector 39"/>
              <p:cNvCxnSpPr/>
              <p:nvPr/>
            </p:nvCxnSpPr>
            <p:spPr>
              <a:xfrm flipV="1">
                <a:off x="1978619" y="3678265"/>
                <a:ext cx="0" cy="29913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78077" y="2349734"/>
                <a:ext cx="0" cy="2987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5540202" y="2696744"/>
                <a:ext cx="1950" cy="29919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940628" y="1340330"/>
                <a:ext cx="0" cy="30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390286" y="1340330"/>
                <a:ext cx="5169680" cy="4893069"/>
                <a:chOff x="2975910" y="1340330"/>
                <a:chExt cx="5169680" cy="4893069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975910" y="1340330"/>
                  <a:ext cx="5169680" cy="2337935"/>
                  <a:chOff x="378077" y="904013"/>
                  <a:chExt cx="5169680" cy="2337935"/>
                </a:xfrm>
              </p:grpSpPr>
              <p:cxnSp>
                <p:nvCxnSpPr>
                  <p:cNvPr id="82" name="Straight Connector 81"/>
                  <p:cNvCxnSpPr/>
                  <p:nvPr/>
                </p:nvCxnSpPr>
                <p:spPr>
                  <a:xfrm flipV="1">
                    <a:off x="1971304" y="2264213"/>
                    <a:ext cx="3558639" cy="9777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 flipV="1">
                    <a:off x="381989" y="904013"/>
                    <a:ext cx="3558639" cy="100940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378077" y="1913416"/>
                    <a:ext cx="1600542" cy="13285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3940628" y="904013"/>
                    <a:ext cx="1607129" cy="136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975910" y="1766186"/>
                  <a:ext cx="5169680" cy="2337935"/>
                  <a:chOff x="378077" y="904013"/>
                  <a:chExt cx="5169680" cy="2337935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 flipV="1">
                    <a:off x="1971304" y="2264213"/>
                    <a:ext cx="3558639" cy="97773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V="1">
                    <a:off x="381989" y="904013"/>
                    <a:ext cx="3558639" cy="100940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378077" y="1913416"/>
                    <a:ext cx="1600542" cy="132853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3940628" y="904013"/>
                    <a:ext cx="1607129" cy="1360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2975910" y="2192042"/>
                  <a:ext cx="5169680" cy="2337935"/>
                  <a:chOff x="378077" y="904013"/>
                  <a:chExt cx="5169680" cy="2337935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1971304" y="2264213"/>
                    <a:ext cx="3558639" cy="97773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V="1">
                    <a:off x="381989" y="904013"/>
                    <a:ext cx="3558639" cy="100940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378077" y="1913416"/>
                    <a:ext cx="1600542" cy="132853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3940628" y="904013"/>
                    <a:ext cx="1607129" cy="1360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2975910" y="2617898"/>
                  <a:ext cx="5169680" cy="2337935"/>
                  <a:chOff x="378077" y="904013"/>
                  <a:chExt cx="5169680" cy="2337935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1971304" y="2264213"/>
                    <a:ext cx="3558639" cy="97773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381989" y="904013"/>
                    <a:ext cx="3558639" cy="100940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378077" y="1913416"/>
                    <a:ext cx="1600542" cy="132853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3940628" y="904013"/>
                    <a:ext cx="1607129" cy="1360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2975910" y="3043754"/>
                  <a:ext cx="5169680" cy="2337935"/>
                  <a:chOff x="378077" y="904013"/>
                  <a:chExt cx="5169680" cy="2337935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1971304" y="2264213"/>
                    <a:ext cx="3558639" cy="97773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381989" y="904013"/>
                    <a:ext cx="3558639" cy="100940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378077" y="1913416"/>
                    <a:ext cx="1600542" cy="132853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3940628" y="904013"/>
                    <a:ext cx="1607129" cy="1360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2975910" y="3469610"/>
                  <a:ext cx="5169680" cy="2337935"/>
                  <a:chOff x="378077" y="904013"/>
                  <a:chExt cx="5169680" cy="2337935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1971304" y="2264213"/>
                    <a:ext cx="3558639" cy="97773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381989" y="904013"/>
                    <a:ext cx="3558639" cy="100940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378077" y="1913416"/>
                    <a:ext cx="1600542" cy="132853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3940628" y="904013"/>
                    <a:ext cx="1607129" cy="1360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2975910" y="3895464"/>
                  <a:ext cx="5169680" cy="2337935"/>
                  <a:chOff x="378077" y="904013"/>
                  <a:chExt cx="5169680" cy="2337935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V="1">
                    <a:off x="1971304" y="2264213"/>
                    <a:ext cx="3558639" cy="97773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381989" y="904013"/>
                    <a:ext cx="3558639" cy="1009404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378077" y="1913416"/>
                    <a:ext cx="1600542" cy="132853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3940628" y="904013"/>
                    <a:ext cx="1607129" cy="1360200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5" name="Straight Arrow Connector 44"/>
              <p:cNvCxnSpPr/>
              <p:nvPr/>
            </p:nvCxnSpPr>
            <p:spPr>
              <a:xfrm flipV="1">
                <a:off x="1971304" y="5971430"/>
                <a:ext cx="2497329" cy="698228"/>
              </a:xfrm>
              <a:prstGeom prst="straightConnector1">
                <a:avLst/>
              </a:prstGeom>
              <a:ln w="57150">
                <a:solidFill>
                  <a:srgbClr val="009900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1971304" y="4291568"/>
                <a:ext cx="19524" cy="2378090"/>
              </a:xfrm>
              <a:prstGeom prst="straightConnector1">
                <a:avLst/>
              </a:prstGeom>
              <a:ln w="57150">
                <a:solidFill>
                  <a:srgbClr val="009900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707666" y="5633014"/>
                <a:ext cx="1273400" cy="1036644"/>
              </a:xfrm>
              <a:prstGeom prst="straightConnector1">
                <a:avLst/>
              </a:prstGeom>
              <a:ln w="57150">
                <a:solidFill>
                  <a:srgbClr val="009900"/>
                </a:solidFill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3983591" y="6027105"/>
                <a:ext cx="1796911" cy="2009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45648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b="1" dirty="0" smtClean="0">
                    <a:solidFill>
                      <a:srgbClr val="009900"/>
                    </a:solidFill>
                    <a:latin typeface="Arial" charset="0"/>
                  </a:rPr>
                  <a:t>x</a:t>
                </a:r>
                <a:endParaRPr lang="en-US" b="1" dirty="0">
                  <a:solidFill>
                    <a:srgbClr val="009900"/>
                  </a:solidFill>
                  <a:latin typeface="Arial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77899" y="6181280"/>
                <a:ext cx="1796911" cy="2009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45648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b="1" dirty="0" smtClean="0">
                    <a:solidFill>
                      <a:srgbClr val="009900"/>
                    </a:solidFill>
                    <a:latin typeface="Arial" charset="0"/>
                  </a:rPr>
                  <a:t>y</a:t>
                </a:r>
                <a:endParaRPr lang="en-US" b="1" dirty="0">
                  <a:solidFill>
                    <a:srgbClr val="009900"/>
                  </a:solidFill>
                  <a:latin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67916" y="3425440"/>
                <a:ext cx="1713551" cy="2009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456488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en-US" b="1" dirty="0" smtClean="0">
                    <a:solidFill>
                      <a:srgbClr val="009900"/>
                    </a:solidFill>
                    <a:latin typeface="Arial" charset="0"/>
                  </a:rPr>
                  <a:t>t</a:t>
                </a:r>
                <a:endParaRPr lang="en-US" b="1" dirty="0">
                  <a:solidFill>
                    <a:srgbClr val="009900"/>
                  </a:solidFill>
                  <a:latin typeface="Arial" charset="0"/>
                </a:endParaRPr>
              </a:p>
            </p:txBody>
          </p:sp>
        </p:grpSp>
        <p:pic>
          <p:nvPicPr>
            <p:cNvPr id="86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 t="44711"/>
            <a:stretch>
              <a:fillRect/>
            </a:stretch>
          </p:blipFill>
          <p:spPr bwMode="auto">
            <a:xfrm>
              <a:off x="3691792" y="3810000"/>
              <a:ext cx="1834888" cy="884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87607" y="2826988"/>
              <a:ext cx="2157045" cy="830244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</p:spPr>
        </p:pic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6045187" y="2348473"/>
              <a:ext cx="1390189" cy="1640474"/>
              <a:chOff x="3979" y="1162"/>
              <a:chExt cx="1733" cy="2045"/>
            </a:xfrm>
          </p:grpSpPr>
          <p:pic>
            <p:nvPicPr>
              <p:cNvPr id="95" name="Picture 9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8" y="1629"/>
                <a:ext cx="1180" cy="8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6" name="Line 4"/>
              <p:cNvSpPr>
                <a:spLocks noChangeShapeType="1"/>
              </p:cNvSpPr>
              <p:nvPr/>
            </p:nvSpPr>
            <p:spPr bwMode="auto">
              <a:xfrm>
                <a:off x="4378" y="2445"/>
                <a:ext cx="1248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Line 5"/>
              <p:cNvSpPr>
                <a:spLocks noChangeShapeType="1"/>
              </p:cNvSpPr>
              <p:nvPr/>
            </p:nvSpPr>
            <p:spPr bwMode="auto">
              <a:xfrm flipV="1">
                <a:off x="4378" y="1533"/>
                <a:ext cx="0" cy="91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Text Box 6"/>
              <p:cNvSpPr txBox="1">
                <a:spLocks noChangeArrowheads="1"/>
              </p:cNvSpPr>
              <p:nvPr/>
            </p:nvSpPr>
            <p:spPr bwMode="auto">
              <a:xfrm>
                <a:off x="3979" y="1162"/>
                <a:ext cx="855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prstClr val="black"/>
                    </a:solidFill>
                  </a:rPr>
                  <a:t>Flow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Text Box 7"/>
              <p:cNvSpPr txBox="1">
                <a:spLocks noChangeArrowheads="1"/>
              </p:cNvSpPr>
              <p:nvPr/>
            </p:nvSpPr>
            <p:spPr bwMode="auto">
              <a:xfrm>
                <a:off x="4931" y="2398"/>
                <a:ext cx="781" cy="8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prstClr val="black"/>
                    </a:solidFill>
                  </a:rPr>
                  <a:t>Time</a:t>
                </a:r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91" name="Picture 9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20" y="2792624"/>
              <a:ext cx="1563938" cy="953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2927350" y="958539"/>
              <a:ext cx="3289300" cy="1508291"/>
              <a:chOff x="4724400" y="1214398"/>
              <a:chExt cx="3289300" cy="1508291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900" y="1230273"/>
                <a:ext cx="812800" cy="893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0425" y="1214398"/>
                <a:ext cx="812800" cy="893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4400" y="1244561"/>
                <a:ext cx="814388" cy="893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Up-Down Arrow 8"/>
              <p:cNvSpPr/>
              <p:nvPr/>
            </p:nvSpPr>
            <p:spPr bwMode="auto">
              <a:xfrm rot="20342168">
                <a:off x="5192722" y="2093853"/>
                <a:ext cx="246062" cy="604838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Up-Down Arrow 9"/>
              <p:cNvSpPr/>
              <p:nvPr/>
            </p:nvSpPr>
            <p:spPr bwMode="auto">
              <a:xfrm rot="10800000">
                <a:off x="6248400" y="2108158"/>
                <a:ext cx="239966" cy="614531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Up-Down Arrow 10"/>
              <p:cNvSpPr/>
              <p:nvPr/>
            </p:nvSpPr>
            <p:spPr bwMode="auto">
              <a:xfrm rot="1260000">
                <a:off x="7309567" y="2057256"/>
                <a:ext cx="239713" cy="650875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Up-Down Arrow 12"/>
              <p:cNvSpPr/>
              <p:nvPr/>
            </p:nvSpPr>
            <p:spPr bwMode="auto">
              <a:xfrm rot="5400000">
                <a:off x="5622131" y="1531105"/>
                <a:ext cx="219075" cy="639762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Up-Down Arrow 13"/>
              <p:cNvSpPr/>
              <p:nvPr/>
            </p:nvSpPr>
            <p:spPr bwMode="auto">
              <a:xfrm rot="5400000">
                <a:off x="6867525" y="1547774"/>
                <a:ext cx="219075" cy="641350"/>
              </a:xfrm>
              <a:prstGeom prst="up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31615" y="4052707"/>
              <a:ext cx="2294427" cy="1105306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185205" y="1991998"/>
            <a:ext cx="1538265" cy="1534885"/>
            <a:chOff x="34580959" y="8908961"/>
            <a:chExt cx="3823154" cy="3814751"/>
          </a:xfrm>
        </p:grpSpPr>
        <p:grpSp>
          <p:nvGrpSpPr>
            <p:cNvPr id="92" name="Group 91"/>
            <p:cNvGrpSpPr/>
            <p:nvPr/>
          </p:nvGrpSpPr>
          <p:grpSpPr>
            <a:xfrm flipH="1">
              <a:off x="36301100" y="9433469"/>
              <a:ext cx="1337681" cy="1966610"/>
              <a:chOff x="734564" y="548676"/>
              <a:chExt cx="4533900" cy="6665574"/>
            </a:xfrm>
          </p:grpSpPr>
          <p:pic>
            <p:nvPicPr>
              <p:cNvPr id="124" name="Picture 7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64" y="3137550"/>
                <a:ext cx="4495800" cy="4076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18300000" lon="19200000" rev="30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8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64" y="2507477"/>
                <a:ext cx="4518660" cy="40843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18300000" lon="19200000" rev="30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5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64" y="1854544"/>
                <a:ext cx="4533900" cy="41071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18300000" lon="19200000" rev="30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9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64" y="1209230"/>
                <a:ext cx="4511040" cy="40995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18300000" lon="19200000" rev="300000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3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64" y="548676"/>
                <a:ext cx="4518660" cy="411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orthographicFront">
                  <a:rot lat="18300000" lon="19200000" rev="3000000"/>
                </a:camera>
                <a:lightRig rig="threePt" dir="t"/>
              </a:scene3d>
              <a:sp3d z="6350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4861215" y="8908961"/>
              <a:ext cx="1172260" cy="1070837"/>
            </a:xfrm>
            <a:prstGeom prst="rect">
              <a:avLst/>
            </a:prstGeom>
          </p:spPr>
        </p:pic>
        <p:grpSp>
          <p:nvGrpSpPr>
            <p:cNvPr id="94" name="Group 93"/>
            <p:cNvGrpSpPr/>
            <p:nvPr/>
          </p:nvGrpSpPr>
          <p:grpSpPr>
            <a:xfrm>
              <a:off x="36393417" y="11206309"/>
              <a:ext cx="2010696" cy="1517403"/>
              <a:chOff x="36393417" y="11206309"/>
              <a:chExt cx="2010696" cy="1517403"/>
            </a:xfrm>
          </p:grpSpPr>
          <p:pic>
            <p:nvPicPr>
              <p:cNvPr id="117" name="Picture 11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4998" y="11590623"/>
                <a:ext cx="1197263" cy="648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8" name="Line 4"/>
              <p:cNvSpPr>
                <a:spLocks noChangeShapeType="1"/>
              </p:cNvSpPr>
              <p:nvPr/>
            </p:nvSpPr>
            <p:spPr bwMode="auto">
              <a:xfrm>
                <a:off x="36564850" y="12224966"/>
                <a:ext cx="15351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9" name="Line 5"/>
              <p:cNvSpPr>
                <a:spLocks noChangeShapeType="1"/>
              </p:cNvSpPr>
              <p:nvPr/>
            </p:nvSpPr>
            <p:spPr bwMode="auto">
              <a:xfrm flipV="1">
                <a:off x="36564851" y="11493371"/>
                <a:ext cx="0" cy="7315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0" name="Text Box 6"/>
              <p:cNvSpPr txBox="1">
                <a:spLocks noChangeArrowheads="1"/>
              </p:cNvSpPr>
              <p:nvPr/>
            </p:nvSpPr>
            <p:spPr bwMode="auto">
              <a:xfrm>
                <a:off x="36393417" y="11206309"/>
                <a:ext cx="952985" cy="53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/>
                  <a:t>Flow</a:t>
                </a:r>
              </a:p>
            </p:txBody>
          </p:sp>
          <p:sp>
            <p:nvSpPr>
              <p:cNvPr id="121" name="Text Box 7"/>
              <p:cNvSpPr txBox="1">
                <a:spLocks noChangeArrowheads="1"/>
              </p:cNvSpPr>
              <p:nvPr/>
            </p:nvSpPr>
            <p:spPr bwMode="auto">
              <a:xfrm>
                <a:off x="37431205" y="12188255"/>
                <a:ext cx="972908" cy="53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/>
                  <a:t>Time</a:t>
                </a:r>
              </a:p>
            </p:txBody>
          </p:sp>
          <p:pic>
            <p:nvPicPr>
              <p:cNvPr id="122" name="Picture 12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68009" y="11740243"/>
                <a:ext cx="1197263" cy="488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12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86460" y="11692443"/>
                <a:ext cx="1361454" cy="555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35949216" y="9573752"/>
              <a:ext cx="458116" cy="2843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35635906" y="10867624"/>
              <a:ext cx="522892" cy="3909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35949216" y="11711313"/>
              <a:ext cx="567070" cy="3662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34580959" y="10884547"/>
              <a:ext cx="1756299" cy="1311572"/>
              <a:chOff x="34580959" y="10884547"/>
              <a:chExt cx="1756299" cy="1311572"/>
            </a:xfrm>
          </p:grpSpPr>
          <p:grpSp>
            <p:nvGrpSpPr>
              <p:cNvPr id="109" name="Group 108"/>
              <p:cNvGrpSpPr>
                <a:grpSpLocks/>
              </p:cNvGrpSpPr>
              <p:nvPr/>
            </p:nvGrpSpPr>
            <p:grpSpPr bwMode="auto">
              <a:xfrm>
                <a:off x="35071000" y="10925454"/>
                <a:ext cx="1266258" cy="1270665"/>
                <a:chOff x="4378" y="1776"/>
                <a:chExt cx="1248" cy="1584"/>
              </a:xfrm>
            </p:grpSpPr>
            <p:sp>
              <p:nvSpPr>
                <p:cNvPr id="114" name="Line 4"/>
                <p:cNvSpPr>
                  <a:spLocks noChangeShapeType="1"/>
                </p:cNvSpPr>
                <p:nvPr/>
              </p:nvSpPr>
              <p:spPr bwMode="auto">
                <a:xfrm>
                  <a:off x="4378" y="2688"/>
                  <a:ext cx="12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4378" y="1776"/>
                  <a:ext cx="0" cy="91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517" y="2693"/>
                  <a:ext cx="959" cy="6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/>
                    <a:t>Time</a:t>
                  </a:r>
                </a:p>
              </p:txBody>
            </p:sp>
          </p:grpSp>
          <p:sp>
            <p:nvSpPr>
              <p:cNvPr id="110" name="Rectangle 109"/>
              <p:cNvSpPr/>
              <p:nvPr/>
            </p:nvSpPr>
            <p:spPr>
              <a:xfrm>
                <a:off x="35066996" y="11309855"/>
                <a:ext cx="200419" cy="348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265397" y="11116598"/>
                <a:ext cx="211457" cy="5421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5479845" y="11350410"/>
                <a:ext cx="185880" cy="307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 Box 7"/>
              <p:cNvSpPr txBox="1">
                <a:spLocks noChangeArrowheads="1"/>
              </p:cNvSpPr>
              <p:nvPr/>
            </p:nvSpPr>
            <p:spPr bwMode="auto">
              <a:xfrm>
                <a:off x="34580959" y="10884547"/>
                <a:ext cx="590439" cy="5354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dirty="0" smtClean="0"/>
                  <a:t>P</a:t>
                </a:r>
                <a:endParaRPr lang="en-US" sz="800" dirty="0"/>
              </a:p>
            </p:txBody>
          </p:sp>
        </p:grpSp>
      </p:grp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9" cstate="print"/>
          <a:srcRect t="8406"/>
          <a:stretch>
            <a:fillRect/>
          </a:stretch>
        </p:blipFill>
        <p:spPr bwMode="auto">
          <a:xfrm>
            <a:off x="7302584" y="2264455"/>
            <a:ext cx="1491603" cy="98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Rectangle 129"/>
          <p:cNvSpPr/>
          <p:nvPr/>
        </p:nvSpPr>
        <p:spPr>
          <a:xfrm>
            <a:off x="-30885" y="3561195"/>
            <a:ext cx="20397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Pre-processing and model linking</a:t>
            </a:r>
            <a:endParaRPr lang="en-US" sz="2400" dirty="0"/>
          </a:p>
        </p:txBody>
      </p:sp>
      <p:sp>
        <p:nvSpPr>
          <p:cNvPr id="131" name="Rectangle 130"/>
          <p:cNvSpPr/>
          <p:nvPr/>
        </p:nvSpPr>
        <p:spPr>
          <a:xfrm>
            <a:off x="7089717" y="3561617"/>
            <a:ext cx="1917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Modeling Services (e.g. </a:t>
            </a:r>
            <a:r>
              <a:rPr lang="en-US" dirty="0" err="1" smtClean="0"/>
              <a:t>SWATShare</a:t>
            </a:r>
            <a:r>
              <a:rPr lang="en-US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0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346"/>
            <a:ext cx="8229600" cy="5161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2001" y="668594"/>
            <a:ext cx="1981200" cy="552664"/>
          </a:xfrm>
          <a:prstGeom prst="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91440" bIns="91440" rtlCol="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b="1" spc="-100" dirty="0">
                <a:solidFill>
                  <a:srgbClr val="C0504D">
                    <a:lumMod val="50000"/>
                  </a:srgbClr>
                </a:solidFill>
              </a:rPr>
              <a:t>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7713" y="1504736"/>
            <a:ext cx="1927809" cy="552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91440" bIns="91440" rtlCol="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b="1" spc="-100" dirty="0">
                <a:solidFill>
                  <a:srgbClr val="C0504D">
                    <a:lumMod val="50000"/>
                  </a:srgbClr>
                </a:solidFill>
              </a:rPr>
              <a:t>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9680" y="1504736"/>
            <a:ext cx="1923046" cy="552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b="1" spc="-100">
                <a:solidFill>
                  <a:srgbClr val="1F497D"/>
                </a:solidFill>
              </a:defRPr>
            </a:lvl1pPr>
          </a:lstStyle>
          <a:p>
            <a:r>
              <a:rPr lang="en-US" dirty="0"/>
              <a:t>Client (</a:t>
            </a:r>
            <a:r>
              <a:rPr lang="en-US" dirty="0" err="1"/>
              <a:t>HydroDesktop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83019" y="4518946"/>
            <a:ext cx="6629401" cy="2027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400" b="1" spc="-100" dirty="0">
              <a:solidFill>
                <a:srgbClr val="C0504D">
                  <a:lumMod val="50000"/>
                </a:srgb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5376" y="4555043"/>
            <a:ext cx="375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iRODS</a:t>
            </a:r>
            <a:r>
              <a:rPr lang="en-US" dirty="0">
                <a:solidFill>
                  <a:prstClr val="black"/>
                </a:solidFill>
              </a:rPr>
              <a:t> “Network File System”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2674" y="4961957"/>
            <a:ext cx="3193490" cy="14952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600" dirty="0">
                <a:solidFill>
                  <a:prstClr val="black"/>
                </a:solidFill>
              </a:rPr>
              <a:t>Content</a:t>
            </a:r>
          </a:p>
          <a:p>
            <a:pPr marL="285750" indent="-285750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Resource Files</a:t>
            </a:r>
          </a:p>
          <a:p>
            <a:pPr marL="285750" indent="-285750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Resource Science Metadata</a:t>
            </a:r>
          </a:p>
          <a:p>
            <a:pPr marL="285750" indent="-285750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User Accounts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39275" y="4960472"/>
            <a:ext cx="3193489" cy="149821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600" dirty="0">
                <a:solidFill>
                  <a:prstClr val="black"/>
                </a:solidFill>
              </a:rPr>
              <a:t>Functionality</a:t>
            </a:r>
          </a:p>
          <a:p>
            <a:pPr marL="285750" indent="-285750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Authentication and Authorization Infrastructure (AAI) for Access Control</a:t>
            </a:r>
          </a:p>
          <a:p>
            <a:pPr marL="285750" indent="-285750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Discovery </a:t>
            </a:r>
            <a:r>
              <a:rPr lang="en-US" sz="1600" dirty="0" smtClean="0">
                <a:solidFill>
                  <a:prstClr val="black"/>
                </a:solidFill>
              </a:rPr>
              <a:t>(</a:t>
            </a:r>
            <a:r>
              <a:rPr lang="en-US" sz="1600" dirty="0">
                <a:solidFill>
                  <a:prstClr val="black"/>
                </a:solidFill>
              </a:rPr>
              <a:t>using e.g. </a:t>
            </a:r>
            <a:r>
              <a:rPr lang="en-US" sz="1600" dirty="0" err="1">
                <a:solidFill>
                  <a:prstClr val="black"/>
                </a:solidFill>
              </a:rPr>
              <a:t>ElasticSearch</a:t>
            </a:r>
            <a:r>
              <a:rPr lang="en-US" sz="1600" dirty="0">
                <a:solidFill>
                  <a:prstClr val="black"/>
                </a:solidFill>
              </a:rPr>
              <a:t> via MSVC plugin</a:t>
            </a:r>
            <a:r>
              <a:rPr lang="en-US" sz="1600" dirty="0" smtClean="0">
                <a:solidFill>
                  <a:prstClr val="black"/>
                </a:solidFill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5684" y="2469798"/>
            <a:ext cx="4657936" cy="1809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200" spc="-100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0403" y="2230430"/>
            <a:ext cx="1330839" cy="82296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spcBef>
                <a:spcPts val="200"/>
              </a:spcBef>
              <a:defRPr sz="1600" b="1">
                <a:solidFill>
                  <a:srgbClr val="1F497D"/>
                </a:solidFill>
              </a:defRPr>
            </a:lvl1pPr>
          </a:lstStyle>
          <a:p>
            <a:r>
              <a:rPr lang="en-US" dirty="0"/>
              <a:t>Web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30973" y="2230430"/>
            <a:ext cx="1330839" cy="82296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spcBef>
                <a:spcPts val="200"/>
              </a:spcBef>
              <a:defRPr sz="1600" b="1">
                <a:solidFill>
                  <a:srgbClr val="1F497D"/>
                </a:solidFill>
              </a:defRPr>
            </a:lvl1pPr>
          </a:lstStyle>
          <a:p>
            <a:r>
              <a:rPr lang="en-US" dirty="0"/>
              <a:t>Web Services (HydroShare REST API)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5781" y="3342037"/>
            <a:ext cx="4274565" cy="78330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  <a:spcBef>
                <a:spcPts val="200"/>
              </a:spcBef>
            </a:pPr>
            <a:r>
              <a:rPr lang="en-US" sz="1600" b="1" dirty="0" err="1">
                <a:solidFill>
                  <a:srgbClr val="1F497D"/>
                </a:solidFill>
              </a:rPr>
              <a:t>Django</a:t>
            </a:r>
            <a:r>
              <a:rPr lang="en-US" sz="1600" b="1" dirty="0">
                <a:solidFill>
                  <a:srgbClr val="1F497D"/>
                </a:solidFill>
              </a:rPr>
              <a:t> web application framework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55689" y="2232012"/>
            <a:ext cx="1330839" cy="819181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</a:gra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200"/>
              </a:spcBef>
            </a:pPr>
            <a:r>
              <a:rPr lang="en-US" sz="1600" b="1" dirty="0">
                <a:solidFill>
                  <a:srgbClr val="1F497D"/>
                </a:solidFill>
              </a:rPr>
              <a:t>Web </a:t>
            </a:r>
            <a:r>
              <a:rPr lang="en-US" sz="1600" b="1" dirty="0" smtClean="0">
                <a:solidFill>
                  <a:srgbClr val="1F497D"/>
                </a:solidFill>
              </a:rPr>
              <a:t>Pages</a:t>
            </a:r>
            <a:endParaRPr lang="en-US" sz="1600" b="1" dirty="0">
              <a:solidFill>
                <a:srgbClr val="1F497D"/>
              </a:solidFill>
            </a:endParaRPr>
          </a:p>
        </p:txBody>
      </p:sp>
      <p:cxnSp>
        <p:nvCxnSpPr>
          <p:cNvPr id="26" name="Straight Connector 25"/>
          <p:cNvCxnSpPr>
            <a:stCxn id="8" idx="2"/>
            <a:endCxn id="14" idx="0"/>
          </p:cNvCxnSpPr>
          <p:nvPr/>
        </p:nvCxnSpPr>
        <p:spPr>
          <a:xfrm>
            <a:off x="4154652" y="4279579"/>
            <a:ext cx="843068" cy="239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7" idx="0"/>
          </p:cNvCxnSpPr>
          <p:nvPr/>
        </p:nvCxnSpPr>
        <p:spPr>
          <a:xfrm>
            <a:off x="5252601" y="1221258"/>
            <a:ext cx="38602" cy="28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2"/>
            <a:endCxn id="18" idx="0"/>
          </p:cNvCxnSpPr>
          <p:nvPr/>
        </p:nvCxnSpPr>
        <p:spPr>
          <a:xfrm flipH="1">
            <a:off x="2645823" y="2057400"/>
            <a:ext cx="155795" cy="173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2"/>
            <a:endCxn id="19" idx="0"/>
          </p:cNvCxnSpPr>
          <p:nvPr/>
        </p:nvCxnSpPr>
        <p:spPr>
          <a:xfrm>
            <a:off x="5291203" y="2057400"/>
            <a:ext cx="305190" cy="173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6" idx="0"/>
          </p:cNvCxnSpPr>
          <p:nvPr/>
        </p:nvCxnSpPr>
        <p:spPr>
          <a:xfrm flipH="1">
            <a:off x="2801618" y="1212544"/>
            <a:ext cx="1528062" cy="292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678398" y="4384267"/>
            <a:ext cx="1554366" cy="48682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200"/>
              </a:spcBef>
            </a:pPr>
            <a:r>
              <a:rPr lang="en-US" sz="1600" dirty="0" err="1">
                <a:solidFill>
                  <a:prstClr val="black"/>
                </a:solidFill>
              </a:rPr>
              <a:t>iRODS</a:t>
            </a:r>
            <a:r>
              <a:rPr lang="en-US" sz="1600" dirty="0">
                <a:solidFill>
                  <a:prstClr val="black"/>
                </a:solidFill>
              </a:rPr>
              <a:t> Native REST API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1467" y="1534192"/>
            <a:ext cx="1753890" cy="1145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bIns="9144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b="1" spc="-100">
                <a:solidFill>
                  <a:srgbClr val="C0504D">
                    <a:lumMod val="50000"/>
                  </a:srgbClr>
                </a:solidFill>
              </a:defRPr>
            </a:lvl1pPr>
          </a:lstStyle>
          <a:p>
            <a:r>
              <a:rPr lang="en-US" dirty="0"/>
              <a:t>3rd party clients, interoperable systems and web tools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487418" y="2043306"/>
            <a:ext cx="393024" cy="187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2" idx="1"/>
          </p:cNvCxnSpPr>
          <p:nvPr/>
        </p:nvCxnSpPr>
        <p:spPr>
          <a:xfrm flipH="1">
            <a:off x="6252726" y="2106947"/>
            <a:ext cx="598741" cy="26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169420" y="2679702"/>
            <a:ext cx="0" cy="170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52" idx="0"/>
          </p:cNvCxnSpPr>
          <p:nvPr/>
        </p:nvCxnSpPr>
        <p:spPr>
          <a:xfrm>
            <a:off x="6214124" y="1212544"/>
            <a:ext cx="1514288" cy="321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86569" y="2750035"/>
            <a:ext cx="175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Connection point for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</a:rPr>
              <a:t>BiG</a:t>
            </a:r>
            <a:r>
              <a:rPr lang="en-US" sz="1200" dirty="0">
                <a:solidFill>
                  <a:prstClr val="black"/>
                </a:solidFill>
              </a:rPr>
              <a:t> CZ 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CI-WATER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SEAD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prstClr val="black"/>
                </a:solidFill>
              </a:rPr>
              <a:t>CyberGIS</a:t>
            </a:r>
            <a:endParaRPr lang="en-US" sz="1200" dirty="0" smtClean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prstClr val="black"/>
                </a:solidFill>
              </a:rPr>
              <a:t>SESYNC GI Venture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376" y="2442201"/>
            <a:ext cx="1414205" cy="1217983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</a:gra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spcBef>
                <a:spcPts val="200"/>
              </a:spcBef>
              <a:defRPr sz="1600" b="1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Compute Engines (</a:t>
            </a:r>
            <a:r>
              <a:rPr lang="en-US" dirty="0" err="1" smtClean="0"/>
              <a:t>Docker</a:t>
            </a:r>
            <a:r>
              <a:rPr lang="en-US" dirty="0" smtClean="0"/>
              <a:t> or HPC)</a:t>
            </a:r>
            <a:endParaRPr lang="en-US" dirty="0"/>
          </a:p>
        </p:txBody>
      </p:sp>
      <p:cxnSp>
        <p:nvCxnSpPr>
          <p:cNvPr id="30" name="Straight Connector 29"/>
          <p:cNvCxnSpPr>
            <a:endCxn id="28" idx="3"/>
          </p:cNvCxnSpPr>
          <p:nvPr/>
        </p:nvCxnSpPr>
        <p:spPr>
          <a:xfrm flipH="1">
            <a:off x="1645581" y="3051192"/>
            <a:ext cx="1547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8" idx="2"/>
          </p:cNvCxnSpPr>
          <p:nvPr/>
        </p:nvCxnSpPr>
        <p:spPr>
          <a:xfrm flipH="1" flipV="1">
            <a:off x="938479" y="3660184"/>
            <a:ext cx="889325" cy="839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576"/>
            <a:ext cx="9166488" cy="553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479</Words>
  <Application>Microsoft Office PowerPoint</Application>
  <PresentationFormat>On-screen Show (4:3)</PresentationFormat>
  <Paragraphs>77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9_Office Theme</vt:lpstr>
      <vt:lpstr>HydroShare: Advancing Collaboration through Hydrologic Data and Model Sharing</vt:lpstr>
      <vt:lpstr>What is (will) HydroShare (be)?</vt:lpstr>
      <vt:lpstr>PowerPoint Presentation</vt:lpstr>
      <vt:lpstr>Collaborative Integrated Modeling</vt:lpstr>
      <vt:lpstr>Architecture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</dc:title>
  <dc:creator>David Tarboton</dc:creator>
  <cp:lastModifiedBy>David Tarboton</cp:lastModifiedBy>
  <cp:revision>198</cp:revision>
  <cp:lastPrinted>2011-08-09T07:57:20Z</cp:lastPrinted>
  <dcterms:created xsi:type="dcterms:W3CDTF">2010-05-18T21:41:05Z</dcterms:created>
  <dcterms:modified xsi:type="dcterms:W3CDTF">2014-11-05T05:58:01Z</dcterms:modified>
</cp:coreProperties>
</file>