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9A6A4-A98C-40AE-A6D0-2DDA36C1AC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DA75E-18D1-4D2C-B9FC-243DA52E4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5FE59-61A2-480E-9CB9-5A5A3A0FFEA9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83B-1967-45BF-91BD-6152CB3F6469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5B6BC3-7209-4C46-A7C3-CA70A07D3D64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264-1E22-4CDF-AF72-6159245F599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1F36E5-4AF8-426E-A597-AFE8959C92E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DBEC-470E-4647-941E-48AC635CF8B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E939-7577-4E3E-BD5E-7A722EA38553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DD8F-EE90-4DA8-88A7-F3C36D04F2C1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5D53-03B5-4366-B099-5B260CA878EE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DC0F1-5D9E-4C4F-A5A9-A9968E6EBD09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9BF8-A19C-45EC-B86A-A5E0CB2448BC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D457F0-3C62-4E15-86D8-7F5FCE15F14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EBB5E9-B833-4173-90B1-782F7FAB1E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95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aleb.bailey25@houghto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dingeconomic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n1/en/subjects/labour/employment_and_unemploy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siness-standar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nkofcanada.c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ystocks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siness-standard.com/" TargetMode="External"/><Relationship Id="rId3" Type="http://schemas.openxmlformats.org/officeDocument/2006/relationships/hyperlink" Target="https://tradingeconomics.com/" TargetMode="External"/><Relationship Id="rId7" Type="http://schemas.openxmlformats.org/officeDocument/2006/relationships/hyperlink" Target="https://www.150statcan.gc.ca/" TargetMode="External"/><Relationship Id="rId2" Type="http://schemas.openxmlformats.org/officeDocument/2006/relationships/hyperlink" Target="https://economics.td.com/ca-quarterly-economic-forecast#:~:text=Compared%20to%20our%20September%20forecast,shutdowns%20and%20ongoing%20input%20short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ora.com/" TargetMode="External"/><Relationship Id="rId5" Type="http://schemas.openxmlformats.org/officeDocument/2006/relationships/hyperlink" Target="https://craigmarlatt.com/" TargetMode="External"/><Relationship Id="rId10" Type="http://schemas.openxmlformats.org/officeDocument/2006/relationships/hyperlink" Target="https://www.keystocks.com/" TargetMode="External"/><Relationship Id="rId4" Type="http://schemas.openxmlformats.org/officeDocument/2006/relationships/hyperlink" Target="https://bankofcanada.ca/" TargetMode="External"/><Relationship Id="rId9" Type="http://schemas.openxmlformats.org/officeDocument/2006/relationships/hyperlink" Target="https://investoped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6F4-2AB3-4F7F-A444-05F05F132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Economic Outlook of Canada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98C6-1EED-4EF6-B4DB-4B7722628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Principles of Macroeconomics, Biwei Chen, Semester 2</a:t>
            </a:r>
          </a:p>
          <a:p>
            <a:endParaRPr lang="en-US"/>
          </a:p>
          <a:p>
            <a:r>
              <a:rPr lang="en-US"/>
              <a:t>Caleb Bailey, Student, </a:t>
            </a:r>
            <a:r>
              <a:rPr lang="en-US">
                <a:hlinkClick r:id="rId2"/>
              </a:rPr>
              <a:t>caleb.bailey25@houghton.edu</a:t>
            </a:r>
            <a:r>
              <a:rPr lang="en-US"/>
              <a:t>, 3/18/21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490FE-4E1D-42B2-B2EC-68A1ABD7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286A-597F-4E6C-BC80-5514A49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3DB6-A60D-461B-9FDE-A6D64A06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/>
              <a:t>National Income and Growth.....3-4</a:t>
            </a:r>
          </a:p>
          <a:p>
            <a:pPr algn="ctr"/>
            <a:r>
              <a:rPr lang="en-US"/>
              <a:t>Labor Market Conditions.....5</a:t>
            </a:r>
          </a:p>
          <a:p>
            <a:pPr algn="ctr"/>
            <a:r>
              <a:rPr lang="en-US"/>
              <a:t>Price Level and Inflation.....6</a:t>
            </a:r>
          </a:p>
          <a:p>
            <a:pPr algn="ctr"/>
            <a:r>
              <a:rPr lang="en-US"/>
              <a:t>Money and Interest Rates.....7-8</a:t>
            </a:r>
          </a:p>
          <a:p>
            <a:pPr algn="ctr"/>
            <a:r>
              <a:rPr lang="en-US"/>
              <a:t>Financial Markets.....9</a:t>
            </a:r>
          </a:p>
          <a:p>
            <a:pPr algn="ctr"/>
            <a:r>
              <a:rPr lang="en-US"/>
              <a:t>Reference Page.....10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C5FC-F093-4378-9FD4-B3A72FC3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192B-666F-4712-9C7E-1CC62FFE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National Income and Growth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9EB45FC-BDCE-4CAA-B3B2-75B8F67A4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55"/>
            <a:ext cx="5325979" cy="2910203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3641C9-9C98-44F5-94DC-8D6C676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407D5-21E4-40A2-A0EA-942B5E205DE5}"/>
              </a:ext>
            </a:extLst>
          </p:cNvPr>
          <p:cNvSpPr txBox="1"/>
          <p:nvPr/>
        </p:nvSpPr>
        <p:spPr>
          <a:xfrm>
            <a:off x="0" y="4626159"/>
            <a:ext cx="5325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Canada’s National Income for the year 2021 was $1670.00 USD Billion – </a:t>
            </a:r>
            <a:r>
              <a:rPr lang="en-US" dirty="0">
                <a:hlinkClick r:id="rId3"/>
              </a:rPr>
              <a:t>www.tradingeconomics.com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projected $1740.00 is set for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B77AE-9FF6-47ED-98FB-98802CE05903}"/>
              </a:ext>
            </a:extLst>
          </p:cNvPr>
          <p:cNvSpPr txBox="1"/>
          <p:nvPr/>
        </p:nvSpPr>
        <p:spPr>
          <a:xfrm>
            <a:off x="6481011" y="1812758"/>
            <a:ext cx="506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Canada saw an economic growth of 6.7% in 2021, the highest it has been since the Covid-19 outbreak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decrease is projected for 2022, coming down t0 4.0%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B28F-4033-4599-A9D7-C123F82D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Market Conditions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954F4D-441B-4245-A074-FAF4D8B5C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3232"/>
            <a:ext cx="6288505" cy="2381582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471349-3F77-4C6C-BE06-7B986E4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5D9AD-F66A-4A5D-8525-B6C29B397910}"/>
              </a:ext>
            </a:extLst>
          </p:cNvPr>
          <p:cNvSpPr txBox="1"/>
          <p:nvPr/>
        </p:nvSpPr>
        <p:spPr>
          <a:xfrm>
            <a:off x="3144252" y="6421624"/>
            <a:ext cx="690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Screenshots from </a:t>
            </a:r>
            <a:r>
              <a:rPr lang="en-US" dirty="0">
                <a:hlinkClick r:id="rId3"/>
              </a:rPr>
              <a:t>https://www150.statcan.gc.ca</a:t>
            </a:r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A363FE-389B-4BCC-890B-622694E08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04" y="483783"/>
            <a:ext cx="5550569" cy="2381582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CC0755-6B9F-4ED0-A4A8-F3604F61D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9010"/>
            <a:ext cx="6288505" cy="2052614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E6027E30-802F-4374-A756-38E78A203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4" y="2984023"/>
            <a:ext cx="3276087" cy="3437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5965CC-79C8-40BA-BB19-70B95D236627}"/>
              </a:ext>
            </a:extLst>
          </p:cNvPr>
          <p:cNvSpPr txBox="1"/>
          <p:nvPr/>
        </p:nvSpPr>
        <p:spPr>
          <a:xfrm>
            <a:off x="6596804" y="3780380"/>
            <a:ext cx="1985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numbers in Canada, everyone over 15 years of age</a:t>
            </a:r>
          </a:p>
        </p:txBody>
      </p:sp>
    </p:spTree>
    <p:extLst>
      <p:ext uri="{BB962C8B-B14F-4D97-AF65-F5344CB8AC3E}">
        <p14:creationId xmlns:p14="http://schemas.microsoft.com/office/powerpoint/2010/main" val="78740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D3B6-679E-46C4-8DA5-1F28975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Level and Level Inflation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C34CE3E-3BBF-450F-B8A0-044AF129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56"/>
            <a:ext cx="4235116" cy="285892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D5549-E279-421A-89F9-913F0C35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3E5C2E-3CBB-41BD-AF8C-BD6EB3CBD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4" y="1715956"/>
            <a:ext cx="6435184" cy="5155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07BE3-6F07-429E-B52D-21548E0047CF}"/>
              </a:ext>
            </a:extLst>
          </p:cNvPr>
          <p:cNvSpPr txBox="1"/>
          <p:nvPr/>
        </p:nvSpPr>
        <p:spPr>
          <a:xfrm>
            <a:off x="192505" y="4586577"/>
            <a:ext cx="4235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Canada’s inflation rate increased to 4.8%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highest it has been since 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higher prices of food, passenger vehicles and housing</a:t>
            </a:r>
          </a:p>
          <a:p>
            <a:r>
              <a:rPr lang="en-US" dirty="0">
                <a:hlinkClick r:id="rId4"/>
              </a:rPr>
              <a:t>https://www.business-standard.com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9D2DD-003F-4851-8A5C-9C55741D44E1}"/>
              </a:ext>
            </a:extLst>
          </p:cNvPr>
          <p:cNvSpPr txBox="1"/>
          <p:nvPr/>
        </p:nvSpPr>
        <p:spPr>
          <a:xfrm>
            <a:off x="6096000" y="6128084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Interest Rate</a:t>
            </a:r>
          </a:p>
        </p:txBody>
      </p:sp>
    </p:spTree>
    <p:extLst>
      <p:ext uri="{BB962C8B-B14F-4D97-AF65-F5344CB8AC3E}">
        <p14:creationId xmlns:p14="http://schemas.microsoft.com/office/powerpoint/2010/main" val="2862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5236-1424-451C-AC02-E38C0205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and Interest Rates</a:t>
            </a:r>
          </a:p>
        </p:txBody>
      </p:sp>
      <p:pic>
        <p:nvPicPr>
          <p:cNvPr id="5" name="Content Placeholder 4" descr="A picture containing circle&#10;&#10;Description automatically generated">
            <a:extLst>
              <a:ext uri="{FF2B5EF4-FFF2-40B4-BE49-F238E27FC236}">
                <a16:creationId xmlns:a16="http://schemas.microsoft.com/office/drawing/2014/main" id="{C6034D32-C28E-498B-8096-DB81A3495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" y="1876048"/>
            <a:ext cx="2438400" cy="1876425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6D9BDE-3FE5-4A3B-AF5A-336E0F0D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08095923-1CC4-4A3F-8BB3-8E702E6F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1" y="1715956"/>
            <a:ext cx="1933575" cy="2062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B8525-5F6E-400B-8A6C-578D30A09B39}"/>
              </a:ext>
            </a:extLst>
          </p:cNvPr>
          <p:cNvSpPr txBox="1"/>
          <p:nvPr/>
        </p:nvSpPr>
        <p:spPr>
          <a:xfrm>
            <a:off x="0" y="3778919"/>
            <a:ext cx="540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Canadian Currency, 1 Canadian Dollar = 0.79 US Dollar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7429-7C08-4C41-80B6-BA73FB8AAA24}"/>
              </a:ext>
            </a:extLst>
          </p:cNvPr>
          <p:cNvSpPr txBox="1"/>
          <p:nvPr/>
        </p:nvSpPr>
        <p:spPr>
          <a:xfrm>
            <a:off x="252413" y="4828674"/>
            <a:ext cx="486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Interest Rate is 0.5%, up from the previous .25%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is set to land at 1.25% at the end of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58580-A07F-4A9B-932E-0BE818F5F747}"/>
              </a:ext>
            </a:extLst>
          </p:cNvPr>
          <p:cNvSpPr txBox="1"/>
          <p:nvPr/>
        </p:nvSpPr>
        <p:spPr>
          <a:xfrm>
            <a:off x="6990347" y="2967335"/>
            <a:ext cx="46241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Current Bank Prime Rate = 2.7%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is up from previous 2.45%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https://bankofcanada.ca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ECF-CA10-4B1C-BCF3-FF298B7B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86E4-327F-47C0-A43D-05B3E4E9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of:</a:t>
            </a:r>
          </a:p>
          <a:p>
            <a:pPr lvl="1"/>
            <a:r>
              <a:rPr lang="en-US" dirty="0"/>
              <a:t>Markets for money</a:t>
            </a:r>
          </a:p>
          <a:p>
            <a:pPr lvl="1"/>
            <a:r>
              <a:rPr lang="en-US" dirty="0"/>
              <a:t>Bonds</a:t>
            </a:r>
          </a:p>
          <a:p>
            <a:pPr lvl="1"/>
            <a:r>
              <a:rPr lang="en-US" dirty="0"/>
              <a:t>Equities</a:t>
            </a:r>
          </a:p>
          <a:p>
            <a:pPr lvl="1"/>
            <a:r>
              <a:rPr lang="en-US" dirty="0"/>
              <a:t>Derivatives</a:t>
            </a:r>
          </a:p>
          <a:p>
            <a:pPr lvl="1"/>
            <a:r>
              <a:rPr lang="en-US" dirty="0"/>
              <a:t>Foreign Exchange</a:t>
            </a:r>
          </a:p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largest economy in the world</a:t>
            </a:r>
          </a:p>
          <a:p>
            <a:r>
              <a:rPr lang="en-US" dirty="0"/>
              <a:t>Sitting high up in world financial markets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0847-B39A-4BD5-8BAD-9B507A87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4D6D00-E760-403E-BEA0-10E27EC9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1D40B-2DE7-49CD-971A-BEEE4C3B324B}"/>
              </a:ext>
            </a:extLst>
          </p:cNvPr>
          <p:cNvSpPr txBox="1"/>
          <p:nvPr/>
        </p:nvSpPr>
        <p:spPr>
          <a:xfrm>
            <a:off x="8117305" y="4860758"/>
            <a:ext cx="40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https://keystocks.com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9739-783E-4389-B7E6-0E1336F9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CC37-D339-44DC-A654-F179E72C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2"/>
              </a:rPr>
              <a:t>https://economics.td.com/ca-quarterly-economic-forecast#:~:text=Compared%20to%20our%20September%20forecast,shutdowns%20and%20ongoing%20input%20shortages</a:t>
            </a:r>
            <a:r>
              <a:rPr lang="en-US" sz="1400" dirty="0"/>
              <a:t>.</a:t>
            </a:r>
          </a:p>
          <a:p>
            <a:r>
              <a:rPr lang="en-US" sz="1400" dirty="0">
                <a:hlinkClick r:id="rId3"/>
              </a:rPr>
              <a:t>https://tradingeconomics.com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https://bankofcanada.ca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https://craigmarlatt.com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https://quora.com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https://economics.td.com/ca-quarterly-economic-forecast#:~:text=Compared%20to%20our%20September%20forecast,shutdowns%20and%20ongoing%20input%20shortages</a:t>
            </a:r>
            <a:r>
              <a:rPr lang="en-US" sz="1400" dirty="0"/>
              <a:t>.</a:t>
            </a:r>
          </a:p>
          <a:p>
            <a:r>
              <a:rPr lang="en-US" sz="1400" dirty="0">
                <a:hlinkClick r:id="rId7"/>
              </a:rPr>
              <a:t>https://www.150statcan.gc.ca</a:t>
            </a:r>
            <a:endParaRPr lang="en-US" sz="1400" dirty="0"/>
          </a:p>
          <a:p>
            <a:r>
              <a:rPr lang="en-US" sz="1050" dirty="0">
                <a:hlinkClick r:id="rId8"/>
              </a:rPr>
              <a:t>https://www.business-standard.com</a:t>
            </a:r>
            <a:endParaRPr lang="en-US" sz="1050" dirty="0"/>
          </a:p>
          <a:p>
            <a:r>
              <a:rPr lang="en-US" sz="1050" dirty="0">
                <a:hlinkClick r:id="rId9"/>
              </a:rPr>
              <a:t>https://Investopedia.com</a:t>
            </a:r>
            <a:endParaRPr lang="en-US" sz="1050" dirty="0"/>
          </a:p>
          <a:p>
            <a:r>
              <a:rPr lang="en-US" sz="1050" dirty="0">
                <a:hlinkClick r:id="rId10"/>
              </a:rPr>
              <a:t>https://www.keystocks.com</a:t>
            </a:r>
            <a:endParaRPr lang="en-US" sz="105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94B5-C9F7-46DC-A412-54A27E39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B5E9-B833-4173-90B1-782F7FAB1E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898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340</TotalTime>
  <Words>402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Economic Outlook of Canada</vt:lpstr>
      <vt:lpstr>Table of Contents</vt:lpstr>
      <vt:lpstr>National Income and Growth</vt:lpstr>
      <vt:lpstr>Labor Market Conditions</vt:lpstr>
      <vt:lpstr>Price Level and Level Inflation</vt:lpstr>
      <vt:lpstr>Money and Interest Rates</vt:lpstr>
      <vt:lpstr>Financial Markets</vt:lpstr>
      <vt:lpstr>Reference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Outlook of Canada</dc:title>
  <dc:creator>Caleb Bailey</dc:creator>
  <cp:lastModifiedBy>Caleb Bailey</cp:lastModifiedBy>
  <cp:revision>1</cp:revision>
  <dcterms:created xsi:type="dcterms:W3CDTF">2022-03-17T22:55:43Z</dcterms:created>
  <dcterms:modified xsi:type="dcterms:W3CDTF">2022-03-18T04:36:39Z</dcterms:modified>
</cp:coreProperties>
</file>