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79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9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139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772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7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610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552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4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50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49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08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54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549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69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53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48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7B09F95-0F84-4AA5-9F32-1C4B54CC2287}" type="datetimeFigureOut">
              <a:rPr lang="en-CA" smtClean="0"/>
              <a:t>2022-03-22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566F7F-45D3-4A01-864F-6230E3C8C7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900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09EA-835E-4A42-8D12-A405482D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825" y="4383625"/>
            <a:ext cx="9144000" cy="1641490"/>
          </a:xfrm>
        </p:spPr>
        <p:txBody>
          <a:bodyPr>
            <a:normAutofit/>
          </a:bodyPr>
          <a:lstStyle/>
          <a:p>
            <a:r>
              <a:rPr lang="en-CA" sz="6600" dirty="0"/>
              <a:t>Economic Outlook: Germany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F5539-0E87-46CD-8587-49CEA925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8825" y="5204370"/>
            <a:ext cx="9144000" cy="754025"/>
          </a:xfrm>
        </p:spPr>
        <p:txBody>
          <a:bodyPr/>
          <a:lstStyle/>
          <a:p>
            <a:r>
              <a:rPr lang="en-CA" dirty="0"/>
              <a:t>By: Jason Kauffeldt</a:t>
            </a:r>
          </a:p>
        </p:txBody>
      </p:sp>
    </p:spTree>
    <p:extLst>
      <p:ext uri="{BB962C8B-B14F-4D97-AF65-F5344CB8AC3E}">
        <p14:creationId xmlns:p14="http://schemas.microsoft.com/office/powerpoint/2010/main" val="341051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currency does Germany use? - Legit.ng">
            <a:extLst>
              <a:ext uri="{FF2B5EF4-FFF2-40B4-BE49-F238E27FC236}">
                <a16:creationId xmlns:a16="http://schemas.microsoft.com/office/drawing/2014/main" id="{157C530C-CB1F-46B2-95A6-4270F111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3" y="1214990"/>
            <a:ext cx="6910224" cy="38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498C7-809B-4E89-9995-1A5A8C215EDD}"/>
              </a:ext>
            </a:extLst>
          </p:cNvPr>
          <p:cNvSpPr txBox="1"/>
          <p:nvPr/>
        </p:nvSpPr>
        <p:spPr>
          <a:xfrm>
            <a:off x="656493" y="6255891"/>
            <a:ext cx="1113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Legit https://www.legit.ng/1127124-what-currency-germany.html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D12A8-E38C-4A47-A7A7-CCE62335D7F4}"/>
              </a:ext>
            </a:extLst>
          </p:cNvPr>
          <p:cNvSpPr txBox="1"/>
          <p:nvPr/>
        </p:nvSpPr>
        <p:spPr>
          <a:xfrm>
            <a:off x="7858539" y="1414431"/>
            <a:ext cx="38431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Germany uses the Euro as their national currency (started in 2002)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Euro bills: 5, 10, 20, 50, 100, 200, 500 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Euro coins: 1 and 2 euros, 1, 2, 5, 10, 20, 50 cent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One of the strongest currencies in the world, resembling economic strength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Benefits include cheaper imports and low inflation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3B6A8-9FC0-431E-B66D-1583F878ED16}"/>
              </a:ext>
            </a:extLst>
          </p:cNvPr>
          <p:cNvSpPr txBox="1"/>
          <p:nvPr/>
        </p:nvSpPr>
        <p:spPr>
          <a:xfrm>
            <a:off x="2077396" y="5107750"/>
            <a:ext cx="4068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1 Euro = 1.10 USD</a:t>
            </a:r>
          </a:p>
        </p:txBody>
      </p:sp>
    </p:spTree>
    <p:extLst>
      <p:ext uri="{BB962C8B-B14F-4D97-AF65-F5344CB8AC3E}">
        <p14:creationId xmlns:p14="http://schemas.microsoft.com/office/powerpoint/2010/main" val="49363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D7C0-D9B4-4DE7-A797-4A2BF349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AEF0-5F3C-4B1E-B80D-B62AAF2A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Deutsche Bundesbank. (2022). </a:t>
            </a:r>
            <a:r>
              <a:rPr lang="en-US" i="1" dirty="0">
                <a:effectLst/>
              </a:rPr>
              <a:t>Investment companies</a:t>
            </a:r>
            <a:r>
              <a:rPr lang="en-US" dirty="0">
                <a:effectLst/>
              </a:rPr>
              <a:t>. Investment companies | Deutsche Bundesbank. Retrieved March 23, 2022, 	from https://www.bundesbank.de/en/statistics/banks-and-other-financial-corporations/investment-companies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FRED Economic Data. (2021, December 21). </a:t>
            </a:r>
            <a:r>
              <a:rPr lang="en-US" i="1" dirty="0">
                <a:effectLst/>
              </a:rPr>
              <a:t>Gross National Income for united states</a:t>
            </a:r>
            <a:r>
              <a:rPr lang="en-US" dirty="0">
                <a:effectLst/>
              </a:rPr>
              <a:t>. FRED. Retrieved March 23, 2022, from 	https://fred.stlouisfed.org/series/MKTGNIUSA646NWDB </a:t>
            </a:r>
          </a:p>
          <a:p>
            <a:pPr marL="0" indent="0">
              <a:buNone/>
            </a:pPr>
            <a:r>
              <a:rPr lang="en-US" dirty="0" err="1">
                <a:effectLst/>
              </a:rPr>
              <a:t>Koptyug</a:t>
            </a:r>
            <a:r>
              <a:rPr lang="en-US" dirty="0">
                <a:effectLst/>
              </a:rPr>
              <a:t>, E. (2022, March 22). </a:t>
            </a:r>
            <a:r>
              <a:rPr lang="en-US" i="1" dirty="0">
                <a:effectLst/>
              </a:rPr>
              <a:t>Unemployment rate in Germany 2022</a:t>
            </a:r>
            <a:r>
              <a:rPr lang="en-US" dirty="0">
                <a:effectLst/>
              </a:rPr>
              <a:t>. Statista. Retrieved March 23, 2022, from 	https://www.statista.com/statistics/227005/unemployment-rate-in-germany/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Odhiambo, H. (2019, September 1). </a:t>
            </a:r>
            <a:r>
              <a:rPr lang="en-US" i="1" dirty="0">
                <a:effectLst/>
              </a:rPr>
              <a:t>Top facts to know about the most expensive currency 2019 and the weakest one</a:t>
            </a:r>
            <a:r>
              <a:rPr lang="en-US" dirty="0">
                <a:effectLst/>
              </a:rPr>
              <a:t>. Legit.ng - 	Nigeria news. Retrieved March 23, 2022, from https://www.legit.ng/1250294-most-expensive-currency-2019.html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O'Neill, A. (2021, October 27). </a:t>
            </a:r>
            <a:r>
              <a:rPr lang="en-US" i="1" dirty="0">
                <a:effectLst/>
              </a:rPr>
              <a:t>Germany - inflation rate 2026</a:t>
            </a:r>
            <a:r>
              <a:rPr lang="en-US" dirty="0">
                <a:effectLst/>
              </a:rPr>
              <a:t>. Statista. Retrieved March 23, 2022, from 	https://www.statista.com/statistics/375207/inflation-rate-in-germany/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Team, T. I. (2022, February 8). </a:t>
            </a:r>
            <a:r>
              <a:rPr lang="en-US" i="1" dirty="0">
                <a:effectLst/>
              </a:rPr>
              <a:t>Gross National Income (GNI)</a:t>
            </a:r>
            <a:r>
              <a:rPr lang="en-US" dirty="0">
                <a:effectLst/>
              </a:rPr>
              <a:t>. Investopedia. Retrieved March 23, 2022, from 	https://www.investopedia.com/terms/g/gross-national-income-gni.asp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Trading Economics. (2022). </a:t>
            </a:r>
            <a:r>
              <a:rPr lang="en-US" i="1" dirty="0">
                <a:effectLst/>
              </a:rPr>
              <a:t>Germany bank lending </a:t>
            </a:r>
            <a:r>
              <a:rPr lang="en-US" i="1" dirty="0" err="1">
                <a:effectLst/>
              </a:rPr>
              <a:t>RateFebruary</a:t>
            </a:r>
            <a:r>
              <a:rPr lang="en-US" i="1" dirty="0">
                <a:effectLst/>
              </a:rPr>
              <a:t> 2022 data - 2003-2021 historical - march forecast</a:t>
            </a:r>
            <a:r>
              <a:rPr lang="en-US" dirty="0">
                <a:effectLst/>
              </a:rPr>
              <a:t>. Germany Bank 	Lending Rate - February 2022 Data - 2003-2021 Historical - March Forecast. Retrieved March 23, 2022, from 	https://tradingeconomics.com/germany/bank-lending-rate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Trading Economics. (2022). </a:t>
            </a:r>
            <a:r>
              <a:rPr lang="en-US" i="1" dirty="0">
                <a:effectLst/>
              </a:rPr>
              <a:t>Germany Gross National INCOME2021 data - 2022 forecast - 1991-2020 historical</a:t>
            </a:r>
            <a:r>
              <a:rPr lang="en-US" dirty="0">
                <a:effectLst/>
              </a:rPr>
              <a:t>. Germany Gross 	National Income - 2021 Data - 2022 Forecast - 1991-2020 Historical. Retrieved March 23, 2022, from 	https://tradingeconomics.com/germany/gross-national-product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Word Bank Group. (2022). </a:t>
            </a:r>
            <a:r>
              <a:rPr lang="en-US" i="1" dirty="0">
                <a:effectLst/>
              </a:rPr>
              <a:t>GDP (current US$) - </a:t>
            </a:r>
            <a:r>
              <a:rPr lang="en-US" i="1" dirty="0" err="1">
                <a:effectLst/>
              </a:rPr>
              <a:t>germany</a:t>
            </a:r>
            <a:r>
              <a:rPr lang="en-US" dirty="0">
                <a:effectLst/>
              </a:rPr>
              <a:t>. Data. Retrieved March 23, 2022, from 	https://data.worldbank.org/indicator/NY.GDP.MKTP.CD?end=2020&amp;locations=DE&amp;start=2000 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631A-7514-4684-AF28-C92A116B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55E1-F82D-4E9E-BF41-811147708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3-4……….National Income</a:t>
            </a:r>
          </a:p>
          <a:p>
            <a:pPr marL="0" indent="0">
              <a:buNone/>
            </a:pPr>
            <a:r>
              <a:rPr lang="en-CA" dirty="0"/>
              <a:t>5-6……….Labour Market Conditions</a:t>
            </a:r>
          </a:p>
          <a:p>
            <a:pPr marL="0" indent="0">
              <a:buNone/>
            </a:pPr>
            <a:r>
              <a:rPr lang="en-CA" dirty="0"/>
              <a:t>7-8……….Price Level and Inflation</a:t>
            </a:r>
          </a:p>
          <a:p>
            <a:pPr marL="0" indent="0">
              <a:buNone/>
            </a:pPr>
            <a:r>
              <a:rPr lang="en-CA" dirty="0"/>
              <a:t>9-10……..Money and Interest Rates</a:t>
            </a:r>
          </a:p>
          <a:p>
            <a:pPr marL="0" indent="0">
              <a:buNone/>
            </a:pPr>
            <a:r>
              <a:rPr lang="en-CA" dirty="0"/>
              <a:t>11………...References</a:t>
            </a:r>
          </a:p>
        </p:txBody>
      </p:sp>
    </p:spTree>
    <p:extLst>
      <p:ext uri="{BB962C8B-B14F-4D97-AF65-F5344CB8AC3E}">
        <p14:creationId xmlns:p14="http://schemas.microsoft.com/office/powerpoint/2010/main" val="126936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4E1E-0D4D-4A2D-B35F-CB40B566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75"/>
            <a:ext cx="10515600" cy="1325563"/>
          </a:xfrm>
        </p:spPr>
        <p:txBody>
          <a:bodyPr/>
          <a:lstStyle/>
          <a:p>
            <a:r>
              <a:rPr lang="en-CA" dirty="0"/>
              <a:t>National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CCB54-7C52-4A8B-BE0C-120A5ACC8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0747"/>
            <a:ext cx="5257800" cy="23860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B2E15-C653-4344-B36B-3BBA330E3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6503"/>
            <a:ext cx="5257800" cy="23579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BA0F26-4009-4083-9C68-1C079350BE89}"/>
              </a:ext>
            </a:extLst>
          </p:cNvPr>
          <p:cNvSpPr txBox="1"/>
          <p:nvPr/>
        </p:nvSpPr>
        <p:spPr>
          <a:xfrm>
            <a:off x="6533321" y="2288343"/>
            <a:ext cx="525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What is Gross National Income: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The total amount of money earned by people and businesses in a country or region (Investopedia, 2022).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Current Gross National Income: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 951.55 billion EUR ( 1.048 trillion USD)</a:t>
            </a:r>
          </a:p>
          <a:p>
            <a:pPr lvl="1"/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USA National Income: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21.286 trillion USD (21x bigger than GER</a:t>
            </a:r>
          </a:p>
          <a:p>
            <a:pPr lvl="1"/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CE137-9270-4A10-AB8F-85B725826DEA}"/>
              </a:ext>
            </a:extLst>
          </p:cNvPr>
          <p:cNvSpPr txBox="1"/>
          <p:nvPr/>
        </p:nvSpPr>
        <p:spPr>
          <a:xfrm>
            <a:off x="89452" y="6488668"/>
            <a:ext cx="1126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Bundesbank https://www.bundesbank.de/en/statistics/money-and-capital-markets/interest-rates-and-yields</a:t>
            </a:r>
          </a:p>
        </p:txBody>
      </p:sp>
    </p:spTree>
    <p:extLst>
      <p:ext uri="{BB962C8B-B14F-4D97-AF65-F5344CB8AC3E}">
        <p14:creationId xmlns:p14="http://schemas.microsoft.com/office/powerpoint/2010/main" val="327289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C36B-6EB7-40E6-B856-808F7EF7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52" y="0"/>
            <a:ext cx="5837288" cy="1325563"/>
          </a:xfrm>
        </p:spPr>
        <p:txBody>
          <a:bodyPr>
            <a:normAutofit/>
          </a:bodyPr>
          <a:lstStyle/>
          <a:p>
            <a:r>
              <a:rPr lang="en-CA" dirty="0"/>
              <a:t>GDP (2020)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78D3C-5F9C-4059-9BEF-518972D63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3" y="1073192"/>
            <a:ext cx="5705538" cy="34044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12E34-373A-44A2-8039-8E5A75E04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87" y="1077919"/>
            <a:ext cx="5559966" cy="3399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617CA8-1F8A-4DE3-8CDB-6B839F6CF763}"/>
              </a:ext>
            </a:extLst>
          </p:cNvPr>
          <p:cNvSpPr txBox="1"/>
          <p:nvPr/>
        </p:nvSpPr>
        <p:spPr>
          <a:xfrm>
            <a:off x="376035" y="6086901"/>
            <a:ext cx="1097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The World Bank https://data.worldbank.org/indicator/NY.GDP.MKTP.KD.ZG?end=2020&amp;locations=DE&amp;start=2000&amp;view=chart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96F49-DB70-4D17-9F3D-C33C1209357E}"/>
              </a:ext>
            </a:extLst>
          </p:cNvPr>
          <p:cNvSpPr txBox="1"/>
          <p:nvPr/>
        </p:nvSpPr>
        <p:spPr>
          <a:xfrm>
            <a:off x="824552" y="4644871"/>
            <a:ext cx="489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Current GDP: 3.946 trillion USD</a:t>
            </a:r>
          </a:p>
          <a:p>
            <a:pPr algn="ctr"/>
            <a:r>
              <a:rPr lang="en-CA" dirty="0"/>
              <a:t>(compared to 20.94 trillion USD in America)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C93CC-2F8C-4ABD-B726-FDC60863AE2A}"/>
              </a:ext>
            </a:extLst>
          </p:cNvPr>
          <p:cNvSpPr txBox="1"/>
          <p:nvPr/>
        </p:nvSpPr>
        <p:spPr>
          <a:xfrm>
            <a:off x="6661840" y="4627011"/>
            <a:ext cx="489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% Change in GDP: -4.57 %</a:t>
            </a:r>
          </a:p>
        </p:txBody>
      </p:sp>
    </p:spTree>
    <p:extLst>
      <p:ext uri="{BB962C8B-B14F-4D97-AF65-F5344CB8AC3E}">
        <p14:creationId xmlns:p14="http://schemas.microsoft.com/office/powerpoint/2010/main" val="71361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B5AF-631B-492D-B69B-B881197A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Labour Market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8B66-2F3E-4608-9C01-5672215E3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Size of labour market</a:t>
            </a:r>
          </a:p>
          <a:p>
            <a:pPr lvl="1"/>
            <a:r>
              <a:rPr lang="en-CA" dirty="0"/>
              <a:t>Number of citizens who are employed in Germany</a:t>
            </a:r>
          </a:p>
          <a:p>
            <a:pPr lvl="1"/>
            <a:r>
              <a:rPr lang="en-CA" dirty="0"/>
              <a:t>45, 311 as of January 2021 (Bundesbank, 2o22)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Unemployment Status Qualifications</a:t>
            </a:r>
          </a:p>
          <a:p>
            <a:pPr lvl="1"/>
            <a:r>
              <a:rPr lang="en-CA" dirty="0"/>
              <a:t>Searching for work of at least 15 hours/week</a:t>
            </a:r>
          </a:p>
          <a:p>
            <a:pPr lvl="1"/>
            <a:r>
              <a:rPr lang="en-CA" dirty="0"/>
              <a:t>Registered with unemployment program</a:t>
            </a:r>
          </a:p>
          <a:p>
            <a:pPr lvl="1"/>
            <a:r>
              <a:rPr lang="en-CA" dirty="0"/>
              <a:t>Reside in Federal Republic of Germany</a:t>
            </a:r>
          </a:p>
          <a:p>
            <a:pPr lvl="1"/>
            <a:r>
              <a:rPr lang="en-CA" dirty="0"/>
              <a:t>Between ages 15-74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24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BE146-1114-4879-8FB3-B654B0355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3" y="200688"/>
            <a:ext cx="3828356" cy="26988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3200D-D098-42B6-AC1C-C2F36917A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103" y="200021"/>
            <a:ext cx="3855440" cy="2698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304E2-F28B-4623-996C-0BD7DE31C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14" y="200688"/>
            <a:ext cx="3878572" cy="2698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EB4C59-268D-47C2-B7D8-475BFBB8D489}"/>
              </a:ext>
            </a:extLst>
          </p:cNvPr>
          <p:cNvSpPr txBox="1"/>
          <p:nvPr/>
        </p:nvSpPr>
        <p:spPr>
          <a:xfrm>
            <a:off x="292638" y="2999554"/>
            <a:ext cx="352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Current employed:  45.311 million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B13FA-3F11-4A88-8C3E-AA923CF8454A}"/>
              </a:ext>
            </a:extLst>
          </p:cNvPr>
          <p:cNvSpPr txBox="1"/>
          <p:nvPr/>
        </p:nvSpPr>
        <p:spPr>
          <a:xfrm>
            <a:off x="4333461" y="3017552"/>
            <a:ext cx="352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Current unemployed:  2.312 million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1EF09-885D-4246-9519-978CC09E8922}"/>
              </a:ext>
            </a:extLst>
          </p:cNvPr>
          <p:cNvSpPr txBox="1"/>
          <p:nvPr/>
        </p:nvSpPr>
        <p:spPr>
          <a:xfrm>
            <a:off x="8374284" y="3059668"/>
            <a:ext cx="352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Current unemployment rate:  5%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E37944-3705-4F06-B551-4DF575FC6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88" y="3486943"/>
            <a:ext cx="7026469" cy="26619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6DCE52-8B71-41B2-A240-3BEC8F58C1C7}"/>
              </a:ext>
            </a:extLst>
          </p:cNvPr>
          <p:cNvSpPr txBox="1"/>
          <p:nvPr/>
        </p:nvSpPr>
        <p:spPr>
          <a:xfrm>
            <a:off x="168083" y="6366993"/>
            <a:ext cx="1224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Bundesbank: https://www.bundesbank.de/en/statistics/economic-activity-and-prices/employment-and-labour-market</a:t>
            </a:r>
          </a:p>
        </p:txBody>
      </p:sp>
    </p:spTree>
    <p:extLst>
      <p:ext uri="{BB962C8B-B14F-4D97-AF65-F5344CB8AC3E}">
        <p14:creationId xmlns:p14="http://schemas.microsoft.com/office/powerpoint/2010/main" val="272024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C25D-124B-405B-9EA0-209696F1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CPI and Inflation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5CE4B-2246-4F28-98ED-C203009C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0846"/>
            <a:ext cx="6540543" cy="39159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4B90E-CF2F-418F-B7C6-A4AD3AE30395}"/>
              </a:ext>
            </a:extLst>
          </p:cNvPr>
          <p:cNvSpPr txBox="1"/>
          <p:nvPr/>
        </p:nvSpPr>
        <p:spPr>
          <a:xfrm>
            <a:off x="254000" y="6261100"/>
            <a:ext cx="116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World Bank https://data.worldbank.org/indicator/FP.CPI.TOTL.ZG?end=2020&amp;locations=DE&amp;start=1960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B0463-3D50-4194-A00E-42AEE979329D}"/>
              </a:ext>
            </a:extLst>
          </p:cNvPr>
          <p:cNvSpPr txBox="1"/>
          <p:nvPr/>
        </p:nvSpPr>
        <p:spPr>
          <a:xfrm>
            <a:off x="7658100" y="1820610"/>
            <a:ext cx="4229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CPI measures the price of goods and services over time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Increases in CPI indicate a rise in prices, whereas decreases indicate a fall in prices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Over the last 20 years, there has been a steady cycle of CPI levels in between 2.6 and .3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Current CPI is set at .507, almost a full point down from 2021 (1.446)</a:t>
            </a:r>
          </a:p>
        </p:txBody>
      </p:sp>
    </p:spTree>
    <p:extLst>
      <p:ext uri="{BB962C8B-B14F-4D97-AF65-F5344CB8AC3E}">
        <p14:creationId xmlns:p14="http://schemas.microsoft.com/office/powerpoint/2010/main" val="179720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93EC3-CA66-4E4B-8FC8-BF16DDB8B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65" y="1124851"/>
            <a:ext cx="6389563" cy="40849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2617E-36F1-45A2-91CF-889FC6E97BF7}"/>
              </a:ext>
            </a:extLst>
          </p:cNvPr>
          <p:cNvSpPr txBox="1"/>
          <p:nvPr/>
        </p:nvSpPr>
        <p:spPr>
          <a:xfrm>
            <a:off x="596348" y="6176713"/>
            <a:ext cx="1114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</a:t>
            </a:r>
            <a:r>
              <a:rPr lang="en-CA" dirty="0" err="1"/>
              <a:t>Statistica</a:t>
            </a:r>
            <a:r>
              <a:rPr lang="en-CA" dirty="0"/>
              <a:t> https://www.statista.com/statistics/375207/inflation-rate-in-germany/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E76EF-1F39-403A-B760-4B065C7AAC79}"/>
              </a:ext>
            </a:extLst>
          </p:cNvPr>
          <p:cNvSpPr txBox="1"/>
          <p:nvPr/>
        </p:nvSpPr>
        <p:spPr>
          <a:xfrm>
            <a:off x="7699513" y="1320682"/>
            <a:ext cx="37901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Inflation rate has been increasing constantly over the last few years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 2019 the inflation rate was 1.37% and decreased to 0.37 in 2020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ideal inflation rate for Germany is below, but close to 2% (European Central bank)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Inflation cycles through periods of growth and recession, but is generally stable </a:t>
            </a:r>
          </a:p>
        </p:txBody>
      </p:sp>
    </p:spTree>
    <p:extLst>
      <p:ext uri="{BB962C8B-B14F-4D97-AF65-F5344CB8AC3E}">
        <p14:creationId xmlns:p14="http://schemas.microsoft.com/office/powerpoint/2010/main" val="95444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86E1-0111-4EDA-A656-DA26325D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Money and Interest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A23B-1943-412E-A905-885473AB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4" y="6171648"/>
            <a:ext cx="10233800" cy="3212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Source: Trading Economics https://tradingeconomics.com/germany/bank-lending-rate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F6D0D-5A3A-48F1-8FB0-3978C8B1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462"/>
            <a:ext cx="6705600" cy="3386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373D4-1114-4AA3-B475-30E5C6401EC2}"/>
              </a:ext>
            </a:extLst>
          </p:cNvPr>
          <p:cNvSpPr txBox="1"/>
          <p:nvPr/>
        </p:nvSpPr>
        <p:spPr>
          <a:xfrm>
            <a:off x="8004313" y="2021993"/>
            <a:ext cx="3498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Bank lending rates are set by the European Central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Lending rate is the average amount of interest that banks charge on their loans (Trading Economics, 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lending rate seems to go higher in times of crisis and drop in times of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236DB-D999-40AE-9335-EEF6F49B3866}"/>
              </a:ext>
            </a:extLst>
          </p:cNvPr>
          <p:cNvSpPr txBox="1"/>
          <p:nvPr/>
        </p:nvSpPr>
        <p:spPr>
          <a:xfrm>
            <a:off x="2658718" y="5286374"/>
            <a:ext cx="305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Current interest rate: 1.9%</a:t>
            </a:r>
          </a:p>
        </p:txBody>
      </p:sp>
    </p:spTree>
    <p:extLst>
      <p:ext uri="{BB962C8B-B14F-4D97-AF65-F5344CB8AC3E}">
        <p14:creationId xmlns:p14="http://schemas.microsoft.com/office/powerpoint/2010/main" val="104075929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1216</TotalTime>
  <Words>1001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Economic Outlook: Germany</vt:lpstr>
      <vt:lpstr>Table of Contents</vt:lpstr>
      <vt:lpstr>National Income</vt:lpstr>
      <vt:lpstr>GDP (2020) </vt:lpstr>
      <vt:lpstr>Labour Market Conditions</vt:lpstr>
      <vt:lpstr>PowerPoint Presentation</vt:lpstr>
      <vt:lpstr>CPI and Inflation</vt:lpstr>
      <vt:lpstr>PowerPoint Presentation</vt:lpstr>
      <vt:lpstr>Money and Interest Rates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Outlook: Germany</dc:title>
  <dc:creator>Jason Kauffeldt</dc:creator>
  <cp:lastModifiedBy>Jason Kauffeldt</cp:lastModifiedBy>
  <cp:revision>5</cp:revision>
  <dcterms:created xsi:type="dcterms:W3CDTF">2022-03-22T15:35:33Z</dcterms:created>
  <dcterms:modified xsi:type="dcterms:W3CDTF">2022-03-23T11:52:07Z</dcterms:modified>
</cp:coreProperties>
</file>