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60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BC4C9-A037-4DEF-AC31-2AA9B3D27D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FE8F67-0951-4128-89B3-D702E60EC962}">
      <dgm:prSet/>
      <dgm:spPr/>
      <dgm:t>
        <a:bodyPr/>
        <a:lstStyle/>
        <a:p>
          <a:r>
            <a:rPr lang="en-US" dirty="0"/>
            <a:t>Djibouti is one of the smallest countries in Africa</a:t>
          </a:r>
        </a:p>
      </dgm:t>
    </dgm:pt>
    <dgm:pt modelId="{4DB67EFD-83D9-4A9B-A349-ECA1C22A7F83}" type="parTrans" cxnId="{B73B94CD-E929-414C-AA65-B53D664C218A}">
      <dgm:prSet/>
      <dgm:spPr/>
      <dgm:t>
        <a:bodyPr/>
        <a:lstStyle/>
        <a:p>
          <a:endParaRPr lang="en-US"/>
        </a:p>
      </dgm:t>
    </dgm:pt>
    <dgm:pt modelId="{2CF2D567-CFC2-4E61-9C82-01D055408F71}" type="sibTrans" cxnId="{B73B94CD-E929-414C-AA65-B53D664C218A}">
      <dgm:prSet/>
      <dgm:spPr/>
      <dgm:t>
        <a:bodyPr/>
        <a:lstStyle/>
        <a:p>
          <a:endParaRPr lang="en-US"/>
        </a:p>
      </dgm:t>
    </dgm:pt>
    <dgm:pt modelId="{2F72B07D-AEB5-460E-AE8B-4E8026B20FF1}">
      <dgm:prSet/>
      <dgm:spPr/>
      <dgm:t>
        <a:bodyPr/>
        <a:lstStyle/>
        <a:p>
          <a:r>
            <a:rPr lang="en-US"/>
            <a:t>Facing extreme poverty</a:t>
          </a:r>
        </a:p>
      </dgm:t>
    </dgm:pt>
    <dgm:pt modelId="{F8915B15-B30F-441E-BC17-88D3B7232A22}" type="parTrans" cxnId="{9E9AD8CA-3F19-4B66-8EF1-9943A3136455}">
      <dgm:prSet/>
      <dgm:spPr/>
      <dgm:t>
        <a:bodyPr/>
        <a:lstStyle/>
        <a:p>
          <a:endParaRPr lang="en-US"/>
        </a:p>
      </dgm:t>
    </dgm:pt>
    <dgm:pt modelId="{0C65D703-5621-4B0C-92CF-F1F73B4E251E}" type="sibTrans" cxnId="{9E9AD8CA-3F19-4B66-8EF1-9943A3136455}">
      <dgm:prSet/>
      <dgm:spPr/>
      <dgm:t>
        <a:bodyPr/>
        <a:lstStyle/>
        <a:p>
          <a:endParaRPr lang="en-US"/>
        </a:p>
      </dgm:t>
    </dgm:pt>
    <dgm:pt modelId="{5E745A8B-E4F1-4B3E-AF94-B4322A5E6420}">
      <dgm:prSet/>
      <dgm:spPr/>
      <dgm:t>
        <a:bodyPr/>
        <a:lstStyle/>
        <a:p>
          <a:r>
            <a:rPr lang="en-US"/>
            <a:t>Population estimated to be around 990,000</a:t>
          </a:r>
        </a:p>
      </dgm:t>
    </dgm:pt>
    <dgm:pt modelId="{C9764C73-AFA9-446B-8F28-34B47B5AA010}" type="parTrans" cxnId="{E35C8CA2-8E27-464B-8581-0EFCB199A9EF}">
      <dgm:prSet/>
      <dgm:spPr/>
      <dgm:t>
        <a:bodyPr/>
        <a:lstStyle/>
        <a:p>
          <a:endParaRPr lang="en-US"/>
        </a:p>
      </dgm:t>
    </dgm:pt>
    <dgm:pt modelId="{227B7A86-F5EE-42AB-B82C-36361AB2881D}" type="sibTrans" cxnId="{E35C8CA2-8E27-464B-8581-0EFCB199A9EF}">
      <dgm:prSet/>
      <dgm:spPr/>
      <dgm:t>
        <a:bodyPr/>
        <a:lstStyle/>
        <a:p>
          <a:endParaRPr lang="en-US"/>
        </a:p>
      </dgm:t>
    </dgm:pt>
    <dgm:pt modelId="{B24CC237-85DB-44F0-BA26-4BFA0AC09D06}">
      <dgm:prSet/>
      <dgm:spPr/>
      <dgm:t>
        <a:bodyPr/>
        <a:lstStyle/>
        <a:p>
          <a:r>
            <a:rPr lang="en-US"/>
            <a:t>Average annual rainfall of less than 130 millimeters</a:t>
          </a:r>
        </a:p>
      </dgm:t>
    </dgm:pt>
    <dgm:pt modelId="{95235C6C-F2AC-429C-9BF8-E3C3D1A7EABC}" type="parTrans" cxnId="{EFC0230A-00FF-49EE-B8C7-FCA06D0A3F91}">
      <dgm:prSet/>
      <dgm:spPr/>
      <dgm:t>
        <a:bodyPr/>
        <a:lstStyle/>
        <a:p>
          <a:endParaRPr lang="en-US"/>
        </a:p>
      </dgm:t>
    </dgm:pt>
    <dgm:pt modelId="{4C034DE7-D938-4CC3-9A99-0D33761B87F8}" type="sibTrans" cxnId="{EFC0230A-00FF-49EE-B8C7-FCA06D0A3F91}">
      <dgm:prSet/>
      <dgm:spPr/>
      <dgm:t>
        <a:bodyPr/>
        <a:lstStyle/>
        <a:p>
          <a:endParaRPr lang="en-US"/>
        </a:p>
      </dgm:t>
    </dgm:pt>
    <dgm:pt modelId="{1A935516-F89D-460B-8E11-0C54936E2875}">
      <dgm:prSet/>
      <dgm:spPr/>
      <dgm:t>
        <a:bodyPr/>
        <a:lstStyle/>
        <a:p>
          <a:r>
            <a:rPr lang="en-US"/>
            <a:t>Less than 1,000 square kilometers of arable land</a:t>
          </a:r>
        </a:p>
      </dgm:t>
    </dgm:pt>
    <dgm:pt modelId="{FBBAA452-AF43-4DC4-BA71-30A06A279468}" type="parTrans" cxnId="{5330A045-4AA2-4AD8-AD23-7514923EBD81}">
      <dgm:prSet/>
      <dgm:spPr/>
      <dgm:t>
        <a:bodyPr/>
        <a:lstStyle/>
        <a:p>
          <a:endParaRPr lang="en-US"/>
        </a:p>
      </dgm:t>
    </dgm:pt>
    <dgm:pt modelId="{A9746013-39A9-4B94-9FF5-CF7CE8DE3E4A}" type="sibTrans" cxnId="{5330A045-4AA2-4AD8-AD23-7514923EBD81}">
      <dgm:prSet/>
      <dgm:spPr/>
      <dgm:t>
        <a:bodyPr/>
        <a:lstStyle/>
        <a:p>
          <a:endParaRPr lang="en-US"/>
        </a:p>
      </dgm:t>
    </dgm:pt>
    <dgm:pt modelId="{3E14F1C6-D806-40F5-A4CD-7312E1503224}">
      <dgm:prSet/>
      <dgm:spPr/>
      <dgm:t>
        <a:bodyPr/>
        <a:lstStyle/>
        <a:p>
          <a:r>
            <a:rPr lang="en-US"/>
            <a:t>Dependent on imports</a:t>
          </a:r>
        </a:p>
      </dgm:t>
    </dgm:pt>
    <dgm:pt modelId="{ACBE8322-6D2B-4F85-96BF-31F121DC5C98}" type="parTrans" cxnId="{3ABAD526-F63A-487D-91EB-7B8BB9D34883}">
      <dgm:prSet/>
      <dgm:spPr/>
      <dgm:t>
        <a:bodyPr/>
        <a:lstStyle/>
        <a:p>
          <a:endParaRPr lang="en-US"/>
        </a:p>
      </dgm:t>
    </dgm:pt>
    <dgm:pt modelId="{A4A3BBA9-485D-4BEF-A44C-92128A4FF5CD}" type="sibTrans" cxnId="{3ABAD526-F63A-487D-91EB-7B8BB9D34883}">
      <dgm:prSet/>
      <dgm:spPr/>
      <dgm:t>
        <a:bodyPr/>
        <a:lstStyle/>
        <a:p>
          <a:endParaRPr lang="en-US"/>
        </a:p>
      </dgm:t>
    </dgm:pt>
    <dgm:pt modelId="{4E7E5931-1B0F-41EE-8A94-F6DCA2F5F819}">
      <dgm:prSet/>
      <dgm:spPr/>
      <dgm:t>
        <a:bodyPr/>
        <a:lstStyle/>
        <a:p>
          <a:r>
            <a:rPr lang="en-US"/>
            <a:t>Limited ability to diversify production</a:t>
          </a:r>
        </a:p>
      </dgm:t>
    </dgm:pt>
    <dgm:pt modelId="{5EC5435D-D73E-4601-9522-ADED25430739}" type="parTrans" cxnId="{69E216E2-6C55-4331-A2E3-CC20FDBD80B3}">
      <dgm:prSet/>
      <dgm:spPr/>
      <dgm:t>
        <a:bodyPr/>
        <a:lstStyle/>
        <a:p>
          <a:endParaRPr lang="en-US"/>
        </a:p>
      </dgm:t>
    </dgm:pt>
    <dgm:pt modelId="{FC8D729A-ACD0-4B5C-ABAE-3F6D43D2D787}" type="sibTrans" cxnId="{69E216E2-6C55-4331-A2E3-CC20FDBD80B3}">
      <dgm:prSet/>
      <dgm:spPr/>
      <dgm:t>
        <a:bodyPr/>
        <a:lstStyle/>
        <a:p>
          <a:endParaRPr lang="en-US"/>
        </a:p>
      </dgm:t>
    </dgm:pt>
    <dgm:pt modelId="{E8A8A295-797D-D94A-A02D-9651434BA3CA}" type="pres">
      <dgm:prSet presAssocID="{5A0BC4C9-A037-4DEF-AC31-2AA9B3D27DF1}" presName="linear" presStyleCnt="0">
        <dgm:presLayoutVars>
          <dgm:animLvl val="lvl"/>
          <dgm:resizeHandles val="exact"/>
        </dgm:presLayoutVars>
      </dgm:prSet>
      <dgm:spPr/>
    </dgm:pt>
    <dgm:pt modelId="{5800D5A3-266B-064A-8A36-943B1073F84C}" type="pres">
      <dgm:prSet presAssocID="{8CFE8F67-0951-4128-89B3-D702E60EC96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1B26AA1-0ECF-204E-95C2-84A54778D7F6}" type="pres">
      <dgm:prSet presAssocID="{2CF2D567-CFC2-4E61-9C82-01D055408F71}" presName="spacer" presStyleCnt="0"/>
      <dgm:spPr/>
    </dgm:pt>
    <dgm:pt modelId="{C2D9BB11-1691-5444-89A6-44453886A268}" type="pres">
      <dgm:prSet presAssocID="{2F72B07D-AEB5-460E-AE8B-4E8026B20FF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F284B63-016D-9841-B792-2AE4DBC28B77}" type="pres">
      <dgm:prSet presAssocID="{0C65D703-5621-4B0C-92CF-F1F73B4E251E}" presName="spacer" presStyleCnt="0"/>
      <dgm:spPr/>
    </dgm:pt>
    <dgm:pt modelId="{66A9ADB3-F383-D244-910B-A453B9339A15}" type="pres">
      <dgm:prSet presAssocID="{5E745A8B-E4F1-4B3E-AF94-B4322A5E642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485AA74-02BA-BF4D-9F12-39889247BF5C}" type="pres">
      <dgm:prSet presAssocID="{227B7A86-F5EE-42AB-B82C-36361AB2881D}" presName="spacer" presStyleCnt="0"/>
      <dgm:spPr/>
    </dgm:pt>
    <dgm:pt modelId="{6DCB739B-BBC6-F847-BB26-C54E69833299}" type="pres">
      <dgm:prSet presAssocID="{B24CC237-85DB-44F0-BA26-4BFA0AC09D0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EDA21E8-9381-424E-9165-2E5A25D26FA1}" type="pres">
      <dgm:prSet presAssocID="{4C034DE7-D938-4CC3-9A99-0D33761B87F8}" presName="spacer" presStyleCnt="0"/>
      <dgm:spPr/>
    </dgm:pt>
    <dgm:pt modelId="{47BC1E11-8903-6E4F-A9D1-C7B37177124A}" type="pres">
      <dgm:prSet presAssocID="{1A935516-F89D-460B-8E11-0C54936E287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60E44D9-4572-9B4E-83CB-DCC1CF6F7580}" type="pres">
      <dgm:prSet presAssocID="{A9746013-39A9-4B94-9FF5-CF7CE8DE3E4A}" presName="spacer" presStyleCnt="0"/>
      <dgm:spPr/>
    </dgm:pt>
    <dgm:pt modelId="{4AA24BD0-035D-DD4E-8565-3E9B3E91CCAC}" type="pres">
      <dgm:prSet presAssocID="{3E14F1C6-D806-40F5-A4CD-7312E150322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7C12687-2591-FA49-8EE8-78D189C355A4}" type="pres">
      <dgm:prSet presAssocID="{A4A3BBA9-485D-4BEF-A44C-92128A4FF5CD}" presName="spacer" presStyleCnt="0"/>
      <dgm:spPr/>
    </dgm:pt>
    <dgm:pt modelId="{38910041-C265-684C-9C7C-4586F2578168}" type="pres">
      <dgm:prSet presAssocID="{4E7E5931-1B0F-41EE-8A94-F6DCA2F5F81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FC0230A-00FF-49EE-B8C7-FCA06D0A3F91}" srcId="{5A0BC4C9-A037-4DEF-AC31-2AA9B3D27DF1}" destId="{B24CC237-85DB-44F0-BA26-4BFA0AC09D06}" srcOrd="3" destOrd="0" parTransId="{95235C6C-F2AC-429C-9BF8-E3C3D1A7EABC}" sibTransId="{4C034DE7-D938-4CC3-9A99-0D33761B87F8}"/>
    <dgm:cxn modelId="{3ABAD526-F63A-487D-91EB-7B8BB9D34883}" srcId="{5A0BC4C9-A037-4DEF-AC31-2AA9B3D27DF1}" destId="{3E14F1C6-D806-40F5-A4CD-7312E1503224}" srcOrd="5" destOrd="0" parTransId="{ACBE8322-6D2B-4F85-96BF-31F121DC5C98}" sibTransId="{A4A3BBA9-485D-4BEF-A44C-92128A4FF5CD}"/>
    <dgm:cxn modelId="{DDB0AE29-3A06-C949-B41F-C11EB2A343A4}" type="presOf" srcId="{B24CC237-85DB-44F0-BA26-4BFA0AC09D06}" destId="{6DCB739B-BBC6-F847-BB26-C54E69833299}" srcOrd="0" destOrd="0" presId="urn:microsoft.com/office/officeart/2005/8/layout/vList2"/>
    <dgm:cxn modelId="{CD5EB337-8E6D-DE4D-84EB-225B15AD228F}" type="presOf" srcId="{4E7E5931-1B0F-41EE-8A94-F6DCA2F5F819}" destId="{38910041-C265-684C-9C7C-4586F2578168}" srcOrd="0" destOrd="0" presId="urn:microsoft.com/office/officeart/2005/8/layout/vList2"/>
    <dgm:cxn modelId="{8E7A0A3F-D41C-C64B-97FC-8E8AC2C39E49}" type="presOf" srcId="{5A0BC4C9-A037-4DEF-AC31-2AA9B3D27DF1}" destId="{E8A8A295-797D-D94A-A02D-9651434BA3CA}" srcOrd="0" destOrd="0" presId="urn:microsoft.com/office/officeart/2005/8/layout/vList2"/>
    <dgm:cxn modelId="{5330A045-4AA2-4AD8-AD23-7514923EBD81}" srcId="{5A0BC4C9-A037-4DEF-AC31-2AA9B3D27DF1}" destId="{1A935516-F89D-460B-8E11-0C54936E2875}" srcOrd="4" destOrd="0" parTransId="{FBBAA452-AF43-4DC4-BA71-30A06A279468}" sibTransId="{A9746013-39A9-4B94-9FF5-CF7CE8DE3E4A}"/>
    <dgm:cxn modelId="{F54ABC46-CCE3-BC43-A4E0-57743C08A25A}" type="presOf" srcId="{1A935516-F89D-460B-8E11-0C54936E2875}" destId="{47BC1E11-8903-6E4F-A9D1-C7B37177124A}" srcOrd="0" destOrd="0" presId="urn:microsoft.com/office/officeart/2005/8/layout/vList2"/>
    <dgm:cxn modelId="{60011F8C-A205-2142-849D-85C537DA0D18}" type="presOf" srcId="{2F72B07D-AEB5-460E-AE8B-4E8026B20FF1}" destId="{C2D9BB11-1691-5444-89A6-44453886A268}" srcOrd="0" destOrd="0" presId="urn:microsoft.com/office/officeart/2005/8/layout/vList2"/>
    <dgm:cxn modelId="{E35C8CA2-8E27-464B-8581-0EFCB199A9EF}" srcId="{5A0BC4C9-A037-4DEF-AC31-2AA9B3D27DF1}" destId="{5E745A8B-E4F1-4B3E-AF94-B4322A5E6420}" srcOrd="2" destOrd="0" parTransId="{C9764C73-AFA9-446B-8F28-34B47B5AA010}" sibTransId="{227B7A86-F5EE-42AB-B82C-36361AB2881D}"/>
    <dgm:cxn modelId="{3A01F2B0-9D21-EB4D-BC9B-FAE212887039}" type="presOf" srcId="{5E745A8B-E4F1-4B3E-AF94-B4322A5E6420}" destId="{66A9ADB3-F383-D244-910B-A453B9339A15}" srcOrd="0" destOrd="0" presId="urn:microsoft.com/office/officeart/2005/8/layout/vList2"/>
    <dgm:cxn modelId="{49DF28B8-5E49-CA49-BECE-DEA6B0CBD7A3}" type="presOf" srcId="{8CFE8F67-0951-4128-89B3-D702E60EC962}" destId="{5800D5A3-266B-064A-8A36-943B1073F84C}" srcOrd="0" destOrd="0" presId="urn:microsoft.com/office/officeart/2005/8/layout/vList2"/>
    <dgm:cxn modelId="{9E9AD8CA-3F19-4B66-8EF1-9943A3136455}" srcId="{5A0BC4C9-A037-4DEF-AC31-2AA9B3D27DF1}" destId="{2F72B07D-AEB5-460E-AE8B-4E8026B20FF1}" srcOrd="1" destOrd="0" parTransId="{F8915B15-B30F-441E-BC17-88D3B7232A22}" sibTransId="{0C65D703-5621-4B0C-92CF-F1F73B4E251E}"/>
    <dgm:cxn modelId="{B73B94CD-E929-414C-AA65-B53D664C218A}" srcId="{5A0BC4C9-A037-4DEF-AC31-2AA9B3D27DF1}" destId="{8CFE8F67-0951-4128-89B3-D702E60EC962}" srcOrd="0" destOrd="0" parTransId="{4DB67EFD-83D9-4A9B-A349-ECA1C22A7F83}" sibTransId="{2CF2D567-CFC2-4E61-9C82-01D055408F71}"/>
    <dgm:cxn modelId="{1EA02ED8-9AF7-D04E-9B21-E1686B236EAB}" type="presOf" srcId="{3E14F1C6-D806-40F5-A4CD-7312E1503224}" destId="{4AA24BD0-035D-DD4E-8565-3E9B3E91CCAC}" srcOrd="0" destOrd="0" presId="urn:microsoft.com/office/officeart/2005/8/layout/vList2"/>
    <dgm:cxn modelId="{69E216E2-6C55-4331-A2E3-CC20FDBD80B3}" srcId="{5A0BC4C9-A037-4DEF-AC31-2AA9B3D27DF1}" destId="{4E7E5931-1B0F-41EE-8A94-F6DCA2F5F819}" srcOrd="6" destOrd="0" parTransId="{5EC5435D-D73E-4601-9522-ADED25430739}" sibTransId="{FC8D729A-ACD0-4B5C-ABAE-3F6D43D2D787}"/>
    <dgm:cxn modelId="{BF44E077-3773-8940-A4F5-BD6D69F51523}" type="presParOf" srcId="{E8A8A295-797D-D94A-A02D-9651434BA3CA}" destId="{5800D5A3-266B-064A-8A36-943B1073F84C}" srcOrd="0" destOrd="0" presId="urn:microsoft.com/office/officeart/2005/8/layout/vList2"/>
    <dgm:cxn modelId="{D4D8BBFD-A543-AF48-8E91-5C54FF2FA0F9}" type="presParOf" srcId="{E8A8A295-797D-D94A-A02D-9651434BA3CA}" destId="{51B26AA1-0ECF-204E-95C2-84A54778D7F6}" srcOrd="1" destOrd="0" presId="urn:microsoft.com/office/officeart/2005/8/layout/vList2"/>
    <dgm:cxn modelId="{C92E64C9-A853-3C4B-B006-8DB55DCF24F8}" type="presParOf" srcId="{E8A8A295-797D-D94A-A02D-9651434BA3CA}" destId="{C2D9BB11-1691-5444-89A6-44453886A268}" srcOrd="2" destOrd="0" presId="urn:microsoft.com/office/officeart/2005/8/layout/vList2"/>
    <dgm:cxn modelId="{17E654D4-7762-F944-BC61-7260E161C14D}" type="presParOf" srcId="{E8A8A295-797D-D94A-A02D-9651434BA3CA}" destId="{3F284B63-016D-9841-B792-2AE4DBC28B77}" srcOrd="3" destOrd="0" presId="urn:microsoft.com/office/officeart/2005/8/layout/vList2"/>
    <dgm:cxn modelId="{49D272A9-9721-8A4D-B43F-2E9FF6EA4159}" type="presParOf" srcId="{E8A8A295-797D-D94A-A02D-9651434BA3CA}" destId="{66A9ADB3-F383-D244-910B-A453B9339A15}" srcOrd="4" destOrd="0" presId="urn:microsoft.com/office/officeart/2005/8/layout/vList2"/>
    <dgm:cxn modelId="{6B15BCFE-1368-6948-BFEC-085C7888CB8E}" type="presParOf" srcId="{E8A8A295-797D-D94A-A02D-9651434BA3CA}" destId="{E485AA74-02BA-BF4D-9F12-39889247BF5C}" srcOrd="5" destOrd="0" presId="urn:microsoft.com/office/officeart/2005/8/layout/vList2"/>
    <dgm:cxn modelId="{5C7E9EF8-B63C-4F4A-9922-395DC10EE85D}" type="presParOf" srcId="{E8A8A295-797D-D94A-A02D-9651434BA3CA}" destId="{6DCB739B-BBC6-F847-BB26-C54E69833299}" srcOrd="6" destOrd="0" presId="urn:microsoft.com/office/officeart/2005/8/layout/vList2"/>
    <dgm:cxn modelId="{8F7E99AC-349D-584F-9EE5-BC04DAE2C788}" type="presParOf" srcId="{E8A8A295-797D-D94A-A02D-9651434BA3CA}" destId="{9EDA21E8-9381-424E-9165-2E5A25D26FA1}" srcOrd="7" destOrd="0" presId="urn:microsoft.com/office/officeart/2005/8/layout/vList2"/>
    <dgm:cxn modelId="{8ABB9321-98C5-1543-A612-3296B8FE9CB4}" type="presParOf" srcId="{E8A8A295-797D-D94A-A02D-9651434BA3CA}" destId="{47BC1E11-8903-6E4F-A9D1-C7B37177124A}" srcOrd="8" destOrd="0" presId="urn:microsoft.com/office/officeart/2005/8/layout/vList2"/>
    <dgm:cxn modelId="{1929179B-F7B0-2648-8242-F2C88B642610}" type="presParOf" srcId="{E8A8A295-797D-D94A-A02D-9651434BA3CA}" destId="{860E44D9-4572-9B4E-83CB-DCC1CF6F7580}" srcOrd="9" destOrd="0" presId="urn:microsoft.com/office/officeart/2005/8/layout/vList2"/>
    <dgm:cxn modelId="{17C45B81-C871-7743-AA28-FA54766C6DD1}" type="presParOf" srcId="{E8A8A295-797D-D94A-A02D-9651434BA3CA}" destId="{4AA24BD0-035D-DD4E-8565-3E9B3E91CCAC}" srcOrd="10" destOrd="0" presId="urn:microsoft.com/office/officeart/2005/8/layout/vList2"/>
    <dgm:cxn modelId="{05D4B8EF-A0E6-FF40-935E-FC4366483A69}" type="presParOf" srcId="{E8A8A295-797D-D94A-A02D-9651434BA3CA}" destId="{87C12687-2591-FA49-8EE8-78D189C355A4}" srcOrd="11" destOrd="0" presId="urn:microsoft.com/office/officeart/2005/8/layout/vList2"/>
    <dgm:cxn modelId="{61306728-2A51-2142-88BE-BD36CEC1A771}" type="presParOf" srcId="{E8A8A295-797D-D94A-A02D-9651434BA3CA}" destId="{38910041-C265-684C-9C7C-4586F257816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C6C5E5-79BC-4CAC-A244-B1C06E83F8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44E1C-D17C-404D-AB4F-F358BCD73BB8}">
      <dgm:prSet/>
      <dgm:spPr/>
      <dgm:t>
        <a:bodyPr/>
        <a:lstStyle/>
        <a:p>
          <a:r>
            <a:rPr lang="en-US"/>
            <a:t>Population: 988,002</a:t>
          </a:r>
        </a:p>
      </dgm:t>
    </dgm:pt>
    <dgm:pt modelId="{AE12CF2B-FAF8-469D-A972-29BC409FC448}" type="parTrans" cxnId="{A32DF5D3-8812-4981-98AB-8C1992361818}">
      <dgm:prSet/>
      <dgm:spPr/>
      <dgm:t>
        <a:bodyPr/>
        <a:lstStyle/>
        <a:p>
          <a:endParaRPr lang="en-US"/>
        </a:p>
      </dgm:t>
    </dgm:pt>
    <dgm:pt modelId="{84DAC935-6F7E-43BF-8C13-F69019DC9E06}" type="sibTrans" cxnId="{A32DF5D3-8812-4981-98AB-8C1992361818}">
      <dgm:prSet/>
      <dgm:spPr/>
      <dgm:t>
        <a:bodyPr/>
        <a:lstStyle/>
        <a:p>
          <a:endParaRPr lang="en-US"/>
        </a:p>
      </dgm:t>
    </dgm:pt>
    <dgm:pt modelId="{5CF3A0BF-3A74-4B83-A3D6-B63039CEDF7F}">
      <dgm:prSet/>
      <dgm:spPr/>
      <dgm:t>
        <a:bodyPr/>
        <a:lstStyle/>
        <a:p>
          <a:r>
            <a:rPr lang="en-US"/>
            <a:t>Constant rise</a:t>
          </a:r>
        </a:p>
      </dgm:t>
    </dgm:pt>
    <dgm:pt modelId="{97198E26-F7CD-4F52-9AC5-7093BE088FF0}" type="parTrans" cxnId="{2161C606-3E4B-4891-B457-CC24A77647C5}">
      <dgm:prSet/>
      <dgm:spPr/>
      <dgm:t>
        <a:bodyPr/>
        <a:lstStyle/>
        <a:p>
          <a:endParaRPr lang="en-US"/>
        </a:p>
      </dgm:t>
    </dgm:pt>
    <dgm:pt modelId="{DB35855A-B9D2-493F-8412-F86113932BCC}" type="sibTrans" cxnId="{2161C606-3E4B-4891-B457-CC24A77647C5}">
      <dgm:prSet/>
      <dgm:spPr/>
      <dgm:t>
        <a:bodyPr/>
        <a:lstStyle/>
        <a:p>
          <a:endParaRPr lang="en-US"/>
        </a:p>
      </dgm:t>
    </dgm:pt>
    <dgm:pt modelId="{3DCCEA55-0ACD-4A34-82E4-83722A4686F4}">
      <dgm:prSet/>
      <dgm:spPr/>
      <dgm:t>
        <a:bodyPr/>
        <a:lstStyle/>
        <a:p>
          <a:r>
            <a:rPr lang="en-US"/>
            <a:t>School enrollment (upper right): 73.85%</a:t>
          </a:r>
        </a:p>
      </dgm:t>
    </dgm:pt>
    <dgm:pt modelId="{6A2A12D1-F054-46A1-9AE7-21D7A7842BCC}" type="parTrans" cxnId="{B6513F74-DF4D-413E-BFAA-7C8194C075E3}">
      <dgm:prSet/>
      <dgm:spPr/>
      <dgm:t>
        <a:bodyPr/>
        <a:lstStyle/>
        <a:p>
          <a:endParaRPr lang="en-US"/>
        </a:p>
      </dgm:t>
    </dgm:pt>
    <dgm:pt modelId="{DE43750B-AEFD-4BDE-9EC7-016A3A736571}" type="sibTrans" cxnId="{B6513F74-DF4D-413E-BFAA-7C8194C075E3}">
      <dgm:prSet/>
      <dgm:spPr/>
      <dgm:t>
        <a:bodyPr/>
        <a:lstStyle/>
        <a:p>
          <a:endParaRPr lang="en-US"/>
        </a:p>
      </dgm:t>
    </dgm:pt>
    <dgm:pt modelId="{F4A8E98B-9E41-43D4-A46C-46644CD0702B}">
      <dgm:prSet/>
      <dgm:spPr/>
      <dgm:t>
        <a:bodyPr/>
        <a:lstStyle/>
        <a:p>
          <a:r>
            <a:rPr lang="en-US"/>
            <a:t>Steady incline from as low as 23% in the 70’s</a:t>
          </a:r>
        </a:p>
      </dgm:t>
    </dgm:pt>
    <dgm:pt modelId="{1E1017A0-1645-4B64-BDCC-46E632E56688}" type="parTrans" cxnId="{9B62818B-FD54-481C-B67A-632DFC403060}">
      <dgm:prSet/>
      <dgm:spPr/>
      <dgm:t>
        <a:bodyPr/>
        <a:lstStyle/>
        <a:p>
          <a:endParaRPr lang="en-US"/>
        </a:p>
      </dgm:t>
    </dgm:pt>
    <dgm:pt modelId="{7802E826-9F48-45F2-8BE3-2A915F1CD310}" type="sibTrans" cxnId="{9B62818B-FD54-481C-B67A-632DFC403060}">
      <dgm:prSet/>
      <dgm:spPr/>
      <dgm:t>
        <a:bodyPr/>
        <a:lstStyle/>
        <a:p>
          <a:endParaRPr lang="en-US"/>
        </a:p>
      </dgm:t>
    </dgm:pt>
    <dgm:pt modelId="{5C313567-4740-4A71-A42E-94E9634493B5}">
      <dgm:prSet/>
      <dgm:spPr/>
      <dgm:t>
        <a:bodyPr/>
        <a:lstStyle/>
        <a:p>
          <a:r>
            <a:rPr lang="en-US"/>
            <a:t>Unemployment rate (lower right): 29.38%</a:t>
          </a:r>
        </a:p>
      </dgm:t>
    </dgm:pt>
    <dgm:pt modelId="{55EEB61B-65E6-4B0A-8B35-6DA5C6C3B11B}" type="parTrans" cxnId="{87A5D3DC-A65B-459E-BDF5-E9E8B429CAF6}">
      <dgm:prSet/>
      <dgm:spPr/>
      <dgm:t>
        <a:bodyPr/>
        <a:lstStyle/>
        <a:p>
          <a:endParaRPr lang="en-US"/>
        </a:p>
      </dgm:t>
    </dgm:pt>
    <dgm:pt modelId="{6A367CB8-62D0-4C29-BB17-9189E5377C0D}" type="sibTrans" cxnId="{87A5D3DC-A65B-459E-BDF5-E9E8B429CAF6}">
      <dgm:prSet/>
      <dgm:spPr/>
      <dgm:t>
        <a:bodyPr/>
        <a:lstStyle/>
        <a:p>
          <a:endParaRPr lang="en-US"/>
        </a:p>
      </dgm:t>
    </dgm:pt>
    <dgm:pt modelId="{BEA13F09-9F01-4D0D-8893-36D3386A52F9}">
      <dgm:prSet/>
      <dgm:spPr/>
      <dgm:t>
        <a:bodyPr/>
        <a:lstStyle/>
        <a:p>
          <a:r>
            <a:rPr lang="en-US"/>
            <a:t>Steady progressive decrease over last few decades</a:t>
          </a:r>
        </a:p>
      </dgm:t>
    </dgm:pt>
    <dgm:pt modelId="{821E535F-7ECE-446C-A75A-49787C61EA2D}" type="parTrans" cxnId="{C1318E36-B3C7-4927-ABE5-C7DEA5F157D0}">
      <dgm:prSet/>
      <dgm:spPr/>
      <dgm:t>
        <a:bodyPr/>
        <a:lstStyle/>
        <a:p>
          <a:endParaRPr lang="en-US"/>
        </a:p>
      </dgm:t>
    </dgm:pt>
    <dgm:pt modelId="{83127B79-B083-4252-B09B-BBFBA68C57B2}" type="sibTrans" cxnId="{C1318E36-B3C7-4927-ABE5-C7DEA5F157D0}">
      <dgm:prSet/>
      <dgm:spPr/>
      <dgm:t>
        <a:bodyPr/>
        <a:lstStyle/>
        <a:p>
          <a:endParaRPr lang="en-US"/>
        </a:p>
      </dgm:t>
    </dgm:pt>
    <dgm:pt modelId="{87978D9F-4623-47FB-A001-FD9B345607FA}">
      <dgm:prSet/>
      <dgm:spPr/>
      <dgm:t>
        <a:bodyPr/>
        <a:lstStyle/>
        <a:p>
          <a:r>
            <a:rPr lang="en-US"/>
            <a:t>Drastic spike in unemployment observed with the influx of the pandemic</a:t>
          </a:r>
        </a:p>
      </dgm:t>
    </dgm:pt>
    <dgm:pt modelId="{25FC6E25-1F7C-4BC9-9BEA-1AB74D939744}" type="parTrans" cxnId="{354700AE-9405-4FF0-BCDF-4196E0D0B230}">
      <dgm:prSet/>
      <dgm:spPr/>
      <dgm:t>
        <a:bodyPr/>
        <a:lstStyle/>
        <a:p>
          <a:endParaRPr lang="en-US"/>
        </a:p>
      </dgm:t>
    </dgm:pt>
    <dgm:pt modelId="{607B1AAC-D2D5-4797-A18A-2761AD5551CA}" type="sibTrans" cxnId="{354700AE-9405-4FF0-BCDF-4196E0D0B230}">
      <dgm:prSet/>
      <dgm:spPr/>
      <dgm:t>
        <a:bodyPr/>
        <a:lstStyle/>
        <a:p>
          <a:endParaRPr lang="en-US"/>
        </a:p>
      </dgm:t>
    </dgm:pt>
    <dgm:pt modelId="{7822FB7E-F3EB-6146-AF3A-7CA7E5A939ED}" type="pres">
      <dgm:prSet presAssocID="{D8C6C5E5-79BC-4CAC-A244-B1C06E83F875}" presName="linear" presStyleCnt="0">
        <dgm:presLayoutVars>
          <dgm:dir/>
          <dgm:animLvl val="lvl"/>
          <dgm:resizeHandles val="exact"/>
        </dgm:presLayoutVars>
      </dgm:prSet>
      <dgm:spPr/>
    </dgm:pt>
    <dgm:pt modelId="{52E2D56D-96FC-9C45-A363-6DA44060A92F}" type="pres">
      <dgm:prSet presAssocID="{0F744E1C-D17C-404D-AB4F-F358BCD73BB8}" presName="parentLin" presStyleCnt="0"/>
      <dgm:spPr/>
    </dgm:pt>
    <dgm:pt modelId="{B88D2D55-F91D-594A-B087-7523B7CA5FC6}" type="pres">
      <dgm:prSet presAssocID="{0F744E1C-D17C-404D-AB4F-F358BCD73BB8}" presName="parentLeftMargin" presStyleLbl="node1" presStyleIdx="0" presStyleCnt="3"/>
      <dgm:spPr/>
    </dgm:pt>
    <dgm:pt modelId="{C14C52DA-6D1A-0545-825D-7F8D735CB5A4}" type="pres">
      <dgm:prSet presAssocID="{0F744E1C-D17C-404D-AB4F-F358BCD73B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5879CC-F3AC-4144-940B-F648EF21A4C7}" type="pres">
      <dgm:prSet presAssocID="{0F744E1C-D17C-404D-AB4F-F358BCD73BB8}" presName="negativeSpace" presStyleCnt="0"/>
      <dgm:spPr/>
    </dgm:pt>
    <dgm:pt modelId="{A3FCFCC7-D12B-2246-8750-03157442A66B}" type="pres">
      <dgm:prSet presAssocID="{0F744E1C-D17C-404D-AB4F-F358BCD73BB8}" presName="childText" presStyleLbl="conFgAcc1" presStyleIdx="0" presStyleCnt="3">
        <dgm:presLayoutVars>
          <dgm:bulletEnabled val="1"/>
        </dgm:presLayoutVars>
      </dgm:prSet>
      <dgm:spPr/>
    </dgm:pt>
    <dgm:pt modelId="{10AC5B61-1CDB-4A48-ADAA-B498AA9FED69}" type="pres">
      <dgm:prSet presAssocID="{84DAC935-6F7E-43BF-8C13-F69019DC9E06}" presName="spaceBetweenRectangles" presStyleCnt="0"/>
      <dgm:spPr/>
    </dgm:pt>
    <dgm:pt modelId="{D9EA700D-1C1A-BC4C-837C-654C0EEB9F6F}" type="pres">
      <dgm:prSet presAssocID="{3DCCEA55-0ACD-4A34-82E4-83722A4686F4}" presName="parentLin" presStyleCnt="0"/>
      <dgm:spPr/>
    </dgm:pt>
    <dgm:pt modelId="{D7895B23-BFF3-AB46-B877-9C12EE5E67CC}" type="pres">
      <dgm:prSet presAssocID="{3DCCEA55-0ACD-4A34-82E4-83722A4686F4}" presName="parentLeftMargin" presStyleLbl="node1" presStyleIdx="0" presStyleCnt="3"/>
      <dgm:spPr/>
    </dgm:pt>
    <dgm:pt modelId="{80657CD0-B57F-8441-9CCE-EE684518AF00}" type="pres">
      <dgm:prSet presAssocID="{3DCCEA55-0ACD-4A34-82E4-83722A4686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93C56D-9357-9644-9084-D658BC1B5810}" type="pres">
      <dgm:prSet presAssocID="{3DCCEA55-0ACD-4A34-82E4-83722A4686F4}" presName="negativeSpace" presStyleCnt="0"/>
      <dgm:spPr/>
    </dgm:pt>
    <dgm:pt modelId="{BBB99D5F-C345-734D-9D3A-7A3D4ED7870E}" type="pres">
      <dgm:prSet presAssocID="{3DCCEA55-0ACD-4A34-82E4-83722A4686F4}" presName="childText" presStyleLbl="conFgAcc1" presStyleIdx="1" presStyleCnt="3">
        <dgm:presLayoutVars>
          <dgm:bulletEnabled val="1"/>
        </dgm:presLayoutVars>
      </dgm:prSet>
      <dgm:spPr/>
    </dgm:pt>
    <dgm:pt modelId="{77A11C96-F097-E547-91E9-BAC2CBE29587}" type="pres">
      <dgm:prSet presAssocID="{DE43750B-AEFD-4BDE-9EC7-016A3A736571}" presName="spaceBetweenRectangles" presStyleCnt="0"/>
      <dgm:spPr/>
    </dgm:pt>
    <dgm:pt modelId="{4F715DE8-EF7D-D84F-92F0-E18331967DFE}" type="pres">
      <dgm:prSet presAssocID="{5C313567-4740-4A71-A42E-94E9634493B5}" presName="parentLin" presStyleCnt="0"/>
      <dgm:spPr/>
    </dgm:pt>
    <dgm:pt modelId="{660259B7-87D6-4243-B42B-5B902DDAE502}" type="pres">
      <dgm:prSet presAssocID="{5C313567-4740-4A71-A42E-94E9634493B5}" presName="parentLeftMargin" presStyleLbl="node1" presStyleIdx="1" presStyleCnt="3"/>
      <dgm:spPr/>
    </dgm:pt>
    <dgm:pt modelId="{07F5890F-DE62-E74C-A734-38689E435F5A}" type="pres">
      <dgm:prSet presAssocID="{5C313567-4740-4A71-A42E-94E9634493B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E2C2D8-F91C-6747-822D-81C84B2269DA}" type="pres">
      <dgm:prSet presAssocID="{5C313567-4740-4A71-A42E-94E9634493B5}" presName="negativeSpace" presStyleCnt="0"/>
      <dgm:spPr/>
    </dgm:pt>
    <dgm:pt modelId="{3EC4D27C-31FA-6248-99D3-28D077791C66}" type="pres">
      <dgm:prSet presAssocID="{5C313567-4740-4A71-A42E-94E9634493B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61C606-3E4B-4891-B457-CC24A77647C5}" srcId="{0F744E1C-D17C-404D-AB4F-F358BCD73BB8}" destId="{5CF3A0BF-3A74-4B83-A3D6-B63039CEDF7F}" srcOrd="0" destOrd="0" parTransId="{97198E26-F7CD-4F52-9AC5-7093BE088FF0}" sibTransId="{DB35855A-B9D2-493F-8412-F86113932BCC}"/>
    <dgm:cxn modelId="{C9B89108-0848-1B42-AD49-B14075651A93}" type="presOf" srcId="{3DCCEA55-0ACD-4A34-82E4-83722A4686F4}" destId="{D7895B23-BFF3-AB46-B877-9C12EE5E67CC}" srcOrd="0" destOrd="0" presId="urn:microsoft.com/office/officeart/2005/8/layout/list1"/>
    <dgm:cxn modelId="{20724A19-B0B4-024B-8DEA-C33F3DD97972}" type="presOf" srcId="{5C313567-4740-4A71-A42E-94E9634493B5}" destId="{660259B7-87D6-4243-B42B-5B902DDAE502}" srcOrd="0" destOrd="0" presId="urn:microsoft.com/office/officeart/2005/8/layout/list1"/>
    <dgm:cxn modelId="{E1C95A1D-4B4D-7E41-A490-9DDF63F5A259}" type="presOf" srcId="{D8C6C5E5-79BC-4CAC-A244-B1C06E83F875}" destId="{7822FB7E-F3EB-6146-AF3A-7CA7E5A939ED}" srcOrd="0" destOrd="0" presId="urn:microsoft.com/office/officeart/2005/8/layout/list1"/>
    <dgm:cxn modelId="{6924D62E-2A53-F043-8D44-E018FBB1B101}" type="presOf" srcId="{0F744E1C-D17C-404D-AB4F-F358BCD73BB8}" destId="{C14C52DA-6D1A-0545-825D-7F8D735CB5A4}" srcOrd="1" destOrd="0" presId="urn:microsoft.com/office/officeart/2005/8/layout/list1"/>
    <dgm:cxn modelId="{30E04434-A144-164C-BEDA-91AF62F0CD25}" type="presOf" srcId="{5CF3A0BF-3A74-4B83-A3D6-B63039CEDF7F}" destId="{A3FCFCC7-D12B-2246-8750-03157442A66B}" srcOrd="0" destOrd="0" presId="urn:microsoft.com/office/officeart/2005/8/layout/list1"/>
    <dgm:cxn modelId="{C1318E36-B3C7-4927-ABE5-C7DEA5F157D0}" srcId="{5C313567-4740-4A71-A42E-94E9634493B5}" destId="{BEA13F09-9F01-4D0D-8893-36D3386A52F9}" srcOrd="0" destOrd="0" parTransId="{821E535F-7ECE-446C-A75A-49787C61EA2D}" sibTransId="{83127B79-B083-4252-B09B-BBFBA68C57B2}"/>
    <dgm:cxn modelId="{67E3F359-EC37-B942-87AA-E7C08DD2C72E}" type="presOf" srcId="{0F744E1C-D17C-404D-AB4F-F358BCD73BB8}" destId="{B88D2D55-F91D-594A-B087-7523B7CA5FC6}" srcOrd="0" destOrd="0" presId="urn:microsoft.com/office/officeart/2005/8/layout/list1"/>
    <dgm:cxn modelId="{B6513F74-DF4D-413E-BFAA-7C8194C075E3}" srcId="{D8C6C5E5-79BC-4CAC-A244-B1C06E83F875}" destId="{3DCCEA55-0ACD-4A34-82E4-83722A4686F4}" srcOrd="1" destOrd="0" parTransId="{6A2A12D1-F054-46A1-9AE7-21D7A7842BCC}" sibTransId="{DE43750B-AEFD-4BDE-9EC7-016A3A736571}"/>
    <dgm:cxn modelId="{9B62818B-FD54-481C-B67A-632DFC403060}" srcId="{3DCCEA55-0ACD-4A34-82E4-83722A4686F4}" destId="{F4A8E98B-9E41-43D4-A46C-46644CD0702B}" srcOrd="0" destOrd="0" parTransId="{1E1017A0-1645-4B64-BDCC-46E632E56688}" sibTransId="{7802E826-9F48-45F2-8BE3-2A915F1CD310}"/>
    <dgm:cxn modelId="{AFB6A79A-80C9-9F4A-98BE-1E432FA9DFE4}" type="presOf" srcId="{3DCCEA55-0ACD-4A34-82E4-83722A4686F4}" destId="{80657CD0-B57F-8441-9CCE-EE684518AF00}" srcOrd="1" destOrd="0" presId="urn:microsoft.com/office/officeart/2005/8/layout/list1"/>
    <dgm:cxn modelId="{83DA59AD-6525-8944-868B-06E6959E5F8E}" type="presOf" srcId="{BEA13F09-9F01-4D0D-8893-36D3386A52F9}" destId="{3EC4D27C-31FA-6248-99D3-28D077791C66}" srcOrd="0" destOrd="0" presId="urn:microsoft.com/office/officeart/2005/8/layout/list1"/>
    <dgm:cxn modelId="{354700AE-9405-4FF0-BCDF-4196E0D0B230}" srcId="{5C313567-4740-4A71-A42E-94E9634493B5}" destId="{87978D9F-4623-47FB-A001-FD9B345607FA}" srcOrd="1" destOrd="0" parTransId="{25FC6E25-1F7C-4BC9-9BEA-1AB74D939744}" sibTransId="{607B1AAC-D2D5-4797-A18A-2761AD5551CA}"/>
    <dgm:cxn modelId="{5785D1CE-4A2A-8A47-A72E-88AB042F157E}" type="presOf" srcId="{F4A8E98B-9E41-43D4-A46C-46644CD0702B}" destId="{BBB99D5F-C345-734D-9D3A-7A3D4ED7870E}" srcOrd="0" destOrd="0" presId="urn:microsoft.com/office/officeart/2005/8/layout/list1"/>
    <dgm:cxn modelId="{A32DF5D3-8812-4981-98AB-8C1992361818}" srcId="{D8C6C5E5-79BC-4CAC-A244-B1C06E83F875}" destId="{0F744E1C-D17C-404D-AB4F-F358BCD73BB8}" srcOrd="0" destOrd="0" parTransId="{AE12CF2B-FAF8-469D-A972-29BC409FC448}" sibTransId="{84DAC935-6F7E-43BF-8C13-F69019DC9E06}"/>
    <dgm:cxn modelId="{B9F18ADB-0882-8F48-96D0-6F575F1FB396}" type="presOf" srcId="{87978D9F-4623-47FB-A001-FD9B345607FA}" destId="{3EC4D27C-31FA-6248-99D3-28D077791C66}" srcOrd="0" destOrd="1" presId="urn:microsoft.com/office/officeart/2005/8/layout/list1"/>
    <dgm:cxn modelId="{87A5D3DC-A65B-459E-BDF5-E9E8B429CAF6}" srcId="{D8C6C5E5-79BC-4CAC-A244-B1C06E83F875}" destId="{5C313567-4740-4A71-A42E-94E9634493B5}" srcOrd="2" destOrd="0" parTransId="{55EEB61B-65E6-4B0A-8B35-6DA5C6C3B11B}" sibTransId="{6A367CB8-62D0-4C29-BB17-9189E5377C0D}"/>
    <dgm:cxn modelId="{C6B972F5-0C9A-C54B-96BF-0AE5AD2CABF5}" type="presOf" srcId="{5C313567-4740-4A71-A42E-94E9634493B5}" destId="{07F5890F-DE62-E74C-A734-38689E435F5A}" srcOrd="1" destOrd="0" presId="urn:microsoft.com/office/officeart/2005/8/layout/list1"/>
    <dgm:cxn modelId="{B9D60E08-EBF2-4E4D-87A5-EFCDE93CCAA1}" type="presParOf" srcId="{7822FB7E-F3EB-6146-AF3A-7CA7E5A939ED}" destId="{52E2D56D-96FC-9C45-A363-6DA44060A92F}" srcOrd="0" destOrd="0" presId="urn:microsoft.com/office/officeart/2005/8/layout/list1"/>
    <dgm:cxn modelId="{D72785F7-DCC6-D745-AC92-94D1385092B2}" type="presParOf" srcId="{52E2D56D-96FC-9C45-A363-6DA44060A92F}" destId="{B88D2D55-F91D-594A-B087-7523B7CA5FC6}" srcOrd="0" destOrd="0" presId="urn:microsoft.com/office/officeart/2005/8/layout/list1"/>
    <dgm:cxn modelId="{B0448352-629F-3840-AB55-4DD75A631F5C}" type="presParOf" srcId="{52E2D56D-96FC-9C45-A363-6DA44060A92F}" destId="{C14C52DA-6D1A-0545-825D-7F8D735CB5A4}" srcOrd="1" destOrd="0" presId="urn:microsoft.com/office/officeart/2005/8/layout/list1"/>
    <dgm:cxn modelId="{C725EC93-35EF-5949-A094-5AF4C96F0873}" type="presParOf" srcId="{7822FB7E-F3EB-6146-AF3A-7CA7E5A939ED}" destId="{C95879CC-F3AC-4144-940B-F648EF21A4C7}" srcOrd="1" destOrd="0" presId="urn:microsoft.com/office/officeart/2005/8/layout/list1"/>
    <dgm:cxn modelId="{23B57159-9119-7443-A0AC-86E72A544082}" type="presParOf" srcId="{7822FB7E-F3EB-6146-AF3A-7CA7E5A939ED}" destId="{A3FCFCC7-D12B-2246-8750-03157442A66B}" srcOrd="2" destOrd="0" presId="urn:microsoft.com/office/officeart/2005/8/layout/list1"/>
    <dgm:cxn modelId="{00266EB3-F7EB-C448-8F76-173BE8FE4CE3}" type="presParOf" srcId="{7822FB7E-F3EB-6146-AF3A-7CA7E5A939ED}" destId="{10AC5B61-1CDB-4A48-ADAA-B498AA9FED69}" srcOrd="3" destOrd="0" presId="urn:microsoft.com/office/officeart/2005/8/layout/list1"/>
    <dgm:cxn modelId="{4DCD92FE-A734-0843-83D3-BDC4F5F374AE}" type="presParOf" srcId="{7822FB7E-F3EB-6146-AF3A-7CA7E5A939ED}" destId="{D9EA700D-1C1A-BC4C-837C-654C0EEB9F6F}" srcOrd="4" destOrd="0" presId="urn:microsoft.com/office/officeart/2005/8/layout/list1"/>
    <dgm:cxn modelId="{2F91AB5B-76A8-5A4E-BFB8-B7CA5BD19669}" type="presParOf" srcId="{D9EA700D-1C1A-BC4C-837C-654C0EEB9F6F}" destId="{D7895B23-BFF3-AB46-B877-9C12EE5E67CC}" srcOrd="0" destOrd="0" presId="urn:microsoft.com/office/officeart/2005/8/layout/list1"/>
    <dgm:cxn modelId="{EAF941CC-50E8-BB46-8FFD-76BC052CD56A}" type="presParOf" srcId="{D9EA700D-1C1A-BC4C-837C-654C0EEB9F6F}" destId="{80657CD0-B57F-8441-9CCE-EE684518AF00}" srcOrd="1" destOrd="0" presId="urn:microsoft.com/office/officeart/2005/8/layout/list1"/>
    <dgm:cxn modelId="{018B00A5-9BDD-4E4B-8D82-91AFE1958CD7}" type="presParOf" srcId="{7822FB7E-F3EB-6146-AF3A-7CA7E5A939ED}" destId="{8993C56D-9357-9644-9084-D658BC1B5810}" srcOrd="5" destOrd="0" presId="urn:microsoft.com/office/officeart/2005/8/layout/list1"/>
    <dgm:cxn modelId="{8F31CB00-8EDD-1D40-B608-ED1C6A953472}" type="presParOf" srcId="{7822FB7E-F3EB-6146-AF3A-7CA7E5A939ED}" destId="{BBB99D5F-C345-734D-9D3A-7A3D4ED7870E}" srcOrd="6" destOrd="0" presId="urn:microsoft.com/office/officeart/2005/8/layout/list1"/>
    <dgm:cxn modelId="{55B10191-A460-994C-8DE1-979B81888A6F}" type="presParOf" srcId="{7822FB7E-F3EB-6146-AF3A-7CA7E5A939ED}" destId="{77A11C96-F097-E547-91E9-BAC2CBE29587}" srcOrd="7" destOrd="0" presId="urn:microsoft.com/office/officeart/2005/8/layout/list1"/>
    <dgm:cxn modelId="{A029A088-E66A-BA44-B135-10B71EC18378}" type="presParOf" srcId="{7822FB7E-F3EB-6146-AF3A-7CA7E5A939ED}" destId="{4F715DE8-EF7D-D84F-92F0-E18331967DFE}" srcOrd="8" destOrd="0" presId="urn:microsoft.com/office/officeart/2005/8/layout/list1"/>
    <dgm:cxn modelId="{BB678BD7-D830-AD41-8226-A75A3EF1F677}" type="presParOf" srcId="{4F715DE8-EF7D-D84F-92F0-E18331967DFE}" destId="{660259B7-87D6-4243-B42B-5B902DDAE502}" srcOrd="0" destOrd="0" presId="urn:microsoft.com/office/officeart/2005/8/layout/list1"/>
    <dgm:cxn modelId="{BB4C93F8-C77A-4A4E-964E-17A05CB9CBDE}" type="presParOf" srcId="{4F715DE8-EF7D-D84F-92F0-E18331967DFE}" destId="{07F5890F-DE62-E74C-A734-38689E435F5A}" srcOrd="1" destOrd="0" presId="urn:microsoft.com/office/officeart/2005/8/layout/list1"/>
    <dgm:cxn modelId="{71A70903-6089-EE41-A5BF-635F6C941565}" type="presParOf" srcId="{7822FB7E-F3EB-6146-AF3A-7CA7E5A939ED}" destId="{B1E2C2D8-F91C-6747-822D-81C84B2269DA}" srcOrd="9" destOrd="0" presId="urn:microsoft.com/office/officeart/2005/8/layout/list1"/>
    <dgm:cxn modelId="{7B94AA1D-910F-6845-B54F-B70D7D6079D7}" type="presParOf" srcId="{7822FB7E-F3EB-6146-AF3A-7CA7E5A939ED}" destId="{3EC4D27C-31FA-6248-99D3-28D077791C6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9DBB0-B8AB-47FC-8E5C-C200B493C6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9D745-6A3D-485B-84F0-ACB66C173FC5}">
      <dgm:prSet/>
      <dgm:spPr/>
      <dgm:t>
        <a:bodyPr/>
        <a:lstStyle/>
        <a:p>
          <a:r>
            <a:rPr lang="en-US"/>
            <a:t>Labor Force (upper right): 220,818</a:t>
          </a:r>
        </a:p>
      </dgm:t>
    </dgm:pt>
    <dgm:pt modelId="{53A1291A-62FD-46DD-AA4A-704C4977BDCF}" type="parTrans" cxnId="{D5164583-5BF0-4952-8A08-7C7043C5C0DA}">
      <dgm:prSet/>
      <dgm:spPr/>
      <dgm:t>
        <a:bodyPr/>
        <a:lstStyle/>
        <a:p>
          <a:endParaRPr lang="en-US"/>
        </a:p>
      </dgm:t>
    </dgm:pt>
    <dgm:pt modelId="{D2FC78EC-0732-4D24-8348-D602BDC21E80}" type="sibTrans" cxnId="{D5164583-5BF0-4952-8A08-7C7043C5C0DA}">
      <dgm:prSet/>
      <dgm:spPr/>
      <dgm:t>
        <a:bodyPr/>
        <a:lstStyle/>
        <a:p>
          <a:endParaRPr lang="en-US"/>
        </a:p>
      </dgm:t>
    </dgm:pt>
    <dgm:pt modelId="{7ACE14BD-BD95-41C6-911F-730FA4D04A9F}">
      <dgm:prSet/>
      <dgm:spPr/>
      <dgm:t>
        <a:bodyPr/>
        <a:lstStyle/>
        <a:p>
          <a:r>
            <a:rPr lang="en-US"/>
            <a:t>Steady increase which correlates with population</a:t>
          </a:r>
        </a:p>
      </dgm:t>
    </dgm:pt>
    <dgm:pt modelId="{C379546B-06CA-43CE-ABD5-F51A322A860C}" type="parTrans" cxnId="{88C7794B-4188-4C55-A4F3-77BB46127ECB}">
      <dgm:prSet/>
      <dgm:spPr/>
      <dgm:t>
        <a:bodyPr/>
        <a:lstStyle/>
        <a:p>
          <a:endParaRPr lang="en-US"/>
        </a:p>
      </dgm:t>
    </dgm:pt>
    <dgm:pt modelId="{8254D446-A23F-4560-8EF5-D69FBA67A553}" type="sibTrans" cxnId="{88C7794B-4188-4C55-A4F3-77BB46127ECB}">
      <dgm:prSet/>
      <dgm:spPr/>
      <dgm:t>
        <a:bodyPr/>
        <a:lstStyle/>
        <a:p>
          <a:endParaRPr lang="en-US"/>
        </a:p>
      </dgm:t>
    </dgm:pt>
    <dgm:pt modelId="{E8959E18-01B6-4BC5-946E-61BA40E2E2E2}">
      <dgm:prSet/>
      <dgm:spPr/>
      <dgm:t>
        <a:bodyPr/>
        <a:lstStyle/>
        <a:p>
          <a:r>
            <a:rPr lang="en-US"/>
            <a:t>Labor Force Participation Rate (lower right): 31.44%</a:t>
          </a:r>
        </a:p>
      </dgm:t>
    </dgm:pt>
    <dgm:pt modelId="{ABA26EC6-1D0C-4A7E-B734-EE4F8BAAD290}" type="parTrans" cxnId="{B44E808B-B51E-4139-90DC-B6AF66CE1498}">
      <dgm:prSet/>
      <dgm:spPr/>
      <dgm:t>
        <a:bodyPr/>
        <a:lstStyle/>
        <a:p>
          <a:endParaRPr lang="en-US"/>
        </a:p>
      </dgm:t>
    </dgm:pt>
    <dgm:pt modelId="{C1EC5BDF-AF28-4091-AB4F-4D96677D9B02}" type="sibTrans" cxnId="{B44E808B-B51E-4139-90DC-B6AF66CE1498}">
      <dgm:prSet/>
      <dgm:spPr/>
      <dgm:t>
        <a:bodyPr/>
        <a:lstStyle/>
        <a:p>
          <a:endParaRPr lang="en-US"/>
        </a:p>
      </dgm:t>
    </dgm:pt>
    <dgm:pt modelId="{B5F75710-6FB7-47DD-B805-F97ACE5E179C}">
      <dgm:prSet/>
      <dgm:spPr/>
      <dgm:t>
        <a:bodyPr/>
        <a:lstStyle/>
        <a:p>
          <a:r>
            <a:rPr lang="en-US"/>
            <a:t>In a constant decline</a:t>
          </a:r>
        </a:p>
      </dgm:t>
    </dgm:pt>
    <dgm:pt modelId="{114ACEB2-5E1E-41D4-9C71-0ECEC90FCED9}" type="parTrans" cxnId="{FC11C040-5FF6-4962-8D52-12C0078E45E2}">
      <dgm:prSet/>
      <dgm:spPr/>
      <dgm:t>
        <a:bodyPr/>
        <a:lstStyle/>
        <a:p>
          <a:endParaRPr lang="en-US"/>
        </a:p>
      </dgm:t>
    </dgm:pt>
    <dgm:pt modelId="{A6657ED4-41D9-4C3C-B952-4AF9BEB6D0C2}" type="sibTrans" cxnId="{FC11C040-5FF6-4962-8D52-12C0078E45E2}">
      <dgm:prSet/>
      <dgm:spPr/>
      <dgm:t>
        <a:bodyPr/>
        <a:lstStyle/>
        <a:p>
          <a:endParaRPr lang="en-US"/>
        </a:p>
      </dgm:t>
    </dgm:pt>
    <dgm:pt modelId="{4F8ACFD4-3EFA-478F-A34F-4BE3F27641F6}">
      <dgm:prSet/>
      <dgm:spPr/>
      <dgm:t>
        <a:bodyPr/>
        <a:lstStyle/>
        <a:p>
          <a:r>
            <a:rPr lang="en-US" dirty="0"/>
            <a:t>Dangerous drop in participation rate corresponding with the surge of the pandemic</a:t>
          </a:r>
        </a:p>
      </dgm:t>
    </dgm:pt>
    <dgm:pt modelId="{F5E14816-02E0-4F44-82B2-EE831DBE971F}" type="parTrans" cxnId="{B5342C1F-65F2-453B-B47E-528CD1B83FBF}">
      <dgm:prSet/>
      <dgm:spPr/>
      <dgm:t>
        <a:bodyPr/>
        <a:lstStyle/>
        <a:p>
          <a:endParaRPr lang="en-US"/>
        </a:p>
      </dgm:t>
    </dgm:pt>
    <dgm:pt modelId="{53A5ED9B-E1CE-4722-81FE-D4271F02C0CF}" type="sibTrans" cxnId="{B5342C1F-65F2-453B-B47E-528CD1B83FBF}">
      <dgm:prSet/>
      <dgm:spPr/>
      <dgm:t>
        <a:bodyPr/>
        <a:lstStyle/>
        <a:p>
          <a:endParaRPr lang="en-US"/>
        </a:p>
      </dgm:t>
    </dgm:pt>
    <dgm:pt modelId="{0443B0DA-B638-254C-AFD7-0FC8BF4827EB}" type="pres">
      <dgm:prSet presAssocID="{13B9DBB0-B8AB-47FC-8E5C-C200B493C604}" presName="linear" presStyleCnt="0">
        <dgm:presLayoutVars>
          <dgm:dir/>
          <dgm:animLvl val="lvl"/>
          <dgm:resizeHandles val="exact"/>
        </dgm:presLayoutVars>
      </dgm:prSet>
      <dgm:spPr/>
    </dgm:pt>
    <dgm:pt modelId="{9A8EDA2F-2CB4-5042-ACDA-01FD480C8121}" type="pres">
      <dgm:prSet presAssocID="{87E9D745-6A3D-485B-84F0-ACB66C173FC5}" presName="parentLin" presStyleCnt="0"/>
      <dgm:spPr/>
    </dgm:pt>
    <dgm:pt modelId="{F89C98DA-9BAF-FD4E-8611-B2512A61DB1D}" type="pres">
      <dgm:prSet presAssocID="{87E9D745-6A3D-485B-84F0-ACB66C173FC5}" presName="parentLeftMargin" presStyleLbl="node1" presStyleIdx="0" presStyleCnt="2"/>
      <dgm:spPr/>
    </dgm:pt>
    <dgm:pt modelId="{ED9D412E-5959-ED4B-9230-D81A966F9BE9}" type="pres">
      <dgm:prSet presAssocID="{87E9D745-6A3D-485B-84F0-ACB66C173F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5D4446-88D6-B143-A3E7-A3A4C862979E}" type="pres">
      <dgm:prSet presAssocID="{87E9D745-6A3D-485B-84F0-ACB66C173FC5}" presName="negativeSpace" presStyleCnt="0"/>
      <dgm:spPr/>
    </dgm:pt>
    <dgm:pt modelId="{29CA143B-E20F-474A-9436-B3A4702F15F8}" type="pres">
      <dgm:prSet presAssocID="{87E9D745-6A3D-485B-84F0-ACB66C173FC5}" presName="childText" presStyleLbl="conFgAcc1" presStyleIdx="0" presStyleCnt="2">
        <dgm:presLayoutVars>
          <dgm:bulletEnabled val="1"/>
        </dgm:presLayoutVars>
      </dgm:prSet>
      <dgm:spPr/>
    </dgm:pt>
    <dgm:pt modelId="{1D05A1DF-F43B-BA4D-80C6-7C56AB246B24}" type="pres">
      <dgm:prSet presAssocID="{D2FC78EC-0732-4D24-8348-D602BDC21E80}" presName="spaceBetweenRectangles" presStyleCnt="0"/>
      <dgm:spPr/>
    </dgm:pt>
    <dgm:pt modelId="{123FB1ED-A328-5D44-A61B-C006B794D538}" type="pres">
      <dgm:prSet presAssocID="{E8959E18-01B6-4BC5-946E-61BA40E2E2E2}" presName="parentLin" presStyleCnt="0"/>
      <dgm:spPr/>
    </dgm:pt>
    <dgm:pt modelId="{D848510E-9E48-884A-832C-DE40A678399C}" type="pres">
      <dgm:prSet presAssocID="{E8959E18-01B6-4BC5-946E-61BA40E2E2E2}" presName="parentLeftMargin" presStyleLbl="node1" presStyleIdx="0" presStyleCnt="2"/>
      <dgm:spPr/>
    </dgm:pt>
    <dgm:pt modelId="{04046C33-AEDA-DE4F-A37E-A343C358A2EA}" type="pres">
      <dgm:prSet presAssocID="{E8959E18-01B6-4BC5-946E-61BA40E2E2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CE6C19-7946-904D-A9AA-01DBDC8FD57B}" type="pres">
      <dgm:prSet presAssocID="{E8959E18-01B6-4BC5-946E-61BA40E2E2E2}" presName="negativeSpace" presStyleCnt="0"/>
      <dgm:spPr/>
    </dgm:pt>
    <dgm:pt modelId="{BBF811F8-9E30-C645-BD78-A8BC9E33ED00}" type="pres">
      <dgm:prSet presAssocID="{E8959E18-01B6-4BC5-946E-61BA40E2E2E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5342C1F-65F2-453B-B47E-528CD1B83FBF}" srcId="{E8959E18-01B6-4BC5-946E-61BA40E2E2E2}" destId="{4F8ACFD4-3EFA-478F-A34F-4BE3F27641F6}" srcOrd="1" destOrd="0" parTransId="{F5E14816-02E0-4F44-82B2-EE831DBE971F}" sibTransId="{53A5ED9B-E1CE-4722-81FE-D4271F02C0CF}"/>
    <dgm:cxn modelId="{FC11C040-5FF6-4962-8D52-12C0078E45E2}" srcId="{E8959E18-01B6-4BC5-946E-61BA40E2E2E2}" destId="{B5F75710-6FB7-47DD-B805-F97ACE5E179C}" srcOrd="0" destOrd="0" parTransId="{114ACEB2-5E1E-41D4-9C71-0ECEC90FCED9}" sibTransId="{A6657ED4-41D9-4C3C-B952-4AF9BEB6D0C2}"/>
    <dgm:cxn modelId="{88C7794B-4188-4C55-A4F3-77BB46127ECB}" srcId="{87E9D745-6A3D-485B-84F0-ACB66C173FC5}" destId="{7ACE14BD-BD95-41C6-911F-730FA4D04A9F}" srcOrd="0" destOrd="0" parTransId="{C379546B-06CA-43CE-ABD5-F51A322A860C}" sibTransId="{8254D446-A23F-4560-8EF5-D69FBA67A553}"/>
    <dgm:cxn modelId="{285C0A63-504C-794C-85B4-E5846934C248}" type="presOf" srcId="{87E9D745-6A3D-485B-84F0-ACB66C173FC5}" destId="{ED9D412E-5959-ED4B-9230-D81A966F9BE9}" srcOrd="1" destOrd="0" presId="urn:microsoft.com/office/officeart/2005/8/layout/list1"/>
    <dgm:cxn modelId="{C5EDC467-8798-C04D-94E2-BF2BAFEB9777}" type="presOf" srcId="{87E9D745-6A3D-485B-84F0-ACB66C173FC5}" destId="{F89C98DA-9BAF-FD4E-8611-B2512A61DB1D}" srcOrd="0" destOrd="0" presId="urn:microsoft.com/office/officeart/2005/8/layout/list1"/>
    <dgm:cxn modelId="{D5164583-5BF0-4952-8A08-7C7043C5C0DA}" srcId="{13B9DBB0-B8AB-47FC-8E5C-C200B493C604}" destId="{87E9D745-6A3D-485B-84F0-ACB66C173FC5}" srcOrd="0" destOrd="0" parTransId="{53A1291A-62FD-46DD-AA4A-704C4977BDCF}" sibTransId="{D2FC78EC-0732-4D24-8348-D602BDC21E80}"/>
    <dgm:cxn modelId="{86F4FC83-1E1C-914D-9E14-348F93D5B39A}" type="presOf" srcId="{13B9DBB0-B8AB-47FC-8E5C-C200B493C604}" destId="{0443B0DA-B638-254C-AFD7-0FC8BF4827EB}" srcOrd="0" destOrd="0" presId="urn:microsoft.com/office/officeart/2005/8/layout/list1"/>
    <dgm:cxn modelId="{BE3B1F86-55CF-6548-8F3C-9CE0A025117B}" type="presOf" srcId="{4F8ACFD4-3EFA-478F-A34F-4BE3F27641F6}" destId="{BBF811F8-9E30-C645-BD78-A8BC9E33ED00}" srcOrd="0" destOrd="1" presId="urn:microsoft.com/office/officeart/2005/8/layout/list1"/>
    <dgm:cxn modelId="{B44E808B-B51E-4139-90DC-B6AF66CE1498}" srcId="{13B9DBB0-B8AB-47FC-8E5C-C200B493C604}" destId="{E8959E18-01B6-4BC5-946E-61BA40E2E2E2}" srcOrd="1" destOrd="0" parTransId="{ABA26EC6-1D0C-4A7E-B734-EE4F8BAAD290}" sibTransId="{C1EC5BDF-AF28-4091-AB4F-4D96677D9B02}"/>
    <dgm:cxn modelId="{30ED16B4-11EB-4B45-A88F-922B3592B0E6}" type="presOf" srcId="{7ACE14BD-BD95-41C6-911F-730FA4D04A9F}" destId="{29CA143B-E20F-474A-9436-B3A4702F15F8}" srcOrd="0" destOrd="0" presId="urn:microsoft.com/office/officeart/2005/8/layout/list1"/>
    <dgm:cxn modelId="{6D5116C4-122C-C248-8C96-1B14E92A719A}" type="presOf" srcId="{B5F75710-6FB7-47DD-B805-F97ACE5E179C}" destId="{BBF811F8-9E30-C645-BD78-A8BC9E33ED00}" srcOrd="0" destOrd="0" presId="urn:microsoft.com/office/officeart/2005/8/layout/list1"/>
    <dgm:cxn modelId="{645213E2-6883-164E-8178-0CDCD4349347}" type="presOf" srcId="{E8959E18-01B6-4BC5-946E-61BA40E2E2E2}" destId="{04046C33-AEDA-DE4F-A37E-A343C358A2EA}" srcOrd="1" destOrd="0" presId="urn:microsoft.com/office/officeart/2005/8/layout/list1"/>
    <dgm:cxn modelId="{C7192BFE-EDB0-6241-83C2-918BB1FF4D4D}" type="presOf" srcId="{E8959E18-01B6-4BC5-946E-61BA40E2E2E2}" destId="{D848510E-9E48-884A-832C-DE40A678399C}" srcOrd="0" destOrd="0" presId="urn:microsoft.com/office/officeart/2005/8/layout/list1"/>
    <dgm:cxn modelId="{997696BD-D026-B34F-B120-2449851CE4C3}" type="presParOf" srcId="{0443B0DA-B638-254C-AFD7-0FC8BF4827EB}" destId="{9A8EDA2F-2CB4-5042-ACDA-01FD480C8121}" srcOrd="0" destOrd="0" presId="urn:microsoft.com/office/officeart/2005/8/layout/list1"/>
    <dgm:cxn modelId="{285A3AB9-1EDC-F34A-8F7C-A1C6CC1752BC}" type="presParOf" srcId="{9A8EDA2F-2CB4-5042-ACDA-01FD480C8121}" destId="{F89C98DA-9BAF-FD4E-8611-B2512A61DB1D}" srcOrd="0" destOrd="0" presId="urn:microsoft.com/office/officeart/2005/8/layout/list1"/>
    <dgm:cxn modelId="{4B51545A-273A-9342-ACEB-6CE83ACDD81D}" type="presParOf" srcId="{9A8EDA2F-2CB4-5042-ACDA-01FD480C8121}" destId="{ED9D412E-5959-ED4B-9230-D81A966F9BE9}" srcOrd="1" destOrd="0" presId="urn:microsoft.com/office/officeart/2005/8/layout/list1"/>
    <dgm:cxn modelId="{63EC38F3-DA03-3D4A-8474-C16873B2D21C}" type="presParOf" srcId="{0443B0DA-B638-254C-AFD7-0FC8BF4827EB}" destId="{2E5D4446-88D6-B143-A3E7-A3A4C862979E}" srcOrd="1" destOrd="0" presId="urn:microsoft.com/office/officeart/2005/8/layout/list1"/>
    <dgm:cxn modelId="{1D5286A6-2A1F-3A47-A143-5890F894E507}" type="presParOf" srcId="{0443B0DA-B638-254C-AFD7-0FC8BF4827EB}" destId="{29CA143B-E20F-474A-9436-B3A4702F15F8}" srcOrd="2" destOrd="0" presId="urn:microsoft.com/office/officeart/2005/8/layout/list1"/>
    <dgm:cxn modelId="{50F3D102-437D-D146-9130-58191B307EB2}" type="presParOf" srcId="{0443B0DA-B638-254C-AFD7-0FC8BF4827EB}" destId="{1D05A1DF-F43B-BA4D-80C6-7C56AB246B24}" srcOrd="3" destOrd="0" presId="urn:microsoft.com/office/officeart/2005/8/layout/list1"/>
    <dgm:cxn modelId="{8582AEC5-1C04-E842-91C9-58425D28D121}" type="presParOf" srcId="{0443B0DA-B638-254C-AFD7-0FC8BF4827EB}" destId="{123FB1ED-A328-5D44-A61B-C006B794D538}" srcOrd="4" destOrd="0" presId="urn:microsoft.com/office/officeart/2005/8/layout/list1"/>
    <dgm:cxn modelId="{DB2F8965-2F62-B842-B362-2540682ED790}" type="presParOf" srcId="{123FB1ED-A328-5D44-A61B-C006B794D538}" destId="{D848510E-9E48-884A-832C-DE40A678399C}" srcOrd="0" destOrd="0" presId="urn:microsoft.com/office/officeart/2005/8/layout/list1"/>
    <dgm:cxn modelId="{B67DEAE1-9E80-3542-ABF7-35B095C60F55}" type="presParOf" srcId="{123FB1ED-A328-5D44-A61B-C006B794D538}" destId="{04046C33-AEDA-DE4F-A37E-A343C358A2EA}" srcOrd="1" destOrd="0" presId="urn:microsoft.com/office/officeart/2005/8/layout/list1"/>
    <dgm:cxn modelId="{7FA6C918-75B9-8943-BB58-3FBA92BA4A31}" type="presParOf" srcId="{0443B0DA-B638-254C-AFD7-0FC8BF4827EB}" destId="{DACE6C19-7946-904D-A9AA-01DBDC8FD57B}" srcOrd="5" destOrd="0" presId="urn:microsoft.com/office/officeart/2005/8/layout/list1"/>
    <dgm:cxn modelId="{0B30ECAD-9882-364B-A152-DA1697FA2F62}" type="presParOf" srcId="{0443B0DA-B638-254C-AFD7-0FC8BF4827EB}" destId="{BBF811F8-9E30-C645-BD78-A8BC9E33ED0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0D5A3-266B-064A-8A36-943B1073F84C}">
      <dsp:nvSpPr>
        <dsp:cNvPr id="0" name=""/>
        <dsp:cNvSpPr/>
      </dsp:nvSpPr>
      <dsp:spPr>
        <a:xfrm>
          <a:off x="0" y="43799"/>
          <a:ext cx="7728267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Djibouti is one of the smallest countries in Africa</a:t>
          </a:r>
        </a:p>
      </dsp:txBody>
      <dsp:txXfrm>
        <a:off x="31613" y="75412"/>
        <a:ext cx="7665041" cy="584369"/>
      </dsp:txXfrm>
    </dsp:sp>
    <dsp:sp modelId="{C2D9BB11-1691-5444-89A6-44453886A268}">
      <dsp:nvSpPr>
        <dsp:cNvPr id="0" name=""/>
        <dsp:cNvSpPr/>
      </dsp:nvSpPr>
      <dsp:spPr>
        <a:xfrm>
          <a:off x="0" y="769154"/>
          <a:ext cx="7728267" cy="647595"/>
        </a:xfrm>
        <a:prstGeom prst="roundRect">
          <a:avLst/>
        </a:prstGeom>
        <a:solidFill>
          <a:schemeClr val="accent2">
            <a:hueOff val="325742"/>
            <a:satOff val="-5256"/>
            <a:lumOff val="-91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Facing extreme poverty</a:t>
          </a:r>
        </a:p>
      </dsp:txBody>
      <dsp:txXfrm>
        <a:off x="31613" y="800767"/>
        <a:ext cx="7665041" cy="584369"/>
      </dsp:txXfrm>
    </dsp:sp>
    <dsp:sp modelId="{66A9ADB3-F383-D244-910B-A453B9339A15}">
      <dsp:nvSpPr>
        <dsp:cNvPr id="0" name=""/>
        <dsp:cNvSpPr/>
      </dsp:nvSpPr>
      <dsp:spPr>
        <a:xfrm>
          <a:off x="0" y="1494509"/>
          <a:ext cx="7728267" cy="647595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Population estimated to be around 990,000</a:t>
          </a:r>
        </a:p>
      </dsp:txBody>
      <dsp:txXfrm>
        <a:off x="31613" y="1526122"/>
        <a:ext cx="7665041" cy="584369"/>
      </dsp:txXfrm>
    </dsp:sp>
    <dsp:sp modelId="{6DCB739B-BBC6-F847-BB26-C54E69833299}">
      <dsp:nvSpPr>
        <dsp:cNvPr id="0" name=""/>
        <dsp:cNvSpPr/>
      </dsp:nvSpPr>
      <dsp:spPr>
        <a:xfrm>
          <a:off x="0" y="2219864"/>
          <a:ext cx="7728267" cy="647595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Average annual rainfall of less than 130 millimeters</a:t>
          </a:r>
        </a:p>
      </dsp:txBody>
      <dsp:txXfrm>
        <a:off x="31613" y="2251477"/>
        <a:ext cx="7665041" cy="584369"/>
      </dsp:txXfrm>
    </dsp:sp>
    <dsp:sp modelId="{47BC1E11-8903-6E4F-A9D1-C7B37177124A}">
      <dsp:nvSpPr>
        <dsp:cNvPr id="0" name=""/>
        <dsp:cNvSpPr/>
      </dsp:nvSpPr>
      <dsp:spPr>
        <a:xfrm>
          <a:off x="0" y="2945219"/>
          <a:ext cx="7728267" cy="647595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Less than 1,000 square kilometers of arable land</a:t>
          </a:r>
        </a:p>
      </dsp:txBody>
      <dsp:txXfrm>
        <a:off x="31613" y="2976832"/>
        <a:ext cx="7665041" cy="584369"/>
      </dsp:txXfrm>
    </dsp:sp>
    <dsp:sp modelId="{4AA24BD0-035D-DD4E-8565-3E9B3E91CCAC}">
      <dsp:nvSpPr>
        <dsp:cNvPr id="0" name=""/>
        <dsp:cNvSpPr/>
      </dsp:nvSpPr>
      <dsp:spPr>
        <a:xfrm>
          <a:off x="0" y="3670574"/>
          <a:ext cx="7728267" cy="647595"/>
        </a:xfrm>
        <a:prstGeom prst="roundRect">
          <a:avLst/>
        </a:prstGeom>
        <a:solidFill>
          <a:schemeClr val="accent2">
            <a:hueOff val="1628711"/>
            <a:satOff val="-26278"/>
            <a:lumOff val="-457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Dependent on imports</a:t>
          </a:r>
        </a:p>
      </dsp:txBody>
      <dsp:txXfrm>
        <a:off x="31613" y="3702187"/>
        <a:ext cx="7665041" cy="584369"/>
      </dsp:txXfrm>
    </dsp:sp>
    <dsp:sp modelId="{38910041-C265-684C-9C7C-4586F2578168}">
      <dsp:nvSpPr>
        <dsp:cNvPr id="0" name=""/>
        <dsp:cNvSpPr/>
      </dsp:nvSpPr>
      <dsp:spPr>
        <a:xfrm>
          <a:off x="0" y="4395929"/>
          <a:ext cx="7728267" cy="647595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Limited ability to diversify production</a:t>
          </a:r>
        </a:p>
      </dsp:txBody>
      <dsp:txXfrm>
        <a:off x="31613" y="4427542"/>
        <a:ext cx="7665041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CFCC7-D12B-2246-8750-03157442A66B}">
      <dsp:nvSpPr>
        <dsp:cNvPr id="0" name=""/>
        <dsp:cNvSpPr/>
      </dsp:nvSpPr>
      <dsp:spPr>
        <a:xfrm>
          <a:off x="0" y="264342"/>
          <a:ext cx="6451109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678" tIns="312420" rIns="5006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Constant rise</a:t>
          </a:r>
        </a:p>
      </dsp:txBody>
      <dsp:txXfrm>
        <a:off x="0" y="264342"/>
        <a:ext cx="6451109" cy="637875"/>
      </dsp:txXfrm>
    </dsp:sp>
    <dsp:sp modelId="{C14C52DA-6D1A-0545-825D-7F8D735CB5A4}">
      <dsp:nvSpPr>
        <dsp:cNvPr id="0" name=""/>
        <dsp:cNvSpPr/>
      </dsp:nvSpPr>
      <dsp:spPr>
        <a:xfrm>
          <a:off x="322555" y="42942"/>
          <a:ext cx="451577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6" tIns="0" rIns="17068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Population: 988,002</a:t>
          </a:r>
        </a:p>
      </dsp:txBody>
      <dsp:txXfrm>
        <a:off x="344171" y="64558"/>
        <a:ext cx="4472544" cy="399568"/>
      </dsp:txXfrm>
    </dsp:sp>
    <dsp:sp modelId="{BBB99D5F-C345-734D-9D3A-7A3D4ED7870E}">
      <dsp:nvSpPr>
        <dsp:cNvPr id="0" name=""/>
        <dsp:cNvSpPr/>
      </dsp:nvSpPr>
      <dsp:spPr>
        <a:xfrm>
          <a:off x="0" y="1204617"/>
          <a:ext cx="6451109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678" tIns="312420" rIns="5006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Steady incline from as low as 23% in the 70’s</a:t>
          </a:r>
        </a:p>
      </dsp:txBody>
      <dsp:txXfrm>
        <a:off x="0" y="1204617"/>
        <a:ext cx="6451109" cy="637875"/>
      </dsp:txXfrm>
    </dsp:sp>
    <dsp:sp modelId="{80657CD0-B57F-8441-9CCE-EE684518AF00}">
      <dsp:nvSpPr>
        <dsp:cNvPr id="0" name=""/>
        <dsp:cNvSpPr/>
      </dsp:nvSpPr>
      <dsp:spPr>
        <a:xfrm>
          <a:off x="322555" y="983217"/>
          <a:ext cx="451577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6" tIns="0" rIns="17068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School enrollment (upper right): 73.85%</a:t>
          </a:r>
        </a:p>
      </dsp:txBody>
      <dsp:txXfrm>
        <a:off x="344171" y="1004833"/>
        <a:ext cx="4472544" cy="399568"/>
      </dsp:txXfrm>
    </dsp:sp>
    <dsp:sp modelId="{3EC4D27C-31FA-6248-99D3-28D077791C66}">
      <dsp:nvSpPr>
        <dsp:cNvPr id="0" name=""/>
        <dsp:cNvSpPr/>
      </dsp:nvSpPr>
      <dsp:spPr>
        <a:xfrm>
          <a:off x="0" y="2144893"/>
          <a:ext cx="6451109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678" tIns="312420" rIns="5006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Steady progressive decrease over last few decades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Drastic spike in unemployment observed with the influx of the pandemic</a:t>
          </a:r>
        </a:p>
      </dsp:txBody>
      <dsp:txXfrm>
        <a:off x="0" y="2144893"/>
        <a:ext cx="6451109" cy="1086750"/>
      </dsp:txXfrm>
    </dsp:sp>
    <dsp:sp modelId="{07F5890F-DE62-E74C-A734-38689E435F5A}">
      <dsp:nvSpPr>
        <dsp:cNvPr id="0" name=""/>
        <dsp:cNvSpPr/>
      </dsp:nvSpPr>
      <dsp:spPr>
        <a:xfrm>
          <a:off x="322555" y="1923493"/>
          <a:ext cx="451577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6" tIns="0" rIns="17068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Unemployment rate (lower right): 29.38%</a:t>
          </a:r>
        </a:p>
      </dsp:txBody>
      <dsp:txXfrm>
        <a:off x="344171" y="1945109"/>
        <a:ext cx="4472544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A143B-E20F-474A-9436-B3A4702F15F8}">
      <dsp:nvSpPr>
        <dsp:cNvPr id="0" name=""/>
        <dsp:cNvSpPr/>
      </dsp:nvSpPr>
      <dsp:spPr>
        <a:xfrm>
          <a:off x="0" y="734480"/>
          <a:ext cx="6451109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678" tIns="312420" rIns="5006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Steady increase which correlates with population</a:t>
          </a:r>
        </a:p>
      </dsp:txBody>
      <dsp:txXfrm>
        <a:off x="0" y="734480"/>
        <a:ext cx="6451109" cy="637875"/>
      </dsp:txXfrm>
    </dsp:sp>
    <dsp:sp modelId="{ED9D412E-5959-ED4B-9230-D81A966F9BE9}">
      <dsp:nvSpPr>
        <dsp:cNvPr id="0" name=""/>
        <dsp:cNvSpPr/>
      </dsp:nvSpPr>
      <dsp:spPr>
        <a:xfrm>
          <a:off x="322555" y="513080"/>
          <a:ext cx="451577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6" tIns="0" rIns="17068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Labor Force (upper right): 220,818</a:t>
          </a:r>
        </a:p>
      </dsp:txBody>
      <dsp:txXfrm>
        <a:off x="344171" y="534696"/>
        <a:ext cx="4472544" cy="399568"/>
      </dsp:txXfrm>
    </dsp:sp>
    <dsp:sp modelId="{BBF811F8-9E30-C645-BD78-A8BC9E33ED00}">
      <dsp:nvSpPr>
        <dsp:cNvPr id="0" name=""/>
        <dsp:cNvSpPr/>
      </dsp:nvSpPr>
      <dsp:spPr>
        <a:xfrm>
          <a:off x="0" y="1674755"/>
          <a:ext cx="6451109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678" tIns="312420" rIns="5006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 a constant decline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Dangerous drop in participation rate corresponding with the surge of the pandemic</a:t>
          </a:r>
        </a:p>
      </dsp:txBody>
      <dsp:txXfrm>
        <a:off x="0" y="1674755"/>
        <a:ext cx="6451109" cy="1086750"/>
      </dsp:txXfrm>
    </dsp:sp>
    <dsp:sp modelId="{04046C33-AEDA-DE4F-A37E-A343C358A2EA}">
      <dsp:nvSpPr>
        <dsp:cNvPr id="0" name=""/>
        <dsp:cNvSpPr/>
      </dsp:nvSpPr>
      <dsp:spPr>
        <a:xfrm>
          <a:off x="322555" y="1453355"/>
          <a:ext cx="451577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6" tIns="0" rIns="17068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Labor Force Participation Rate (lower right): 31.44%</a:t>
          </a:r>
        </a:p>
      </dsp:txBody>
      <dsp:txXfrm>
        <a:off x="344171" y="1474971"/>
        <a:ext cx="4472544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03257E-6335-704C-BAED-BC12936717A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C80AC5F-A7BC-1E49-89E5-36D8B356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0EAF8-39F2-F54A-89E8-B2A1CBB12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351" y="772833"/>
            <a:ext cx="6597678" cy="3840384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Djibouti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DE4B6-56A8-744E-8C84-303495A15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Economic Conditions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59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90AB0-F127-084A-9FE8-EE2E2089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Itinerary and Contents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369-21CD-EF44-8EFA-D359EBE9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1 - Overview</a:t>
            </a:r>
          </a:p>
          <a:p>
            <a:pPr marL="0" indent="0">
              <a:buNone/>
            </a:pPr>
            <a:r>
              <a:rPr lang="en-US" dirty="0"/>
              <a:t>2 - National Income and Growth</a:t>
            </a:r>
          </a:p>
          <a:p>
            <a:pPr marL="0" indent="0">
              <a:buNone/>
            </a:pPr>
            <a:r>
              <a:rPr lang="en-US" dirty="0"/>
              <a:t>3&amp;4 - Labor Market Conditions</a:t>
            </a:r>
          </a:p>
          <a:p>
            <a:pPr marL="0" indent="0">
              <a:buNone/>
            </a:pPr>
            <a:r>
              <a:rPr lang="en-US" dirty="0"/>
              <a:t>5 - Money and Interest Rate</a:t>
            </a:r>
          </a:p>
          <a:p>
            <a:pPr marL="0" indent="0">
              <a:buNone/>
            </a:pPr>
            <a:r>
              <a:rPr lang="en-US" dirty="0"/>
              <a:t>6 - Price Level and Inflation</a:t>
            </a:r>
          </a:p>
          <a:p>
            <a:pPr marL="0" indent="0">
              <a:buNone/>
            </a:pPr>
            <a:r>
              <a:rPr lang="en-US" dirty="0"/>
              <a:t>7 - References</a:t>
            </a:r>
          </a:p>
        </p:txBody>
      </p:sp>
    </p:spTree>
    <p:extLst>
      <p:ext uri="{BB962C8B-B14F-4D97-AF65-F5344CB8AC3E}">
        <p14:creationId xmlns:p14="http://schemas.microsoft.com/office/powerpoint/2010/main" val="417493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7D31-7F0D-BB47-B930-4062F6E0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Djibouti Overview</a:t>
            </a:r>
            <a:br>
              <a:rPr lang="en-US" dirty="0"/>
            </a:br>
            <a:r>
              <a:rPr lang="en-US" sz="1600" dirty="0"/>
              <a:t>[</a:t>
            </a:r>
            <a:r>
              <a:rPr lang="en-US" sz="1600" i="1" dirty="0"/>
              <a:t>World Bank</a:t>
            </a:r>
            <a:r>
              <a:rPr lang="en-US" sz="1600" dirty="0"/>
              <a:t>]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4028E7A-0C57-4D3A-7D94-F696F6DDB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97953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598DFC2-14B1-3A4C-8CC8-5FF158D714ED}"/>
              </a:ext>
            </a:extLst>
          </p:cNvPr>
          <p:cNvSpPr txBox="1"/>
          <p:nvPr/>
        </p:nvSpPr>
        <p:spPr>
          <a:xfrm>
            <a:off x="118753" y="6365174"/>
            <a:ext cx="115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Source: “The World Bank in Djibouti.” 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World Bank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World Bank Group, https://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www.worldbank.org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/country/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djibouti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8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FD003-B938-AE4B-8B2F-4BAB75A0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3994019"/>
            <a:ext cx="4825480" cy="1994160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National Income and Growth</a:t>
            </a:r>
            <a:br>
              <a:rPr lang="en-US" sz="4400" dirty="0"/>
            </a:br>
            <a:r>
              <a:rPr lang="en-US" sz="1600" dirty="0"/>
              <a:t>[</a:t>
            </a:r>
            <a:r>
              <a:rPr lang="en-US" sz="1600" i="1" dirty="0"/>
              <a:t>World Bank</a:t>
            </a:r>
            <a:r>
              <a:rPr lang="en-US" sz="1600" dirty="0"/>
              <a:t>]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959669F-F44D-044C-AA25-5A7C09C3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3" y="633927"/>
            <a:ext cx="4293172" cy="2726165"/>
          </a:xfrm>
          <a:prstGeom prst="rect">
            <a:avLst/>
          </a:prstGeom>
        </p:spPr>
      </p:pic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8A56D60A-C1D2-D54C-928C-48C93DAA5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633927"/>
            <a:ext cx="4259632" cy="272616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E64B91-CB54-1FDE-CDC2-31E92D0A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3994020"/>
            <a:ext cx="4846151" cy="199416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Annual GDP growth rate (shown on the left): 0.5% </a:t>
            </a:r>
            <a:endParaRPr lang="en-US" sz="1600" dirty="0">
              <a:solidFill>
                <a:srgbClr val="FFFFFF"/>
              </a:solidFill>
            </a:endParaRP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Drastic change from 7.77% the year prior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Total GDP in current US$ (shown on the right): 3.384 Billion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US GDP for comparison: 20.953 Trillion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Steady positive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8753D-283E-DB4A-AA15-14BE27D79D78}"/>
              </a:ext>
            </a:extLst>
          </p:cNvPr>
          <p:cNvSpPr txBox="1"/>
          <p:nvPr/>
        </p:nvSpPr>
        <p:spPr>
          <a:xfrm>
            <a:off x="118753" y="6365174"/>
            <a:ext cx="115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Source: “The World Bank in Djibouti.” 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World Bank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World Bank Group, https://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www.worldbank.org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/country/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djibouti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6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324DAD-3C03-4590-BDB0-ACCE29E8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D0ABBA-7770-4A8E-A402-3336AD7E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37477-AFEE-5B46-B978-87A07254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Labor Market Conditions </a:t>
            </a:r>
            <a:br>
              <a:rPr lang="en-US" dirty="0"/>
            </a:br>
            <a:r>
              <a:rPr lang="en-US" sz="1600" dirty="0"/>
              <a:t>[</a:t>
            </a:r>
            <a:r>
              <a:rPr lang="en-US" sz="1600" i="1" dirty="0"/>
              <a:t>World Bank</a:t>
            </a:r>
            <a:r>
              <a:rPr lang="en-US" sz="1600" dirty="0"/>
              <a:t>]</a:t>
            </a:r>
          </a:p>
        </p:txBody>
      </p:sp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912FC109-7D1A-2EDC-211D-5DD1620B63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9248" y="2510395"/>
          <a:ext cx="6451109" cy="327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6ACAFF7-48DF-441D-AF2E-21BC7596E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B2DB7EF-1F4D-9A44-AB00-6063279F4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5032" y="933382"/>
            <a:ext cx="3778286" cy="241926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250FBB5-B554-8C44-BE5A-9DB080C15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5032" y="3505359"/>
            <a:ext cx="3778286" cy="2374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8CB76-38B2-C94D-856D-F9E242FDB019}"/>
              </a:ext>
            </a:extLst>
          </p:cNvPr>
          <p:cNvSpPr txBox="1"/>
          <p:nvPr/>
        </p:nvSpPr>
        <p:spPr>
          <a:xfrm>
            <a:off x="118753" y="6365174"/>
            <a:ext cx="115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Source: “The World Bank in Djibouti.” 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World Bank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World Bank Group, https://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www.worldbank.org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/country/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djibouti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1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324DAD-3C03-4590-BDB0-ACCE29E8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D0ABBA-7770-4A8E-A402-3336AD7E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37477-AFEE-5B46-B978-87A07254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Labor Market Conditions</a:t>
            </a:r>
            <a:br>
              <a:rPr lang="en-US" dirty="0"/>
            </a:br>
            <a:r>
              <a:rPr lang="en-US" sz="1600" dirty="0"/>
              <a:t>[</a:t>
            </a:r>
            <a:r>
              <a:rPr lang="en-US" sz="1600" i="1" dirty="0"/>
              <a:t>World Bank</a:t>
            </a:r>
            <a:r>
              <a:rPr lang="en-US" sz="1600" dirty="0"/>
              <a:t>]</a:t>
            </a:r>
          </a:p>
        </p:txBody>
      </p:sp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64F17D24-DF5D-9078-85DF-5AECE41E8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717224"/>
              </p:ext>
            </p:extLst>
          </p:nvPr>
        </p:nvGraphicFramePr>
        <p:xfrm>
          <a:off x="289248" y="2510395"/>
          <a:ext cx="6451109" cy="327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2946BE9-E905-4F42-861E-B08656EF9E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12" r="2374" b="3"/>
          <a:stretch/>
        </p:blipFill>
        <p:spPr>
          <a:xfrm>
            <a:off x="7545032" y="759599"/>
            <a:ext cx="3778286" cy="258489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1A66F1E-5F75-3549-AC87-0B461D1EAD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38" r="1263" b="-1"/>
          <a:stretch/>
        </p:blipFill>
        <p:spPr>
          <a:xfrm>
            <a:off x="7545032" y="3505358"/>
            <a:ext cx="3778286" cy="25845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ACAFF7-48DF-441D-AF2E-21BC7596E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2DAE6-AA9E-BC41-BD72-78694D6C3F48}"/>
              </a:ext>
            </a:extLst>
          </p:cNvPr>
          <p:cNvSpPr txBox="1"/>
          <p:nvPr/>
        </p:nvSpPr>
        <p:spPr>
          <a:xfrm>
            <a:off x="118753" y="6365174"/>
            <a:ext cx="115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Source: “The World Bank in Djibouti.” 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World Bank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World Bank Group, https://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www.worldbank.org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/country/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djibouti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8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8933-7E6D-2A48-9B8B-3B2C4511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Money and Interest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379D-47E4-2D4B-BB1A-58687CA9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en-US" dirty="0"/>
              <a:t>The national currency of Djibouti is the Djiboutian Franc (Fdj.).</a:t>
            </a:r>
          </a:p>
          <a:p>
            <a:pPr lvl="1"/>
            <a:r>
              <a:rPr lang="en-US" dirty="0"/>
              <a:t>Exchange rate to US$: 1 US dollar = 177.721 </a:t>
            </a:r>
            <a:r>
              <a:rPr lang="en-US" dirty="0" err="1"/>
              <a:t>fdj</a:t>
            </a:r>
            <a:r>
              <a:rPr lang="en-US" dirty="0"/>
              <a:t> </a:t>
            </a:r>
            <a:r>
              <a:rPr lang="en-US" sz="1200" dirty="0"/>
              <a:t>[</a:t>
            </a:r>
            <a:r>
              <a:rPr lang="en-US" sz="1200" i="1" dirty="0"/>
              <a:t>OANDA corporation</a:t>
            </a:r>
            <a:r>
              <a:rPr lang="en-US" sz="1200" dirty="0"/>
              <a:t>]</a:t>
            </a:r>
          </a:p>
          <a:p>
            <a:r>
              <a:rPr lang="en-US" dirty="0"/>
              <a:t>Interest rate: 11.2% </a:t>
            </a:r>
            <a:r>
              <a:rPr lang="en-US" sz="1200" dirty="0"/>
              <a:t>[</a:t>
            </a:r>
            <a:r>
              <a:rPr lang="en-US" sz="1200" i="1" dirty="0"/>
              <a:t>Trading Economics</a:t>
            </a:r>
            <a:r>
              <a:rPr lang="en-US" sz="1200" dirty="0"/>
              <a:t>]</a:t>
            </a:r>
          </a:p>
          <a:p>
            <a:pPr lvl="1"/>
            <a:r>
              <a:rPr lang="en-US" dirty="0"/>
              <a:t>Decrease from 11.5% the year prior</a:t>
            </a:r>
          </a:p>
          <a:p>
            <a:pPr lvl="1"/>
            <a:r>
              <a:rPr lang="en-US" dirty="0"/>
              <a:t>Still close to the all-time high of 12.7%</a:t>
            </a:r>
          </a:p>
          <a:p>
            <a:pPr lvl="1"/>
            <a:r>
              <a:rPr lang="en-US" dirty="0"/>
              <a:t>Deposit Interest rate: 1.65%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close-up of some currency&#10;&#10;Description automatically generated with low confidence">
            <a:extLst>
              <a:ext uri="{FF2B5EF4-FFF2-40B4-BE49-F238E27FC236}">
                <a16:creationId xmlns:a16="http://schemas.microsoft.com/office/drawing/2014/main" id="{E5D7054C-2CF0-1143-8BC8-0F19AF9AE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6"/>
          <a:stretch/>
        </p:blipFill>
        <p:spPr>
          <a:xfrm>
            <a:off x="4264325" y="4161453"/>
            <a:ext cx="2805341" cy="191898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12285A9-6B70-F343-BB51-5770C5420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6" r="29121" b="3"/>
          <a:stretch/>
        </p:blipFill>
        <p:spPr>
          <a:xfrm>
            <a:off x="7389707" y="4161453"/>
            <a:ext cx="2804919" cy="191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292FB-1512-9C44-9143-340CEB774AD6}"/>
              </a:ext>
            </a:extLst>
          </p:cNvPr>
          <p:cNvSpPr txBox="1"/>
          <p:nvPr/>
        </p:nvSpPr>
        <p:spPr>
          <a:xfrm>
            <a:off x="118753" y="6365174"/>
            <a:ext cx="11566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Sources: “Djibouti Indicators.” 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Trading Economics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TRADING ECONOMICS, 2022, https://tradingeconomics.com/djibouti.</a:t>
            </a:r>
          </a:p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 “Djiboutian Franc.” 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OANDA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OANDA corporation, 2020, https://www1.oanda.com/currency/iso-currency-codes/DJF</a:t>
            </a:r>
          </a:p>
        </p:txBody>
      </p:sp>
    </p:spTree>
    <p:extLst>
      <p:ext uri="{BB962C8B-B14F-4D97-AF65-F5344CB8AC3E}">
        <p14:creationId xmlns:p14="http://schemas.microsoft.com/office/powerpoint/2010/main" val="23158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E9829-5387-B14D-AA36-6B8BAFBD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Price Level and Inflation</a:t>
            </a:r>
            <a:br>
              <a:rPr lang="en-US" sz="4400" dirty="0"/>
            </a:br>
            <a:r>
              <a:rPr lang="en-US" sz="1600" dirty="0"/>
              <a:t>[</a:t>
            </a:r>
            <a:r>
              <a:rPr lang="en-US" sz="1600" i="1" dirty="0"/>
              <a:t>Trading Economics</a:t>
            </a:r>
            <a:r>
              <a:rPr lang="en-US" sz="1600" dirty="0"/>
              <a:t>]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3CF251C-7001-EA47-AE0D-DBD9707C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931236"/>
            <a:ext cx="4789994" cy="213154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37A20E4-B2A3-0943-B6B1-C849B729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913274"/>
            <a:ext cx="4789992" cy="216747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C59D2B-D854-0511-30C3-B60A55B8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Consumer Price Index (upper right): 112.8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Inflation rate (lower right): 2.55%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Abnormally high due to as a result of the pandemic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9655D-D158-1944-939C-580E296BFE0E}"/>
              </a:ext>
            </a:extLst>
          </p:cNvPr>
          <p:cNvSpPr txBox="1"/>
          <p:nvPr/>
        </p:nvSpPr>
        <p:spPr>
          <a:xfrm>
            <a:off x="118753" y="6365174"/>
            <a:ext cx="115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Source: “Djibouti Indicators.” 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Trading Economics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TRADING ECONOMICS, 2022, https://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tradingeconomics.com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djibouti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81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4458A-1396-394D-89E2-80425F15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40B7-AAC2-7B48-B077-C01F8CCB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n-US" dirty="0"/>
              <a:t>“Djibouti Indicators.” </a:t>
            </a:r>
            <a:r>
              <a:rPr lang="en-US" i="1" dirty="0"/>
              <a:t>Trading Economics</a:t>
            </a:r>
            <a:r>
              <a:rPr lang="en-US" dirty="0"/>
              <a:t>, TRADING 	ECONOMICS, 2022, 	https://tradingeconomics.com/djibouti. </a:t>
            </a:r>
          </a:p>
          <a:p>
            <a:r>
              <a:rPr lang="en-US" dirty="0"/>
              <a:t>“The World Bank in Djibouti.” </a:t>
            </a:r>
            <a:r>
              <a:rPr lang="en-US" i="1" dirty="0"/>
              <a:t>World Bank</a:t>
            </a:r>
            <a:r>
              <a:rPr lang="en-US" dirty="0"/>
              <a:t>, World Bank 	Group, 	https://www.worldbank.org/en/country/djibouti.</a:t>
            </a:r>
          </a:p>
          <a:p>
            <a:pPr hangingPunct="0"/>
            <a:r>
              <a:rPr lang="en-US" dirty="0"/>
              <a:t>“Djiboutian Franc.” </a:t>
            </a:r>
            <a:r>
              <a:rPr lang="en-US" i="1" dirty="0"/>
              <a:t>OANDA</a:t>
            </a:r>
            <a:r>
              <a:rPr lang="en-US" dirty="0"/>
              <a:t>, OANDA corporation, 	2020, 		https://www1.oanda.com/currency/iso-	currency-codes/DJF </a:t>
            </a:r>
          </a:p>
        </p:txBody>
      </p:sp>
    </p:spTree>
    <p:extLst>
      <p:ext uri="{BB962C8B-B14F-4D97-AF65-F5344CB8AC3E}">
        <p14:creationId xmlns:p14="http://schemas.microsoft.com/office/powerpoint/2010/main" val="1584679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{80AEC68C-4555-CC43-A63A-B8266EEE705B}tf10001124</Template>
  <TotalTime>3031</TotalTime>
  <Words>607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Djibouti</vt:lpstr>
      <vt:lpstr>Itinerary and Contents</vt:lpstr>
      <vt:lpstr>Djibouti Overview [World Bank]</vt:lpstr>
      <vt:lpstr>National Income and Growth [World Bank]</vt:lpstr>
      <vt:lpstr>Labor Market Conditions  [World Bank]</vt:lpstr>
      <vt:lpstr>Labor Market Conditions [World Bank]</vt:lpstr>
      <vt:lpstr>Money and Interest Rates</vt:lpstr>
      <vt:lpstr>Price Level and Inflation [Trading Economics]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Djibouti</dc:title>
  <dc:creator>Jonathan Hutmire24</dc:creator>
  <cp:lastModifiedBy>Jonathan Hutmire24</cp:lastModifiedBy>
  <cp:revision>6</cp:revision>
  <dcterms:created xsi:type="dcterms:W3CDTF">2022-03-19T20:53:53Z</dcterms:created>
  <dcterms:modified xsi:type="dcterms:W3CDTF">2022-03-24T20:35:33Z</dcterms:modified>
</cp:coreProperties>
</file>