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Oswald" panose="000005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8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e5318db1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e5318db1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277567b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277567b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e277567b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e277567b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277567b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e277567b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5318db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5318db1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e5318db1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e5318db1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e277567b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e277567b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e277567b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e277567b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Raised to tackle covid expenses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277567b0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277567b0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Kingdom Economic Outlook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ECON 211A, Biwei Chen, Spring 2022</a:t>
            </a:r>
            <a:endParaRPr sz="17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1"/>
              <a:t>MyaKay Bartman, Houghton College, myakay.bartman25@houghton.edu, March 21</a:t>
            </a:r>
            <a:endParaRPr sz="1091"/>
          </a:p>
        </p:txBody>
      </p:sp>
      <p:sp>
        <p:nvSpPr>
          <p:cNvPr id="61" name="Google Shape;61;p13"/>
          <p:cNvSpPr txBox="1"/>
          <p:nvPr/>
        </p:nvSpPr>
        <p:spPr>
          <a:xfrm>
            <a:off x="8882400" y="4743300"/>
            <a:ext cx="2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“A Brief Guide to the Public Finances.” </a:t>
            </a:r>
            <a:r>
              <a:rPr lang="en" sz="800" i="1"/>
              <a:t>Office for Budget Responsibility</a:t>
            </a:r>
            <a:r>
              <a:rPr lang="en" sz="800"/>
              <a:t>, 21 Dec. 2021, https://obr.uk/forecasts-in-depth/brief-guides-and-explainers/public-finances/#:~:text=In%202021%2D22%2C%20we%20expect%20public%20spending%20to%20amount%20to,many%20different%20types%20of%20spending.</a:t>
            </a:r>
            <a:endParaRPr sz="800"/>
          </a:p>
          <a:p>
            <a:pPr marL="914400" lvl="0" indent="-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“Currency in London - Money Used in London and in the UK.” </a:t>
            </a:r>
            <a:r>
              <a:rPr lang="en" sz="800" i="1"/>
              <a:t>London by CIVITATIS</a:t>
            </a:r>
            <a:r>
              <a:rPr lang="en" sz="800"/>
              <a:t>, https://www.londoncitybreak.com/currency.</a:t>
            </a:r>
            <a:endParaRPr sz="800"/>
          </a:p>
          <a:p>
            <a:pPr marL="914400" lvl="0" indent="-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Published by D. Clark, and Nov 15. “Full-Time Annual Salary in the UK 2021.” </a:t>
            </a:r>
            <a:r>
              <a:rPr lang="en" sz="800" i="1"/>
              <a:t>Statista</a:t>
            </a:r>
            <a:r>
              <a:rPr lang="en" sz="800"/>
              <a:t>, 15 Nov. 2021, https://www.statista.com/statistics/1002964/average-full-time-annual-earnings-in-the-uk/.</a:t>
            </a:r>
            <a:endParaRPr sz="800"/>
          </a:p>
          <a:p>
            <a:pPr marL="914400" lvl="0" indent="-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Statista. “Topic: Financial Markets in the UK.” </a:t>
            </a:r>
            <a:r>
              <a:rPr lang="en" sz="800" i="1"/>
              <a:t>Statista</a:t>
            </a:r>
            <a:r>
              <a:rPr lang="en" sz="800"/>
              <a:t>, https://www.statista.com/topics/7536/financial-markets-in-the-uk/#dossierKeyfigures.</a:t>
            </a:r>
            <a:endParaRPr sz="800"/>
          </a:p>
          <a:p>
            <a:pPr marL="914400" lvl="0" indent="-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“United Kingdom Economic Snapshot.” </a:t>
            </a:r>
            <a:r>
              <a:rPr lang="en" sz="800" i="1"/>
              <a:t>OECD</a:t>
            </a:r>
            <a:r>
              <a:rPr lang="en" sz="800"/>
              <a:t>, https://www.oecd.org/economy/united-kingdom-economic-snapshot/.</a:t>
            </a:r>
            <a:endParaRPr sz="800"/>
          </a:p>
          <a:p>
            <a:pPr marL="914400" lvl="0" indent="-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“United Kingdom GDP2021 Data - 2022 Forecast - 1960-2020 Historical - Chart - News.” </a:t>
            </a:r>
            <a:r>
              <a:rPr lang="en" sz="800" i="1"/>
              <a:t>United Kingdom GDP - 2021 Data - 2022 Forecast - 1960-2020 Historical - Chart - News</a:t>
            </a:r>
            <a:r>
              <a:rPr lang="en" sz="800"/>
              <a:t>, https://tradingeconomics.com/united-kingdom/gdp.</a:t>
            </a:r>
            <a:endParaRPr sz="800"/>
          </a:p>
          <a:p>
            <a:pPr marL="914400" lvl="0" indent="-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“United Kingdom Inflation Ratefebruary 2022 Data - 1989-2021 Historical.” </a:t>
            </a:r>
            <a:r>
              <a:rPr lang="en" sz="800" i="1"/>
              <a:t>United Kingdom Inflation Rate - February 2022 Data - 1989-2021 Historical</a:t>
            </a:r>
            <a:r>
              <a:rPr lang="en" sz="800"/>
              <a:t>, https://tradingeconomics.com/united-kingdom/inflation-cpi#:~:text=Inflation%20Rate%20in%20the%20United,percent%20in%20April%20of%202015.</a:t>
            </a:r>
            <a:endParaRPr sz="800"/>
          </a:p>
          <a:p>
            <a:pPr marL="914400" lvl="0" indent="-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“United Kingdom Interest Rate.” </a:t>
            </a:r>
            <a:r>
              <a:rPr lang="en" sz="800" i="1"/>
              <a:t>United Kingdom Interest Rate 1971-2022</a:t>
            </a:r>
            <a:r>
              <a:rPr lang="en" sz="800"/>
              <a:t>, https://www.fxempire.com/macro/united-kingdom/interest-rate.</a:t>
            </a:r>
            <a:endParaRPr sz="800"/>
          </a:p>
          <a:p>
            <a:pPr marL="914400" lvl="0" indent="-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Watson, Bob. “Employment in the UK: March 2022.” </a:t>
            </a:r>
            <a:r>
              <a:rPr lang="en" sz="800" i="1"/>
              <a:t>Employment in the UK - Office for National Statistics</a:t>
            </a:r>
            <a:r>
              <a:rPr lang="en" sz="800"/>
              <a:t>, Office for National Statistics, 15 Mar. 2022, https://www.ons.gov.uk/employmentandlabourmarket/peopleinwork/employmentandemployeetypes/bulletins/employmentintheuk/latest. </a:t>
            </a:r>
            <a:endParaRPr sz="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800"/>
          </a:p>
        </p:txBody>
      </p:sp>
      <p:sp>
        <p:nvSpPr>
          <p:cNvPr id="139" name="Google Shape;139;p22"/>
          <p:cNvSpPr txBox="1"/>
          <p:nvPr/>
        </p:nvSpPr>
        <p:spPr>
          <a:xfrm>
            <a:off x="8771275" y="4743300"/>
            <a:ext cx="3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National Income and Growth 			3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Labor Market Condition				4 - 6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 Market and Inflation				7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Money and Interest Rates				8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Financial Markets					9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					10</a:t>
            </a:r>
            <a:endParaRPr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8882400" y="4743300"/>
            <a:ext cx="2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National Income and Growth											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6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2020-2021 income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£759 billion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Expected 2021-2022 income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£862 billion</a:t>
            </a:r>
            <a:endParaRPr>
              <a:solidFill>
                <a:schemeClr val="dk2"/>
              </a:solidFill>
            </a:endParaRPr>
          </a:p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-"/>
            </a:pPr>
            <a:r>
              <a:rPr lang="en" sz="600">
                <a:solidFill>
                  <a:schemeClr val="dk2"/>
                </a:solidFill>
              </a:rPr>
              <a:t>https://obr.uk/forecasts-in-depth/brief-guides-and-explainers/public-finances/#:~:text=In%202021%2D22%2C%20we%20expect%20public%20spending%20to%20amount%20to,many%20different%20types%20of%20spending.</a:t>
            </a:r>
            <a:endParaRPr sz="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Economic Growth (annually)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2020: -9.8%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2021: 6.9%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2022: 4.7%</a:t>
            </a:r>
            <a:endParaRPr>
              <a:solidFill>
                <a:schemeClr val="dk2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-"/>
            </a:pPr>
            <a:r>
              <a:rPr lang="en" sz="700">
                <a:solidFill>
                  <a:schemeClr val="dk2"/>
                </a:solidFill>
              </a:rPr>
              <a:t>https://www.oecd.org/economy/united-kingdom-economic-snapshot/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8882400" y="4743300"/>
            <a:ext cx="2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107450" y="43697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https://tradingeconomics.com/united-kingdom/gdp</a:t>
            </a:r>
            <a:endParaRPr sz="8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l="11364" t="18489" r="40049" b="21029"/>
          <a:stretch/>
        </p:blipFill>
        <p:spPr>
          <a:xfrm>
            <a:off x="4274575" y="1089725"/>
            <a:ext cx="4334251" cy="30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 Market Conditions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718500" y="1152475"/>
            <a:ext cx="427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of 2022 - 29.5 million employees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Employment Rate: 75.6%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Unemployment Rate: 3.9%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8882400" y="4743300"/>
            <a:ext cx="2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l="17041" t="25733" r="36294" b="17648"/>
          <a:stretch/>
        </p:blipFill>
        <p:spPr>
          <a:xfrm>
            <a:off x="311700" y="1312704"/>
            <a:ext cx="4271698" cy="29156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815475" y="44569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https://www.ons.gov.uk/employmentandlabourmarket/peopleinwork/employmentandemployeetypes/bulletins/uklabourmarket/march2022</a:t>
            </a:r>
            <a:endParaRPr sz="6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 Market Conditions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653125" y="1152475"/>
            <a:ext cx="417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2022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 hours worked weekly: 1,029 hrs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Employees 16+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2020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 hours worked weekly: 845 hrs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Growth in Average Pay (from 2021): 4.9%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 £31,285 annual income</a:t>
            </a:r>
            <a:endParaRPr/>
          </a:p>
          <a:p>
            <a:pPr marL="457200" lvl="0" indent="-273050" algn="l" rtl="0">
              <a:spcBef>
                <a:spcPts val="1200"/>
              </a:spcBef>
              <a:spcAft>
                <a:spcPts val="0"/>
              </a:spcAft>
              <a:buSzPts val="700"/>
              <a:buChar char="-"/>
            </a:pPr>
            <a:r>
              <a:rPr lang="en" sz="700"/>
              <a:t>https://www.statista.com/statistics/1002964/average-full-time-annual-earnings-in-the-uk/</a:t>
            </a:r>
            <a:endParaRPr sz="7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33553" cy="33987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819175" y="46640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https://www.ons.gov.uk/employmentandlabourmarket/peopleinwork/employmentandemployeetypes/bulletins/employmentintheuk/latest</a:t>
            </a:r>
            <a:endParaRPr sz="6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8882400" y="4743300"/>
            <a:ext cx="2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 Market Conditions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882600" y="1152475"/>
            <a:ext cx="394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 Market Inactivity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Inactive: 420,000 people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inactive: 50 - 64 years old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most inactive: 16 - 24 years old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33565" cy="339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819188" y="46640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https://www.ons.gov.uk/employmentandlabourmarket/peopleinwork/employmentandemployeetypes/bulletins/employmentintheuk/latest</a:t>
            </a:r>
            <a:endParaRPr sz="6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8882400" y="4743300"/>
            <a:ext cx="2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Market and Inflation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243138" y="1244488"/>
            <a:ext cx="265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Inflation Rate: 5.5%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Highest since 1992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Expected to decrease in upcoming years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Spending: £1,045 billion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Health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Education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Defense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Expected to increase  in upcoming years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8882400" y="4743300"/>
            <a:ext cx="2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7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l="10745" t="18217" r="38544" b="18173"/>
          <a:stretch/>
        </p:blipFill>
        <p:spPr>
          <a:xfrm>
            <a:off x="306925" y="1490491"/>
            <a:ext cx="2821699" cy="1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17775" y="3737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https://tradingeconomics.com/united-kingdom/inflation-cpi#:~:text=Inflation%20Rate%20in%20the%20United,percent%20in%20April%20of%202015.</a:t>
            </a:r>
            <a:endParaRPr sz="6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066375" y="4106800"/>
            <a:ext cx="2607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https://obr.uk/forecasts-in-depth/brief-guides-and-explainers/public-finances/#:~:text=In%202021%2D22%2C%20we%20expect%20public%20spending%20to%20amount%20to,many%20different%20types%20of%20spending.</a:t>
            </a:r>
            <a:endParaRPr sz="600">
              <a:solidFill>
                <a:schemeClr val="dk2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850" y="1276213"/>
            <a:ext cx="2938350" cy="2654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and Interest Rates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5416825" y="1152475"/>
            <a:ext cx="34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Currency: Pound Sterling (£)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£ = 1.32 US Dollar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Interest Rate: 0.75%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Bank Rate: 0.75%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Interest rate of commercial banks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Recently increased by 0.25%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8882400" y="4743300"/>
            <a:ext cx="2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8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13" y="1152463"/>
            <a:ext cx="3639000" cy="199661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1164913" y="314907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https://www.londoncitybreak.com/currency</a:t>
            </a:r>
            <a:endParaRPr sz="9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l="9103" t="36469" r="10192" b="20534"/>
          <a:stretch/>
        </p:blipFill>
        <p:spPr>
          <a:xfrm>
            <a:off x="136625" y="3420566"/>
            <a:ext cx="5056574" cy="1515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Markets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6th largest largest economy in the world in terms of nominal GDP</a:t>
            </a:r>
            <a:endParaRPr/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$2.708 trillion</a:t>
            </a:r>
            <a:endParaRPr sz="15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3rd share of global equity markets by country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world’s largest foreign exchange (forex) market</a:t>
            </a:r>
            <a:endParaRPr/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Turnover of $3.6 million </a:t>
            </a: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https://www.statista.com/topics/7536/financial-markets-in-the-uk/#dossierKeyfigures</a:t>
            </a:r>
            <a:endParaRPr sz="1000"/>
          </a:p>
        </p:txBody>
      </p:sp>
      <p:sp>
        <p:nvSpPr>
          <p:cNvPr id="132" name="Google Shape;132;p21"/>
          <p:cNvSpPr txBox="1"/>
          <p:nvPr/>
        </p:nvSpPr>
        <p:spPr>
          <a:xfrm>
            <a:off x="8882400" y="4743300"/>
            <a:ext cx="2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9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Microsoft Office PowerPoint</Application>
  <PresentationFormat>On-screen Show (16:9)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Oswald</vt:lpstr>
      <vt:lpstr>Average</vt:lpstr>
      <vt:lpstr>Arial</vt:lpstr>
      <vt:lpstr>Slate</vt:lpstr>
      <vt:lpstr>United Kingdom Economic Outlook</vt:lpstr>
      <vt:lpstr>Table of Contents</vt:lpstr>
      <vt:lpstr> National Income and Growth           </vt:lpstr>
      <vt:lpstr>Labor Market Conditions</vt:lpstr>
      <vt:lpstr>Labor Market Conditions </vt:lpstr>
      <vt:lpstr>Labor Market Conditions</vt:lpstr>
      <vt:lpstr>Price Market and Inflation</vt:lpstr>
      <vt:lpstr>Money and Interest Rates</vt:lpstr>
      <vt:lpstr>Financial Markets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Kingdom Economic Outlook</dc:title>
  <cp:lastModifiedBy>MyaKay Bartman25</cp:lastModifiedBy>
  <cp:revision>1</cp:revision>
  <dcterms:modified xsi:type="dcterms:W3CDTF">2022-03-20T22:25:15Z</dcterms:modified>
</cp:coreProperties>
</file>