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0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6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41042-E462-406F-9084-9F19B82A76E3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46CD-E934-48AE-B183-7FF83AF6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1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5AF1-0C38-43AA-9FAB-67C15665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9492" y="1325880"/>
            <a:ext cx="3354807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EBEBEB"/>
                </a:solidFill>
              </a:rPr>
              <a:t>Economic Outlook: Italy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78BE-D962-4A90-A190-9C09A711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492" y="4588329"/>
            <a:ext cx="3354807" cy="1629591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- Sebastian rodriguez 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3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lag Day in Italy in 2023 | There is a Day for that!">
            <a:extLst>
              <a:ext uri="{FF2B5EF4-FFF2-40B4-BE49-F238E27FC236}">
                <a16:creationId xmlns:a16="http://schemas.microsoft.com/office/drawing/2014/main" id="{9D0204D9-202A-49B1-B9D8-C3694DBDF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7253" y="1638799"/>
            <a:ext cx="5307644" cy="35319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6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627F7-D74E-4789-822E-E439BF31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8100-9A4D-4A3A-B669-356D153E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Italian Currency……………………………………………………………3</a:t>
            </a:r>
          </a:p>
          <a:p>
            <a:r>
              <a:rPr lang="en-US" dirty="0"/>
              <a:t>Population …………………………………………………………………4</a:t>
            </a:r>
          </a:p>
          <a:p>
            <a:r>
              <a:rPr lang="en-US" dirty="0"/>
              <a:t>Real GDP …………………………………………………………………..5</a:t>
            </a:r>
          </a:p>
          <a:p>
            <a:r>
              <a:rPr lang="en-US" dirty="0"/>
              <a:t>Real GDP Per Capita and inflation Rate ……………………………6</a:t>
            </a:r>
          </a:p>
          <a:p>
            <a:r>
              <a:rPr lang="en-US" dirty="0"/>
              <a:t>Employment and Unemployment Rate……………………………..7</a:t>
            </a:r>
          </a:p>
          <a:p>
            <a:r>
              <a:rPr lang="en-US" dirty="0"/>
              <a:t>Interest Rate and Public Spending ……………………………….....8</a:t>
            </a:r>
          </a:p>
          <a:p>
            <a:r>
              <a:rPr lang="en-US" dirty="0"/>
              <a:t>Work Cited ……………………………………………………………….8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60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859E-9A2E-4A8B-84E5-F4469905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Italian Currency </a:t>
            </a:r>
          </a:p>
        </p:txBody>
      </p:sp>
      <p:pic>
        <p:nvPicPr>
          <p:cNvPr id="2050" name="Picture 2" descr="Italian lira - Wikipedia">
            <a:extLst>
              <a:ext uri="{FF2B5EF4-FFF2-40B4-BE49-F238E27FC236}">
                <a16:creationId xmlns:a16="http://schemas.microsoft.com/office/drawing/2014/main" id="{47F01709-135C-490B-99B1-52837572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2385341"/>
            <a:ext cx="5451627" cy="35299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10EFB37-8F63-25F8-8EA0-E507C29D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 dirty="0"/>
              <a:t>Italy is part of the European central bank. They also use Euros as their country's currency. </a:t>
            </a:r>
          </a:p>
          <a:p>
            <a:endParaRPr lang="en-US" dirty="0"/>
          </a:p>
          <a:p>
            <a:r>
              <a:rPr lang="en-US" dirty="0"/>
              <a:t>Every Euro is equivalent to $1.10 US dollars. </a:t>
            </a:r>
          </a:p>
        </p:txBody>
      </p:sp>
    </p:spTree>
    <p:extLst>
      <p:ext uri="{BB962C8B-B14F-4D97-AF65-F5344CB8AC3E}">
        <p14:creationId xmlns:p14="http://schemas.microsoft.com/office/powerpoint/2010/main" val="6598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56D1-ED6E-4297-865B-FFDBFAA8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en-US" dirty="0"/>
              <a:t>Population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2AA88F3-546B-4DDC-84DD-98B2F92685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9C831E-B173-E767-AC2D-8603774F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en-US" dirty="0"/>
              <a:t>Italian Population in comparison to the US</a:t>
            </a:r>
          </a:p>
          <a:p>
            <a:pPr>
              <a:buFontTx/>
              <a:buChar char="-"/>
            </a:pPr>
            <a:r>
              <a:rPr lang="en-US" dirty="0"/>
              <a:t>As of 2022 Italy has a population of 60,262, 770</a:t>
            </a:r>
          </a:p>
          <a:p>
            <a:pPr>
              <a:buFontTx/>
              <a:buChar char="-"/>
            </a:pPr>
            <a:r>
              <a:rPr lang="en-US" dirty="0"/>
              <a:t>Which is a .17% decrease in annual growth rate </a:t>
            </a:r>
          </a:p>
          <a:p>
            <a:pPr>
              <a:buFontTx/>
              <a:buChar char="-"/>
            </a:pPr>
            <a:r>
              <a:rPr lang="en-US" dirty="0"/>
              <a:t>Us population currently is 334,805, 269 which is an .57% increase within the year. 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EEF2D2E-FF8B-41CC-BAEF-6165206CB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r="2" b="2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124EB-4867-4DC8-9BDA-7402DC4C0C31}"/>
              </a:ext>
            </a:extLst>
          </p:cNvPr>
          <p:cNvSpPr txBox="1"/>
          <p:nvPr/>
        </p:nvSpPr>
        <p:spPr>
          <a:xfrm>
            <a:off x="6610349" y="6248398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https://www.macrotrends.net/countries/USA/united-states/population</a:t>
            </a:r>
          </a:p>
        </p:txBody>
      </p:sp>
    </p:spTree>
    <p:extLst>
      <p:ext uri="{BB962C8B-B14F-4D97-AF65-F5344CB8AC3E}">
        <p14:creationId xmlns:p14="http://schemas.microsoft.com/office/powerpoint/2010/main" val="376838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1DB4-0653-40A4-9021-72CB1F4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en-US" dirty="0"/>
              <a:t>Real GDP: Italy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49384E3-BDC3-4E08-966D-0E043C210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1" r="2" b="22307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4D4540-0241-86A3-B333-3A7B7AD6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en-US" dirty="0"/>
              <a:t>As of 2022 the Italian GDP was a total of 1.889 Trillion. </a:t>
            </a:r>
          </a:p>
          <a:p>
            <a:r>
              <a:rPr lang="en-US" dirty="0"/>
              <a:t>The GDP growth as of 2020 was a decrease of 8.939 %. </a:t>
            </a:r>
          </a:p>
        </p:txBody>
      </p:sp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2B50E71-8ACD-415C-B5D4-5498998590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 r="2" b="8791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DBB5E-7443-4B02-95F8-205F577D6CA4}"/>
              </a:ext>
            </a:extLst>
          </p:cNvPr>
          <p:cNvSpPr txBox="1"/>
          <p:nvPr/>
        </p:nvSpPr>
        <p:spPr>
          <a:xfrm>
            <a:off x="5962023" y="6355079"/>
            <a:ext cx="573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https://data.worldbank.org/indicator/NY.GDP.MKTP.CD?end=2020&amp;locations=IT&amp;start=1960&amp;view</a:t>
            </a:r>
            <a:r>
              <a:rPr lang="en-US" dirty="0"/>
              <a:t>=chart</a:t>
            </a:r>
          </a:p>
        </p:txBody>
      </p:sp>
    </p:spTree>
    <p:extLst>
      <p:ext uri="{BB962C8B-B14F-4D97-AF65-F5344CB8AC3E}">
        <p14:creationId xmlns:p14="http://schemas.microsoft.com/office/powerpoint/2010/main" val="8396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A3D-67F1-4963-B9BD-609E54E9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Real GDP Per Capita and inflation rate 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43FF3D4-6D92-4764-BFAD-0F9778E1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688303"/>
            <a:ext cx="5449471" cy="260212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FF04C5-1128-530C-3798-A578F0BC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The Real GDP per capita in Italy was a total of 32043. 91 USD. </a:t>
            </a:r>
          </a:p>
          <a:p>
            <a:r>
              <a:rPr lang="en-US" dirty="0"/>
              <a:t>For inflation rate we see a 6.7% increase as of march of this year. This is up from the expected 6.3% increase.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93C33BF-87E3-456D-876F-113755542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0" y="3545752"/>
            <a:ext cx="5449471" cy="268386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3E247-F39C-48E4-8F87-EAFB1C6B257C}"/>
              </a:ext>
            </a:extLst>
          </p:cNvPr>
          <p:cNvSpPr txBox="1"/>
          <p:nvPr/>
        </p:nvSpPr>
        <p:spPr>
          <a:xfrm>
            <a:off x="6260123" y="6236674"/>
            <a:ext cx="6229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https://tradingeconomics.com/italy/gdp-per-capita</a:t>
            </a:r>
          </a:p>
        </p:txBody>
      </p:sp>
    </p:spTree>
    <p:extLst>
      <p:ext uri="{BB962C8B-B14F-4D97-AF65-F5344CB8AC3E}">
        <p14:creationId xmlns:p14="http://schemas.microsoft.com/office/powerpoint/2010/main" val="53354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7861-9B46-4998-B4D9-3B2BBCB7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Unemployment and employment rate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067D9E9-0EBC-4E13-8B45-5A87478F8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12855"/>
          <a:stretch/>
        </p:blipFill>
        <p:spPr>
          <a:xfrm>
            <a:off x="1106423" y="2052917"/>
            <a:ext cx="4987988" cy="204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F44F462-078F-4DD5-9BEB-A4B134335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1" b="13394"/>
          <a:stretch/>
        </p:blipFill>
        <p:spPr>
          <a:xfrm>
            <a:off x="1106423" y="4203998"/>
            <a:ext cx="4987988" cy="204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C524B1-E1CE-4D6B-38C9-597BC80F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283" y="2052918"/>
            <a:ext cx="3287570" cy="4195481"/>
          </a:xfrm>
        </p:spPr>
        <p:txBody>
          <a:bodyPr>
            <a:normAutofit/>
          </a:bodyPr>
          <a:lstStyle/>
          <a:p>
            <a:r>
              <a:rPr lang="en-US" dirty="0"/>
              <a:t>The Unemployment lowered to 8.5% which was the lowest since May of 2020</a:t>
            </a:r>
          </a:p>
          <a:p>
            <a:r>
              <a:rPr lang="en-US" dirty="0"/>
              <a:t>Employment rate increase to 59.60%</a:t>
            </a:r>
          </a:p>
          <a:p>
            <a:r>
              <a:rPr lang="en-US" dirty="0"/>
              <a:t>Within this increase there were an extra 81 thousand people added to the workforce.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B156C-8946-4D24-B0BA-8609F1957234}"/>
              </a:ext>
            </a:extLst>
          </p:cNvPr>
          <p:cNvSpPr txBox="1"/>
          <p:nvPr/>
        </p:nvSpPr>
        <p:spPr>
          <a:xfrm flipH="1">
            <a:off x="1152142" y="6355079"/>
            <a:ext cx="48567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https://tradingeconomics.com/italy/unemployment-rate</a:t>
            </a:r>
          </a:p>
        </p:txBody>
      </p:sp>
    </p:spTree>
    <p:extLst>
      <p:ext uri="{BB962C8B-B14F-4D97-AF65-F5344CB8AC3E}">
        <p14:creationId xmlns:p14="http://schemas.microsoft.com/office/powerpoint/2010/main" val="107429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8CAC-9C14-4237-AAF9-04B16608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en-US" dirty="0"/>
              <a:t>Interest Rate and Public Spending 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4BB0C0-1DEC-4001-9A1E-363D8AC7A3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9" r="2" b="80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860F46-D58F-E654-2B1D-6E72BE35A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en-US" dirty="0"/>
              <a:t>For public spending we see there was a total of 892.92 billion euros in revenue. The total spending came out to be 980.93 billion euros. </a:t>
            </a:r>
          </a:p>
          <a:p>
            <a:r>
              <a:rPr lang="en-US" dirty="0"/>
              <a:t>Interest rate is controlled by the European central bank.  We see that in 2020 interest rates were at 1.147%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6D05B97-77B8-4C8A-8222-4316B35955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" r="2" b="6334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00E52-B06B-4A98-BD1E-1499A2784D9A}"/>
              </a:ext>
            </a:extLst>
          </p:cNvPr>
          <p:cNvSpPr txBox="1"/>
          <p:nvPr/>
        </p:nvSpPr>
        <p:spPr>
          <a:xfrm>
            <a:off x="6094411" y="6278543"/>
            <a:ext cx="5832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https://www.statista.com/statistics/275319/government-revenue-and-spending-in-italy/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967A5-63EA-49BE-975A-28386CD1E255}"/>
              </a:ext>
            </a:extLst>
          </p:cNvPr>
          <p:cNvSpPr txBox="1"/>
          <p:nvPr/>
        </p:nvSpPr>
        <p:spPr>
          <a:xfrm>
            <a:off x="6179736" y="6524764"/>
            <a:ext cx="6012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https://data.worldbank.org/indicator/FR.INR.RINR?locations=IT</a:t>
            </a:r>
          </a:p>
        </p:txBody>
      </p:sp>
    </p:spTree>
    <p:extLst>
      <p:ext uri="{BB962C8B-B14F-4D97-AF65-F5344CB8AC3E}">
        <p14:creationId xmlns:p14="http://schemas.microsoft.com/office/powerpoint/2010/main" val="148112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D8A1-797A-40C4-AD16-25CE35A9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5C46-08F5-403A-A30B-DAEFB217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i="1" dirty="0">
                <a:effectLst/>
              </a:rPr>
              <a:t>GDP (current US$) - </a:t>
            </a:r>
            <a:r>
              <a:rPr lang="en-US" sz="1100" i="1" dirty="0" err="1">
                <a:effectLst/>
              </a:rPr>
              <a:t>italy</a:t>
            </a:r>
            <a:r>
              <a:rPr lang="en-US" sz="1100" dirty="0">
                <a:effectLst/>
              </a:rPr>
              <a:t>. Data. (n.d.). Retrieved April 3, 2022, from https://data.worldbank.org/indicator/NY.GDP.MKTP.CD?end=2020&amp;locations=IT&amp;start=1960&amp;view=chart </a:t>
            </a:r>
          </a:p>
          <a:p>
            <a:r>
              <a:rPr lang="en-US" sz="1100" i="1" dirty="0">
                <a:effectLst/>
              </a:rPr>
              <a:t>GDP growth (annual %) - </a:t>
            </a:r>
            <a:r>
              <a:rPr lang="en-US" sz="1100" i="1" dirty="0" err="1">
                <a:effectLst/>
              </a:rPr>
              <a:t>italy</a:t>
            </a:r>
            <a:r>
              <a:rPr lang="en-US" sz="1100" dirty="0">
                <a:effectLst/>
              </a:rPr>
              <a:t>. Data. (n.d.). Retrieved April 3, 2022, from https://data.worldbank.org/indicator/NY.GDP.MKTP.KD.ZG?locations=IT </a:t>
            </a:r>
          </a:p>
          <a:p>
            <a:r>
              <a:rPr lang="en-US" sz="1100" i="1" dirty="0">
                <a:effectLst/>
              </a:rPr>
              <a:t>Italy GDP per CAPITA2021 data - 2022 forecast - 1960-2020 historical - chart - news</a:t>
            </a:r>
            <a:r>
              <a:rPr lang="en-US" sz="1100" dirty="0">
                <a:effectLst/>
              </a:rPr>
              <a:t>. Italy GDP per capita - 2021 Data - 2022 Forecast - 1960-2020 Historical - Chart - News. (n.d.). Retrieved April 3, 2022, from https://tradingeconomics.com/italy/gdp-per-capita </a:t>
            </a:r>
          </a:p>
          <a:p>
            <a:r>
              <a:rPr lang="en-US" sz="1100" i="1" dirty="0">
                <a:effectLst/>
              </a:rPr>
              <a:t>Italy population growth rate 1950-2022</a:t>
            </a:r>
            <a:r>
              <a:rPr lang="en-US" sz="1100" dirty="0">
                <a:effectLst/>
              </a:rPr>
              <a:t>. </a:t>
            </a:r>
            <a:r>
              <a:rPr lang="en-US" sz="1100" dirty="0" err="1">
                <a:effectLst/>
              </a:rPr>
              <a:t>MacroTrends</a:t>
            </a:r>
            <a:r>
              <a:rPr lang="en-US" sz="1100" dirty="0">
                <a:effectLst/>
              </a:rPr>
              <a:t>. (n.d.). Retrieved April 3, 2022, from https://www.macrotrends.net/countries/ITA/italy/population-growth-rate </a:t>
            </a:r>
          </a:p>
          <a:p>
            <a:r>
              <a:rPr lang="en-US" sz="1100" dirty="0">
                <a:effectLst/>
              </a:rPr>
              <a:t>O'Neill, A. (2021, November 24). </a:t>
            </a:r>
            <a:r>
              <a:rPr lang="en-US" sz="1100" i="1" dirty="0">
                <a:effectLst/>
              </a:rPr>
              <a:t>Italy: Government revenue and spending 2026</a:t>
            </a:r>
            <a:r>
              <a:rPr lang="en-US" sz="1100" dirty="0">
                <a:effectLst/>
              </a:rPr>
              <a:t>. Statista. Retrieved April 3, 2022, from https://www.statista.com/statistics/275319/government-revenue-and-spending-in-italy/ </a:t>
            </a:r>
          </a:p>
          <a:p>
            <a:r>
              <a:rPr lang="en-US" sz="1100" i="1" dirty="0">
                <a:effectLst/>
              </a:rPr>
              <a:t>Real interest rate (%) - </a:t>
            </a:r>
            <a:r>
              <a:rPr lang="en-US" sz="1100" i="1" dirty="0" err="1">
                <a:effectLst/>
              </a:rPr>
              <a:t>italy</a:t>
            </a:r>
            <a:r>
              <a:rPr lang="en-US" sz="1100" dirty="0">
                <a:effectLst/>
              </a:rPr>
              <a:t>. Data. (n.d.). Retrieved April 3, 2022, from https://data.worldbank.org/indicator/FR.INR.RINR?locations=IT </a:t>
            </a:r>
          </a:p>
          <a:p>
            <a:r>
              <a:rPr lang="en-US" sz="1100" i="1" dirty="0">
                <a:effectLst/>
              </a:rPr>
              <a:t>U.S. population 1950-2022</a:t>
            </a:r>
            <a:r>
              <a:rPr lang="en-US" sz="1100" dirty="0">
                <a:effectLst/>
              </a:rPr>
              <a:t>. </a:t>
            </a:r>
            <a:r>
              <a:rPr lang="en-US" sz="1100" dirty="0" err="1">
                <a:effectLst/>
              </a:rPr>
              <a:t>MacroTrends</a:t>
            </a:r>
            <a:r>
              <a:rPr lang="en-US" sz="1100" dirty="0">
                <a:effectLst/>
              </a:rPr>
              <a:t>. (n.d.). Retrieved April 3, 2022, from https://www.macrotrends.net/countries/USA/united-states/population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614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</TotalTime>
  <Words>703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Economic Outlook: Italy </vt:lpstr>
      <vt:lpstr>Table of Contents </vt:lpstr>
      <vt:lpstr>Italian Currency </vt:lpstr>
      <vt:lpstr>Population </vt:lpstr>
      <vt:lpstr>Real GDP: Italy </vt:lpstr>
      <vt:lpstr>Real GDP Per Capita and inflation rate  </vt:lpstr>
      <vt:lpstr>Unemployment and employment rate </vt:lpstr>
      <vt:lpstr>Interest Rate and Public Spending 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Outlook: Italy</dc:title>
  <dc:creator>sebastian rodriguez</dc:creator>
  <cp:lastModifiedBy>sebastian rodriguez</cp:lastModifiedBy>
  <cp:revision>3</cp:revision>
  <dcterms:created xsi:type="dcterms:W3CDTF">2022-04-03T19:16:14Z</dcterms:created>
  <dcterms:modified xsi:type="dcterms:W3CDTF">2022-04-04T03:04:19Z</dcterms:modified>
</cp:coreProperties>
</file>