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59" r:id="rId6"/>
    <p:sldId id="260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B99C9-D0BF-44E1-B2B5-1738C613312E}" v="41" dt="2020-03-24T03:28:3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 analysis for </a:t>
            </a:r>
            <a:r>
              <a:rPr lang="en-US" dirty="0" err="1"/>
              <a:t>frito</a:t>
            </a:r>
            <a:r>
              <a:rPr lang="en-US" dirty="0"/>
              <a:t> 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Brian Gaither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D45-E252-491B-BCFD-E8F128FA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5C31-3D2E-4089-9CFE-99DA5ED9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0876"/>
            <a:ext cx="11029615" cy="882141"/>
          </a:xfrm>
        </p:spPr>
        <p:txBody>
          <a:bodyPr>
            <a:normAutofit/>
          </a:bodyPr>
          <a:lstStyle/>
          <a:p>
            <a:r>
              <a:rPr lang="en-US" dirty="0"/>
              <a:t>Plotting helps us evaluate relationships in the data with Monthly Income</a:t>
            </a:r>
          </a:p>
          <a:p>
            <a:pPr lvl="1"/>
            <a:r>
              <a:rPr lang="en-US" dirty="0"/>
              <a:t>The pair plots indicate Age, Total Working Years, Years at Company and Years in Current Role are highest correlated with Monthly Income</a:t>
            </a:r>
          </a:p>
          <a:p>
            <a:pPr lvl="1"/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FC8A417-C8C1-4A87-B61C-5A9C17793B7F}"/>
              </a:ext>
            </a:extLst>
          </p:cNvPr>
          <p:cNvSpPr/>
          <p:nvPr/>
        </p:nvSpPr>
        <p:spPr>
          <a:xfrm>
            <a:off x="11660558" y="4972658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BA0CE60-1872-4BC6-9482-7A1001F890A6}"/>
              </a:ext>
            </a:extLst>
          </p:cNvPr>
          <p:cNvSpPr/>
          <p:nvPr/>
        </p:nvSpPr>
        <p:spPr>
          <a:xfrm>
            <a:off x="11689863" y="3997884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F9B8473-1995-4DB2-98F8-A9020563F757}"/>
              </a:ext>
            </a:extLst>
          </p:cNvPr>
          <p:cNvSpPr/>
          <p:nvPr/>
        </p:nvSpPr>
        <p:spPr>
          <a:xfrm>
            <a:off x="5835557" y="3110566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A0A72CC-0BC3-4750-A337-E542C69F6920}"/>
              </a:ext>
            </a:extLst>
          </p:cNvPr>
          <p:cNvSpPr/>
          <p:nvPr/>
        </p:nvSpPr>
        <p:spPr>
          <a:xfrm>
            <a:off x="11660557" y="5879360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FB9AD-09EE-4315-817E-91A48A25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8" y="2955156"/>
            <a:ext cx="5468112" cy="3688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B4BC4-22FC-48AD-874F-AAA2D407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446" y="2955156"/>
            <a:ext cx="5468112" cy="36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D45-E252-491B-BCFD-E8F128FA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5C31-3D2E-4089-9CFE-99DA5ED9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0876"/>
            <a:ext cx="11029615" cy="882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Plotting helps us evaluate relationships in the data with Monthly Income</a:t>
            </a:r>
          </a:p>
          <a:p>
            <a:pPr lvl="1"/>
            <a:r>
              <a:rPr lang="en-US" dirty="0"/>
              <a:t>With our reduced highly correlated variables, there was evidence that we needed to log transform Monthly Income</a:t>
            </a:r>
          </a:p>
          <a:p>
            <a:pPr lvl="1"/>
            <a:r>
              <a:rPr lang="en-US" dirty="0"/>
              <a:t>Here we see the correlation with our variables of interest after performing the log transformation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6DC0F-D423-41ED-81C1-19B1E03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8" y="2684433"/>
            <a:ext cx="6667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BB55-9062-4DEF-9527-C3A40C8C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FD77-ADE6-4EB3-B3EA-2FEEBC85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467886" cy="3634486"/>
          </a:xfrm>
        </p:spPr>
        <p:txBody>
          <a:bodyPr anchor="t"/>
          <a:lstStyle/>
          <a:p>
            <a:r>
              <a:rPr lang="en-US" dirty="0"/>
              <a:t>Simple model using Total Working Years with a quadratic term for Total Working Years along with Job Role proved to be the best model</a:t>
            </a:r>
          </a:p>
          <a:p>
            <a:r>
              <a:rPr lang="en-US" dirty="0"/>
              <a:t>The quadratic term was to address the curve in the relationship with log(Monthly Income)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4ADC0-8629-4EFD-B847-41CF74AE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167784"/>
            <a:ext cx="6629400" cy="4143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40B31-07E1-4EB9-B550-44631E2C78E6}"/>
              </a:ext>
            </a:extLst>
          </p:cNvPr>
          <p:cNvSpPr/>
          <p:nvPr/>
        </p:nvSpPr>
        <p:spPr>
          <a:xfrm>
            <a:off x="7073660" y="5374257"/>
            <a:ext cx="1190446" cy="6987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89986B7-288E-4407-9D1D-C9C721C092E1}"/>
              </a:ext>
            </a:extLst>
          </p:cNvPr>
          <p:cNvSpPr/>
          <p:nvPr/>
        </p:nvSpPr>
        <p:spPr>
          <a:xfrm>
            <a:off x="6927011" y="6312022"/>
            <a:ext cx="2458529" cy="276045"/>
          </a:xfrm>
          <a:prstGeom prst="wedgeRoundRectCallout">
            <a:avLst>
              <a:gd name="adj1" fmla="val -26096"/>
              <a:gd name="adj2" fmla="val -134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curve</a:t>
            </a:r>
          </a:p>
        </p:txBody>
      </p:sp>
    </p:spTree>
    <p:extLst>
      <p:ext uri="{BB962C8B-B14F-4D97-AF65-F5344CB8AC3E}">
        <p14:creationId xmlns:p14="http://schemas.microsoft.com/office/powerpoint/2010/main" val="183601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346895-FDA6-47D0-90AE-1DA5B14C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Linear regression model results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A7A734-70D3-42A5-BEDE-A327AFC8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t"/>
          <a:lstStyle/>
          <a:p>
            <a:r>
              <a:rPr lang="en-US" dirty="0"/>
              <a:t>All coefficients are extremely significant</a:t>
            </a:r>
          </a:p>
          <a:p>
            <a:pPr lvl="1"/>
            <a:r>
              <a:rPr lang="en-US" dirty="0"/>
              <a:t>Only exception are two levels of </a:t>
            </a:r>
            <a:r>
              <a:rPr lang="en-US" dirty="0" err="1"/>
              <a:t>JobRole</a:t>
            </a:r>
            <a:endParaRPr lang="en-US" dirty="0"/>
          </a:p>
          <a:p>
            <a:pPr lvl="2"/>
            <a:r>
              <a:rPr lang="en-US" dirty="0"/>
              <a:t>Manufacturing Director</a:t>
            </a:r>
          </a:p>
          <a:p>
            <a:pPr lvl="2"/>
            <a:r>
              <a:rPr lang="en-US" dirty="0"/>
              <a:t>Sales Executive</a:t>
            </a:r>
          </a:p>
          <a:p>
            <a:r>
              <a:rPr lang="en-US" dirty="0"/>
              <a:t>Adjusted R-Squared:  0.7997</a:t>
            </a:r>
          </a:p>
          <a:p>
            <a:r>
              <a:rPr lang="en-US" dirty="0"/>
              <a:t>RMSE = 0.281</a:t>
            </a:r>
          </a:p>
          <a:p>
            <a:pPr lvl="2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FDC00-DA44-4F14-A37E-D1117B23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39" y="2240073"/>
            <a:ext cx="5194769" cy="3608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33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C068-2454-4070-B850-840A9EF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8C0B-4CF4-4557-97EB-34CE760F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17582" cy="3634486"/>
          </a:xfrm>
        </p:spPr>
        <p:txBody>
          <a:bodyPr anchor="t"/>
          <a:lstStyle/>
          <a:p>
            <a:r>
              <a:rPr lang="en-US" dirty="0"/>
              <a:t>Plotting several of the salaries by job role we can see how the model predicts salary by total working years</a:t>
            </a:r>
          </a:p>
          <a:p>
            <a:r>
              <a:rPr lang="en-US" dirty="0"/>
              <a:t>Red line is the prediction line</a:t>
            </a:r>
          </a:p>
          <a:p>
            <a:r>
              <a:rPr lang="en-US" dirty="0"/>
              <a:t>Visually, the model appears to fit the curve quite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44B78-B508-4F19-AAFF-8DA57762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58" y="1890877"/>
            <a:ext cx="2743200" cy="1692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842DD-1026-41C4-BB49-CF0C3B150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637" y="1890876"/>
            <a:ext cx="2743200" cy="1731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26B3D-B20D-40F9-B248-8AB0F190D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58" y="3622777"/>
            <a:ext cx="2743200" cy="168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BDD60-1135-49CD-AADA-6CB7AF0FA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637" y="3622777"/>
            <a:ext cx="2743200" cy="1672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8A33A-44B5-4270-9B69-D2D26DB3D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358" y="5295760"/>
            <a:ext cx="2743200" cy="1692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BF0FC-42E2-4A0B-8D79-D092288F2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637" y="5313599"/>
            <a:ext cx="2743200" cy="1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72F-81D5-4AF7-B274-406F08E3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CE39-1131-4150-BD04-2EBE0011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726304" cy="3634486"/>
          </a:xfrm>
        </p:spPr>
        <p:txBody>
          <a:bodyPr anchor="t"/>
          <a:lstStyle/>
          <a:p>
            <a:r>
              <a:rPr lang="en-US" dirty="0"/>
              <a:t>The residuals by Total Working Years indicates constant variance which is what we want</a:t>
            </a:r>
          </a:p>
          <a:p>
            <a:r>
              <a:rPr lang="en-US" dirty="0"/>
              <a:t>The residuals by Fitted Values indicates no pattern (random cloud) which is what we want to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DC3E6-CE9B-40FF-81D3-6D17F4FC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23" y="702156"/>
            <a:ext cx="5310665" cy="309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C0D60-9403-42FE-BF87-A3AF7393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24" y="3827814"/>
            <a:ext cx="5312664" cy="3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7483-BD4D-4ABE-8B2F-31F00A8A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077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448E-5F79-4899-93E3-962C31F0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B513-B171-48C4-AB9F-6D8EA69A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4845"/>
            <a:ext cx="11029615" cy="421831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Classification of Attrition</a:t>
            </a:r>
          </a:p>
          <a:p>
            <a:pPr lvl="1"/>
            <a:r>
              <a:rPr lang="en-US" dirty="0"/>
              <a:t>I’ve demonstrated that is possible to classify employees based on likelihood of attrition with a model that has</a:t>
            </a:r>
          </a:p>
          <a:p>
            <a:pPr lvl="2"/>
            <a:r>
              <a:rPr lang="en-US" dirty="0"/>
              <a:t>Accuracy:  0.7973</a:t>
            </a:r>
          </a:p>
          <a:p>
            <a:pPr lvl="2"/>
            <a:r>
              <a:rPr lang="en-US" dirty="0"/>
              <a:t>Sensitivity:  0.6552</a:t>
            </a:r>
          </a:p>
          <a:p>
            <a:pPr lvl="2"/>
            <a:r>
              <a:rPr lang="en-US" dirty="0"/>
              <a:t>Specificity:  0.8077</a:t>
            </a:r>
          </a:p>
          <a:p>
            <a:pPr lvl="1"/>
            <a:r>
              <a:rPr lang="en-US" dirty="0"/>
              <a:t>There does appear to be a pattern of high turnover in the following job roles:</a:t>
            </a:r>
          </a:p>
          <a:p>
            <a:pPr lvl="2"/>
            <a:r>
              <a:rPr lang="en-US" dirty="0"/>
              <a:t>Sales Representative</a:t>
            </a:r>
          </a:p>
          <a:p>
            <a:pPr lvl="2"/>
            <a:r>
              <a:rPr lang="en-US" dirty="0"/>
              <a:t>Human Resources</a:t>
            </a:r>
          </a:p>
          <a:p>
            <a:pPr lvl="2"/>
            <a:r>
              <a:rPr lang="en-US" dirty="0"/>
              <a:t>Laboratory  Technician</a:t>
            </a:r>
          </a:p>
          <a:p>
            <a:r>
              <a:rPr lang="en-US" dirty="0"/>
              <a:t>Prediction of Monthly Income</a:t>
            </a:r>
          </a:p>
          <a:p>
            <a:pPr lvl="1"/>
            <a:r>
              <a:rPr lang="en-US" dirty="0"/>
              <a:t>I’ve demonstrated that it’s possible to predict monthly income using only Total Working Years and Job Role with a quadratic term for Total Working Years</a:t>
            </a:r>
          </a:p>
          <a:p>
            <a:pPr lvl="2"/>
            <a:r>
              <a:rPr lang="en-US" dirty="0"/>
              <a:t>Adjusted R-Squared:  0.7997</a:t>
            </a:r>
          </a:p>
          <a:p>
            <a:pPr lvl="2"/>
            <a:r>
              <a:rPr lang="en-US" dirty="0"/>
              <a:t>RMSE:  0.281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6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550F4-8654-40B5-97F4-E542DCB1F3E5}"/>
              </a:ext>
            </a:extLst>
          </p:cNvPr>
          <p:cNvSpPr txBox="1"/>
          <p:nvPr/>
        </p:nvSpPr>
        <p:spPr>
          <a:xfrm>
            <a:off x="4818182" y="3075057"/>
            <a:ext cx="2555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258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81B8-83F7-4E1B-B2FD-398FEFB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8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950-C3E4-42FF-9D37-412E87F7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C14A-FBFF-4213-8F03-F715031E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Data Description</a:t>
            </a:r>
          </a:p>
          <a:p>
            <a:r>
              <a:rPr lang="en-US" sz="2000" b="1" dirty="0"/>
              <a:t>Attrition Classification</a:t>
            </a:r>
          </a:p>
          <a:p>
            <a:pPr lvl="1"/>
            <a:r>
              <a:rPr lang="en-US" sz="1800" dirty="0"/>
              <a:t>Questions of Interest:  </a:t>
            </a:r>
          </a:p>
          <a:p>
            <a:pPr marL="972900" lvl="2" indent="-342900">
              <a:buFont typeface="+mj-lt"/>
              <a:buAutoNum type="arabicPeriod"/>
            </a:pPr>
            <a:r>
              <a:rPr lang="en-US" sz="1600" dirty="0"/>
              <a:t>Can we classify employees based on whether they are likely to quit or not?</a:t>
            </a:r>
          </a:p>
          <a:p>
            <a:pPr marL="972900" lvl="2" indent="-342900">
              <a:buFont typeface="+mj-lt"/>
              <a:buAutoNum type="arabicPeriod"/>
            </a:pPr>
            <a:r>
              <a:rPr lang="en-US" sz="1600" dirty="0"/>
              <a:t>Do we observe attrition patterns based on Job Role?</a:t>
            </a:r>
          </a:p>
          <a:p>
            <a:r>
              <a:rPr lang="en-US" sz="2000" b="1" dirty="0"/>
              <a:t>Monthly Income Prediction</a:t>
            </a:r>
          </a:p>
          <a:p>
            <a:pPr lvl="1"/>
            <a:r>
              <a:rPr lang="en-US" sz="1800" dirty="0"/>
              <a:t>Question of Interest</a:t>
            </a:r>
          </a:p>
          <a:p>
            <a:pPr marL="972900" lvl="2" indent="-342900">
              <a:buFont typeface="+mj-lt"/>
              <a:buAutoNum type="arabicPeriod"/>
            </a:pPr>
            <a:r>
              <a:rPr lang="en-US" sz="1600" dirty="0"/>
              <a:t>Can we predict Monthly Income based on various employee attributes?</a:t>
            </a:r>
          </a:p>
        </p:txBody>
      </p:sp>
    </p:spTree>
    <p:extLst>
      <p:ext uri="{BB962C8B-B14F-4D97-AF65-F5344CB8AC3E}">
        <p14:creationId xmlns:p14="http://schemas.microsoft.com/office/powerpoint/2010/main" val="79563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103A-0A38-4B85-B73C-C7A3F3C4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BFC7D-2D80-4D7B-A3DD-4D22B1E2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47" y="2034395"/>
            <a:ext cx="8873706" cy="44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8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7E6F-7218-4057-B337-0FE1C4F2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C585-5827-4461-9F77-2FB3C034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have been provided 870 employee records with 36 columns</a:t>
            </a:r>
          </a:p>
          <a:p>
            <a:r>
              <a:rPr lang="en-US" dirty="0"/>
              <a:t>For the purposes of classification of whether or not an employee is likely to quit, we use the column “Attrition”</a:t>
            </a:r>
          </a:p>
          <a:p>
            <a:pPr lvl="1"/>
            <a:r>
              <a:rPr lang="en-US" dirty="0"/>
              <a:t>The dataset is unbalanced based on Attrition:</a:t>
            </a:r>
          </a:p>
          <a:p>
            <a:pPr lvl="2"/>
            <a:r>
              <a:rPr lang="en-US" dirty="0"/>
              <a:t>No: 730 records</a:t>
            </a:r>
          </a:p>
          <a:p>
            <a:pPr lvl="2"/>
            <a:r>
              <a:rPr lang="en-US" dirty="0"/>
              <a:t>Yes:  140 records</a:t>
            </a:r>
          </a:p>
          <a:p>
            <a:pPr lvl="1"/>
            <a:r>
              <a:rPr lang="en-US" dirty="0"/>
              <a:t>For modeling, we have balanced the data by </a:t>
            </a:r>
            <a:r>
              <a:rPr lang="en-US" dirty="0" err="1"/>
              <a:t>downsampling</a:t>
            </a:r>
            <a:r>
              <a:rPr lang="en-US" dirty="0"/>
              <a:t> such that we have an equal number (140) of records for each classification</a:t>
            </a:r>
          </a:p>
          <a:p>
            <a:r>
              <a:rPr lang="en-US" dirty="0"/>
              <a:t>We have several other variables such as: Age, Business Travel, </a:t>
            </a:r>
            <a:r>
              <a:rPr lang="en-US" dirty="0" err="1"/>
              <a:t>DailyRate</a:t>
            </a:r>
            <a:r>
              <a:rPr lang="en-US" dirty="0"/>
              <a:t>, Department, </a:t>
            </a:r>
            <a:r>
              <a:rPr lang="en-US" dirty="0" err="1"/>
              <a:t>DistanceFromHome</a:t>
            </a:r>
            <a:r>
              <a:rPr lang="en-US" dirty="0"/>
              <a:t>, Education, …</a:t>
            </a:r>
          </a:p>
          <a:p>
            <a:pPr lvl="1"/>
            <a:r>
              <a:rPr lang="en-US" dirty="0"/>
              <a:t>A complete data description is in the appendix of this deck</a:t>
            </a:r>
          </a:p>
          <a:p>
            <a:pPr lvl="1"/>
            <a:endParaRPr lang="en-US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39AB-A203-4A39-BFA5-B02A38BE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attrition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B740-0E1C-4E07-BABF-25FA48A6D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D45-E252-491B-BCFD-E8F128FA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5C31-3D2E-4089-9CFE-99DA5ED9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0876"/>
            <a:ext cx="11029615" cy="882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Plotting helps us evaluate relationships in the data with Attrition</a:t>
            </a:r>
          </a:p>
          <a:p>
            <a:pPr lvl="1"/>
            <a:r>
              <a:rPr lang="en-US" dirty="0"/>
              <a:t>Job Satisfaction stands out as being related to attrition  The lower the job satisfaction, the more attrition we see</a:t>
            </a:r>
          </a:p>
          <a:p>
            <a:pPr lvl="1"/>
            <a:r>
              <a:rPr lang="en-US" dirty="0"/>
              <a:t>Similar patters can be seen in Environment Satisfaction,  distance from home and Work Life Balance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FA762-794E-45D3-9996-42F2BAEB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048" y="2955156"/>
            <a:ext cx="5470759" cy="3634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D6120-0486-46D6-A0DE-71D74747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6" y="2955156"/>
            <a:ext cx="5468112" cy="366763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FC8A417-C8C1-4A87-B61C-5A9C17793B7F}"/>
              </a:ext>
            </a:extLst>
          </p:cNvPr>
          <p:cNvSpPr/>
          <p:nvPr/>
        </p:nvSpPr>
        <p:spPr>
          <a:xfrm>
            <a:off x="11660558" y="4644857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BA0CE60-1872-4BC6-9482-7A1001F890A6}"/>
              </a:ext>
            </a:extLst>
          </p:cNvPr>
          <p:cNvSpPr/>
          <p:nvPr/>
        </p:nvSpPr>
        <p:spPr>
          <a:xfrm>
            <a:off x="5824927" y="4644857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F9B8473-1995-4DB2-98F8-A9020563F757}"/>
              </a:ext>
            </a:extLst>
          </p:cNvPr>
          <p:cNvSpPr/>
          <p:nvPr/>
        </p:nvSpPr>
        <p:spPr>
          <a:xfrm>
            <a:off x="5827208" y="3628792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A0A72CC-0BC3-4750-A337-E542C69F6920}"/>
              </a:ext>
            </a:extLst>
          </p:cNvPr>
          <p:cNvSpPr/>
          <p:nvPr/>
        </p:nvSpPr>
        <p:spPr>
          <a:xfrm>
            <a:off x="5835558" y="4136824"/>
            <a:ext cx="327991" cy="288234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2E2-47A4-44B8-9B50-2C550CE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Boruta Variable importance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6033E2-2A48-41D9-A0F0-BF240DD1A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/>
          <a:lstStyle/>
          <a:p>
            <a:r>
              <a:rPr lang="en-US" dirty="0"/>
              <a:t>Performing a Boruta Variable Importance Analysis we can see similarities in the observations we found using the pair plot analysis</a:t>
            </a:r>
          </a:p>
          <a:p>
            <a:r>
              <a:rPr lang="en-US" dirty="0"/>
              <a:t>The top 3 factors that lead to attrition are:</a:t>
            </a:r>
          </a:p>
          <a:p>
            <a:pPr lvl="1"/>
            <a:r>
              <a:rPr lang="en-US" dirty="0"/>
              <a:t>Amount of Overtime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Stock Option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DD7AE-77EE-4100-A9B8-A261F965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39" y="2345194"/>
            <a:ext cx="5194769" cy="3398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693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018A03E-E648-4757-8C36-CEC755BE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Classification of attrition using KNN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1E5D71-9174-41BC-B926-68BC7AD2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183504" cy="406167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Identified optimal model using KNN (K=35)</a:t>
            </a:r>
          </a:p>
          <a:p>
            <a:r>
              <a:rPr lang="en-US" dirty="0"/>
              <a:t>Using 11 most important features: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Over Time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Monthly Income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Stock Option Level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Years At Company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Total Working Years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Years With Current Manager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Job Involvement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Work Life Balance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Daily Rate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Years in Current Role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FE06B-15C2-4BE3-9EEB-71B72189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22" y="3278038"/>
            <a:ext cx="3338696" cy="1977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FFEE3-5FE1-4922-BFDF-E7F076A3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014" y="2262836"/>
            <a:ext cx="2836793" cy="3790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C3B366-F9E3-4C11-BCA4-EFFBE3F48740}"/>
              </a:ext>
            </a:extLst>
          </p:cNvPr>
          <p:cNvSpPr txBox="1"/>
          <p:nvPr/>
        </p:nvSpPr>
        <p:spPr>
          <a:xfrm>
            <a:off x="5697875" y="2984740"/>
            <a:ext cx="227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Accuracy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79F68-DFA0-4E7A-AC22-52FDAEC2CF4C}"/>
              </a:ext>
            </a:extLst>
          </p:cNvPr>
          <p:cNvSpPr txBox="1"/>
          <p:nvPr/>
        </p:nvSpPr>
        <p:spPr>
          <a:xfrm>
            <a:off x="9128087" y="1883810"/>
            <a:ext cx="156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C9A42-ACA1-49E0-8AA1-5059FEE03454}"/>
              </a:ext>
            </a:extLst>
          </p:cNvPr>
          <p:cNvCxnSpPr/>
          <p:nvPr/>
        </p:nvCxnSpPr>
        <p:spPr>
          <a:xfrm flipV="1">
            <a:off x="7090914" y="3354072"/>
            <a:ext cx="0" cy="1528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2767-932C-49D1-B508-8200D752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Attrition by Job Role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8A5692-CFB9-4E77-AD61-4F0E6D925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90033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Analysis of Attrition by Job role</a:t>
            </a:r>
          </a:p>
          <a:p>
            <a:r>
              <a:rPr lang="en-US" dirty="0"/>
              <a:t>Looking at the count of Attrition By Job Role gives misleading inference</a:t>
            </a:r>
          </a:p>
          <a:p>
            <a:pPr lvl="1"/>
            <a:r>
              <a:rPr lang="en-US" dirty="0"/>
              <a:t>Indicates Sales Executive, Research Scientist and Laboratory Technician have highest turnover by count</a:t>
            </a:r>
          </a:p>
          <a:p>
            <a:r>
              <a:rPr lang="en-US" dirty="0"/>
              <a:t>If we look at percent attrition by Job Role, we get a different picture</a:t>
            </a:r>
          </a:p>
          <a:p>
            <a:r>
              <a:rPr lang="en-US" dirty="0"/>
              <a:t>Looking at it this way, we see the top 3 turnover roles are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Sales Representative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Human Resources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Laboratory  Technician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70F0D-1484-42A4-A2E5-84D3FAFC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6" y="208244"/>
            <a:ext cx="5194769" cy="322075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C4B97-F4F0-41E6-BC65-21C4BFA3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16" y="3540342"/>
            <a:ext cx="5193792" cy="33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39AB-A203-4A39-BFA5-B02A38BE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Monthly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B740-0E1C-4E07-BABF-25FA48A6D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0885406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0D6059786DEB4D92BB0DCBEDD74B59" ma:contentTypeVersion="13" ma:contentTypeDescription="Create a new document." ma:contentTypeScope="" ma:versionID="1578388ba4b2bea07ca27aef2ce850c8">
  <xsd:schema xmlns:xsd="http://www.w3.org/2001/XMLSchema" xmlns:xs="http://www.w3.org/2001/XMLSchema" xmlns:p="http://schemas.microsoft.com/office/2006/metadata/properties" xmlns:ns3="98a9b0fb-76eb-46d1-9e3e-4732a8132837" xmlns:ns4="199db097-8cb3-4874-8832-cd72cc62c555" targetNamespace="http://schemas.microsoft.com/office/2006/metadata/properties" ma:root="true" ma:fieldsID="21802c515500f5813f06ab44559c7f2a" ns3:_="" ns4:_="">
    <xsd:import namespace="98a9b0fb-76eb-46d1-9e3e-4732a8132837"/>
    <xsd:import namespace="199db097-8cb3-4874-8832-cd72cc62c5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9b0fb-76eb-46d1-9e3e-4732a81328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db097-8cb3-4874-8832-cd72cc62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271B1E-E3A2-42A7-917F-B2E897C96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a9b0fb-76eb-46d1-9e3e-4732a8132837"/>
    <ds:schemaRef ds:uri="199db097-8cb3-4874-8832-cd72cc62c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C42130-3E1C-4DBB-87E2-146B0D6B88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FD54B-CFC0-4F2D-8A72-0E9393FCAC6D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98a9b0fb-76eb-46d1-9e3e-4732a8132837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99db097-8cb3-4874-8832-cd72cc62c55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Franklin Gothic Book</vt:lpstr>
      <vt:lpstr>Franklin Gothic Demi</vt:lpstr>
      <vt:lpstr>Wingdings 2</vt:lpstr>
      <vt:lpstr>DividendVTI</vt:lpstr>
      <vt:lpstr>Data analysis for frito lay</vt:lpstr>
      <vt:lpstr>Overview</vt:lpstr>
      <vt:lpstr>Data Description</vt:lpstr>
      <vt:lpstr>classification of attrition</vt:lpstr>
      <vt:lpstr>Classification of attrition</vt:lpstr>
      <vt:lpstr>Boruta Variable importance</vt:lpstr>
      <vt:lpstr>Classification of attrition using KNN</vt:lpstr>
      <vt:lpstr>Attrition by Job Role</vt:lpstr>
      <vt:lpstr>Prediction of Monthly Income</vt:lpstr>
      <vt:lpstr>Prediction of monthly income</vt:lpstr>
      <vt:lpstr>Prediction of monthly income</vt:lpstr>
      <vt:lpstr>Multiple linear regression model</vt:lpstr>
      <vt:lpstr>Linear regression model results</vt:lpstr>
      <vt:lpstr>Prediction analysis</vt:lpstr>
      <vt:lpstr>Residual plots</vt:lpstr>
      <vt:lpstr>Conclusion</vt:lpstr>
      <vt:lpstr>Conclusion</vt:lpstr>
      <vt:lpstr>PowerPoint Presentation</vt:lpstr>
      <vt:lpstr>Appendix</vt:lpstr>
      <vt:lpstr>Summary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2020-03-24T03:07:55Z</dcterms:created>
  <dcterms:modified xsi:type="dcterms:W3CDTF">2020-03-24T03:29:01Z</dcterms:modified>
</cp:coreProperties>
</file>