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Lst>
  <p:notesMasterIdLst>
    <p:notesMasterId r:id="rId2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4" r:id="rId26"/>
    <p:sldId id="273" r:id="rId27"/>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D3EF7B-CBC5-4D25-907D-EB828E8EB080}" v="58" dt="2020-02-28T05:03:12.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834" autoAdjust="0"/>
  </p:normalViewPr>
  <p:slideViewPr>
    <p:cSldViewPr snapToGrid="0">
      <p:cViewPr varScale="1">
        <p:scale>
          <a:sx n="85" d="100"/>
          <a:sy n="85" d="100"/>
        </p:scale>
        <p:origin x="14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microsoft.com/office/2015/10/relationships/revisionInfo" Target="revisionInfo.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viewProps" Target="viewProps.xml"/><Relationship Id="rId8" Type="http://schemas.openxmlformats.org/officeDocument/2006/relationships/slideMaster" Target="slideMasters/slideMaster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ither, Brian" userId="7d5b9329-c931-45bd-b586-744675e6c2bc" providerId="ADAL" clId="{507D4655-4681-422B-BDF2-71E96AFD951F}"/>
    <pc:docChg chg="custSel addSld modSld">
      <pc:chgData name="Gaither, Brian" userId="7d5b9329-c931-45bd-b586-744675e6c2bc" providerId="ADAL" clId="{507D4655-4681-422B-BDF2-71E96AFD951F}" dt="2020-02-28T05:36:22.256" v="5678" actId="20577"/>
      <pc:docMkLst>
        <pc:docMk/>
      </pc:docMkLst>
      <pc:sldChg chg="modSp modNotesTx">
        <pc:chgData name="Gaither, Brian" userId="7d5b9329-c931-45bd-b586-744675e6c2bc" providerId="ADAL" clId="{507D4655-4681-422B-BDF2-71E96AFD951F}" dt="2020-02-28T05:08:17.923" v="950" actId="20577"/>
        <pc:sldMkLst>
          <pc:docMk/>
          <pc:sldMk cId="0" sldId="256"/>
        </pc:sldMkLst>
        <pc:spChg chg="mod">
          <ac:chgData name="Gaither, Brian" userId="7d5b9329-c931-45bd-b586-744675e6c2bc" providerId="ADAL" clId="{507D4655-4681-422B-BDF2-71E96AFD951F}" dt="2020-02-28T04:45:29.528" v="1" actId="27636"/>
          <ac:spMkLst>
            <pc:docMk/>
            <pc:sldMk cId="0" sldId="256"/>
            <ac:spMk id="223" creationId="{00000000-0000-0000-0000-000000000000}"/>
          </ac:spMkLst>
        </pc:spChg>
      </pc:sldChg>
      <pc:sldChg chg="modNotesTx">
        <pc:chgData name="Gaither, Brian" userId="7d5b9329-c931-45bd-b586-744675e6c2bc" providerId="ADAL" clId="{507D4655-4681-422B-BDF2-71E96AFD951F}" dt="2020-02-28T05:10:20.346" v="1289" actId="20577"/>
        <pc:sldMkLst>
          <pc:docMk/>
          <pc:sldMk cId="0" sldId="257"/>
        </pc:sldMkLst>
      </pc:sldChg>
      <pc:sldChg chg="modSp modNotesTx">
        <pc:chgData name="Gaither, Brian" userId="7d5b9329-c931-45bd-b586-744675e6c2bc" providerId="ADAL" clId="{507D4655-4681-422B-BDF2-71E96AFD951F}" dt="2020-02-28T05:11:29.851" v="1538" actId="20577"/>
        <pc:sldMkLst>
          <pc:docMk/>
          <pc:sldMk cId="0" sldId="258"/>
        </pc:sldMkLst>
        <pc:spChg chg="mod">
          <ac:chgData name="Gaither, Brian" userId="7d5b9329-c931-45bd-b586-744675e6c2bc" providerId="ADAL" clId="{507D4655-4681-422B-BDF2-71E96AFD951F}" dt="2020-02-28T04:45:29.537" v="2" actId="27636"/>
          <ac:spMkLst>
            <pc:docMk/>
            <pc:sldMk cId="0" sldId="258"/>
            <ac:spMk id="231" creationId="{00000000-0000-0000-0000-000000000000}"/>
          </ac:spMkLst>
        </pc:spChg>
      </pc:sldChg>
      <pc:sldChg chg="addSp modSp modAnim modNotesTx">
        <pc:chgData name="Gaither, Brian" userId="7d5b9329-c931-45bd-b586-744675e6c2bc" providerId="ADAL" clId="{507D4655-4681-422B-BDF2-71E96AFD951F}" dt="2020-02-28T05:12:45.569" v="1723" actId="20577"/>
        <pc:sldMkLst>
          <pc:docMk/>
          <pc:sldMk cId="0" sldId="259"/>
        </pc:sldMkLst>
        <pc:spChg chg="add mod">
          <ac:chgData name="Gaither, Brian" userId="7d5b9329-c931-45bd-b586-744675e6c2bc" providerId="ADAL" clId="{507D4655-4681-422B-BDF2-71E96AFD951F}" dt="2020-02-28T04:48:58.385" v="134" actId="164"/>
          <ac:spMkLst>
            <pc:docMk/>
            <pc:sldMk cId="0" sldId="259"/>
            <ac:spMk id="2" creationId="{C9C68ADB-402B-4E13-A2D1-207934078736}"/>
          </ac:spMkLst>
        </pc:spChg>
        <pc:spChg chg="add mod">
          <ac:chgData name="Gaither, Brian" userId="7d5b9329-c931-45bd-b586-744675e6c2bc" providerId="ADAL" clId="{507D4655-4681-422B-BDF2-71E96AFD951F}" dt="2020-02-28T04:48:58.385" v="134" actId="164"/>
          <ac:spMkLst>
            <pc:docMk/>
            <pc:sldMk cId="0" sldId="259"/>
            <ac:spMk id="3" creationId="{B1D2052B-EDC7-4F2B-AC80-76B9D656DD45}"/>
          </ac:spMkLst>
        </pc:spChg>
        <pc:spChg chg="add mod">
          <ac:chgData name="Gaither, Brian" userId="7d5b9329-c931-45bd-b586-744675e6c2bc" providerId="ADAL" clId="{507D4655-4681-422B-BDF2-71E96AFD951F}" dt="2020-02-28T04:48:58.385" v="134" actId="164"/>
          <ac:spMkLst>
            <pc:docMk/>
            <pc:sldMk cId="0" sldId="259"/>
            <ac:spMk id="4" creationId="{A2E3714C-6FB1-45A4-B076-FCA127D1EDAB}"/>
          </ac:spMkLst>
        </pc:spChg>
        <pc:spChg chg="add mod">
          <ac:chgData name="Gaither, Brian" userId="7d5b9329-c931-45bd-b586-744675e6c2bc" providerId="ADAL" clId="{507D4655-4681-422B-BDF2-71E96AFD951F}" dt="2020-02-28T04:49:08.052" v="135" actId="164"/>
          <ac:spMkLst>
            <pc:docMk/>
            <pc:sldMk cId="0" sldId="259"/>
            <ac:spMk id="9" creationId="{CF33BE7E-8C87-4579-B118-EEF2C9D413CC}"/>
          </ac:spMkLst>
        </pc:spChg>
        <pc:spChg chg="add mod">
          <ac:chgData name="Gaither, Brian" userId="7d5b9329-c931-45bd-b586-744675e6c2bc" providerId="ADAL" clId="{507D4655-4681-422B-BDF2-71E96AFD951F}" dt="2020-02-28T04:49:08.052" v="135" actId="164"/>
          <ac:spMkLst>
            <pc:docMk/>
            <pc:sldMk cId="0" sldId="259"/>
            <ac:spMk id="10" creationId="{0BA72545-E3A6-46F8-A6F4-9A466C424294}"/>
          </ac:spMkLst>
        </pc:spChg>
        <pc:spChg chg="add mod">
          <ac:chgData name="Gaither, Brian" userId="7d5b9329-c931-45bd-b586-744675e6c2bc" providerId="ADAL" clId="{507D4655-4681-422B-BDF2-71E96AFD951F}" dt="2020-02-28T04:49:08.052" v="135" actId="164"/>
          <ac:spMkLst>
            <pc:docMk/>
            <pc:sldMk cId="0" sldId="259"/>
            <ac:spMk id="11" creationId="{391042EB-30C4-42C8-A7DE-1B6ACD407C57}"/>
          </ac:spMkLst>
        </pc:spChg>
        <pc:grpChg chg="add mod">
          <ac:chgData name="Gaither, Brian" userId="7d5b9329-c931-45bd-b586-744675e6c2bc" providerId="ADAL" clId="{507D4655-4681-422B-BDF2-71E96AFD951F}" dt="2020-02-28T04:48:58.385" v="134" actId="164"/>
          <ac:grpSpMkLst>
            <pc:docMk/>
            <pc:sldMk cId="0" sldId="259"/>
            <ac:grpSpMk id="5" creationId="{751DDF5B-7491-4BF9-942A-D8A7D6C3E36C}"/>
          </ac:grpSpMkLst>
        </pc:grpChg>
        <pc:grpChg chg="add mod">
          <ac:chgData name="Gaither, Brian" userId="7d5b9329-c931-45bd-b586-744675e6c2bc" providerId="ADAL" clId="{507D4655-4681-422B-BDF2-71E96AFD951F}" dt="2020-02-28T04:49:08.052" v="135" actId="164"/>
          <ac:grpSpMkLst>
            <pc:docMk/>
            <pc:sldMk cId="0" sldId="259"/>
            <ac:grpSpMk id="6" creationId="{26FB61F6-5F91-4FDC-AD19-292CF6AEAEC2}"/>
          </ac:grpSpMkLst>
        </pc:grpChg>
      </pc:sldChg>
      <pc:sldChg chg="addSp modSp modAnim modNotesTx">
        <pc:chgData name="Gaither, Brian" userId="7d5b9329-c931-45bd-b586-744675e6c2bc" providerId="ADAL" clId="{507D4655-4681-422B-BDF2-71E96AFD951F}" dt="2020-02-28T05:13:39.897" v="1887" actId="20577"/>
        <pc:sldMkLst>
          <pc:docMk/>
          <pc:sldMk cId="0" sldId="260"/>
        </pc:sldMkLst>
        <pc:spChg chg="mod">
          <ac:chgData name="Gaither, Brian" userId="7d5b9329-c931-45bd-b586-744675e6c2bc" providerId="ADAL" clId="{507D4655-4681-422B-BDF2-71E96AFD951F}" dt="2020-02-28T04:49:20.768" v="136" actId="164"/>
          <ac:spMkLst>
            <pc:docMk/>
            <pc:sldMk cId="0" sldId="260"/>
            <ac:spMk id="247" creationId="{00000000-0000-0000-0000-000000000000}"/>
          </ac:spMkLst>
        </pc:spChg>
        <pc:spChg chg="mod">
          <ac:chgData name="Gaither, Brian" userId="7d5b9329-c931-45bd-b586-744675e6c2bc" providerId="ADAL" clId="{507D4655-4681-422B-BDF2-71E96AFD951F}" dt="2020-02-28T04:49:20.768" v="136" actId="164"/>
          <ac:spMkLst>
            <pc:docMk/>
            <pc:sldMk cId="0" sldId="260"/>
            <ac:spMk id="248" creationId="{00000000-0000-0000-0000-000000000000}"/>
          </ac:spMkLst>
        </pc:spChg>
        <pc:spChg chg="mod">
          <ac:chgData name="Gaither, Brian" userId="7d5b9329-c931-45bd-b586-744675e6c2bc" providerId="ADAL" clId="{507D4655-4681-422B-BDF2-71E96AFD951F}" dt="2020-02-28T04:49:20.768" v="136" actId="164"/>
          <ac:spMkLst>
            <pc:docMk/>
            <pc:sldMk cId="0" sldId="260"/>
            <ac:spMk id="249" creationId="{00000000-0000-0000-0000-000000000000}"/>
          </ac:spMkLst>
        </pc:spChg>
        <pc:grpChg chg="add mod">
          <ac:chgData name="Gaither, Brian" userId="7d5b9329-c931-45bd-b586-744675e6c2bc" providerId="ADAL" clId="{507D4655-4681-422B-BDF2-71E96AFD951F}" dt="2020-02-28T04:49:20.768" v="136" actId="164"/>
          <ac:grpSpMkLst>
            <pc:docMk/>
            <pc:sldMk cId="0" sldId="260"/>
            <ac:grpSpMk id="2" creationId="{CA767CB5-5EDC-4667-A79A-39F17F5A49A3}"/>
          </ac:grpSpMkLst>
        </pc:grpChg>
      </pc:sldChg>
      <pc:sldChg chg="addSp modSp modNotesTx">
        <pc:chgData name="Gaither, Brian" userId="7d5b9329-c931-45bd-b586-744675e6c2bc" providerId="ADAL" clId="{507D4655-4681-422B-BDF2-71E96AFD951F}" dt="2020-02-28T05:14:14.329" v="2007" actId="20577"/>
        <pc:sldMkLst>
          <pc:docMk/>
          <pc:sldMk cId="0" sldId="261"/>
        </pc:sldMkLst>
        <pc:spChg chg="add mod">
          <ac:chgData name="Gaither, Brian" userId="7d5b9329-c931-45bd-b586-744675e6c2bc" providerId="ADAL" clId="{507D4655-4681-422B-BDF2-71E96AFD951F}" dt="2020-02-28T04:50:39.882" v="141" actId="14100"/>
          <ac:spMkLst>
            <pc:docMk/>
            <pc:sldMk cId="0" sldId="261"/>
            <ac:spMk id="6" creationId="{10D408F2-4C14-4431-9804-B9BA426E2A6D}"/>
          </ac:spMkLst>
        </pc:spChg>
        <pc:spChg chg="add mod">
          <ac:chgData name="Gaither, Brian" userId="7d5b9329-c931-45bd-b586-744675e6c2bc" providerId="ADAL" clId="{507D4655-4681-422B-BDF2-71E96AFD951F}" dt="2020-02-28T04:50:49.287" v="143" actId="1076"/>
          <ac:spMkLst>
            <pc:docMk/>
            <pc:sldMk cId="0" sldId="261"/>
            <ac:spMk id="7" creationId="{C573D783-D5E5-4C77-85CE-5AB7D51103A8}"/>
          </ac:spMkLst>
        </pc:spChg>
        <pc:spChg chg="add mod">
          <ac:chgData name="Gaither, Brian" userId="7d5b9329-c931-45bd-b586-744675e6c2bc" providerId="ADAL" clId="{507D4655-4681-422B-BDF2-71E96AFD951F}" dt="2020-02-28T04:51:01.836" v="145" actId="1076"/>
          <ac:spMkLst>
            <pc:docMk/>
            <pc:sldMk cId="0" sldId="261"/>
            <ac:spMk id="8" creationId="{5F7CBC16-A141-4BAD-A198-11099CA729C4}"/>
          </ac:spMkLst>
        </pc:spChg>
        <pc:spChg chg="add mod">
          <ac:chgData name="Gaither, Brian" userId="7d5b9329-c931-45bd-b586-744675e6c2bc" providerId="ADAL" clId="{507D4655-4681-422B-BDF2-71E96AFD951F}" dt="2020-02-28T04:51:01.836" v="145" actId="1076"/>
          <ac:spMkLst>
            <pc:docMk/>
            <pc:sldMk cId="0" sldId="261"/>
            <ac:spMk id="9" creationId="{C0BC9CDF-7B05-46DE-82D3-D02CCE48122C}"/>
          </ac:spMkLst>
        </pc:spChg>
      </pc:sldChg>
      <pc:sldChg chg="addSp delSp modSp modAnim modNotesTx">
        <pc:chgData name="Gaither, Brian" userId="7d5b9329-c931-45bd-b586-744675e6c2bc" providerId="ADAL" clId="{507D4655-4681-422B-BDF2-71E96AFD951F}" dt="2020-02-28T05:16:23.453" v="2300" actId="313"/>
        <pc:sldMkLst>
          <pc:docMk/>
          <pc:sldMk cId="0" sldId="262"/>
        </pc:sldMkLst>
        <pc:spChg chg="add mod topLvl">
          <ac:chgData name="Gaither, Brian" userId="7d5b9329-c931-45bd-b586-744675e6c2bc" providerId="ADAL" clId="{507D4655-4681-422B-BDF2-71E96AFD951F}" dt="2020-02-28T04:54:46.529" v="345" actId="164"/>
          <ac:spMkLst>
            <pc:docMk/>
            <pc:sldMk cId="0" sldId="262"/>
            <ac:spMk id="6" creationId="{8EE676CE-E9B5-47C6-B4EF-839EC935C3D9}"/>
          </ac:spMkLst>
        </pc:spChg>
        <pc:spChg chg="add mod topLvl">
          <ac:chgData name="Gaither, Brian" userId="7d5b9329-c931-45bd-b586-744675e6c2bc" providerId="ADAL" clId="{507D4655-4681-422B-BDF2-71E96AFD951F}" dt="2020-02-28T04:54:46.529" v="345" actId="164"/>
          <ac:spMkLst>
            <pc:docMk/>
            <pc:sldMk cId="0" sldId="262"/>
            <ac:spMk id="7" creationId="{F6ED10AE-5029-4A50-B285-C9175AA91FE9}"/>
          </ac:spMkLst>
        </pc:spChg>
        <pc:spChg chg="mod">
          <ac:chgData name="Gaither, Brian" userId="7d5b9329-c931-45bd-b586-744675e6c2bc" providerId="ADAL" clId="{507D4655-4681-422B-BDF2-71E96AFD951F}" dt="2020-02-28T04:53:32.112" v="332" actId="14100"/>
          <ac:spMkLst>
            <pc:docMk/>
            <pc:sldMk cId="0" sldId="262"/>
            <ac:spMk id="255" creationId="{00000000-0000-0000-0000-000000000000}"/>
          </ac:spMkLst>
        </pc:spChg>
        <pc:spChg chg="mod topLvl">
          <ac:chgData name="Gaither, Brian" userId="7d5b9329-c931-45bd-b586-744675e6c2bc" providerId="ADAL" clId="{507D4655-4681-422B-BDF2-71E96AFD951F}" dt="2020-02-28T04:54:29.788" v="343" actId="165"/>
          <ac:spMkLst>
            <pc:docMk/>
            <pc:sldMk cId="0" sldId="262"/>
            <ac:spMk id="257" creationId="{00000000-0000-0000-0000-000000000000}"/>
          </ac:spMkLst>
        </pc:spChg>
        <pc:grpChg chg="add del mod">
          <ac:chgData name="Gaither, Brian" userId="7d5b9329-c931-45bd-b586-744675e6c2bc" providerId="ADAL" clId="{507D4655-4681-422B-BDF2-71E96AFD951F}" dt="2020-02-28T04:54:29.788" v="343" actId="165"/>
          <ac:grpSpMkLst>
            <pc:docMk/>
            <pc:sldMk cId="0" sldId="262"/>
            <ac:grpSpMk id="2" creationId="{35608FEA-06C8-44C5-A4FC-FABEDC76420A}"/>
          </ac:grpSpMkLst>
        </pc:grpChg>
        <pc:grpChg chg="add mod">
          <ac:chgData name="Gaither, Brian" userId="7d5b9329-c931-45bd-b586-744675e6c2bc" providerId="ADAL" clId="{507D4655-4681-422B-BDF2-71E96AFD951F}" dt="2020-02-28T04:54:46.529" v="345" actId="164"/>
          <ac:grpSpMkLst>
            <pc:docMk/>
            <pc:sldMk cId="0" sldId="262"/>
            <ac:grpSpMk id="3" creationId="{3FDAB0B2-0B84-4B80-ABF6-AEE220524334}"/>
          </ac:grpSpMkLst>
        </pc:grpChg>
      </pc:sldChg>
      <pc:sldChg chg="addSp modSp modAnim modNotesTx">
        <pc:chgData name="Gaither, Brian" userId="7d5b9329-c931-45bd-b586-744675e6c2bc" providerId="ADAL" clId="{507D4655-4681-422B-BDF2-71E96AFD951F}" dt="2020-02-28T05:17:32.697" v="2518" actId="20577"/>
        <pc:sldMkLst>
          <pc:docMk/>
          <pc:sldMk cId="0" sldId="263"/>
        </pc:sldMkLst>
        <pc:spChg chg="add mod">
          <ac:chgData name="Gaither, Brian" userId="7d5b9329-c931-45bd-b586-744675e6c2bc" providerId="ADAL" clId="{507D4655-4681-422B-BDF2-71E96AFD951F}" dt="2020-02-28T04:55:48.182" v="355" actId="208"/>
          <ac:spMkLst>
            <pc:docMk/>
            <pc:sldMk cId="0" sldId="263"/>
            <ac:spMk id="4" creationId="{68EA7BCA-0C1C-4CCF-B9A8-5400C0A3CEA5}"/>
          </ac:spMkLst>
        </pc:spChg>
        <pc:cxnChg chg="add mod">
          <ac:chgData name="Gaither, Brian" userId="7d5b9329-c931-45bd-b586-744675e6c2bc" providerId="ADAL" clId="{507D4655-4681-422B-BDF2-71E96AFD951F}" dt="2020-02-28T04:55:29.700" v="352" actId="1582"/>
          <ac:cxnSpMkLst>
            <pc:docMk/>
            <pc:sldMk cId="0" sldId="263"/>
            <ac:cxnSpMk id="3" creationId="{BA09C730-5672-4D32-A5AB-87BFA4CD929B}"/>
          </ac:cxnSpMkLst>
        </pc:cxnChg>
      </pc:sldChg>
      <pc:sldChg chg="addSp modSp modAnim modNotesTx">
        <pc:chgData name="Gaither, Brian" userId="7d5b9329-c931-45bd-b586-744675e6c2bc" providerId="ADAL" clId="{507D4655-4681-422B-BDF2-71E96AFD951F}" dt="2020-02-28T05:19:08.361" v="2844" actId="20577"/>
        <pc:sldMkLst>
          <pc:docMk/>
          <pc:sldMk cId="0" sldId="264"/>
        </pc:sldMkLst>
        <pc:spChg chg="add mod">
          <ac:chgData name="Gaither, Brian" userId="7d5b9329-c931-45bd-b586-744675e6c2bc" providerId="ADAL" clId="{507D4655-4681-422B-BDF2-71E96AFD951F}" dt="2020-02-28T04:56:34.099" v="360" actId="208"/>
          <ac:spMkLst>
            <pc:docMk/>
            <pc:sldMk cId="0" sldId="264"/>
            <ac:spMk id="2" creationId="{ABA9875F-14F5-4010-9F1A-17EE508F8F1D}"/>
          </ac:spMkLst>
        </pc:spChg>
      </pc:sldChg>
      <pc:sldChg chg="modNotesTx">
        <pc:chgData name="Gaither, Brian" userId="7d5b9329-c931-45bd-b586-744675e6c2bc" providerId="ADAL" clId="{507D4655-4681-422B-BDF2-71E96AFD951F}" dt="2020-02-28T05:19:45.728" v="2973" actId="20577"/>
        <pc:sldMkLst>
          <pc:docMk/>
          <pc:sldMk cId="0" sldId="265"/>
        </pc:sldMkLst>
      </pc:sldChg>
      <pc:sldChg chg="addSp modSp modAnim modNotesTx">
        <pc:chgData name="Gaither, Brian" userId="7d5b9329-c931-45bd-b586-744675e6c2bc" providerId="ADAL" clId="{507D4655-4681-422B-BDF2-71E96AFD951F}" dt="2020-02-28T05:21:49.137" v="3358" actId="20577"/>
        <pc:sldMkLst>
          <pc:docMk/>
          <pc:sldMk cId="0" sldId="266"/>
        </pc:sldMkLst>
        <pc:spChg chg="add mod">
          <ac:chgData name="Gaither, Brian" userId="7d5b9329-c931-45bd-b586-744675e6c2bc" providerId="ADAL" clId="{507D4655-4681-422B-BDF2-71E96AFD951F}" dt="2020-02-28T04:57:19.584" v="364" actId="208"/>
          <ac:spMkLst>
            <pc:docMk/>
            <pc:sldMk cId="0" sldId="266"/>
            <ac:spMk id="2" creationId="{43704EBD-1B51-48D9-81C9-993DFBB33D22}"/>
          </ac:spMkLst>
        </pc:spChg>
        <pc:spChg chg="add mod">
          <ac:chgData name="Gaither, Brian" userId="7d5b9329-c931-45bd-b586-744675e6c2bc" providerId="ADAL" clId="{507D4655-4681-422B-BDF2-71E96AFD951F}" dt="2020-02-28T04:57:29.745" v="366" actId="1076"/>
          <ac:spMkLst>
            <pc:docMk/>
            <pc:sldMk cId="0" sldId="266"/>
            <ac:spMk id="6" creationId="{2D400719-7648-4F46-BF16-1E72F37E0C82}"/>
          </ac:spMkLst>
        </pc:spChg>
      </pc:sldChg>
      <pc:sldChg chg="addSp modSp modAnim modNotesTx">
        <pc:chgData name="Gaither, Brian" userId="7d5b9329-c931-45bd-b586-744675e6c2bc" providerId="ADAL" clId="{507D4655-4681-422B-BDF2-71E96AFD951F}" dt="2020-02-28T05:23:52.409" v="3698" actId="20577"/>
        <pc:sldMkLst>
          <pc:docMk/>
          <pc:sldMk cId="0" sldId="267"/>
        </pc:sldMkLst>
        <pc:cxnChg chg="add mod">
          <ac:chgData name="Gaither, Brian" userId="7d5b9329-c931-45bd-b586-744675e6c2bc" providerId="ADAL" clId="{507D4655-4681-422B-BDF2-71E96AFD951F}" dt="2020-02-28T04:58:48.337" v="373" actId="1582"/>
          <ac:cxnSpMkLst>
            <pc:docMk/>
            <pc:sldMk cId="0" sldId="267"/>
            <ac:cxnSpMk id="3" creationId="{FBF00A73-52F4-454B-910B-5F212129FE8F}"/>
          </ac:cxnSpMkLst>
        </pc:cxnChg>
        <pc:cxnChg chg="add mod">
          <ac:chgData name="Gaither, Brian" userId="7d5b9329-c931-45bd-b586-744675e6c2bc" providerId="ADAL" clId="{507D4655-4681-422B-BDF2-71E96AFD951F}" dt="2020-02-28T04:59:03.412" v="377" actId="1076"/>
          <ac:cxnSpMkLst>
            <pc:docMk/>
            <pc:sldMk cId="0" sldId="267"/>
            <ac:cxnSpMk id="10" creationId="{593F7E51-8622-4C60-8D2F-4AD9E595B7BF}"/>
          </ac:cxnSpMkLst>
        </pc:cxnChg>
      </pc:sldChg>
      <pc:sldChg chg="addSp modSp modAnim modNotesTx">
        <pc:chgData name="Gaither, Brian" userId="7d5b9329-c931-45bd-b586-744675e6c2bc" providerId="ADAL" clId="{507D4655-4681-422B-BDF2-71E96AFD951F}" dt="2020-02-28T05:24:39.033" v="3884" actId="20577"/>
        <pc:sldMkLst>
          <pc:docMk/>
          <pc:sldMk cId="0" sldId="268"/>
        </pc:sldMkLst>
        <pc:cxnChg chg="add mod">
          <ac:chgData name="Gaither, Brian" userId="7d5b9329-c931-45bd-b586-744675e6c2bc" providerId="ADAL" clId="{507D4655-4681-422B-BDF2-71E96AFD951F}" dt="2020-02-28T04:59:31.746" v="384" actId="1035"/>
          <ac:cxnSpMkLst>
            <pc:docMk/>
            <pc:sldMk cId="0" sldId="268"/>
            <ac:cxnSpMk id="5" creationId="{A32F9854-97B3-40AB-AC5C-1375C51A017E}"/>
          </ac:cxnSpMkLst>
        </pc:cxnChg>
      </pc:sldChg>
      <pc:sldChg chg="modNotesTx">
        <pc:chgData name="Gaither, Brian" userId="7d5b9329-c931-45bd-b586-744675e6c2bc" providerId="ADAL" clId="{507D4655-4681-422B-BDF2-71E96AFD951F}" dt="2020-02-28T05:26:19.058" v="4202" actId="20577"/>
        <pc:sldMkLst>
          <pc:docMk/>
          <pc:sldMk cId="0" sldId="269"/>
        </pc:sldMkLst>
      </pc:sldChg>
      <pc:sldChg chg="addSp delSp modSp modAnim modNotesTx">
        <pc:chgData name="Gaither, Brian" userId="7d5b9329-c931-45bd-b586-744675e6c2bc" providerId="ADAL" clId="{507D4655-4681-422B-BDF2-71E96AFD951F}" dt="2020-02-28T05:28:26.345" v="4574" actId="20577"/>
        <pc:sldMkLst>
          <pc:docMk/>
          <pc:sldMk cId="0" sldId="270"/>
        </pc:sldMkLst>
        <pc:spChg chg="add mod">
          <ac:chgData name="Gaither, Brian" userId="7d5b9329-c931-45bd-b586-744675e6c2bc" providerId="ADAL" clId="{507D4655-4681-422B-BDF2-71E96AFD951F}" dt="2020-02-28T05:02:05.006" v="396" actId="14100"/>
          <ac:spMkLst>
            <pc:docMk/>
            <pc:sldMk cId="0" sldId="270"/>
            <ac:spMk id="4" creationId="{E7E8D711-D1DA-42F8-B80E-D3A3F29DD302}"/>
          </ac:spMkLst>
        </pc:spChg>
        <pc:spChg chg="add mod">
          <ac:chgData name="Gaither, Brian" userId="7d5b9329-c931-45bd-b586-744675e6c2bc" providerId="ADAL" clId="{507D4655-4681-422B-BDF2-71E96AFD951F}" dt="2020-02-28T05:02:02.140" v="395" actId="14100"/>
          <ac:spMkLst>
            <pc:docMk/>
            <pc:sldMk cId="0" sldId="270"/>
            <ac:spMk id="11" creationId="{EE174754-EEC3-40E0-BB1D-678C47D60A50}"/>
          </ac:spMkLst>
        </pc:spChg>
        <pc:spChg chg="mod">
          <ac:chgData name="Gaither, Brian" userId="7d5b9329-c931-45bd-b586-744675e6c2bc" providerId="ADAL" clId="{507D4655-4681-422B-BDF2-71E96AFD951F}" dt="2020-02-28T05:02:54.635" v="400" actId="207"/>
          <ac:spMkLst>
            <pc:docMk/>
            <pc:sldMk cId="0" sldId="270"/>
            <ac:spMk id="286" creationId="{00000000-0000-0000-0000-000000000000}"/>
          </ac:spMkLst>
        </pc:spChg>
        <pc:cxnChg chg="add del mod">
          <ac:chgData name="Gaither, Brian" userId="7d5b9329-c931-45bd-b586-744675e6c2bc" providerId="ADAL" clId="{507D4655-4681-422B-BDF2-71E96AFD951F}" dt="2020-02-28T05:01:13.280" v="387" actId="478"/>
          <ac:cxnSpMkLst>
            <pc:docMk/>
            <pc:sldMk cId="0" sldId="270"/>
            <ac:cxnSpMk id="3" creationId="{EB5AB212-88D1-4BF7-8368-A1D07F385F57}"/>
          </ac:cxnSpMkLst>
        </pc:cxnChg>
      </pc:sldChg>
      <pc:sldChg chg="addSp modSp modAnim modNotesTx">
        <pc:chgData name="Gaither, Brian" userId="7d5b9329-c931-45bd-b586-744675e6c2bc" providerId="ADAL" clId="{507D4655-4681-422B-BDF2-71E96AFD951F}" dt="2020-02-28T05:35:21.261" v="5513" actId="20577"/>
        <pc:sldMkLst>
          <pc:docMk/>
          <pc:sldMk cId="0" sldId="271"/>
        </pc:sldMkLst>
        <pc:spChg chg="add mod">
          <ac:chgData name="Gaither, Brian" userId="7d5b9329-c931-45bd-b586-744675e6c2bc" providerId="ADAL" clId="{507D4655-4681-422B-BDF2-71E96AFD951F}" dt="2020-02-28T05:29:15.336" v="4666" actId="14100"/>
          <ac:spMkLst>
            <pc:docMk/>
            <pc:sldMk cId="0" sldId="271"/>
            <ac:spMk id="9" creationId="{8D813805-C2B9-454A-ADC9-07A1B6B02499}"/>
          </ac:spMkLst>
        </pc:spChg>
        <pc:spChg chg="add mod">
          <ac:chgData name="Gaither, Brian" userId="7d5b9329-c931-45bd-b586-744675e6c2bc" providerId="ADAL" clId="{507D4655-4681-422B-BDF2-71E96AFD951F}" dt="2020-02-28T05:29:15.336" v="4666" actId="14100"/>
          <ac:spMkLst>
            <pc:docMk/>
            <pc:sldMk cId="0" sldId="271"/>
            <ac:spMk id="10" creationId="{9B7D5625-E2D9-45D9-9AE3-3B63110D054B}"/>
          </ac:spMkLst>
        </pc:spChg>
        <pc:spChg chg="mod">
          <ac:chgData name="Gaither, Brian" userId="7d5b9329-c931-45bd-b586-744675e6c2bc" providerId="ADAL" clId="{507D4655-4681-422B-BDF2-71E96AFD951F}" dt="2020-02-28T05:03:01.574" v="401" actId="207"/>
          <ac:spMkLst>
            <pc:docMk/>
            <pc:sldMk cId="0" sldId="271"/>
            <ac:spMk id="292" creationId="{00000000-0000-0000-0000-000000000000}"/>
          </ac:spMkLst>
        </pc:spChg>
      </pc:sldChg>
      <pc:sldChg chg="modSp modNotesTx">
        <pc:chgData name="Gaither, Brian" userId="7d5b9329-c931-45bd-b586-744675e6c2bc" providerId="ADAL" clId="{507D4655-4681-422B-BDF2-71E96AFD951F}" dt="2020-02-28T05:34:41.344" v="5429" actId="20577"/>
        <pc:sldMkLst>
          <pc:docMk/>
          <pc:sldMk cId="0" sldId="272"/>
        </pc:sldMkLst>
        <pc:spChg chg="mod">
          <ac:chgData name="Gaither, Brian" userId="7d5b9329-c931-45bd-b586-744675e6c2bc" providerId="ADAL" clId="{507D4655-4681-422B-BDF2-71E96AFD951F}" dt="2020-02-28T05:04:26.786" v="428" actId="20577"/>
          <ac:spMkLst>
            <pc:docMk/>
            <pc:sldMk cId="0" sldId="272"/>
            <ac:spMk id="297" creationId="{00000000-0000-0000-0000-000000000000}"/>
          </ac:spMkLst>
        </pc:spChg>
      </pc:sldChg>
      <pc:sldChg chg="addSp modSp add modNotesTx">
        <pc:chgData name="Gaither, Brian" userId="7d5b9329-c931-45bd-b586-744675e6c2bc" providerId="ADAL" clId="{507D4655-4681-422B-BDF2-71E96AFD951F}" dt="2020-02-28T05:36:22.256" v="5678" actId="20577"/>
        <pc:sldMkLst>
          <pc:docMk/>
          <pc:sldMk cId="177428515" sldId="274"/>
        </pc:sldMkLst>
        <pc:spChg chg="add mod">
          <ac:chgData name="Gaither, Brian" userId="7d5b9329-c931-45bd-b586-744675e6c2bc" providerId="ADAL" clId="{507D4655-4681-422B-BDF2-71E96AFD951F}" dt="2020-02-28T04:46:00.049" v="16" actId="207"/>
          <ac:spMkLst>
            <pc:docMk/>
            <pc:sldMk cId="177428515" sldId="274"/>
            <ac:spMk id="2" creationId="{8F083CCE-595B-4F85-B9C2-2351012361CF}"/>
          </ac:spMkLst>
        </pc:spChg>
      </pc:sldChg>
    </pc:docChg>
  </pc:docChgLst>
  <pc:docChgLst>
    <pc:chgData name="Gaither, Brian" userId="7d5b9329-c931-45bd-b586-744675e6c2bc" providerId="ADAL" clId="{04D3EF7B-CBC5-4D25-907D-EB828E8EB080}"/>
    <pc:docChg chg="custSel modSld">
      <pc:chgData name="Gaither, Brian" userId="7d5b9329-c931-45bd-b586-744675e6c2bc" providerId="ADAL" clId="{04D3EF7B-CBC5-4D25-907D-EB828E8EB080}" dt="2020-03-03T03:02:38.360" v="386" actId="12"/>
      <pc:docMkLst>
        <pc:docMk/>
      </pc:docMkLst>
      <pc:sldChg chg="modNotesTx">
        <pc:chgData name="Gaither, Brian" userId="7d5b9329-c931-45bd-b586-744675e6c2bc" providerId="ADAL" clId="{04D3EF7B-CBC5-4D25-907D-EB828E8EB080}" dt="2020-03-03T02:45:56.279" v="9" actId="20577"/>
        <pc:sldMkLst>
          <pc:docMk/>
          <pc:sldMk cId="0" sldId="256"/>
        </pc:sldMkLst>
      </pc:sldChg>
      <pc:sldChg chg="modNotesTx">
        <pc:chgData name="Gaither, Brian" userId="7d5b9329-c931-45bd-b586-744675e6c2bc" providerId="ADAL" clId="{04D3EF7B-CBC5-4D25-907D-EB828E8EB080}" dt="2020-03-03T02:47:43.930" v="20" actId="12"/>
        <pc:sldMkLst>
          <pc:docMk/>
          <pc:sldMk cId="0" sldId="257"/>
        </pc:sldMkLst>
      </pc:sldChg>
      <pc:sldChg chg="modNotesTx">
        <pc:chgData name="Gaither, Brian" userId="7d5b9329-c931-45bd-b586-744675e6c2bc" providerId="ADAL" clId="{04D3EF7B-CBC5-4D25-907D-EB828E8EB080}" dt="2020-03-03T03:01:35.453" v="325" actId="12"/>
        <pc:sldMkLst>
          <pc:docMk/>
          <pc:sldMk cId="0" sldId="260"/>
        </pc:sldMkLst>
      </pc:sldChg>
      <pc:sldChg chg="modNotesTx">
        <pc:chgData name="Gaither, Brian" userId="7d5b9329-c931-45bd-b586-744675e6c2bc" providerId="ADAL" clId="{04D3EF7B-CBC5-4D25-907D-EB828E8EB080}" dt="2020-03-03T02:49:52.095" v="62" actId="20577"/>
        <pc:sldMkLst>
          <pc:docMk/>
          <pc:sldMk cId="0" sldId="261"/>
        </pc:sldMkLst>
      </pc:sldChg>
      <pc:sldChg chg="modNotesTx">
        <pc:chgData name="Gaither, Brian" userId="7d5b9329-c931-45bd-b586-744675e6c2bc" providerId="ADAL" clId="{04D3EF7B-CBC5-4D25-907D-EB828E8EB080}" dt="2020-03-03T03:02:38.360" v="386" actId="12"/>
        <pc:sldMkLst>
          <pc:docMk/>
          <pc:sldMk cId="0" sldId="262"/>
        </pc:sldMkLst>
      </pc:sldChg>
      <pc:sldChg chg="modNotesTx">
        <pc:chgData name="Gaither, Brian" userId="7d5b9329-c931-45bd-b586-744675e6c2bc" providerId="ADAL" clId="{04D3EF7B-CBC5-4D25-907D-EB828E8EB080}" dt="2020-03-03T02:51:33.477" v="63" actId="6549"/>
        <pc:sldMkLst>
          <pc:docMk/>
          <pc:sldMk cId="0" sldId="266"/>
        </pc:sldMkLst>
      </pc:sldChg>
      <pc:sldChg chg="modNotesTx">
        <pc:chgData name="Gaither, Brian" userId="7d5b9329-c931-45bd-b586-744675e6c2bc" providerId="ADAL" clId="{04D3EF7B-CBC5-4D25-907D-EB828E8EB080}" dt="2020-03-03T02:52:51.127" v="92" actId="20577"/>
        <pc:sldMkLst>
          <pc:docMk/>
          <pc:sldMk cId="0" sldId="267"/>
        </pc:sldMkLst>
      </pc:sldChg>
      <pc:sldChg chg="modNotesTx">
        <pc:chgData name="Gaither, Brian" userId="7d5b9329-c931-45bd-b586-744675e6c2bc" providerId="ADAL" clId="{04D3EF7B-CBC5-4D25-907D-EB828E8EB080}" dt="2020-03-03T02:55:35.272" v="142" actId="20577"/>
        <pc:sldMkLst>
          <pc:docMk/>
          <pc:sldMk cId="0" sldId="270"/>
        </pc:sldMkLst>
      </pc:sldChg>
      <pc:sldChg chg="modNotesTx">
        <pc:chgData name="Gaither, Brian" userId="7d5b9329-c931-45bd-b586-744675e6c2bc" providerId="ADAL" clId="{04D3EF7B-CBC5-4D25-907D-EB828E8EB080}" dt="2020-03-03T02:56:15.183" v="151" actId="20577"/>
        <pc:sldMkLst>
          <pc:docMk/>
          <pc:sldMk cId="0" sldId="271"/>
        </pc:sldMkLst>
      </pc:sldChg>
      <pc:sldChg chg="modNotesTx">
        <pc:chgData name="Gaither, Brian" userId="7d5b9329-c931-45bd-b586-744675e6c2bc" providerId="ADAL" clId="{04D3EF7B-CBC5-4D25-907D-EB828E8EB080}" dt="2020-03-03T02:58:31.232" v="258" actId="20577"/>
        <pc:sldMkLst>
          <pc:docMk/>
          <pc:sldMk cId="0" sldId="2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5"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en-US" sz="1800" b="0" strike="noStrike" spc="-1">
                <a:solidFill>
                  <a:srgbClr val="000000"/>
                </a:solidFill>
                <a:latin typeface="Arial"/>
              </a:rPr>
              <a:t>Click to move the slide</a:t>
            </a:r>
          </a:p>
        </p:txBody>
      </p:sp>
      <p:sp>
        <p:nvSpPr>
          <p:cNvPr id="216"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217"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218"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219"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220" name="PlaceHolder 6"/>
          <p:cNvSpPr>
            <a:spLocks noGrp="1"/>
          </p:cNvSpPr>
          <p:nvPr>
            <p:ph type="sldNum"/>
          </p:nvPr>
        </p:nvSpPr>
        <p:spPr>
          <a:xfrm>
            <a:off x="4399200" y="9555480"/>
            <a:ext cx="3372840" cy="502560"/>
          </a:xfrm>
          <a:prstGeom prst="rect">
            <a:avLst/>
          </a:prstGeom>
        </p:spPr>
        <p:txBody>
          <a:bodyPr lIns="0" tIns="0" rIns="0" bIns="0" anchor="b"/>
          <a:lstStyle/>
          <a:p>
            <a:pPr algn="r"/>
            <a:fld id="{F72190DF-70AB-4839-A107-B42AAD552E98}"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Thank you for joining us today as we walk you through our Analytic report for Budweiser where we’ll cover our analysis of US Breweries and their Associated Beers.  </a:t>
            </a:r>
          </a:p>
          <a:p>
            <a:r>
              <a:rPr lang="en-US" dirty="0"/>
              <a:t>We’ll specifically cover </a:t>
            </a:r>
          </a:p>
          <a:p>
            <a:pPr marL="171450" indent="-171450">
              <a:buFont typeface="Arial" panose="020B0604020202020204" pitchFamily="34" charset="0"/>
              <a:buChar char="•"/>
            </a:pPr>
            <a:r>
              <a:rPr lang="en-US" dirty="0"/>
              <a:t>where in the US there is a higher proportion of Breweries, </a:t>
            </a:r>
          </a:p>
          <a:p>
            <a:pPr marL="171450" indent="-171450">
              <a:buFont typeface="Arial" panose="020B0604020202020204" pitchFamily="34" charset="0"/>
              <a:buChar char="•"/>
            </a:pPr>
            <a:r>
              <a:rPr lang="en-US" dirty="0"/>
              <a:t>Which states have highest ABV and highest IBU,</a:t>
            </a:r>
          </a:p>
          <a:p>
            <a:pPr marL="171450" indent="-171450">
              <a:buFont typeface="Arial" panose="020B0604020202020204" pitchFamily="34" charset="0"/>
              <a:buChar char="•"/>
            </a:pPr>
            <a:r>
              <a:rPr lang="en-US" dirty="0"/>
              <a:t>the correlation between IBU and ABV </a:t>
            </a:r>
          </a:p>
          <a:p>
            <a:pPr marL="171450" indent="-171450">
              <a:buFont typeface="Arial" panose="020B0604020202020204" pitchFamily="34" charset="0"/>
              <a:buChar char="•"/>
            </a:pPr>
            <a:r>
              <a:rPr lang="en-US" dirty="0"/>
              <a:t>as well as the association between size of beer and the region with regard to IBU and ABV.</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2227775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Let’s take a look at how we can classify beers using KNN and Naïve Bayes.</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10</a:t>
            </a:fld>
            <a:endParaRPr lang="en-US" sz="1400" b="0" strike="noStrike" spc="-1">
              <a:latin typeface="Times New Roman"/>
            </a:endParaRPr>
          </a:p>
        </p:txBody>
      </p:sp>
    </p:spTree>
    <p:extLst>
      <p:ext uri="{BB962C8B-B14F-4D97-AF65-F5344CB8AC3E}">
        <p14:creationId xmlns:p14="http://schemas.microsoft.com/office/powerpoint/2010/main" val="3292313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To do this, we grouped beers into three different categories:  Ales, IPA and Other types of beer.  We can see that [click] IPAs have a higher distribution of IBUs than Ales and Other types of beers and that [click] IPAs also have a higher distribution of ABV than Ales and Other types of beers.</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11</a:t>
            </a:fld>
            <a:endParaRPr lang="en-US" sz="1400" b="0" strike="noStrike" spc="-1">
              <a:latin typeface="Times New Roman"/>
            </a:endParaRPr>
          </a:p>
        </p:txBody>
      </p:sp>
    </p:spTree>
    <p:extLst>
      <p:ext uri="{BB962C8B-B14F-4D97-AF65-F5344CB8AC3E}">
        <p14:creationId xmlns:p14="http://schemas.microsoft.com/office/powerpoint/2010/main" val="2686167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Building off what we know about IPAs, Ales and Other beers, we used the ABV and IBU’s to classify their type using KNN.  We identified that a [click] KNN with k=5 resulted in a model that has an 83% accuracy.  Let’s take a look at Naïve Bayes next as a comparison.</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12</a:t>
            </a:fld>
            <a:endParaRPr lang="en-US" sz="1400" b="0" strike="noStrike" spc="-1">
              <a:latin typeface="Times New Roman"/>
            </a:endParaRPr>
          </a:p>
        </p:txBody>
      </p:sp>
    </p:spTree>
    <p:extLst>
      <p:ext uri="{BB962C8B-B14F-4D97-AF65-F5344CB8AC3E}">
        <p14:creationId xmlns:p14="http://schemas.microsoft.com/office/powerpoint/2010/main" val="1418382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Naïve Bayes was able to predict the type of beer using ABV and IBU with an 86% accuracy.  With these results, we recommend the Naïve </a:t>
            </a:r>
            <a:r>
              <a:rPr lang="en-US" dirty="0" err="1"/>
              <a:t>Baye’s</a:t>
            </a:r>
            <a:r>
              <a:rPr lang="en-US" dirty="0"/>
              <a:t> model for Budweiser.</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13</a:t>
            </a:fld>
            <a:endParaRPr lang="en-US" sz="1400" b="0" strike="noStrike" spc="-1">
              <a:latin typeface="Times New Roman"/>
            </a:endParaRPr>
          </a:p>
        </p:txBody>
      </p:sp>
    </p:spTree>
    <p:extLst>
      <p:ext uri="{BB962C8B-B14F-4D97-AF65-F5344CB8AC3E}">
        <p14:creationId xmlns:p14="http://schemas.microsoft.com/office/powerpoint/2010/main" val="1071321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Let’s compare regional differences against ABV and IBU as well as ABV and IBU compared to the size of the beer.  That is, how big the bottles or cans are.  Let’s see if there’s an interaction between region and beer size for ABV or IBU.</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14</a:t>
            </a:fld>
            <a:endParaRPr lang="en-US" sz="1400" b="0" strike="noStrike" spc="-1">
              <a:latin typeface="Times New Roman"/>
            </a:endParaRPr>
          </a:p>
        </p:txBody>
      </p:sp>
    </p:spTree>
    <p:extLst>
      <p:ext uri="{BB962C8B-B14F-4D97-AF65-F5344CB8AC3E}">
        <p14:creationId xmlns:p14="http://schemas.microsoft.com/office/powerpoint/2010/main" val="3088224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Looking at ABV, [click] we can see that there is a slightly higher ABV by can size across all regions for the 16 oz size.  </a:t>
            </a:r>
          </a:p>
          <a:p>
            <a:pPr marL="171450" indent="-171450">
              <a:buFont typeface="Arial" panose="020B0604020202020204" pitchFamily="34" charset="0"/>
              <a:buChar char="•"/>
            </a:pPr>
            <a:r>
              <a:rPr lang="en-US" dirty="0"/>
              <a:t>We also see [click] that the standard deviations between can size across regions overlap and the profile plot appears to have nearly parallel lines which indicates it’s an additive model with no significant interaction between beer size and region.</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15</a:t>
            </a:fld>
            <a:endParaRPr lang="en-US" sz="1400" b="0" strike="noStrike" spc="-1">
              <a:latin typeface="Times New Roman"/>
            </a:endParaRPr>
          </a:p>
        </p:txBody>
      </p:sp>
    </p:spTree>
    <p:extLst>
      <p:ext uri="{BB962C8B-B14F-4D97-AF65-F5344CB8AC3E}">
        <p14:creationId xmlns:p14="http://schemas.microsoft.com/office/powerpoint/2010/main" val="4237780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Looking now at IBU, we see that [click] 16oz seems to be slightly higher in IBU except for the Midwest.  The South and West regions show slightly higher IBUs for  the16ounce size. We again see [click] that the profile plot indicates no interaction between size of can and region for IBU.</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16</a:t>
            </a:fld>
            <a:endParaRPr lang="en-US" sz="1400" b="0" strike="noStrike" spc="-1">
              <a:latin typeface="Times New Roman"/>
            </a:endParaRPr>
          </a:p>
        </p:txBody>
      </p:sp>
    </p:spTree>
    <p:extLst>
      <p:ext uri="{BB962C8B-B14F-4D97-AF65-F5344CB8AC3E}">
        <p14:creationId xmlns:p14="http://schemas.microsoft.com/office/powerpoint/2010/main" val="3602957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The takeaway is that there’s no interaction between size and region for both ABV and IBU, however both ounces and region are both significant independently.  This indicates that there is a market preference for higher IBU and higher ABV in 16ounce sizes.  Coupling this with what we know about types of beers, we would recommend that if Budweiser wishes to begin offering IPA’s you would want to include a 16ounce size for this type of beer.</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17</a:t>
            </a:fld>
            <a:endParaRPr lang="en-US" sz="1400" b="0" strike="noStrike" spc="-1">
              <a:latin typeface="Times New Roman"/>
            </a:endParaRPr>
          </a:p>
        </p:txBody>
      </p:sp>
    </p:spTree>
    <p:extLst>
      <p:ext uri="{BB962C8B-B14F-4D97-AF65-F5344CB8AC3E}">
        <p14:creationId xmlns:p14="http://schemas.microsoft.com/office/powerpoint/2010/main" val="388985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Thank you for your time.  We hope you found this analysis informative and useful.  Goodbye</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18</a:t>
            </a:fld>
            <a:endParaRPr lang="en-US" sz="1400" b="0" strike="noStrike" spc="-1">
              <a:latin typeface="Times New Roman"/>
            </a:endParaRPr>
          </a:p>
        </p:txBody>
      </p:sp>
    </p:spTree>
    <p:extLst>
      <p:ext uri="{BB962C8B-B14F-4D97-AF65-F5344CB8AC3E}">
        <p14:creationId xmlns:p14="http://schemas.microsoft.com/office/powerpoint/2010/main" val="4094091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We’ve included over 2400 observations in our analysis including both beer types and their associated IBU’s and ABVs. </a:t>
            </a:r>
          </a:p>
          <a:p>
            <a:pPr marL="171450" indent="-171450">
              <a:buFont typeface="Arial" panose="020B0604020202020204" pitchFamily="34" charset="0"/>
              <a:buChar char="•"/>
            </a:pPr>
            <a:r>
              <a:rPr lang="en-US" dirty="0"/>
              <a:t>It should be noted that we’ve identified some missing data in the ABV and IBU variables and those observations have been omitted from the classification and correlation analysis.</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3539935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There are 558 breweries across the United States.  The Pareto Analysis indicates that 25% of all breweries are contained within Colorado, California, Michigan and Oregon.  50% of all US breweries are contained within only 9 states.</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2101388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Looking at ABV, the median Alcohol by Volume [click] has little variance across states, however the maximum ABV across states [click] varies quite a bit.</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4</a:t>
            </a:fld>
            <a:endParaRPr lang="en-US" sz="1400" b="0" strike="noStrike" spc="-1">
              <a:latin typeface="Times New Roman"/>
            </a:endParaRPr>
          </a:p>
        </p:txBody>
      </p:sp>
    </p:spTree>
    <p:extLst>
      <p:ext uri="{BB962C8B-B14F-4D97-AF65-F5344CB8AC3E}">
        <p14:creationId xmlns:p14="http://schemas.microsoft.com/office/powerpoint/2010/main" val="1582268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Here we show the top 10 states with highest Max ABV</a:t>
            </a:r>
          </a:p>
          <a:p>
            <a:pPr marL="171450" indent="-171450">
              <a:buFont typeface="Arial" panose="020B0604020202020204" pitchFamily="34" charset="0"/>
              <a:buChar char="•"/>
            </a:pPr>
            <a:r>
              <a:rPr lang="en-US" dirty="0"/>
              <a:t>We can see that three states have significantly higher max ABV than other states.  These states are [click] Colorado, Indiana and Kentucky</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5</a:t>
            </a:fld>
            <a:endParaRPr lang="en-US" sz="1400" b="0" strike="noStrike" spc="-1">
              <a:latin typeface="Times New Roman"/>
            </a:endParaRPr>
          </a:p>
        </p:txBody>
      </p:sp>
    </p:spTree>
    <p:extLst>
      <p:ext uri="{BB962C8B-B14F-4D97-AF65-F5344CB8AC3E}">
        <p14:creationId xmlns:p14="http://schemas.microsoft.com/office/powerpoint/2010/main" val="2842382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Looking at IBU, we see that there is quite a large variance across states in both the median IBU as well as the Max IBU as can be seen in the graphs shown here.</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6</a:t>
            </a:fld>
            <a:endParaRPr lang="en-US" sz="1400" b="0" strike="noStrike" spc="-1">
              <a:latin typeface="Times New Roman"/>
            </a:endParaRPr>
          </a:p>
        </p:txBody>
      </p:sp>
    </p:spTree>
    <p:extLst>
      <p:ext uri="{BB962C8B-B14F-4D97-AF65-F5344CB8AC3E}">
        <p14:creationId xmlns:p14="http://schemas.microsoft.com/office/powerpoint/2010/main" val="198106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Here, we show the top 10 states with the highest max IBU</a:t>
            </a:r>
          </a:p>
          <a:p>
            <a:pPr marL="171450" indent="-171450">
              <a:buFont typeface="Arial" panose="020B0604020202020204" pitchFamily="34" charset="0"/>
              <a:buChar char="•"/>
            </a:pPr>
            <a:r>
              <a:rPr lang="en-US" dirty="0"/>
              <a:t>Oregon is known for having a lot of beer with a lot of hops.  </a:t>
            </a:r>
          </a:p>
          <a:p>
            <a:pPr marL="171450" indent="-171450">
              <a:buFont typeface="Arial" panose="020B0604020202020204" pitchFamily="34" charset="0"/>
              <a:buChar char="•"/>
            </a:pPr>
            <a:r>
              <a:rPr lang="en-US" dirty="0"/>
              <a:t>Although Oregon [click] has the highest IBU, it’s not one of the top 10 states with highest ABV.  However, [click] Massachusetts and Minnesota have some of the highest IBU and highest ABV of all states.</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7</a:t>
            </a:fld>
            <a:endParaRPr lang="en-US" sz="1400" b="0" strike="noStrike" spc="-1">
              <a:latin typeface="Times New Roman"/>
            </a:endParaRPr>
          </a:p>
        </p:txBody>
      </p:sp>
    </p:spTree>
    <p:extLst>
      <p:ext uri="{BB962C8B-B14F-4D97-AF65-F5344CB8AC3E}">
        <p14:creationId xmlns:p14="http://schemas.microsoft.com/office/powerpoint/2010/main" val="3292088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Again, looking at ABV, [click] the median and mean are nearly equal and the distribution indicates that majority of beers [click] have roughly 5% ABV which indicates a market preference for beers around 5% ABV</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8</a:t>
            </a:fld>
            <a:endParaRPr lang="en-US" sz="1400" b="0" strike="noStrike" spc="-1">
              <a:latin typeface="Times New Roman"/>
            </a:endParaRPr>
          </a:p>
        </p:txBody>
      </p:sp>
    </p:spTree>
    <p:extLst>
      <p:ext uri="{BB962C8B-B14F-4D97-AF65-F5344CB8AC3E}">
        <p14:creationId xmlns:p14="http://schemas.microsoft.com/office/powerpoint/2010/main" val="1879570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PlaceHolder 1"/>
          <p:cNvSpPr>
            <a:spLocks noGrp="1" noRot="1" noChangeAspect="1"/>
          </p:cNvSpPr>
          <p:nvPr>
            <p:ph type="sldImg"/>
          </p:nvPr>
        </p:nvSpPr>
        <p:spPr>
          <a:xfrm>
            <a:off x="869950" y="1257300"/>
            <a:ext cx="6032500" cy="3394075"/>
          </a:xfrm>
          <a:prstGeom prst="rect">
            <a:avLst/>
          </a:prstGeom>
        </p:spPr>
      </p:sp>
      <p:sp>
        <p:nvSpPr>
          <p:cNvPr id="306" name="PlaceHolder 2"/>
          <p:cNvSpPr>
            <a:spLocks noGrp="1"/>
          </p:cNvSpPr>
          <p:nvPr>
            <p:ph type="body"/>
          </p:nvPr>
        </p:nvSpPr>
        <p:spPr>
          <a:xfrm>
            <a:off x="777960" y="4840200"/>
            <a:ext cx="6216120" cy="3960360"/>
          </a:xfrm>
          <a:prstGeom prst="rect">
            <a:avLst/>
          </a:prstGeom>
        </p:spPr>
        <p:txBody>
          <a:bodyPr/>
          <a:lstStyle/>
          <a:p>
            <a:r>
              <a:rPr lang="en-US" sz="2000" b="0" strike="noStrike" spc="-1" dirty="0">
                <a:latin typeface="Arial"/>
              </a:rPr>
              <a:t>We looked to see what the correlation is between ABV and IBU and we can see [click] a moderately high positive correlation.  This is because of the fermentation process.  The more barley you add, the more sugars there are, so brewers add more bittering hops to offset the sweetness.</a:t>
            </a:r>
          </a:p>
        </p:txBody>
      </p:sp>
      <p:sp>
        <p:nvSpPr>
          <p:cNvPr id="307" name="TextShape 3"/>
          <p:cNvSpPr txBox="1"/>
          <p:nvPr/>
        </p:nvSpPr>
        <p:spPr>
          <a:xfrm>
            <a:off x="4402080" y="9553680"/>
            <a:ext cx="3368160" cy="504360"/>
          </a:xfrm>
          <a:prstGeom prst="rect">
            <a:avLst/>
          </a:prstGeom>
          <a:noFill/>
          <a:ln>
            <a:noFill/>
          </a:ln>
        </p:spPr>
        <p:txBody>
          <a:bodyPr anchor="b"/>
          <a:lstStyle/>
          <a:p>
            <a:pPr algn="r">
              <a:lnSpc>
                <a:spcPct val="100000"/>
              </a:lnSpc>
            </a:pPr>
            <a:fld id="{CCC798AD-335D-488C-8878-0928A9046A8A}" type="slidenum">
              <a:rPr lang="en-US" sz="1200" b="0" strike="noStrike" spc="-1">
                <a:latin typeface="Times New Roman"/>
              </a:rPr>
              <a:t>9</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581040" y="2228040"/>
            <a:ext cx="123624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 name="PlaceHolder 3"/>
          <p:cNvSpPr>
            <a:spLocks noGrp="1"/>
          </p:cNvSpPr>
          <p:nvPr>
            <p:ph type="body"/>
          </p:nvPr>
        </p:nvSpPr>
        <p:spPr>
          <a:xfrm>
            <a:off x="581040" y="4125240"/>
            <a:ext cx="123624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5810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 name="PlaceHolder 3"/>
          <p:cNvSpPr>
            <a:spLocks noGrp="1"/>
          </p:cNvSpPr>
          <p:nvPr>
            <p:ph type="body"/>
          </p:nvPr>
        </p:nvSpPr>
        <p:spPr>
          <a:xfrm>
            <a:off x="12146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 name="PlaceHolder 4"/>
          <p:cNvSpPr>
            <a:spLocks noGrp="1"/>
          </p:cNvSpPr>
          <p:nvPr>
            <p:ph type="body"/>
          </p:nvPr>
        </p:nvSpPr>
        <p:spPr>
          <a:xfrm>
            <a:off x="5810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5"/>
          <p:cNvSpPr>
            <a:spLocks noGrp="1"/>
          </p:cNvSpPr>
          <p:nvPr>
            <p:ph type="body"/>
          </p:nvPr>
        </p:nvSpPr>
        <p:spPr>
          <a:xfrm>
            <a:off x="12146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581040" y="22280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3"/>
          <p:cNvSpPr>
            <a:spLocks noGrp="1"/>
          </p:cNvSpPr>
          <p:nvPr>
            <p:ph type="body"/>
          </p:nvPr>
        </p:nvSpPr>
        <p:spPr>
          <a:xfrm>
            <a:off x="999000" y="22280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4"/>
          <p:cNvSpPr>
            <a:spLocks noGrp="1"/>
          </p:cNvSpPr>
          <p:nvPr>
            <p:ph type="body"/>
          </p:nvPr>
        </p:nvSpPr>
        <p:spPr>
          <a:xfrm>
            <a:off x="1417320" y="22280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5"/>
          <p:cNvSpPr>
            <a:spLocks noGrp="1"/>
          </p:cNvSpPr>
          <p:nvPr>
            <p:ph type="body"/>
          </p:nvPr>
        </p:nvSpPr>
        <p:spPr>
          <a:xfrm>
            <a:off x="581040" y="41252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 name="PlaceHolder 6"/>
          <p:cNvSpPr>
            <a:spLocks noGrp="1"/>
          </p:cNvSpPr>
          <p:nvPr>
            <p:ph type="body"/>
          </p:nvPr>
        </p:nvSpPr>
        <p:spPr>
          <a:xfrm>
            <a:off x="999000" y="41252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 name="PlaceHolder 7"/>
          <p:cNvSpPr>
            <a:spLocks noGrp="1"/>
          </p:cNvSpPr>
          <p:nvPr>
            <p:ph type="body"/>
          </p:nvPr>
        </p:nvSpPr>
        <p:spPr>
          <a:xfrm>
            <a:off x="1417320" y="41252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subTitle"/>
          </p:nvPr>
        </p:nvSpPr>
        <p:spPr>
          <a:xfrm>
            <a:off x="581040" y="2228040"/>
            <a:ext cx="1236240" cy="3632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52" name="PlaceHolder 2"/>
          <p:cNvSpPr>
            <a:spLocks noGrp="1"/>
          </p:cNvSpPr>
          <p:nvPr>
            <p:ph type="body"/>
          </p:nvPr>
        </p:nvSpPr>
        <p:spPr>
          <a:xfrm>
            <a:off x="581040" y="2228040"/>
            <a:ext cx="1236240" cy="36320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5810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5" name="PlaceHolder 3"/>
          <p:cNvSpPr>
            <a:spLocks noGrp="1"/>
          </p:cNvSpPr>
          <p:nvPr>
            <p:ph type="body"/>
          </p:nvPr>
        </p:nvSpPr>
        <p:spPr>
          <a:xfrm>
            <a:off x="12146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81040" y="729720"/>
            <a:ext cx="11028600" cy="4577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59" name="PlaceHolder 2"/>
          <p:cNvSpPr>
            <a:spLocks noGrp="1"/>
          </p:cNvSpPr>
          <p:nvPr>
            <p:ph type="body"/>
          </p:nvPr>
        </p:nvSpPr>
        <p:spPr>
          <a:xfrm>
            <a:off x="5810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0" name="PlaceHolder 3"/>
          <p:cNvSpPr>
            <a:spLocks noGrp="1"/>
          </p:cNvSpPr>
          <p:nvPr>
            <p:ph type="body"/>
          </p:nvPr>
        </p:nvSpPr>
        <p:spPr>
          <a:xfrm>
            <a:off x="12146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1" name="PlaceHolder 4"/>
          <p:cNvSpPr>
            <a:spLocks noGrp="1"/>
          </p:cNvSpPr>
          <p:nvPr>
            <p:ph type="body"/>
          </p:nvPr>
        </p:nvSpPr>
        <p:spPr>
          <a:xfrm>
            <a:off x="5810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581040" y="2228040"/>
            <a:ext cx="1236240" cy="3632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63" name="PlaceHolder 2"/>
          <p:cNvSpPr>
            <a:spLocks noGrp="1"/>
          </p:cNvSpPr>
          <p:nvPr>
            <p:ph type="body"/>
          </p:nvPr>
        </p:nvSpPr>
        <p:spPr>
          <a:xfrm>
            <a:off x="5810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4" name="PlaceHolder 3"/>
          <p:cNvSpPr>
            <a:spLocks noGrp="1"/>
          </p:cNvSpPr>
          <p:nvPr>
            <p:ph type="body"/>
          </p:nvPr>
        </p:nvSpPr>
        <p:spPr>
          <a:xfrm>
            <a:off x="12146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5" name="PlaceHolder 4"/>
          <p:cNvSpPr>
            <a:spLocks noGrp="1"/>
          </p:cNvSpPr>
          <p:nvPr>
            <p:ph type="body"/>
          </p:nvPr>
        </p:nvSpPr>
        <p:spPr>
          <a:xfrm>
            <a:off x="12146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67" name="PlaceHolder 2"/>
          <p:cNvSpPr>
            <a:spLocks noGrp="1"/>
          </p:cNvSpPr>
          <p:nvPr>
            <p:ph type="body"/>
          </p:nvPr>
        </p:nvSpPr>
        <p:spPr>
          <a:xfrm>
            <a:off x="5810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8" name="PlaceHolder 3"/>
          <p:cNvSpPr>
            <a:spLocks noGrp="1"/>
          </p:cNvSpPr>
          <p:nvPr>
            <p:ph type="body"/>
          </p:nvPr>
        </p:nvSpPr>
        <p:spPr>
          <a:xfrm>
            <a:off x="12146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9" name="PlaceHolder 4"/>
          <p:cNvSpPr>
            <a:spLocks noGrp="1"/>
          </p:cNvSpPr>
          <p:nvPr>
            <p:ph type="body"/>
          </p:nvPr>
        </p:nvSpPr>
        <p:spPr>
          <a:xfrm>
            <a:off x="581040" y="4125240"/>
            <a:ext cx="123624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71" name="PlaceHolder 2"/>
          <p:cNvSpPr>
            <a:spLocks noGrp="1"/>
          </p:cNvSpPr>
          <p:nvPr>
            <p:ph type="body"/>
          </p:nvPr>
        </p:nvSpPr>
        <p:spPr>
          <a:xfrm>
            <a:off x="581040" y="2228040"/>
            <a:ext cx="123624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2" name="PlaceHolder 3"/>
          <p:cNvSpPr>
            <a:spLocks noGrp="1"/>
          </p:cNvSpPr>
          <p:nvPr>
            <p:ph type="body"/>
          </p:nvPr>
        </p:nvSpPr>
        <p:spPr>
          <a:xfrm>
            <a:off x="581040" y="4125240"/>
            <a:ext cx="123624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74" name="PlaceHolder 2"/>
          <p:cNvSpPr>
            <a:spLocks noGrp="1"/>
          </p:cNvSpPr>
          <p:nvPr>
            <p:ph type="body"/>
          </p:nvPr>
        </p:nvSpPr>
        <p:spPr>
          <a:xfrm>
            <a:off x="5810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5" name="PlaceHolder 3"/>
          <p:cNvSpPr>
            <a:spLocks noGrp="1"/>
          </p:cNvSpPr>
          <p:nvPr>
            <p:ph type="body"/>
          </p:nvPr>
        </p:nvSpPr>
        <p:spPr>
          <a:xfrm>
            <a:off x="12146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6" name="PlaceHolder 4"/>
          <p:cNvSpPr>
            <a:spLocks noGrp="1"/>
          </p:cNvSpPr>
          <p:nvPr>
            <p:ph type="body"/>
          </p:nvPr>
        </p:nvSpPr>
        <p:spPr>
          <a:xfrm>
            <a:off x="5810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5"/>
          <p:cNvSpPr>
            <a:spLocks noGrp="1"/>
          </p:cNvSpPr>
          <p:nvPr>
            <p:ph type="body"/>
          </p:nvPr>
        </p:nvSpPr>
        <p:spPr>
          <a:xfrm>
            <a:off x="12146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79" name="PlaceHolder 2"/>
          <p:cNvSpPr>
            <a:spLocks noGrp="1"/>
          </p:cNvSpPr>
          <p:nvPr>
            <p:ph type="body"/>
          </p:nvPr>
        </p:nvSpPr>
        <p:spPr>
          <a:xfrm>
            <a:off x="581040" y="22280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0" name="PlaceHolder 3"/>
          <p:cNvSpPr>
            <a:spLocks noGrp="1"/>
          </p:cNvSpPr>
          <p:nvPr>
            <p:ph type="body"/>
          </p:nvPr>
        </p:nvSpPr>
        <p:spPr>
          <a:xfrm>
            <a:off x="999000" y="22280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1" name="PlaceHolder 4"/>
          <p:cNvSpPr>
            <a:spLocks noGrp="1"/>
          </p:cNvSpPr>
          <p:nvPr>
            <p:ph type="body"/>
          </p:nvPr>
        </p:nvSpPr>
        <p:spPr>
          <a:xfrm>
            <a:off x="1417320" y="22280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2" name="PlaceHolder 5"/>
          <p:cNvSpPr>
            <a:spLocks noGrp="1"/>
          </p:cNvSpPr>
          <p:nvPr>
            <p:ph type="body"/>
          </p:nvPr>
        </p:nvSpPr>
        <p:spPr>
          <a:xfrm>
            <a:off x="581040" y="41252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3" name="PlaceHolder 6"/>
          <p:cNvSpPr>
            <a:spLocks noGrp="1"/>
          </p:cNvSpPr>
          <p:nvPr>
            <p:ph type="body"/>
          </p:nvPr>
        </p:nvSpPr>
        <p:spPr>
          <a:xfrm>
            <a:off x="999000" y="41252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4" name="PlaceHolder 7"/>
          <p:cNvSpPr>
            <a:spLocks noGrp="1"/>
          </p:cNvSpPr>
          <p:nvPr>
            <p:ph type="body"/>
          </p:nvPr>
        </p:nvSpPr>
        <p:spPr>
          <a:xfrm>
            <a:off x="1417320" y="41252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94" name="PlaceHolder 2"/>
          <p:cNvSpPr>
            <a:spLocks noGrp="1"/>
          </p:cNvSpPr>
          <p:nvPr>
            <p:ph type="subTitle"/>
          </p:nvPr>
        </p:nvSpPr>
        <p:spPr>
          <a:xfrm>
            <a:off x="581040" y="2228040"/>
            <a:ext cx="1236240" cy="3632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96" name="PlaceHolder 2"/>
          <p:cNvSpPr>
            <a:spLocks noGrp="1"/>
          </p:cNvSpPr>
          <p:nvPr>
            <p:ph type="body"/>
          </p:nvPr>
        </p:nvSpPr>
        <p:spPr>
          <a:xfrm>
            <a:off x="581040" y="2228040"/>
            <a:ext cx="1236240" cy="36320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98" name="PlaceHolder 2"/>
          <p:cNvSpPr>
            <a:spLocks noGrp="1"/>
          </p:cNvSpPr>
          <p:nvPr>
            <p:ph type="body"/>
          </p:nvPr>
        </p:nvSpPr>
        <p:spPr>
          <a:xfrm>
            <a:off x="5810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9" name="PlaceHolder 3"/>
          <p:cNvSpPr>
            <a:spLocks noGrp="1"/>
          </p:cNvSpPr>
          <p:nvPr>
            <p:ph type="body"/>
          </p:nvPr>
        </p:nvSpPr>
        <p:spPr>
          <a:xfrm>
            <a:off x="12146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581040" y="2228040"/>
            <a:ext cx="1236240" cy="36320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581040" y="729720"/>
            <a:ext cx="11028600" cy="4577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5810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4" name="PlaceHolder 3"/>
          <p:cNvSpPr>
            <a:spLocks noGrp="1"/>
          </p:cNvSpPr>
          <p:nvPr>
            <p:ph type="body"/>
          </p:nvPr>
        </p:nvSpPr>
        <p:spPr>
          <a:xfrm>
            <a:off x="12146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5" name="PlaceHolder 4"/>
          <p:cNvSpPr>
            <a:spLocks noGrp="1"/>
          </p:cNvSpPr>
          <p:nvPr>
            <p:ph type="body"/>
          </p:nvPr>
        </p:nvSpPr>
        <p:spPr>
          <a:xfrm>
            <a:off x="5810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07" name="PlaceHolder 2"/>
          <p:cNvSpPr>
            <a:spLocks noGrp="1"/>
          </p:cNvSpPr>
          <p:nvPr>
            <p:ph type="body"/>
          </p:nvPr>
        </p:nvSpPr>
        <p:spPr>
          <a:xfrm>
            <a:off x="5810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8" name="PlaceHolder 3"/>
          <p:cNvSpPr>
            <a:spLocks noGrp="1"/>
          </p:cNvSpPr>
          <p:nvPr>
            <p:ph type="body"/>
          </p:nvPr>
        </p:nvSpPr>
        <p:spPr>
          <a:xfrm>
            <a:off x="12146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9" name="PlaceHolder 4"/>
          <p:cNvSpPr>
            <a:spLocks noGrp="1"/>
          </p:cNvSpPr>
          <p:nvPr>
            <p:ph type="body"/>
          </p:nvPr>
        </p:nvSpPr>
        <p:spPr>
          <a:xfrm>
            <a:off x="12146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11" name="PlaceHolder 2"/>
          <p:cNvSpPr>
            <a:spLocks noGrp="1"/>
          </p:cNvSpPr>
          <p:nvPr>
            <p:ph type="body"/>
          </p:nvPr>
        </p:nvSpPr>
        <p:spPr>
          <a:xfrm>
            <a:off x="5810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2" name="PlaceHolder 3"/>
          <p:cNvSpPr>
            <a:spLocks noGrp="1"/>
          </p:cNvSpPr>
          <p:nvPr>
            <p:ph type="body"/>
          </p:nvPr>
        </p:nvSpPr>
        <p:spPr>
          <a:xfrm>
            <a:off x="12146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3" name="PlaceHolder 4"/>
          <p:cNvSpPr>
            <a:spLocks noGrp="1"/>
          </p:cNvSpPr>
          <p:nvPr>
            <p:ph type="body"/>
          </p:nvPr>
        </p:nvSpPr>
        <p:spPr>
          <a:xfrm>
            <a:off x="581040" y="4125240"/>
            <a:ext cx="123624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15" name="PlaceHolder 2"/>
          <p:cNvSpPr>
            <a:spLocks noGrp="1"/>
          </p:cNvSpPr>
          <p:nvPr>
            <p:ph type="body"/>
          </p:nvPr>
        </p:nvSpPr>
        <p:spPr>
          <a:xfrm>
            <a:off x="581040" y="2228040"/>
            <a:ext cx="123624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6" name="PlaceHolder 3"/>
          <p:cNvSpPr>
            <a:spLocks noGrp="1"/>
          </p:cNvSpPr>
          <p:nvPr>
            <p:ph type="body"/>
          </p:nvPr>
        </p:nvSpPr>
        <p:spPr>
          <a:xfrm>
            <a:off x="581040" y="4125240"/>
            <a:ext cx="123624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18" name="PlaceHolder 2"/>
          <p:cNvSpPr>
            <a:spLocks noGrp="1"/>
          </p:cNvSpPr>
          <p:nvPr>
            <p:ph type="body"/>
          </p:nvPr>
        </p:nvSpPr>
        <p:spPr>
          <a:xfrm>
            <a:off x="5810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9" name="PlaceHolder 3"/>
          <p:cNvSpPr>
            <a:spLocks noGrp="1"/>
          </p:cNvSpPr>
          <p:nvPr>
            <p:ph type="body"/>
          </p:nvPr>
        </p:nvSpPr>
        <p:spPr>
          <a:xfrm>
            <a:off x="12146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0" name="PlaceHolder 4"/>
          <p:cNvSpPr>
            <a:spLocks noGrp="1"/>
          </p:cNvSpPr>
          <p:nvPr>
            <p:ph type="body"/>
          </p:nvPr>
        </p:nvSpPr>
        <p:spPr>
          <a:xfrm>
            <a:off x="5810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1" name="PlaceHolder 5"/>
          <p:cNvSpPr>
            <a:spLocks noGrp="1"/>
          </p:cNvSpPr>
          <p:nvPr>
            <p:ph type="body"/>
          </p:nvPr>
        </p:nvSpPr>
        <p:spPr>
          <a:xfrm>
            <a:off x="12146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23" name="PlaceHolder 2"/>
          <p:cNvSpPr>
            <a:spLocks noGrp="1"/>
          </p:cNvSpPr>
          <p:nvPr>
            <p:ph type="body"/>
          </p:nvPr>
        </p:nvSpPr>
        <p:spPr>
          <a:xfrm>
            <a:off x="581040" y="22280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4" name="PlaceHolder 3"/>
          <p:cNvSpPr>
            <a:spLocks noGrp="1"/>
          </p:cNvSpPr>
          <p:nvPr>
            <p:ph type="body"/>
          </p:nvPr>
        </p:nvSpPr>
        <p:spPr>
          <a:xfrm>
            <a:off x="999000" y="22280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5" name="PlaceHolder 4"/>
          <p:cNvSpPr>
            <a:spLocks noGrp="1"/>
          </p:cNvSpPr>
          <p:nvPr>
            <p:ph type="body"/>
          </p:nvPr>
        </p:nvSpPr>
        <p:spPr>
          <a:xfrm>
            <a:off x="1417320" y="22280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6" name="PlaceHolder 5"/>
          <p:cNvSpPr>
            <a:spLocks noGrp="1"/>
          </p:cNvSpPr>
          <p:nvPr>
            <p:ph type="body"/>
          </p:nvPr>
        </p:nvSpPr>
        <p:spPr>
          <a:xfrm>
            <a:off x="581040" y="41252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7" name="PlaceHolder 6"/>
          <p:cNvSpPr>
            <a:spLocks noGrp="1"/>
          </p:cNvSpPr>
          <p:nvPr>
            <p:ph type="body"/>
          </p:nvPr>
        </p:nvSpPr>
        <p:spPr>
          <a:xfrm>
            <a:off x="999000" y="41252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8" name="PlaceHolder 7"/>
          <p:cNvSpPr>
            <a:spLocks noGrp="1"/>
          </p:cNvSpPr>
          <p:nvPr>
            <p:ph type="body"/>
          </p:nvPr>
        </p:nvSpPr>
        <p:spPr>
          <a:xfrm>
            <a:off x="1417320" y="41252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5"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36" name="PlaceHolder 2"/>
          <p:cNvSpPr>
            <a:spLocks noGrp="1"/>
          </p:cNvSpPr>
          <p:nvPr>
            <p:ph type="subTitle"/>
          </p:nvPr>
        </p:nvSpPr>
        <p:spPr>
          <a:xfrm>
            <a:off x="581040" y="2228040"/>
            <a:ext cx="1236240" cy="3632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38" name="PlaceHolder 2"/>
          <p:cNvSpPr>
            <a:spLocks noGrp="1"/>
          </p:cNvSpPr>
          <p:nvPr>
            <p:ph type="body"/>
          </p:nvPr>
        </p:nvSpPr>
        <p:spPr>
          <a:xfrm>
            <a:off x="581040" y="2228040"/>
            <a:ext cx="1236240" cy="36320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5810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 name="PlaceHolder 3"/>
          <p:cNvSpPr>
            <a:spLocks noGrp="1"/>
          </p:cNvSpPr>
          <p:nvPr>
            <p:ph type="body"/>
          </p:nvPr>
        </p:nvSpPr>
        <p:spPr>
          <a:xfrm>
            <a:off x="12146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40" name="PlaceHolder 2"/>
          <p:cNvSpPr>
            <a:spLocks noGrp="1"/>
          </p:cNvSpPr>
          <p:nvPr>
            <p:ph type="body"/>
          </p:nvPr>
        </p:nvSpPr>
        <p:spPr>
          <a:xfrm>
            <a:off x="5810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1" name="PlaceHolder 3"/>
          <p:cNvSpPr>
            <a:spLocks noGrp="1"/>
          </p:cNvSpPr>
          <p:nvPr>
            <p:ph type="body"/>
          </p:nvPr>
        </p:nvSpPr>
        <p:spPr>
          <a:xfrm>
            <a:off x="12146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2"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3" name="PlaceHolder 1"/>
          <p:cNvSpPr>
            <a:spLocks noGrp="1"/>
          </p:cNvSpPr>
          <p:nvPr>
            <p:ph type="subTitle"/>
          </p:nvPr>
        </p:nvSpPr>
        <p:spPr>
          <a:xfrm>
            <a:off x="581040" y="729720"/>
            <a:ext cx="11028600" cy="4577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45" name="PlaceHolder 2"/>
          <p:cNvSpPr>
            <a:spLocks noGrp="1"/>
          </p:cNvSpPr>
          <p:nvPr>
            <p:ph type="body"/>
          </p:nvPr>
        </p:nvSpPr>
        <p:spPr>
          <a:xfrm>
            <a:off x="5810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6" name="PlaceHolder 3"/>
          <p:cNvSpPr>
            <a:spLocks noGrp="1"/>
          </p:cNvSpPr>
          <p:nvPr>
            <p:ph type="body"/>
          </p:nvPr>
        </p:nvSpPr>
        <p:spPr>
          <a:xfrm>
            <a:off x="12146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7" name="PlaceHolder 4"/>
          <p:cNvSpPr>
            <a:spLocks noGrp="1"/>
          </p:cNvSpPr>
          <p:nvPr>
            <p:ph type="body"/>
          </p:nvPr>
        </p:nvSpPr>
        <p:spPr>
          <a:xfrm>
            <a:off x="5810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49" name="PlaceHolder 2"/>
          <p:cNvSpPr>
            <a:spLocks noGrp="1"/>
          </p:cNvSpPr>
          <p:nvPr>
            <p:ph type="body"/>
          </p:nvPr>
        </p:nvSpPr>
        <p:spPr>
          <a:xfrm>
            <a:off x="5810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0" name="PlaceHolder 3"/>
          <p:cNvSpPr>
            <a:spLocks noGrp="1"/>
          </p:cNvSpPr>
          <p:nvPr>
            <p:ph type="body"/>
          </p:nvPr>
        </p:nvSpPr>
        <p:spPr>
          <a:xfrm>
            <a:off x="12146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1" name="PlaceHolder 4"/>
          <p:cNvSpPr>
            <a:spLocks noGrp="1"/>
          </p:cNvSpPr>
          <p:nvPr>
            <p:ph type="body"/>
          </p:nvPr>
        </p:nvSpPr>
        <p:spPr>
          <a:xfrm>
            <a:off x="12146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53" name="PlaceHolder 2"/>
          <p:cNvSpPr>
            <a:spLocks noGrp="1"/>
          </p:cNvSpPr>
          <p:nvPr>
            <p:ph type="body"/>
          </p:nvPr>
        </p:nvSpPr>
        <p:spPr>
          <a:xfrm>
            <a:off x="5810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4" name="PlaceHolder 3"/>
          <p:cNvSpPr>
            <a:spLocks noGrp="1"/>
          </p:cNvSpPr>
          <p:nvPr>
            <p:ph type="body"/>
          </p:nvPr>
        </p:nvSpPr>
        <p:spPr>
          <a:xfrm>
            <a:off x="12146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5" name="PlaceHolder 4"/>
          <p:cNvSpPr>
            <a:spLocks noGrp="1"/>
          </p:cNvSpPr>
          <p:nvPr>
            <p:ph type="body"/>
          </p:nvPr>
        </p:nvSpPr>
        <p:spPr>
          <a:xfrm>
            <a:off x="581040" y="4125240"/>
            <a:ext cx="123624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57" name="PlaceHolder 2"/>
          <p:cNvSpPr>
            <a:spLocks noGrp="1"/>
          </p:cNvSpPr>
          <p:nvPr>
            <p:ph type="body"/>
          </p:nvPr>
        </p:nvSpPr>
        <p:spPr>
          <a:xfrm>
            <a:off x="581040" y="2228040"/>
            <a:ext cx="123624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8" name="PlaceHolder 3"/>
          <p:cNvSpPr>
            <a:spLocks noGrp="1"/>
          </p:cNvSpPr>
          <p:nvPr>
            <p:ph type="body"/>
          </p:nvPr>
        </p:nvSpPr>
        <p:spPr>
          <a:xfrm>
            <a:off x="581040" y="4125240"/>
            <a:ext cx="123624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60" name="PlaceHolder 2"/>
          <p:cNvSpPr>
            <a:spLocks noGrp="1"/>
          </p:cNvSpPr>
          <p:nvPr>
            <p:ph type="body"/>
          </p:nvPr>
        </p:nvSpPr>
        <p:spPr>
          <a:xfrm>
            <a:off x="5810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1" name="PlaceHolder 3"/>
          <p:cNvSpPr>
            <a:spLocks noGrp="1"/>
          </p:cNvSpPr>
          <p:nvPr>
            <p:ph type="body"/>
          </p:nvPr>
        </p:nvSpPr>
        <p:spPr>
          <a:xfrm>
            <a:off x="12146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2" name="PlaceHolder 4"/>
          <p:cNvSpPr>
            <a:spLocks noGrp="1"/>
          </p:cNvSpPr>
          <p:nvPr>
            <p:ph type="body"/>
          </p:nvPr>
        </p:nvSpPr>
        <p:spPr>
          <a:xfrm>
            <a:off x="5810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3" name="PlaceHolder 5"/>
          <p:cNvSpPr>
            <a:spLocks noGrp="1"/>
          </p:cNvSpPr>
          <p:nvPr>
            <p:ph type="body"/>
          </p:nvPr>
        </p:nvSpPr>
        <p:spPr>
          <a:xfrm>
            <a:off x="12146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65" name="PlaceHolder 2"/>
          <p:cNvSpPr>
            <a:spLocks noGrp="1"/>
          </p:cNvSpPr>
          <p:nvPr>
            <p:ph type="body"/>
          </p:nvPr>
        </p:nvSpPr>
        <p:spPr>
          <a:xfrm>
            <a:off x="581040" y="22280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6" name="PlaceHolder 3"/>
          <p:cNvSpPr>
            <a:spLocks noGrp="1"/>
          </p:cNvSpPr>
          <p:nvPr>
            <p:ph type="body"/>
          </p:nvPr>
        </p:nvSpPr>
        <p:spPr>
          <a:xfrm>
            <a:off x="999000" y="22280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7" name="PlaceHolder 4"/>
          <p:cNvSpPr>
            <a:spLocks noGrp="1"/>
          </p:cNvSpPr>
          <p:nvPr>
            <p:ph type="body"/>
          </p:nvPr>
        </p:nvSpPr>
        <p:spPr>
          <a:xfrm>
            <a:off x="1417320" y="22280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8" name="PlaceHolder 5"/>
          <p:cNvSpPr>
            <a:spLocks noGrp="1"/>
          </p:cNvSpPr>
          <p:nvPr>
            <p:ph type="body"/>
          </p:nvPr>
        </p:nvSpPr>
        <p:spPr>
          <a:xfrm>
            <a:off x="581040" y="41252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9" name="PlaceHolder 6"/>
          <p:cNvSpPr>
            <a:spLocks noGrp="1"/>
          </p:cNvSpPr>
          <p:nvPr>
            <p:ph type="body"/>
          </p:nvPr>
        </p:nvSpPr>
        <p:spPr>
          <a:xfrm>
            <a:off x="999000" y="41252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0" name="PlaceHolder 7"/>
          <p:cNvSpPr>
            <a:spLocks noGrp="1"/>
          </p:cNvSpPr>
          <p:nvPr>
            <p:ph type="body"/>
          </p:nvPr>
        </p:nvSpPr>
        <p:spPr>
          <a:xfrm>
            <a:off x="1417320" y="41252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9"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80" name="PlaceHolder 2"/>
          <p:cNvSpPr>
            <a:spLocks noGrp="1"/>
          </p:cNvSpPr>
          <p:nvPr>
            <p:ph type="subTitle"/>
          </p:nvPr>
        </p:nvSpPr>
        <p:spPr>
          <a:xfrm>
            <a:off x="581040" y="2228040"/>
            <a:ext cx="1236240" cy="3632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82" name="PlaceHolder 2"/>
          <p:cNvSpPr>
            <a:spLocks noGrp="1"/>
          </p:cNvSpPr>
          <p:nvPr>
            <p:ph type="body"/>
          </p:nvPr>
        </p:nvSpPr>
        <p:spPr>
          <a:xfrm>
            <a:off x="581040" y="2228040"/>
            <a:ext cx="1236240" cy="36320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84" name="PlaceHolder 2"/>
          <p:cNvSpPr>
            <a:spLocks noGrp="1"/>
          </p:cNvSpPr>
          <p:nvPr>
            <p:ph type="body"/>
          </p:nvPr>
        </p:nvSpPr>
        <p:spPr>
          <a:xfrm>
            <a:off x="5810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5" name="PlaceHolder 3"/>
          <p:cNvSpPr>
            <a:spLocks noGrp="1"/>
          </p:cNvSpPr>
          <p:nvPr>
            <p:ph type="body"/>
          </p:nvPr>
        </p:nvSpPr>
        <p:spPr>
          <a:xfrm>
            <a:off x="12146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6"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7" name="PlaceHolder 1"/>
          <p:cNvSpPr>
            <a:spLocks noGrp="1"/>
          </p:cNvSpPr>
          <p:nvPr>
            <p:ph type="subTitle"/>
          </p:nvPr>
        </p:nvSpPr>
        <p:spPr>
          <a:xfrm>
            <a:off x="581040" y="729720"/>
            <a:ext cx="11028600" cy="4577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89" name="PlaceHolder 2"/>
          <p:cNvSpPr>
            <a:spLocks noGrp="1"/>
          </p:cNvSpPr>
          <p:nvPr>
            <p:ph type="body"/>
          </p:nvPr>
        </p:nvSpPr>
        <p:spPr>
          <a:xfrm>
            <a:off x="5810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0" name="PlaceHolder 3"/>
          <p:cNvSpPr>
            <a:spLocks noGrp="1"/>
          </p:cNvSpPr>
          <p:nvPr>
            <p:ph type="body"/>
          </p:nvPr>
        </p:nvSpPr>
        <p:spPr>
          <a:xfrm>
            <a:off x="12146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1" name="PlaceHolder 4"/>
          <p:cNvSpPr>
            <a:spLocks noGrp="1"/>
          </p:cNvSpPr>
          <p:nvPr>
            <p:ph type="body"/>
          </p:nvPr>
        </p:nvSpPr>
        <p:spPr>
          <a:xfrm>
            <a:off x="5810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93" name="PlaceHolder 2"/>
          <p:cNvSpPr>
            <a:spLocks noGrp="1"/>
          </p:cNvSpPr>
          <p:nvPr>
            <p:ph type="body"/>
          </p:nvPr>
        </p:nvSpPr>
        <p:spPr>
          <a:xfrm>
            <a:off x="5810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4" name="PlaceHolder 3"/>
          <p:cNvSpPr>
            <a:spLocks noGrp="1"/>
          </p:cNvSpPr>
          <p:nvPr>
            <p:ph type="body"/>
          </p:nvPr>
        </p:nvSpPr>
        <p:spPr>
          <a:xfrm>
            <a:off x="12146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5" name="PlaceHolder 4"/>
          <p:cNvSpPr>
            <a:spLocks noGrp="1"/>
          </p:cNvSpPr>
          <p:nvPr>
            <p:ph type="body"/>
          </p:nvPr>
        </p:nvSpPr>
        <p:spPr>
          <a:xfrm>
            <a:off x="12146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97" name="PlaceHolder 2"/>
          <p:cNvSpPr>
            <a:spLocks noGrp="1"/>
          </p:cNvSpPr>
          <p:nvPr>
            <p:ph type="body"/>
          </p:nvPr>
        </p:nvSpPr>
        <p:spPr>
          <a:xfrm>
            <a:off x="5810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8" name="PlaceHolder 3"/>
          <p:cNvSpPr>
            <a:spLocks noGrp="1"/>
          </p:cNvSpPr>
          <p:nvPr>
            <p:ph type="body"/>
          </p:nvPr>
        </p:nvSpPr>
        <p:spPr>
          <a:xfrm>
            <a:off x="12146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9" name="PlaceHolder 4"/>
          <p:cNvSpPr>
            <a:spLocks noGrp="1"/>
          </p:cNvSpPr>
          <p:nvPr>
            <p:ph type="body"/>
          </p:nvPr>
        </p:nvSpPr>
        <p:spPr>
          <a:xfrm>
            <a:off x="581040" y="4125240"/>
            <a:ext cx="123624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581040" y="2228040"/>
            <a:ext cx="123624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581040" y="4125240"/>
            <a:ext cx="123624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204" name="PlaceHolder 2"/>
          <p:cNvSpPr>
            <a:spLocks noGrp="1"/>
          </p:cNvSpPr>
          <p:nvPr>
            <p:ph type="body"/>
          </p:nvPr>
        </p:nvSpPr>
        <p:spPr>
          <a:xfrm>
            <a:off x="5810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5" name="PlaceHolder 3"/>
          <p:cNvSpPr>
            <a:spLocks noGrp="1"/>
          </p:cNvSpPr>
          <p:nvPr>
            <p:ph type="body"/>
          </p:nvPr>
        </p:nvSpPr>
        <p:spPr>
          <a:xfrm>
            <a:off x="12146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6" name="PlaceHolder 4"/>
          <p:cNvSpPr>
            <a:spLocks noGrp="1"/>
          </p:cNvSpPr>
          <p:nvPr>
            <p:ph type="body"/>
          </p:nvPr>
        </p:nvSpPr>
        <p:spPr>
          <a:xfrm>
            <a:off x="5810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7" name="PlaceHolder 5"/>
          <p:cNvSpPr>
            <a:spLocks noGrp="1"/>
          </p:cNvSpPr>
          <p:nvPr>
            <p:ph type="body"/>
          </p:nvPr>
        </p:nvSpPr>
        <p:spPr>
          <a:xfrm>
            <a:off x="12146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81040" y="729720"/>
            <a:ext cx="11028600" cy="4577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581040" y="22280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999000" y="22280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1417320" y="22280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2" name="PlaceHolder 5"/>
          <p:cNvSpPr>
            <a:spLocks noGrp="1"/>
          </p:cNvSpPr>
          <p:nvPr>
            <p:ph type="body"/>
          </p:nvPr>
        </p:nvSpPr>
        <p:spPr>
          <a:xfrm>
            <a:off x="581040" y="41252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3" name="PlaceHolder 6"/>
          <p:cNvSpPr>
            <a:spLocks noGrp="1"/>
          </p:cNvSpPr>
          <p:nvPr>
            <p:ph type="body"/>
          </p:nvPr>
        </p:nvSpPr>
        <p:spPr>
          <a:xfrm>
            <a:off x="999000" y="41252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4" name="PlaceHolder 7"/>
          <p:cNvSpPr>
            <a:spLocks noGrp="1"/>
          </p:cNvSpPr>
          <p:nvPr>
            <p:ph type="body"/>
          </p:nvPr>
        </p:nvSpPr>
        <p:spPr>
          <a:xfrm>
            <a:off x="1417320" y="41252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5810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3"/>
          <p:cNvSpPr>
            <a:spLocks noGrp="1"/>
          </p:cNvSpPr>
          <p:nvPr>
            <p:ph type="body"/>
          </p:nvPr>
        </p:nvSpPr>
        <p:spPr>
          <a:xfrm>
            <a:off x="12146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 name="PlaceHolder 4"/>
          <p:cNvSpPr>
            <a:spLocks noGrp="1"/>
          </p:cNvSpPr>
          <p:nvPr>
            <p:ph type="body"/>
          </p:nvPr>
        </p:nvSpPr>
        <p:spPr>
          <a:xfrm>
            <a:off x="5810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5810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 name="PlaceHolder 3"/>
          <p:cNvSpPr>
            <a:spLocks noGrp="1"/>
          </p:cNvSpPr>
          <p:nvPr>
            <p:ph type="body"/>
          </p:nvPr>
        </p:nvSpPr>
        <p:spPr>
          <a:xfrm>
            <a:off x="12146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4"/>
          <p:cNvSpPr>
            <a:spLocks noGrp="1"/>
          </p:cNvSpPr>
          <p:nvPr>
            <p:ph type="body"/>
          </p:nvPr>
        </p:nvSpPr>
        <p:spPr>
          <a:xfrm>
            <a:off x="12146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5810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 name="PlaceHolder 3"/>
          <p:cNvSpPr>
            <a:spLocks noGrp="1"/>
          </p:cNvSpPr>
          <p:nvPr>
            <p:ph type="body"/>
          </p:nvPr>
        </p:nvSpPr>
        <p:spPr>
          <a:xfrm>
            <a:off x="12146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 name="PlaceHolder 4"/>
          <p:cNvSpPr>
            <a:spLocks noGrp="1"/>
          </p:cNvSpPr>
          <p:nvPr>
            <p:ph type="body"/>
          </p:nvPr>
        </p:nvSpPr>
        <p:spPr>
          <a:xfrm>
            <a:off x="581040" y="4125240"/>
            <a:ext cx="123624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446400" y="457200"/>
            <a:ext cx="3702240" cy="93960"/>
          </a:xfrm>
          <a:prstGeom prst="rect">
            <a:avLst/>
          </a:prstGeom>
          <a:solidFill>
            <a:srgbClr val="465359"/>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7" name="CustomShape 2"/>
          <p:cNvSpPr/>
          <p:nvPr/>
        </p:nvSpPr>
        <p:spPr>
          <a:xfrm>
            <a:off x="8042040" y="453600"/>
            <a:ext cx="3702240" cy="97560"/>
          </a:xfrm>
          <a:prstGeom prst="rect">
            <a:avLst/>
          </a:prstGeom>
          <a:solidFill>
            <a:srgbClr val="969FA7"/>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2" name="CustomShape 3"/>
          <p:cNvSpPr/>
          <p:nvPr/>
        </p:nvSpPr>
        <p:spPr>
          <a:xfrm>
            <a:off x="4241880" y="457200"/>
            <a:ext cx="3702240" cy="90360"/>
          </a:xfrm>
          <a:prstGeom prst="rect">
            <a:avLst/>
          </a:prstGeom>
          <a:solidFill>
            <a:srgbClr val="1CADE4"/>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3" name="CustomShape 4"/>
          <p:cNvSpPr/>
          <p:nvPr/>
        </p:nvSpPr>
        <p:spPr>
          <a:xfrm>
            <a:off x="446400" y="3085920"/>
            <a:ext cx="11297880" cy="3337200"/>
          </a:xfrm>
          <a:prstGeom prst="rect">
            <a:avLst/>
          </a:prstGeom>
          <a:solidFill>
            <a:srgbClr val="465359"/>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4" name="PlaceHolder 5"/>
          <p:cNvSpPr>
            <a:spLocks noGrp="1"/>
          </p:cNvSpPr>
          <p:nvPr>
            <p:ph type="title"/>
          </p:nvPr>
        </p:nvSpPr>
        <p:spPr>
          <a:xfrm>
            <a:off x="581040" y="729720"/>
            <a:ext cx="11028600" cy="987120"/>
          </a:xfrm>
          <a:prstGeom prst="rect">
            <a:avLst/>
          </a:prstGeom>
        </p:spPr>
        <p:txBody>
          <a:bodyPr lIns="0" tIns="0" rIns="0" bIns="0" anchor="ctr"/>
          <a:lstStyle/>
          <a:p>
            <a:r>
              <a:rPr lang="en-US" sz="4400" b="0" strike="noStrike" spc="-1">
                <a:solidFill>
                  <a:srgbClr val="000000"/>
                </a:solidFill>
                <a:latin typeface="Arial"/>
              </a:rPr>
              <a:t>Click to edit the title text format</a:t>
            </a:r>
          </a:p>
        </p:txBody>
      </p:sp>
      <p:sp>
        <p:nvSpPr>
          <p:cNvPr id="5" name="PlaceHolder 6"/>
          <p:cNvSpPr>
            <a:spLocks noGrp="1"/>
          </p:cNvSpPr>
          <p:nvPr>
            <p:ph type="body"/>
          </p:nvPr>
        </p:nvSpPr>
        <p:spPr>
          <a:xfrm>
            <a:off x="581040" y="2228040"/>
            <a:ext cx="2534040" cy="36320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446400" y="457200"/>
            <a:ext cx="3702240" cy="93960"/>
          </a:xfrm>
          <a:prstGeom prst="rect">
            <a:avLst/>
          </a:prstGeom>
          <a:solidFill>
            <a:srgbClr val="465359"/>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43" name="CustomShape 2"/>
          <p:cNvSpPr/>
          <p:nvPr/>
        </p:nvSpPr>
        <p:spPr>
          <a:xfrm>
            <a:off x="8042040" y="453600"/>
            <a:ext cx="3702240" cy="97560"/>
          </a:xfrm>
          <a:prstGeom prst="rect">
            <a:avLst/>
          </a:prstGeom>
          <a:solidFill>
            <a:srgbClr val="969FA7"/>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44" name="CustomShape 3"/>
          <p:cNvSpPr/>
          <p:nvPr/>
        </p:nvSpPr>
        <p:spPr>
          <a:xfrm>
            <a:off x="4241880" y="457200"/>
            <a:ext cx="3702240" cy="90360"/>
          </a:xfrm>
          <a:prstGeom prst="rect">
            <a:avLst/>
          </a:prstGeom>
          <a:solidFill>
            <a:srgbClr val="1CADE4"/>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pic>
        <p:nvPicPr>
          <p:cNvPr id="45" name="Picture 3"/>
          <p:cNvPicPr/>
          <p:nvPr/>
        </p:nvPicPr>
        <p:blipFill>
          <a:blip r:embed="rId14"/>
          <a:stretch/>
        </p:blipFill>
        <p:spPr>
          <a:xfrm>
            <a:off x="11575080" y="0"/>
            <a:ext cx="645480" cy="583560"/>
          </a:xfrm>
          <a:prstGeom prst="rect">
            <a:avLst/>
          </a:prstGeom>
          <a:ln>
            <a:noFill/>
          </a:ln>
        </p:spPr>
      </p:pic>
      <p:pic>
        <p:nvPicPr>
          <p:cNvPr id="46" name="Picture 10"/>
          <p:cNvPicPr/>
          <p:nvPr/>
        </p:nvPicPr>
        <p:blipFill>
          <a:blip r:embed="rId14"/>
          <a:stretch/>
        </p:blipFill>
        <p:spPr>
          <a:xfrm>
            <a:off x="0" y="6314040"/>
            <a:ext cx="645480" cy="583560"/>
          </a:xfrm>
          <a:prstGeom prst="rect">
            <a:avLst/>
          </a:prstGeom>
          <a:ln>
            <a:noFill/>
          </a:ln>
        </p:spPr>
      </p:pic>
      <p:sp>
        <p:nvSpPr>
          <p:cNvPr id="47" name="PlaceHolder 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48"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CustomShape 1"/>
          <p:cNvSpPr/>
          <p:nvPr/>
        </p:nvSpPr>
        <p:spPr>
          <a:xfrm>
            <a:off x="446400" y="457200"/>
            <a:ext cx="3702240" cy="93960"/>
          </a:xfrm>
          <a:prstGeom prst="rect">
            <a:avLst/>
          </a:prstGeom>
          <a:solidFill>
            <a:srgbClr val="465359"/>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86" name="CustomShape 2"/>
          <p:cNvSpPr/>
          <p:nvPr/>
        </p:nvSpPr>
        <p:spPr>
          <a:xfrm>
            <a:off x="8042040" y="453600"/>
            <a:ext cx="3702240" cy="97560"/>
          </a:xfrm>
          <a:prstGeom prst="rect">
            <a:avLst/>
          </a:prstGeom>
          <a:solidFill>
            <a:srgbClr val="969FA7"/>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87" name="CustomShape 3"/>
          <p:cNvSpPr/>
          <p:nvPr/>
        </p:nvSpPr>
        <p:spPr>
          <a:xfrm>
            <a:off x="4241880" y="457200"/>
            <a:ext cx="3702240" cy="90360"/>
          </a:xfrm>
          <a:prstGeom prst="rect">
            <a:avLst/>
          </a:prstGeom>
          <a:solidFill>
            <a:srgbClr val="1CADE4"/>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88" name="CustomShape 4"/>
          <p:cNvSpPr/>
          <p:nvPr/>
        </p:nvSpPr>
        <p:spPr>
          <a:xfrm>
            <a:off x="447840" y="601200"/>
            <a:ext cx="3681720" cy="5814360"/>
          </a:xfrm>
          <a:prstGeom prst="rect">
            <a:avLst/>
          </a:prstGeom>
          <a:solidFill>
            <a:srgbClr val="465359"/>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pic>
        <p:nvPicPr>
          <p:cNvPr id="89" name="Picture 11"/>
          <p:cNvPicPr/>
          <p:nvPr/>
        </p:nvPicPr>
        <p:blipFill>
          <a:blip r:embed="rId14"/>
          <a:stretch/>
        </p:blipFill>
        <p:spPr>
          <a:xfrm>
            <a:off x="11575080" y="0"/>
            <a:ext cx="645480" cy="583560"/>
          </a:xfrm>
          <a:prstGeom prst="rect">
            <a:avLst/>
          </a:prstGeom>
          <a:ln>
            <a:noFill/>
          </a:ln>
        </p:spPr>
      </p:pic>
      <p:pic>
        <p:nvPicPr>
          <p:cNvPr id="90" name="Picture 12"/>
          <p:cNvPicPr/>
          <p:nvPr/>
        </p:nvPicPr>
        <p:blipFill>
          <a:blip r:embed="rId14"/>
          <a:stretch/>
        </p:blipFill>
        <p:spPr>
          <a:xfrm>
            <a:off x="0" y="6314040"/>
            <a:ext cx="645480" cy="583560"/>
          </a:xfrm>
          <a:prstGeom prst="rect">
            <a:avLst/>
          </a:prstGeom>
          <a:ln>
            <a:noFill/>
          </a:ln>
        </p:spPr>
      </p:pic>
      <p:sp>
        <p:nvSpPr>
          <p:cNvPr id="91" name="PlaceHolder 5"/>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92"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CustomShape 1"/>
          <p:cNvSpPr/>
          <p:nvPr/>
        </p:nvSpPr>
        <p:spPr>
          <a:xfrm>
            <a:off x="446400" y="457200"/>
            <a:ext cx="3702240" cy="93960"/>
          </a:xfrm>
          <a:prstGeom prst="rect">
            <a:avLst/>
          </a:prstGeom>
          <a:solidFill>
            <a:srgbClr val="465359"/>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130" name="CustomShape 2"/>
          <p:cNvSpPr/>
          <p:nvPr/>
        </p:nvSpPr>
        <p:spPr>
          <a:xfrm>
            <a:off x="8042040" y="453600"/>
            <a:ext cx="3702240" cy="97560"/>
          </a:xfrm>
          <a:prstGeom prst="rect">
            <a:avLst/>
          </a:prstGeom>
          <a:solidFill>
            <a:srgbClr val="969FA7"/>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131" name="CustomShape 3"/>
          <p:cNvSpPr/>
          <p:nvPr/>
        </p:nvSpPr>
        <p:spPr>
          <a:xfrm>
            <a:off x="4241880" y="457200"/>
            <a:ext cx="3702240" cy="90360"/>
          </a:xfrm>
          <a:prstGeom prst="rect">
            <a:avLst/>
          </a:prstGeom>
          <a:solidFill>
            <a:srgbClr val="1CADE4"/>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132" name="CustomShape 4"/>
          <p:cNvSpPr/>
          <p:nvPr/>
        </p:nvSpPr>
        <p:spPr>
          <a:xfrm>
            <a:off x="447840" y="5141880"/>
            <a:ext cx="11289960" cy="1257840"/>
          </a:xfrm>
          <a:prstGeom prst="rect">
            <a:avLst/>
          </a:prstGeom>
          <a:solidFill>
            <a:srgbClr val="465359"/>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133" name="PlaceHolder 5"/>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34"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 name="CustomShape 1"/>
          <p:cNvSpPr/>
          <p:nvPr/>
        </p:nvSpPr>
        <p:spPr>
          <a:xfrm>
            <a:off x="446400" y="457200"/>
            <a:ext cx="3702240" cy="93960"/>
          </a:xfrm>
          <a:prstGeom prst="rect">
            <a:avLst/>
          </a:prstGeom>
          <a:solidFill>
            <a:srgbClr val="465359"/>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172" name="CustomShape 2"/>
          <p:cNvSpPr/>
          <p:nvPr/>
        </p:nvSpPr>
        <p:spPr>
          <a:xfrm>
            <a:off x="8042040" y="453600"/>
            <a:ext cx="3702240" cy="97560"/>
          </a:xfrm>
          <a:prstGeom prst="rect">
            <a:avLst/>
          </a:prstGeom>
          <a:solidFill>
            <a:srgbClr val="969FA7"/>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173" name="CustomShape 3"/>
          <p:cNvSpPr/>
          <p:nvPr/>
        </p:nvSpPr>
        <p:spPr>
          <a:xfrm>
            <a:off x="4241880" y="457200"/>
            <a:ext cx="3702240" cy="90360"/>
          </a:xfrm>
          <a:prstGeom prst="rect">
            <a:avLst/>
          </a:prstGeom>
          <a:solidFill>
            <a:srgbClr val="1CADE4"/>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pic>
        <p:nvPicPr>
          <p:cNvPr id="174" name="Picture 7"/>
          <p:cNvPicPr/>
          <p:nvPr/>
        </p:nvPicPr>
        <p:blipFill>
          <a:blip r:embed="rId14"/>
          <a:stretch/>
        </p:blipFill>
        <p:spPr>
          <a:xfrm>
            <a:off x="11575080" y="0"/>
            <a:ext cx="645480" cy="583560"/>
          </a:xfrm>
          <a:prstGeom prst="rect">
            <a:avLst/>
          </a:prstGeom>
          <a:ln>
            <a:noFill/>
          </a:ln>
        </p:spPr>
      </p:pic>
      <p:pic>
        <p:nvPicPr>
          <p:cNvPr id="175" name="Picture 8"/>
          <p:cNvPicPr/>
          <p:nvPr/>
        </p:nvPicPr>
        <p:blipFill>
          <a:blip r:embed="rId14"/>
          <a:stretch/>
        </p:blipFill>
        <p:spPr>
          <a:xfrm>
            <a:off x="0" y="6314040"/>
            <a:ext cx="645480" cy="583560"/>
          </a:xfrm>
          <a:prstGeom prst="rect">
            <a:avLst/>
          </a:prstGeom>
          <a:ln>
            <a:noFill/>
          </a:ln>
        </p:spPr>
      </p:pic>
      <p:sp>
        <p:nvSpPr>
          <p:cNvPr id="176" name="PlaceHolder 4"/>
          <p:cNvSpPr>
            <a:spLocks noGrp="1"/>
          </p:cNvSpPr>
          <p:nvPr>
            <p:ph type="title"/>
          </p:nvPr>
        </p:nvSpPr>
        <p:spPr>
          <a:xfrm>
            <a:off x="581040" y="729720"/>
            <a:ext cx="11028600" cy="987120"/>
          </a:xfrm>
          <a:prstGeom prst="rect">
            <a:avLst/>
          </a:prstGeom>
        </p:spPr>
        <p:txBody>
          <a:bodyPr lIns="0" tIns="0" rIns="0" bIns="0" anchor="ctr"/>
          <a:lstStyle/>
          <a:p>
            <a:r>
              <a:rPr lang="en-US" sz="4400" b="0" strike="noStrike" spc="-1">
                <a:solidFill>
                  <a:srgbClr val="000000"/>
                </a:solidFill>
                <a:latin typeface="Arial"/>
              </a:rPr>
              <a:t>Click to edit the title text format</a:t>
            </a:r>
          </a:p>
        </p:txBody>
      </p:sp>
      <p:sp>
        <p:nvSpPr>
          <p:cNvPr id="177" name="PlaceHolder 5"/>
          <p:cNvSpPr>
            <a:spLocks noGrp="1"/>
          </p:cNvSpPr>
          <p:nvPr>
            <p:ph type="body"/>
          </p:nvPr>
        </p:nvSpPr>
        <p:spPr>
          <a:xfrm>
            <a:off x="581040" y="2228040"/>
            <a:ext cx="1236240" cy="36320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
        <p:nvSpPr>
          <p:cNvPr id="178" name="PlaceHolder 6"/>
          <p:cNvSpPr>
            <a:spLocks noGrp="1"/>
          </p:cNvSpPr>
          <p:nvPr>
            <p:ph type="body"/>
          </p:nvPr>
        </p:nvSpPr>
        <p:spPr>
          <a:xfrm>
            <a:off x="1879920" y="2228040"/>
            <a:ext cx="1236240" cy="36320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youtu.be/8-YE9g4wqIo"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5.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5.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5.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5.xml"/><Relationship Id="rId4" Type="http://schemas.openxmlformats.org/officeDocument/2006/relationships/hyperlink" Target="https://www.quora.com/Why-do-hoppy-beers-generally-have-a-higher-ABV-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1" name="CustomShape 1"/>
          <p:cNvSpPr/>
          <p:nvPr/>
        </p:nvSpPr>
        <p:spPr>
          <a:xfrm>
            <a:off x="0" y="0"/>
            <a:ext cx="12191040" cy="685692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222" name="CustomShape 2"/>
          <p:cNvSpPr/>
          <p:nvPr/>
        </p:nvSpPr>
        <p:spPr>
          <a:xfrm>
            <a:off x="581040" y="1020600"/>
            <a:ext cx="10992600" cy="98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US" sz="3600" b="0" strike="noStrike" cap="all" spc="-1" dirty="0">
                <a:solidFill>
                  <a:srgbClr val="404040"/>
                </a:solidFill>
                <a:latin typeface="Franklin Gothic Demi"/>
                <a:ea typeface="DejaVu Sans"/>
              </a:rPr>
              <a:t>Analytic report for Budweiser</a:t>
            </a:r>
            <a:endParaRPr lang="en-US" sz="3600" b="0" strike="noStrike" spc="-1" dirty="0">
              <a:latin typeface="Arial"/>
            </a:endParaRPr>
          </a:p>
        </p:txBody>
      </p:sp>
      <p:sp>
        <p:nvSpPr>
          <p:cNvPr id="223" name="CustomShape 3"/>
          <p:cNvSpPr/>
          <p:nvPr/>
        </p:nvSpPr>
        <p:spPr>
          <a:xfrm>
            <a:off x="633960" y="1968480"/>
            <a:ext cx="10992600" cy="71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a:lnSpc>
                <a:spcPct val="110000"/>
              </a:lnSpc>
              <a:spcBef>
                <a:spcPts val="320"/>
              </a:spcBef>
              <a:spcAft>
                <a:spcPts val="601"/>
              </a:spcAft>
            </a:pPr>
            <a:r>
              <a:rPr lang="en-US" sz="1600" b="0" strike="noStrike" cap="all" spc="-1">
                <a:solidFill>
                  <a:srgbClr val="1CADE4"/>
                </a:solidFill>
                <a:latin typeface="Franklin Gothic Book"/>
                <a:ea typeface="DejaVu Sans"/>
              </a:rPr>
              <a:t>Brewery and Beer analysis</a:t>
            </a:r>
            <a:endParaRPr lang="en-US" sz="1600" b="0" strike="noStrike" spc="-1">
              <a:latin typeface="Arial"/>
            </a:endParaRPr>
          </a:p>
          <a:p>
            <a:pPr>
              <a:lnSpc>
                <a:spcPct val="110000"/>
              </a:lnSpc>
              <a:spcBef>
                <a:spcPts val="320"/>
              </a:spcBef>
              <a:spcAft>
                <a:spcPts val="601"/>
              </a:spcAft>
            </a:pPr>
            <a:r>
              <a:rPr lang="en-US" sz="1600" b="0" strike="noStrike" cap="all" spc="-1">
                <a:solidFill>
                  <a:srgbClr val="1CADE4"/>
                </a:solidFill>
                <a:latin typeface="Franklin Gothic Book"/>
                <a:ea typeface="DejaVu Sans"/>
              </a:rPr>
              <a:t>Andrew Mejia, Andrew Larsen and Brian Gaither</a:t>
            </a:r>
            <a:endParaRPr lang="en-US" sz="1600" b="0" strike="noStrike" spc="-1">
              <a:latin typeface="Arial"/>
            </a:endParaRPr>
          </a:p>
        </p:txBody>
      </p:sp>
      <p:sp>
        <p:nvSpPr>
          <p:cNvPr id="224" name="CustomShape 4"/>
          <p:cNvSpPr/>
          <p:nvPr/>
        </p:nvSpPr>
        <p:spPr>
          <a:xfrm>
            <a:off x="446400" y="457200"/>
            <a:ext cx="3702240" cy="93960"/>
          </a:xfrm>
          <a:prstGeom prst="rect">
            <a:avLst/>
          </a:prstGeom>
          <a:solidFill>
            <a:srgbClr val="465359"/>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225" name="CustomShape 5"/>
          <p:cNvSpPr/>
          <p:nvPr/>
        </p:nvSpPr>
        <p:spPr>
          <a:xfrm>
            <a:off x="4241880" y="457200"/>
            <a:ext cx="3702240" cy="90360"/>
          </a:xfrm>
          <a:prstGeom prst="rect">
            <a:avLst/>
          </a:prstGeom>
          <a:solidFill>
            <a:srgbClr val="1CADE4"/>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226" name="CustomShape 6"/>
          <p:cNvSpPr/>
          <p:nvPr/>
        </p:nvSpPr>
        <p:spPr>
          <a:xfrm>
            <a:off x="8042040" y="453600"/>
            <a:ext cx="3702240" cy="97560"/>
          </a:xfrm>
          <a:prstGeom prst="rect">
            <a:avLst/>
          </a:prstGeom>
          <a:solidFill>
            <a:srgbClr val="969FA7"/>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pic>
        <p:nvPicPr>
          <p:cNvPr id="227" name="Picture 3"/>
          <p:cNvPicPr/>
          <p:nvPr/>
        </p:nvPicPr>
        <p:blipFill>
          <a:blip r:embed="rId3"/>
          <a:stretch/>
        </p:blipFill>
        <p:spPr>
          <a:xfrm>
            <a:off x="633960" y="2865240"/>
            <a:ext cx="10887120" cy="3991680"/>
          </a:xfrm>
          <a:prstGeom prst="rect">
            <a:avLst/>
          </a:prstGeom>
          <a:ln>
            <a:noFill/>
          </a:ln>
        </p:spPr>
      </p:pic>
      <p:sp>
        <p:nvSpPr>
          <p:cNvPr id="2" name="TextBox 1">
            <a:extLst>
              <a:ext uri="{FF2B5EF4-FFF2-40B4-BE49-F238E27FC236}">
                <a16:creationId xmlns:a16="http://schemas.microsoft.com/office/drawing/2014/main" id="{350FD04B-9DE7-40F7-A228-DA500931AEA1}"/>
              </a:ext>
            </a:extLst>
          </p:cNvPr>
          <p:cNvSpPr txBox="1"/>
          <p:nvPr/>
        </p:nvSpPr>
        <p:spPr>
          <a:xfrm>
            <a:off x="446400" y="654756"/>
            <a:ext cx="5262979" cy="369332"/>
          </a:xfrm>
          <a:prstGeom prst="rect">
            <a:avLst/>
          </a:prstGeom>
          <a:noFill/>
        </p:spPr>
        <p:txBody>
          <a:bodyPr wrap="none" rtlCol="0">
            <a:spAutoFit/>
          </a:bodyPr>
          <a:lstStyle/>
          <a:p>
            <a:r>
              <a:rPr lang="en-US" dirty="0"/>
              <a:t>Link to Recording:  </a:t>
            </a:r>
            <a:r>
              <a:rPr lang="en-US" dirty="0">
                <a:hlinkClick r:id="rId4"/>
              </a:rPr>
              <a:t>https://youtu.be/8-YE9g4wqIo</a:t>
            </a:r>
            <a:r>
              <a:rPr lang="en-US" dirty="0"/>
              <a:t>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581040" y="2394000"/>
            <a:ext cx="11028600" cy="214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b="0" strike="noStrike" cap="all" spc="-1">
                <a:solidFill>
                  <a:srgbClr val="404040"/>
                </a:solidFill>
                <a:latin typeface="Franklin Gothic Demi"/>
                <a:ea typeface="DejaVu Sans"/>
              </a:rPr>
              <a:t>Classification</a:t>
            </a:r>
            <a:endParaRPr lang="en-US" sz="3600" b="0" strike="noStrike" spc="-1">
              <a:latin typeface="Arial"/>
            </a:endParaRPr>
          </a:p>
        </p:txBody>
      </p:sp>
      <p:sp>
        <p:nvSpPr>
          <p:cNvPr id="268" name="CustomShape 2"/>
          <p:cNvSpPr/>
          <p:nvPr/>
        </p:nvSpPr>
        <p:spPr>
          <a:xfrm>
            <a:off x="581040" y="4541400"/>
            <a:ext cx="1102860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spcBef>
                <a:spcPts val="360"/>
              </a:spcBef>
              <a:spcAft>
                <a:spcPts val="601"/>
              </a:spcAft>
            </a:pPr>
            <a:r>
              <a:rPr lang="en-US" sz="1800" b="0" strike="noStrike" cap="all" spc="-1">
                <a:solidFill>
                  <a:srgbClr val="1CADE4"/>
                </a:solidFill>
                <a:latin typeface="Franklin Gothic Book"/>
                <a:ea typeface="DejaVu Sans"/>
              </a:rPr>
              <a:t>KNN versus Naïve Bayes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767880" y="933480"/>
            <a:ext cx="3030840" cy="17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400" b="0" strike="noStrike" cap="all" spc="-1">
                <a:solidFill>
                  <a:srgbClr val="FFFFFF"/>
                </a:solidFill>
                <a:latin typeface="Franklin Gothic Demi"/>
                <a:ea typeface="DejaVu Sans"/>
              </a:rPr>
              <a:t>Ales, ipa and other styles</a:t>
            </a:r>
            <a:br/>
            <a:r>
              <a:rPr lang="en-US" sz="2400" b="0" strike="noStrike" cap="all" spc="-1">
                <a:solidFill>
                  <a:srgbClr val="FFFFFF"/>
                </a:solidFill>
                <a:latin typeface="Franklin Gothic Demi"/>
                <a:ea typeface="DejaVu Sans"/>
              </a:rPr>
              <a:t>vs</a:t>
            </a:r>
            <a:br/>
            <a:r>
              <a:rPr lang="en-US" sz="2400" b="0" strike="noStrike" cap="all" spc="-1">
                <a:solidFill>
                  <a:srgbClr val="FFFFFF"/>
                </a:solidFill>
                <a:latin typeface="Franklin Gothic Demi"/>
                <a:ea typeface="DejaVu Sans"/>
              </a:rPr>
              <a:t>ABV and IBU</a:t>
            </a:r>
            <a:endParaRPr lang="en-US" sz="2400" b="0" strike="noStrike" spc="-1">
              <a:latin typeface="Arial"/>
            </a:endParaRPr>
          </a:p>
        </p:txBody>
      </p:sp>
      <p:sp>
        <p:nvSpPr>
          <p:cNvPr id="270" name="CustomShape 2"/>
          <p:cNvSpPr/>
          <p:nvPr/>
        </p:nvSpPr>
        <p:spPr>
          <a:xfrm>
            <a:off x="767880" y="2836800"/>
            <a:ext cx="3030840" cy="300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We see that IPA’s have a higher distribution of IBUs than that of Ales and Other styles of beer</a:t>
            </a:r>
            <a:endParaRPr lang="en-US" sz="1600" b="0" strike="noStrike" spc="-1">
              <a:latin typeface="Arial"/>
            </a:endParaRPr>
          </a:p>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We can also see that as IPAs, having a higher IBU, also have a higher distribution of ABV</a:t>
            </a:r>
            <a:endParaRPr lang="en-US" sz="1600" b="0" strike="noStrike" spc="-1">
              <a:latin typeface="Arial"/>
            </a:endParaRPr>
          </a:p>
        </p:txBody>
      </p:sp>
      <p:pic>
        <p:nvPicPr>
          <p:cNvPr id="271" name="Picture 4"/>
          <p:cNvPicPr/>
          <p:nvPr/>
        </p:nvPicPr>
        <p:blipFill>
          <a:blip r:embed="rId3"/>
          <a:stretch/>
        </p:blipFill>
        <p:spPr>
          <a:xfrm>
            <a:off x="4775760" y="1366920"/>
            <a:ext cx="6647400" cy="4123080"/>
          </a:xfrm>
          <a:prstGeom prst="rect">
            <a:avLst/>
          </a:prstGeom>
          <a:ln>
            <a:noFill/>
          </a:ln>
        </p:spPr>
      </p:pic>
      <p:sp>
        <p:nvSpPr>
          <p:cNvPr id="2" name="Rectangle 1">
            <a:extLst>
              <a:ext uri="{FF2B5EF4-FFF2-40B4-BE49-F238E27FC236}">
                <a16:creationId xmlns:a16="http://schemas.microsoft.com/office/drawing/2014/main" id="{43704EBD-1B51-48D9-81C9-993DFBB33D22}"/>
              </a:ext>
            </a:extLst>
          </p:cNvPr>
          <p:cNvSpPr/>
          <p:nvPr/>
        </p:nvSpPr>
        <p:spPr>
          <a:xfrm>
            <a:off x="9155017" y="2996588"/>
            <a:ext cx="2170323" cy="10796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D400719-7648-4F46-BF16-1E72F37E0C82}"/>
              </a:ext>
            </a:extLst>
          </p:cNvPr>
          <p:cNvSpPr/>
          <p:nvPr/>
        </p:nvSpPr>
        <p:spPr>
          <a:xfrm>
            <a:off x="9155016" y="1840735"/>
            <a:ext cx="2170323" cy="10796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581040" y="729720"/>
            <a:ext cx="11028600" cy="98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800" b="0" strike="noStrike" cap="all" spc="-1">
                <a:solidFill>
                  <a:srgbClr val="404040"/>
                </a:solidFill>
                <a:latin typeface="Franklin Gothic Demi"/>
                <a:ea typeface="DejaVu Sans"/>
              </a:rPr>
              <a:t>KNN Classification of beers based on ABV and ibu</a:t>
            </a:r>
            <a:endParaRPr lang="en-US" sz="2800" b="0" strike="noStrike" spc="-1">
              <a:latin typeface="Arial"/>
            </a:endParaRPr>
          </a:p>
        </p:txBody>
      </p:sp>
      <p:sp>
        <p:nvSpPr>
          <p:cNvPr id="273" name="CustomShape 2"/>
          <p:cNvSpPr/>
          <p:nvPr/>
        </p:nvSpPr>
        <p:spPr>
          <a:xfrm>
            <a:off x="6415920" y="2228040"/>
            <a:ext cx="5193720" cy="363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06000" indent="-30492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ea typeface="DejaVu Sans"/>
              </a:rPr>
              <a:t>Knowing that IPAs, Ales and Other types of beer generally have different ABV and IBU’s, we can classify beers into these styles given an ABV and IBU</a:t>
            </a:r>
            <a:endParaRPr lang="en-US" sz="1700" b="0" strike="noStrike" spc="-1">
              <a:latin typeface="Arial"/>
            </a:endParaRPr>
          </a:p>
          <a:p>
            <a:pPr marL="306000" indent="-30492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ea typeface="DejaVu Sans"/>
              </a:rPr>
              <a:t>Using a KNN (k=5) classifier, we see that we can classify beers with an 83% accuracy</a:t>
            </a:r>
            <a:endParaRPr lang="en-US" sz="1700" b="0" strike="noStrike" spc="-1">
              <a:latin typeface="Arial"/>
            </a:endParaRPr>
          </a:p>
          <a:p>
            <a:pPr marL="306000" indent="-30492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ea typeface="DejaVu Sans"/>
              </a:rPr>
              <a:t>This is a decent accuracy, but let’s show what a Naïve Bayes classifier looks like next</a:t>
            </a:r>
            <a:endParaRPr lang="en-US" sz="1700" b="0" strike="noStrike" spc="-1">
              <a:latin typeface="Arial"/>
            </a:endParaRPr>
          </a:p>
        </p:txBody>
      </p:sp>
      <p:pic>
        <p:nvPicPr>
          <p:cNvPr id="274" name="Picture 4"/>
          <p:cNvPicPr/>
          <p:nvPr/>
        </p:nvPicPr>
        <p:blipFill>
          <a:blip r:embed="rId3"/>
          <a:stretch/>
        </p:blipFill>
        <p:spPr>
          <a:xfrm>
            <a:off x="581040" y="1915200"/>
            <a:ext cx="2982960" cy="1766880"/>
          </a:xfrm>
          <a:prstGeom prst="rect">
            <a:avLst/>
          </a:prstGeom>
          <a:ln>
            <a:noFill/>
          </a:ln>
        </p:spPr>
      </p:pic>
      <p:sp>
        <p:nvSpPr>
          <p:cNvPr id="275" name="Line 3"/>
          <p:cNvSpPr/>
          <p:nvPr/>
        </p:nvSpPr>
        <p:spPr>
          <a:xfrm>
            <a:off x="1358640" y="1973880"/>
            <a:ext cx="360" cy="1280160"/>
          </a:xfrm>
          <a:prstGeom prst="line">
            <a:avLst/>
          </a:prstGeom>
          <a:ln w="9360">
            <a:solidFill>
              <a:srgbClr val="C00000"/>
            </a:solidFill>
            <a:round/>
          </a:ln>
        </p:spPr>
        <p:style>
          <a:lnRef idx="0">
            <a:scrgbClr r="0" g="0" b="0"/>
          </a:lnRef>
          <a:fillRef idx="0">
            <a:scrgbClr r="0" g="0" b="0"/>
          </a:fillRef>
          <a:effectRef idx="0">
            <a:scrgbClr r="0" g="0" b="0"/>
          </a:effectRef>
          <a:fontRef idx="minor"/>
        </p:style>
      </p:sp>
      <p:pic>
        <p:nvPicPr>
          <p:cNvPr id="276" name="Picture 7"/>
          <p:cNvPicPr/>
          <p:nvPr/>
        </p:nvPicPr>
        <p:blipFill>
          <a:blip r:embed="rId4"/>
          <a:stretch/>
        </p:blipFill>
        <p:spPr>
          <a:xfrm>
            <a:off x="3095640" y="3831840"/>
            <a:ext cx="1968480" cy="2615400"/>
          </a:xfrm>
          <a:prstGeom prst="rect">
            <a:avLst/>
          </a:prstGeom>
          <a:ln>
            <a:solidFill>
              <a:srgbClr val="00B0F0"/>
            </a:solidFill>
          </a:ln>
        </p:spPr>
      </p:pic>
      <p:sp>
        <p:nvSpPr>
          <p:cNvPr id="277" name="CustomShape 4"/>
          <p:cNvSpPr/>
          <p:nvPr/>
        </p:nvSpPr>
        <p:spPr>
          <a:xfrm>
            <a:off x="713160" y="1757520"/>
            <a:ext cx="2719440" cy="211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800" b="0" strike="noStrike" spc="-1">
                <a:solidFill>
                  <a:srgbClr val="000000"/>
                </a:solidFill>
                <a:latin typeface="Franklin Gothic Book"/>
                <a:ea typeface="DejaVu Sans"/>
              </a:rPr>
              <a:t>Finding the optimum k hyperparameter for model</a:t>
            </a:r>
            <a:endParaRPr lang="en-US" sz="800" b="0" strike="noStrike" spc="-1">
              <a:latin typeface="Arial"/>
            </a:endParaRPr>
          </a:p>
        </p:txBody>
      </p:sp>
      <p:cxnSp>
        <p:nvCxnSpPr>
          <p:cNvPr id="3" name="Straight Arrow Connector 2">
            <a:extLst>
              <a:ext uri="{FF2B5EF4-FFF2-40B4-BE49-F238E27FC236}">
                <a16:creationId xmlns:a16="http://schemas.microsoft.com/office/drawing/2014/main" id="{FBF00A73-52F4-454B-910B-5F212129FE8F}"/>
              </a:ext>
            </a:extLst>
          </p:cNvPr>
          <p:cNvCxnSpPr/>
          <p:nvPr/>
        </p:nvCxnSpPr>
        <p:spPr>
          <a:xfrm flipV="1">
            <a:off x="1358640" y="3558448"/>
            <a:ext cx="0" cy="40762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93F7E51-8622-4C60-8D2F-4AD9E595B7BF}"/>
              </a:ext>
            </a:extLst>
          </p:cNvPr>
          <p:cNvCxnSpPr>
            <a:cxnSpLocks/>
          </p:cNvCxnSpPr>
          <p:nvPr/>
        </p:nvCxnSpPr>
        <p:spPr>
          <a:xfrm flipH="1">
            <a:off x="4787834" y="4834569"/>
            <a:ext cx="552572"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581040" y="729720"/>
            <a:ext cx="11028600" cy="98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800" b="0" strike="noStrike" cap="all" spc="-1">
                <a:solidFill>
                  <a:srgbClr val="404040"/>
                </a:solidFill>
                <a:latin typeface="Franklin Gothic Demi"/>
                <a:ea typeface="DejaVu Sans"/>
              </a:rPr>
              <a:t>Naïve bayes classification of beers on abv and ibu</a:t>
            </a:r>
            <a:endParaRPr lang="en-US" sz="2800" b="0" strike="noStrike" spc="-1">
              <a:latin typeface="Arial"/>
            </a:endParaRPr>
          </a:p>
        </p:txBody>
      </p:sp>
      <p:sp>
        <p:nvSpPr>
          <p:cNvPr id="279" name="CustomShape 2"/>
          <p:cNvSpPr/>
          <p:nvPr/>
        </p:nvSpPr>
        <p:spPr>
          <a:xfrm>
            <a:off x="6415920" y="2228040"/>
            <a:ext cx="5193720" cy="363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05280" indent="-30420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ea typeface="DejaVu Sans"/>
              </a:rPr>
              <a:t>Again, knowing that IPAs, Ales and Other styles of beers have different ABV and IBU combinations, we can leverage that information to classify beers into these categories</a:t>
            </a:r>
            <a:endParaRPr lang="en-US" sz="1700" b="0" strike="noStrike" spc="-1">
              <a:latin typeface="Arial"/>
            </a:endParaRPr>
          </a:p>
          <a:p>
            <a:pPr marL="305280" indent="-30420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ea typeface="DejaVu Sans"/>
              </a:rPr>
              <a:t>Here, a Naïve Bayes classifier is used and we see an accuracy of 86%</a:t>
            </a:r>
            <a:endParaRPr lang="en-US" sz="1700" b="0" strike="noStrike" spc="-1">
              <a:latin typeface="Arial"/>
            </a:endParaRPr>
          </a:p>
          <a:p>
            <a:pPr marL="305280" indent="-30420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ea typeface="DejaVu Sans"/>
              </a:rPr>
              <a:t>The Naïve Bayes classifier outperforms the KNN classifier and would be the suggested classifier for Budweiser</a:t>
            </a:r>
            <a:endParaRPr lang="en-US" sz="1700" b="0" strike="noStrike" spc="-1">
              <a:latin typeface="Arial"/>
            </a:endParaRPr>
          </a:p>
        </p:txBody>
      </p:sp>
      <p:pic>
        <p:nvPicPr>
          <p:cNvPr id="280" name="Picture 4"/>
          <p:cNvPicPr/>
          <p:nvPr/>
        </p:nvPicPr>
        <p:blipFill>
          <a:blip r:embed="rId3"/>
          <a:stretch/>
        </p:blipFill>
        <p:spPr>
          <a:xfrm>
            <a:off x="1400040" y="2158560"/>
            <a:ext cx="3323160" cy="3771000"/>
          </a:xfrm>
          <a:prstGeom prst="rect">
            <a:avLst/>
          </a:prstGeom>
          <a:ln>
            <a:solidFill>
              <a:srgbClr val="00B0F0"/>
            </a:solidFill>
          </a:ln>
        </p:spPr>
      </p:pic>
      <p:cxnSp>
        <p:nvCxnSpPr>
          <p:cNvPr id="5" name="Straight Arrow Connector 4">
            <a:extLst>
              <a:ext uri="{FF2B5EF4-FFF2-40B4-BE49-F238E27FC236}">
                <a16:creationId xmlns:a16="http://schemas.microsoft.com/office/drawing/2014/main" id="{A32F9854-97B3-40AB-AC5C-1375C51A017E}"/>
              </a:ext>
            </a:extLst>
          </p:cNvPr>
          <p:cNvCxnSpPr>
            <a:cxnSpLocks/>
          </p:cNvCxnSpPr>
          <p:nvPr/>
        </p:nvCxnSpPr>
        <p:spPr>
          <a:xfrm flipH="1">
            <a:off x="4164906" y="3216925"/>
            <a:ext cx="1013022"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extShape 1"/>
          <p:cNvSpPr txBox="1"/>
          <p:nvPr/>
        </p:nvSpPr>
        <p:spPr>
          <a:xfrm>
            <a:off x="581040" y="729720"/>
            <a:ext cx="11028600" cy="987120"/>
          </a:xfrm>
          <a:prstGeom prst="rect">
            <a:avLst/>
          </a:prstGeom>
          <a:noFill/>
          <a:ln>
            <a:noFill/>
          </a:ln>
        </p:spPr>
        <p:txBody>
          <a:bodyPr lIns="0" tIns="0" rIns="0" bIns="0" anchor="ctr"/>
          <a:lstStyle/>
          <a:p>
            <a:pPr>
              <a:lnSpc>
                <a:spcPct val="90000"/>
              </a:lnSpc>
            </a:pPr>
            <a:r>
              <a:rPr lang="en-US" sz="4400" b="0" strike="noStrike" spc="-1">
                <a:solidFill>
                  <a:srgbClr val="000000"/>
                </a:solidFill>
                <a:latin typeface="Arial"/>
                <a:ea typeface="DejaVu Sans"/>
              </a:rPr>
              <a:t>Comparison of ABV and IBU</a:t>
            </a:r>
            <a:endParaRPr lang="en-US" sz="4400" b="0" strike="noStrike" spc="-1">
              <a:solidFill>
                <a:srgbClr val="000000"/>
              </a:solidFill>
              <a:latin typeface="Arial"/>
            </a:endParaRPr>
          </a:p>
        </p:txBody>
      </p:sp>
      <p:sp>
        <p:nvSpPr>
          <p:cNvPr id="282" name="TextShape 2"/>
          <p:cNvSpPr txBox="1"/>
          <p:nvPr/>
        </p:nvSpPr>
        <p:spPr>
          <a:xfrm>
            <a:off x="581040" y="2228040"/>
            <a:ext cx="11028600" cy="3632040"/>
          </a:xfrm>
          <a:prstGeom prst="rect">
            <a:avLst/>
          </a:prstGeom>
          <a:noFill/>
          <a:ln>
            <a:noFill/>
          </a:ln>
        </p:spPr>
        <p:txBody>
          <a:bodyPr lIns="0" tIns="0" rIns="0" bIns="0"/>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Arial"/>
                <a:ea typeface="DejaVu Sans"/>
              </a:rPr>
              <a:t>Compare ABV and IBU differences in each region </a:t>
            </a:r>
            <a:endParaRPr lang="en-US" sz="2800" b="0" strike="noStrike" spc="-1" dirty="0">
              <a:solidFill>
                <a:srgbClr val="000000"/>
              </a:solidFill>
              <a:latin typeface="Arial"/>
            </a:endParaRPr>
          </a:p>
          <a:p>
            <a:pPr marL="685800" lvl="1" indent="-228240">
              <a:lnSpc>
                <a:spcPct val="90000"/>
              </a:lnSpc>
              <a:spcBef>
                <a:spcPts val="499"/>
              </a:spcBef>
              <a:buClr>
                <a:srgbClr val="000000"/>
              </a:buClr>
              <a:buFont typeface="Arial"/>
              <a:buChar char="•"/>
            </a:pPr>
            <a:r>
              <a:rPr lang="en-US" sz="2400" b="0" strike="noStrike" spc="-1" dirty="0">
                <a:solidFill>
                  <a:srgbClr val="000000"/>
                </a:solidFill>
                <a:latin typeface="Arial"/>
                <a:ea typeface="DejaVu Sans"/>
              </a:rPr>
              <a:t>Northeast, Midwest, South, West</a:t>
            </a:r>
            <a:endParaRPr lang="en-US" sz="2400" b="0" strike="noStrike" spc="-1" dirty="0">
              <a:solidFill>
                <a:srgbClr val="000000"/>
              </a:solidFill>
              <a:latin typeface="Arial"/>
            </a:endParaRPr>
          </a:p>
          <a:p>
            <a:pPr marL="685800" lvl="1" indent="-228240">
              <a:lnSpc>
                <a:spcPct val="90000"/>
              </a:lnSpc>
              <a:spcBef>
                <a:spcPts val="499"/>
              </a:spcBef>
              <a:buClr>
                <a:srgbClr val="000000"/>
              </a:buClr>
              <a:buFont typeface="Arial"/>
              <a:buChar char="•"/>
            </a:pPr>
            <a:r>
              <a:rPr lang="en-US" sz="2400" b="0" strike="noStrike" spc="-1" dirty="0">
                <a:solidFill>
                  <a:srgbClr val="000000"/>
                </a:solidFill>
                <a:latin typeface="Arial"/>
                <a:ea typeface="DejaVu Sans"/>
              </a:rPr>
              <a:t>Defined by the Census Regions of the United States</a:t>
            </a:r>
            <a:endParaRPr lang="en-US" sz="2400" b="0" strike="noStrike" spc="-1" dirty="0">
              <a:solidFill>
                <a:srgbClr val="000000"/>
              </a:solidFill>
              <a:latin typeface="Arial"/>
            </a:endParaRP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Arial"/>
                <a:ea typeface="DejaVu Sans"/>
              </a:rPr>
              <a:t>Compare ABV and IBU differences in beer size </a:t>
            </a:r>
            <a:endParaRPr lang="en-US" sz="2800" b="0" strike="noStrike" spc="-1" dirty="0">
              <a:solidFill>
                <a:srgbClr val="000000"/>
              </a:solidFill>
              <a:latin typeface="Arial"/>
            </a:endParaRPr>
          </a:p>
          <a:p>
            <a:pPr marL="685800" lvl="1" indent="-228240">
              <a:lnSpc>
                <a:spcPct val="90000"/>
              </a:lnSpc>
              <a:spcBef>
                <a:spcPts val="499"/>
              </a:spcBef>
              <a:buClr>
                <a:srgbClr val="000000"/>
              </a:buClr>
              <a:buFont typeface="Arial"/>
              <a:buChar char="•"/>
            </a:pPr>
            <a:r>
              <a:rPr lang="en-US" sz="2400" b="0" strike="noStrike" spc="-1" dirty="0">
                <a:solidFill>
                  <a:srgbClr val="000000"/>
                </a:solidFill>
                <a:latin typeface="Arial"/>
                <a:ea typeface="DejaVu Sans"/>
              </a:rPr>
              <a:t>12oz vs. 16oz</a:t>
            </a:r>
            <a:endParaRPr lang="en-US" sz="2400" b="0" strike="noStrike" spc="-1" dirty="0">
              <a:solidFill>
                <a:srgbClr val="000000"/>
              </a:solidFill>
              <a:latin typeface="Arial"/>
            </a:endParaRP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Arial"/>
                <a:ea typeface="DejaVu Sans"/>
              </a:rPr>
              <a:t>Is there an interaction term between region and beer size for ABV or IBU? </a:t>
            </a:r>
            <a:endParaRPr lang="en-US" sz="28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767880" y="933480"/>
            <a:ext cx="3030840" cy="1721160"/>
          </a:xfrm>
          <a:prstGeom prst="rect">
            <a:avLst/>
          </a:prstGeom>
          <a:noFill/>
          <a:ln>
            <a:noFill/>
          </a:ln>
        </p:spPr>
        <p:style>
          <a:lnRef idx="0">
            <a:scrgbClr r="0" g="0" b="0"/>
          </a:lnRef>
          <a:fillRef idx="0">
            <a:scrgbClr r="0" g="0" b="0"/>
          </a:fillRef>
          <a:effectRef idx="0">
            <a:scrgbClr r="0" g="0" b="0"/>
          </a:effectRef>
          <a:fontRef idx="minor"/>
        </p:style>
      </p:sp>
      <p:sp>
        <p:nvSpPr>
          <p:cNvPr id="284" name="CustomShape 2"/>
          <p:cNvSpPr/>
          <p:nvPr/>
        </p:nvSpPr>
        <p:spPr>
          <a:xfrm>
            <a:off x="767880" y="2836800"/>
            <a:ext cx="3030840" cy="3000240"/>
          </a:xfrm>
          <a:prstGeom prst="rect">
            <a:avLst/>
          </a:prstGeom>
          <a:noFill/>
          <a:ln>
            <a:noFill/>
          </a:ln>
        </p:spPr>
        <p:style>
          <a:lnRef idx="0">
            <a:scrgbClr r="0" g="0" b="0"/>
          </a:lnRef>
          <a:fillRef idx="0">
            <a:scrgbClr r="0" g="0" b="0"/>
          </a:fillRef>
          <a:effectRef idx="0">
            <a:scrgbClr r="0" g="0" b="0"/>
          </a:effectRef>
          <a:fontRef idx="minor"/>
        </p:style>
      </p:sp>
      <p:pic>
        <p:nvPicPr>
          <p:cNvPr id="285" name="Picture 6"/>
          <p:cNvPicPr/>
          <p:nvPr/>
        </p:nvPicPr>
        <p:blipFill>
          <a:blip r:embed="rId3"/>
          <a:stretch/>
        </p:blipFill>
        <p:spPr>
          <a:xfrm>
            <a:off x="5324040" y="608760"/>
            <a:ext cx="5110200" cy="3022560"/>
          </a:xfrm>
          <a:prstGeom prst="rect">
            <a:avLst/>
          </a:prstGeom>
          <a:ln>
            <a:noFill/>
          </a:ln>
        </p:spPr>
      </p:pic>
      <p:sp>
        <p:nvSpPr>
          <p:cNvPr id="286" name="CustomShape 3"/>
          <p:cNvSpPr/>
          <p:nvPr/>
        </p:nvSpPr>
        <p:spPr>
          <a:xfrm>
            <a:off x="767880" y="1020600"/>
            <a:ext cx="3030840" cy="17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400" b="0" strike="noStrike" cap="all" spc="-1" dirty="0">
                <a:solidFill>
                  <a:srgbClr val="FF0000"/>
                </a:solidFill>
                <a:latin typeface="Franklin Gothic Demi"/>
                <a:ea typeface="DejaVu Sans"/>
              </a:rPr>
              <a:t>ABV</a:t>
            </a:r>
            <a:r>
              <a:rPr lang="en-US" sz="2400" b="0" strike="noStrike" cap="all" spc="-1" dirty="0">
                <a:solidFill>
                  <a:srgbClr val="FFFFFF"/>
                </a:solidFill>
                <a:latin typeface="Franklin Gothic Demi"/>
                <a:ea typeface="DejaVu Sans"/>
              </a:rPr>
              <a:t> for 12oz cans and 16oz cans for each region</a:t>
            </a:r>
            <a:endParaRPr lang="en-US" sz="2400" b="0" strike="noStrike" spc="-1" dirty="0">
              <a:latin typeface="Arial"/>
            </a:endParaRPr>
          </a:p>
        </p:txBody>
      </p:sp>
      <p:sp>
        <p:nvSpPr>
          <p:cNvPr id="287" name="CustomShape 4"/>
          <p:cNvSpPr/>
          <p:nvPr/>
        </p:nvSpPr>
        <p:spPr>
          <a:xfrm>
            <a:off x="767880" y="2923920"/>
            <a:ext cx="3030840" cy="300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16oz ABV seems to be higher than 12oz ABV in each region</a:t>
            </a:r>
            <a:endParaRPr lang="en-US" sz="1600" b="0" strike="noStrike" spc="-1">
              <a:latin typeface="Arial"/>
            </a:endParaRPr>
          </a:p>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The standard deviation of 12oz and 16oz cans overlap their mean values in each region</a:t>
            </a:r>
            <a:endParaRPr lang="en-US" sz="1600" b="0" strike="noStrike" spc="-1">
              <a:latin typeface="Arial"/>
            </a:endParaRPr>
          </a:p>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Visually, it looks like an additive model</a:t>
            </a:r>
            <a:endParaRPr lang="en-US" sz="1600" b="0" strike="noStrike" spc="-1">
              <a:latin typeface="Arial"/>
            </a:endParaRPr>
          </a:p>
          <a:p>
            <a:pPr>
              <a:lnSpc>
                <a:spcPct val="110000"/>
              </a:lnSpc>
              <a:spcBef>
                <a:spcPts val="320"/>
              </a:spcBef>
              <a:spcAft>
                <a:spcPts val="601"/>
              </a:spcAft>
            </a:pPr>
            <a:endParaRPr lang="en-US" sz="1600" b="0" strike="noStrike" spc="-1">
              <a:latin typeface="Arial"/>
            </a:endParaRPr>
          </a:p>
        </p:txBody>
      </p:sp>
      <p:pic>
        <p:nvPicPr>
          <p:cNvPr id="288" name="Picture 17"/>
          <p:cNvPicPr/>
          <p:nvPr/>
        </p:nvPicPr>
        <p:blipFill>
          <a:blip r:embed="rId4"/>
          <a:stretch/>
        </p:blipFill>
        <p:spPr>
          <a:xfrm>
            <a:off x="5498280" y="3631680"/>
            <a:ext cx="5207040" cy="3217320"/>
          </a:xfrm>
          <a:prstGeom prst="rect">
            <a:avLst/>
          </a:prstGeom>
          <a:ln>
            <a:noFill/>
          </a:ln>
        </p:spPr>
      </p:pic>
      <p:sp>
        <p:nvSpPr>
          <p:cNvPr id="4" name="Rectangle 3">
            <a:extLst>
              <a:ext uri="{FF2B5EF4-FFF2-40B4-BE49-F238E27FC236}">
                <a16:creationId xmlns:a16="http://schemas.microsoft.com/office/drawing/2014/main" id="{E7E8D711-D1DA-42F8-B80E-D3A3F29DD302}"/>
              </a:ext>
            </a:extLst>
          </p:cNvPr>
          <p:cNvSpPr/>
          <p:nvPr/>
        </p:nvSpPr>
        <p:spPr>
          <a:xfrm>
            <a:off x="5324040" y="608400"/>
            <a:ext cx="5381280" cy="302292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E174754-EEC3-40E0-BB1D-678C47D60A50}"/>
              </a:ext>
            </a:extLst>
          </p:cNvPr>
          <p:cNvSpPr/>
          <p:nvPr/>
        </p:nvSpPr>
        <p:spPr>
          <a:xfrm>
            <a:off x="5324040" y="3631320"/>
            <a:ext cx="5381280" cy="302292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767880" y="933480"/>
            <a:ext cx="3030840" cy="1721160"/>
          </a:xfrm>
          <a:prstGeom prst="rect">
            <a:avLst/>
          </a:prstGeom>
          <a:noFill/>
          <a:ln>
            <a:noFill/>
          </a:ln>
        </p:spPr>
        <p:style>
          <a:lnRef idx="0">
            <a:scrgbClr r="0" g="0" b="0"/>
          </a:lnRef>
          <a:fillRef idx="0">
            <a:scrgbClr r="0" g="0" b="0"/>
          </a:fillRef>
          <a:effectRef idx="0">
            <a:scrgbClr r="0" g="0" b="0"/>
          </a:effectRef>
          <a:fontRef idx="minor"/>
        </p:style>
      </p:sp>
      <p:sp>
        <p:nvSpPr>
          <p:cNvPr id="290" name="CustomShape 2"/>
          <p:cNvSpPr/>
          <p:nvPr/>
        </p:nvSpPr>
        <p:spPr>
          <a:xfrm>
            <a:off x="767880" y="2836800"/>
            <a:ext cx="3030840" cy="3000240"/>
          </a:xfrm>
          <a:prstGeom prst="rect">
            <a:avLst/>
          </a:prstGeom>
          <a:noFill/>
          <a:ln>
            <a:noFill/>
          </a:ln>
        </p:spPr>
        <p:style>
          <a:lnRef idx="0">
            <a:scrgbClr r="0" g="0" b="0"/>
          </a:lnRef>
          <a:fillRef idx="0">
            <a:scrgbClr r="0" g="0" b="0"/>
          </a:fillRef>
          <a:effectRef idx="0">
            <a:scrgbClr r="0" g="0" b="0"/>
          </a:effectRef>
          <a:fontRef idx="minor"/>
        </p:style>
      </p:sp>
      <p:sp>
        <p:nvSpPr>
          <p:cNvPr id="291" name="CustomShape 3"/>
          <p:cNvSpPr/>
          <p:nvPr/>
        </p:nvSpPr>
        <p:spPr>
          <a:xfrm>
            <a:off x="767880" y="2589120"/>
            <a:ext cx="3030840" cy="3000240"/>
          </a:xfrm>
          <a:prstGeom prst="rect">
            <a:avLst/>
          </a:prstGeom>
          <a:noFill/>
          <a:ln>
            <a:noFill/>
          </a:ln>
        </p:spPr>
        <p:style>
          <a:lnRef idx="0">
            <a:scrgbClr r="0" g="0" b="0"/>
          </a:lnRef>
          <a:fillRef idx="0">
            <a:scrgbClr r="0" g="0" b="0"/>
          </a:fillRef>
          <a:effectRef idx="0">
            <a:scrgbClr r="0" g="0" b="0"/>
          </a:effectRef>
          <a:fontRef idx="minor"/>
        </p:style>
      </p:sp>
      <p:sp>
        <p:nvSpPr>
          <p:cNvPr id="292" name="CustomShape 4"/>
          <p:cNvSpPr/>
          <p:nvPr/>
        </p:nvSpPr>
        <p:spPr>
          <a:xfrm>
            <a:off x="767880" y="1010520"/>
            <a:ext cx="3030840" cy="17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400" b="0" strike="noStrike" cap="all" spc="-1" dirty="0">
                <a:solidFill>
                  <a:srgbClr val="FF0000"/>
                </a:solidFill>
                <a:latin typeface="Franklin Gothic Demi"/>
                <a:ea typeface="DejaVu Sans"/>
              </a:rPr>
              <a:t>IBU</a:t>
            </a:r>
            <a:r>
              <a:rPr lang="en-US" sz="2400" b="0" strike="noStrike" cap="all" spc="-1" dirty="0">
                <a:solidFill>
                  <a:srgbClr val="FFFFFF"/>
                </a:solidFill>
                <a:latin typeface="Franklin Gothic Demi"/>
                <a:ea typeface="DejaVu Sans"/>
              </a:rPr>
              <a:t> for 12oz cans and 16oz cans for each region</a:t>
            </a:r>
            <a:endParaRPr lang="en-US" sz="2400" b="0" strike="noStrike" spc="-1" dirty="0">
              <a:latin typeface="Arial"/>
            </a:endParaRPr>
          </a:p>
        </p:txBody>
      </p:sp>
      <p:pic>
        <p:nvPicPr>
          <p:cNvPr id="293" name="Picture 3"/>
          <p:cNvPicPr/>
          <p:nvPr/>
        </p:nvPicPr>
        <p:blipFill>
          <a:blip r:embed="rId3"/>
          <a:stretch/>
        </p:blipFill>
        <p:spPr>
          <a:xfrm>
            <a:off x="5554080" y="3647880"/>
            <a:ext cx="5240880" cy="3108240"/>
          </a:xfrm>
          <a:prstGeom prst="rect">
            <a:avLst/>
          </a:prstGeom>
          <a:ln>
            <a:noFill/>
          </a:ln>
        </p:spPr>
      </p:pic>
      <p:pic>
        <p:nvPicPr>
          <p:cNvPr id="294" name="Picture 7"/>
          <p:cNvPicPr/>
          <p:nvPr/>
        </p:nvPicPr>
        <p:blipFill>
          <a:blip r:embed="rId4"/>
          <a:stretch/>
        </p:blipFill>
        <p:spPr>
          <a:xfrm>
            <a:off x="5210640" y="593640"/>
            <a:ext cx="5438880" cy="3108240"/>
          </a:xfrm>
          <a:prstGeom prst="rect">
            <a:avLst/>
          </a:prstGeom>
          <a:ln>
            <a:noFill/>
          </a:ln>
        </p:spPr>
      </p:pic>
      <p:sp>
        <p:nvSpPr>
          <p:cNvPr id="295" name="CustomShape 5"/>
          <p:cNvSpPr/>
          <p:nvPr/>
        </p:nvSpPr>
        <p:spPr>
          <a:xfrm>
            <a:off x="767880" y="2923920"/>
            <a:ext cx="3030840" cy="300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16oz IBU seems to be higher than 12oz IBU in each region, except for Midwest. </a:t>
            </a:r>
            <a:endParaRPr lang="en-US" sz="1600" b="0" strike="noStrike" spc="-1">
              <a:latin typeface="Arial"/>
            </a:endParaRPr>
          </a:p>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The standard deviation of 12oz and 16oz cans overlap their mean values in each region</a:t>
            </a:r>
            <a:endParaRPr lang="en-US" sz="1600" b="0" strike="noStrike" spc="-1">
              <a:latin typeface="Arial"/>
            </a:endParaRPr>
          </a:p>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Visually, this also looks like an additive model</a:t>
            </a:r>
            <a:endParaRPr lang="en-US" sz="1600" b="0" strike="noStrike" spc="-1">
              <a:latin typeface="Arial"/>
            </a:endParaRPr>
          </a:p>
          <a:p>
            <a:pPr>
              <a:lnSpc>
                <a:spcPct val="110000"/>
              </a:lnSpc>
              <a:spcBef>
                <a:spcPts val="320"/>
              </a:spcBef>
              <a:spcAft>
                <a:spcPts val="601"/>
              </a:spcAft>
            </a:pPr>
            <a:endParaRPr lang="en-US" sz="1600" b="0" strike="noStrike" spc="-1">
              <a:latin typeface="Arial"/>
            </a:endParaRPr>
          </a:p>
        </p:txBody>
      </p:sp>
      <p:sp>
        <p:nvSpPr>
          <p:cNvPr id="9" name="Rectangle 8">
            <a:extLst>
              <a:ext uri="{FF2B5EF4-FFF2-40B4-BE49-F238E27FC236}">
                <a16:creationId xmlns:a16="http://schemas.microsoft.com/office/drawing/2014/main" id="{8D813805-C2B9-454A-ADC9-07A1B6B02499}"/>
              </a:ext>
            </a:extLst>
          </p:cNvPr>
          <p:cNvSpPr/>
          <p:nvPr/>
        </p:nvSpPr>
        <p:spPr>
          <a:xfrm>
            <a:off x="5266440" y="608400"/>
            <a:ext cx="5438880" cy="302292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B7D5625-E2D9-45D9-9AE3-3B63110D054B}"/>
              </a:ext>
            </a:extLst>
          </p:cNvPr>
          <p:cNvSpPr/>
          <p:nvPr/>
        </p:nvSpPr>
        <p:spPr>
          <a:xfrm>
            <a:off x="5266440" y="3631320"/>
            <a:ext cx="5438880" cy="302292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TextShape 1"/>
          <p:cNvSpPr txBox="1"/>
          <p:nvPr/>
        </p:nvSpPr>
        <p:spPr>
          <a:xfrm>
            <a:off x="581040" y="729720"/>
            <a:ext cx="11028600" cy="987120"/>
          </a:xfrm>
          <a:prstGeom prst="rect">
            <a:avLst/>
          </a:prstGeom>
          <a:noFill/>
          <a:ln>
            <a:noFill/>
          </a:ln>
        </p:spPr>
        <p:txBody>
          <a:bodyPr lIns="0" tIns="0" rIns="0" bIns="0" anchor="ctr"/>
          <a:lstStyle/>
          <a:p>
            <a:pPr>
              <a:lnSpc>
                <a:spcPct val="90000"/>
              </a:lnSpc>
            </a:pPr>
            <a:r>
              <a:rPr lang="en-US" sz="4400" b="0" strike="noStrike" spc="-1">
                <a:solidFill>
                  <a:srgbClr val="000000"/>
                </a:solidFill>
                <a:latin typeface="Arial"/>
                <a:ea typeface="DejaVu Sans"/>
              </a:rPr>
              <a:t>Two-Way ANOVA Conclusions</a:t>
            </a:r>
            <a:endParaRPr lang="en-US" sz="4400" b="0" strike="noStrike" spc="-1">
              <a:solidFill>
                <a:srgbClr val="000000"/>
              </a:solidFill>
              <a:latin typeface="Arial"/>
            </a:endParaRPr>
          </a:p>
        </p:txBody>
      </p:sp>
      <p:sp>
        <p:nvSpPr>
          <p:cNvPr id="297" name="CustomShape 2"/>
          <p:cNvSpPr/>
          <p:nvPr/>
        </p:nvSpPr>
        <p:spPr>
          <a:xfrm>
            <a:off x="581040" y="1717200"/>
            <a:ext cx="10709640" cy="463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000000"/>
              </a:buClr>
              <a:buFont typeface="Arial"/>
              <a:buChar char="•"/>
            </a:pPr>
            <a:r>
              <a:rPr lang="en-US" sz="2800" b="0" strike="noStrike" spc="-1" dirty="0">
                <a:solidFill>
                  <a:srgbClr val="000000"/>
                </a:solidFill>
                <a:latin typeface="Arial"/>
                <a:ea typeface="DejaVu Sans"/>
              </a:rPr>
              <a:t>ABV</a:t>
            </a:r>
            <a:endParaRPr lang="en-US" sz="2800" b="0" strike="noStrike" spc="-1" dirty="0">
              <a:latin typeface="Arial"/>
            </a:endParaRPr>
          </a:p>
          <a:p>
            <a:pPr marL="743040" lvl="1" indent="-285480">
              <a:lnSpc>
                <a:spcPct val="100000"/>
              </a:lnSpc>
              <a:buClr>
                <a:srgbClr val="000000"/>
              </a:buClr>
              <a:buFont typeface="Arial"/>
              <a:buChar char="•"/>
            </a:pPr>
            <a:r>
              <a:rPr lang="en-US" sz="2200" b="0" strike="noStrike" spc="-1" dirty="0">
                <a:solidFill>
                  <a:srgbClr val="000000"/>
                </a:solidFill>
                <a:latin typeface="Arial"/>
                <a:ea typeface="DejaVu Sans"/>
              </a:rPr>
              <a:t>The two-way ANOVA test shows that there does not seem to be an interaction term between ounces and region</a:t>
            </a:r>
            <a:endParaRPr lang="en-US" sz="2200" b="0" strike="noStrike" spc="-1" dirty="0">
              <a:latin typeface="Arial"/>
            </a:endParaRPr>
          </a:p>
          <a:p>
            <a:pPr marL="743040" lvl="1" indent="-285480">
              <a:lnSpc>
                <a:spcPct val="100000"/>
              </a:lnSpc>
              <a:buClr>
                <a:srgbClr val="000000"/>
              </a:buClr>
              <a:buFont typeface="Arial"/>
              <a:buChar char="•"/>
            </a:pPr>
            <a:r>
              <a:rPr lang="en-US" sz="2200" b="0" strike="noStrike" spc="-1" dirty="0">
                <a:solidFill>
                  <a:srgbClr val="000000"/>
                </a:solidFill>
                <a:latin typeface="Arial"/>
                <a:ea typeface="DejaVu Sans"/>
              </a:rPr>
              <a:t>Ounces is a significant factor in determining ABV, and there is some evidence that region is a factor too</a:t>
            </a:r>
            <a:endParaRPr lang="en-US" sz="2200" b="0" strike="noStrike" spc="-1" dirty="0">
              <a:latin typeface="Arial"/>
            </a:endParaRPr>
          </a:p>
          <a:p>
            <a:pPr marL="743040" lvl="1" indent="-285480">
              <a:lnSpc>
                <a:spcPct val="100000"/>
              </a:lnSpc>
              <a:buClr>
                <a:srgbClr val="000000"/>
              </a:buClr>
              <a:buFont typeface="Arial"/>
              <a:buChar char="•"/>
            </a:pPr>
            <a:r>
              <a:rPr lang="en-US" sz="2200" b="0" strike="noStrike" spc="-1" dirty="0">
                <a:solidFill>
                  <a:srgbClr val="000000"/>
                </a:solidFill>
                <a:latin typeface="Arial"/>
                <a:ea typeface="DejaVu Sans"/>
              </a:rPr>
              <a:t>Differences occur between the Northeast and Midwest Regions and the ounces in the beer</a:t>
            </a:r>
            <a:endParaRPr lang="en-US" sz="2200" b="0" strike="noStrike" spc="-1" dirty="0">
              <a:latin typeface="Arial"/>
            </a:endParaRPr>
          </a:p>
          <a:p>
            <a:pPr marL="285840" indent="-285480">
              <a:lnSpc>
                <a:spcPct val="100000"/>
              </a:lnSpc>
              <a:buClr>
                <a:srgbClr val="000000"/>
              </a:buClr>
              <a:buFont typeface="Arial"/>
              <a:buChar char="•"/>
            </a:pPr>
            <a:r>
              <a:rPr lang="en-US" sz="2800" b="0" strike="noStrike" spc="-1" dirty="0">
                <a:solidFill>
                  <a:srgbClr val="000000"/>
                </a:solidFill>
                <a:latin typeface="Arial"/>
                <a:ea typeface="DejaVu Sans"/>
              </a:rPr>
              <a:t>IBU</a:t>
            </a:r>
            <a:endParaRPr lang="en-US" sz="2800" b="0" strike="noStrike" spc="-1" dirty="0">
              <a:latin typeface="Arial"/>
            </a:endParaRPr>
          </a:p>
          <a:p>
            <a:pPr marL="743040" lvl="1" indent="-285480">
              <a:lnSpc>
                <a:spcPct val="100000"/>
              </a:lnSpc>
              <a:buClr>
                <a:srgbClr val="000000"/>
              </a:buClr>
              <a:buFont typeface="Arial"/>
              <a:buChar char="•"/>
            </a:pPr>
            <a:r>
              <a:rPr lang="en-US" sz="2200" b="0" strike="noStrike" spc="-1" dirty="0">
                <a:solidFill>
                  <a:srgbClr val="000000"/>
                </a:solidFill>
                <a:latin typeface="Arial"/>
                <a:ea typeface="DejaVu Sans"/>
              </a:rPr>
              <a:t>The two-way ANOVA test shows no evidence of an interaction term </a:t>
            </a:r>
            <a:endParaRPr lang="en-US" sz="2200" b="0" strike="noStrike" spc="-1" dirty="0">
              <a:latin typeface="Arial"/>
            </a:endParaRPr>
          </a:p>
          <a:p>
            <a:pPr marL="743040" lvl="1" indent="-285480">
              <a:lnSpc>
                <a:spcPct val="100000"/>
              </a:lnSpc>
              <a:buClr>
                <a:srgbClr val="000000"/>
              </a:buClr>
              <a:buFont typeface="Arial"/>
              <a:buChar char="•"/>
            </a:pPr>
            <a:r>
              <a:rPr lang="en-US" sz="2200" b="0" strike="noStrike" spc="-1" dirty="0">
                <a:solidFill>
                  <a:srgbClr val="000000"/>
                </a:solidFill>
                <a:latin typeface="Arial"/>
                <a:ea typeface="DejaVu Sans"/>
              </a:rPr>
              <a:t>Both ounces and region are significant factors in determining IBU</a:t>
            </a:r>
            <a:endParaRPr lang="en-US" sz="2200" b="0" strike="noStrike" spc="-1" dirty="0">
              <a:latin typeface="Arial"/>
            </a:endParaRPr>
          </a:p>
          <a:p>
            <a:pPr marL="743040" lvl="1" indent="-285480">
              <a:lnSpc>
                <a:spcPct val="100000"/>
              </a:lnSpc>
              <a:buClr>
                <a:srgbClr val="000000"/>
              </a:buClr>
              <a:buFont typeface="Arial"/>
              <a:buChar char="•"/>
            </a:pPr>
            <a:r>
              <a:rPr lang="en-US" sz="2200" b="0" strike="noStrike" spc="-1" dirty="0">
                <a:solidFill>
                  <a:srgbClr val="000000"/>
                </a:solidFill>
                <a:latin typeface="Franklin Gothic Book"/>
                <a:ea typeface="DejaVu Sans"/>
              </a:rPr>
              <a:t>Differences occur between the West and Midwest Regions and the ounces in the beer</a:t>
            </a:r>
            <a:endParaRPr lang="en-US" sz="2200" b="0" strike="noStrike" spc="-1" dirty="0">
              <a:latin typeface="Arial"/>
            </a:endParaRPr>
          </a:p>
          <a:p>
            <a:pPr>
              <a:lnSpc>
                <a:spcPct val="100000"/>
              </a:lnSpc>
            </a:pPr>
            <a:endParaRPr lang="en-US" sz="2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083CCE-595B-4F85-B9C2-2351012361CF}"/>
              </a:ext>
            </a:extLst>
          </p:cNvPr>
          <p:cNvSpPr/>
          <p:nvPr/>
        </p:nvSpPr>
        <p:spPr>
          <a:xfrm>
            <a:off x="4368155" y="4055471"/>
            <a:ext cx="3455690" cy="923330"/>
          </a:xfrm>
          <a:prstGeom prst="rect">
            <a:avLst/>
          </a:prstGeom>
          <a:noFill/>
        </p:spPr>
        <p:txBody>
          <a:bodyPr wrap="none" lIns="91440" tIns="45720" rIns="91440" bIns="45720">
            <a:spAutoFit/>
          </a:bodyPr>
          <a:lstStyle/>
          <a:p>
            <a:pPr algn="ctr"/>
            <a:r>
              <a:rPr lang="en-US" sz="5400" b="0" cap="none" spc="0" dirty="0">
                <a:ln w="0"/>
                <a:solidFill>
                  <a:schemeClr val="bg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177428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Shape 1"/>
          <p:cNvSpPr txBox="1"/>
          <p:nvPr/>
        </p:nvSpPr>
        <p:spPr>
          <a:xfrm>
            <a:off x="581040" y="729720"/>
            <a:ext cx="11028600" cy="987120"/>
          </a:xfrm>
          <a:prstGeom prst="rect">
            <a:avLst/>
          </a:prstGeom>
          <a:noFill/>
          <a:ln>
            <a:noFill/>
          </a:ln>
        </p:spPr>
        <p:txBody>
          <a:bodyPr lIns="0" tIns="0" rIns="0" bIns="0" anchor="ctr"/>
          <a:lstStyle/>
          <a:p>
            <a:pPr>
              <a:lnSpc>
                <a:spcPct val="90000"/>
              </a:lnSpc>
            </a:pPr>
            <a:r>
              <a:rPr lang="en-US" sz="4400" b="0" strike="noStrike" spc="-1">
                <a:solidFill>
                  <a:srgbClr val="000000"/>
                </a:solidFill>
                <a:latin typeface="Arial"/>
                <a:ea typeface="DejaVu Sans"/>
              </a:rPr>
              <a:t>Appendix</a:t>
            </a:r>
            <a:endParaRPr lang="en-US" sz="4400" b="0" strike="noStrike" spc="-1">
              <a:solidFill>
                <a:srgbClr val="000000"/>
              </a:solidFill>
              <a:latin typeface="Arial"/>
            </a:endParaRPr>
          </a:p>
        </p:txBody>
      </p:sp>
      <p:pic>
        <p:nvPicPr>
          <p:cNvPr id="299" name="Picture 3"/>
          <p:cNvPicPr/>
          <p:nvPr/>
        </p:nvPicPr>
        <p:blipFill>
          <a:blip r:embed="rId2"/>
          <a:stretch/>
        </p:blipFill>
        <p:spPr>
          <a:xfrm>
            <a:off x="348480" y="2261880"/>
            <a:ext cx="5384520" cy="1166760"/>
          </a:xfrm>
          <a:prstGeom prst="rect">
            <a:avLst/>
          </a:prstGeom>
          <a:ln>
            <a:noFill/>
          </a:ln>
        </p:spPr>
      </p:pic>
      <p:pic>
        <p:nvPicPr>
          <p:cNvPr id="300" name="Picture 4"/>
          <p:cNvPicPr/>
          <p:nvPr/>
        </p:nvPicPr>
        <p:blipFill>
          <a:blip r:embed="rId3"/>
          <a:stretch/>
        </p:blipFill>
        <p:spPr>
          <a:xfrm>
            <a:off x="348480" y="3628440"/>
            <a:ext cx="5681880" cy="2499480"/>
          </a:xfrm>
          <a:prstGeom prst="rect">
            <a:avLst/>
          </a:prstGeom>
          <a:ln>
            <a:noFill/>
          </a:ln>
        </p:spPr>
      </p:pic>
      <p:pic>
        <p:nvPicPr>
          <p:cNvPr id="301" name="Picture 5"/>
          <p:cNvPicPr/>
          <p:nvPr/>
        </p:nvPicPr>
        <p:blipFill>
          <a:blip r:embed="rId4"/>
          <a:stretch/>
        </p:blipFill>
        <p:spPr>
          <a:xfrm>
            <a:off x="6252840" y="2211120"/>
            <a:ext cx="5752800" cy="1383840"/>
          </a:xfrm>
          <a:prstGeom prst="rect">
            <a:avLst/>
          </a:prstGeom>
          <a:ln>
            <a:noFill/>
          </a:ln>
        </p:spPr>
      </p:pic>
      <p:pic>
        <p:nvPicPr>
          <p:cNvPr id="302" name="Picture 6"/>
          <p:cNvPicPr/>
          <p:nvPr/>
        </p:nvPicPr>
        <p:blipFill>
          <a:blip r:embed="rId5"/>
          <a:stretch/>
        </p:blipFill>
        <p:spPr>
          <a:xfrm>
            <a:off x="6382800" y="3828240"/>
            <a:ext cx="5460480" cy="2819160"/>
          </a:xfrm>
          <a:prstGeom prst="rect">
            <a:avLst/>
          </a:prstGeom>
          <a:ln>
            <a:noFill/>
          </a:ln>
        </p:spPr>
      </p:pic>
      <p:sp>
        <p:nvSpPr>
          <p:cNvPr id="303" name="CustomShape 2"/>
          <p:cNvSpPr/>
          <p:nvPr/>
        </p:nvSpPr>
        <p:spPr>
          <a:xfrm>
            <a:off x="348480" y="1593720"/>
            <a:ext cx="55904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Two-Way ANOVA Results for ABV Given Region and Beer Size</a:t>
            </a:r>
            <a:endParaRPr lang="en-US" sz="1800" b="0" strike="noStrike" spc="-1">
              <a:latin typeface="Arial"/>
            </a:endParaRPr>
          </a:p>
        </p:txBody>
      </p:sp>
      <p:sp>
        <p:nvSpPr>
          <p:cNvPr id="304" name="CustomShape 3"/>
          <p:cNvSpPr/>
          <p:nvPr/>
        </p:nvSpPr>
        <p:spPr>
          <a:xfrm>
            <a:off x="6247440" y="1593720"/>
            <a:ext cx="57308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Two-Way ANOVA Results for IBU Given Region and Beer Size</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581040" y="702000"/>
            <a:ext cx="1102860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800" b="0" strike="noStrike" cap="all" spc="-1">
                <a:solidFill>
                  <a:srgbClr val="404040"/>
                </a:solidFill>
                <a:latin typeface="Franklin Gothic Demi"/>
                <a:ea typeface="DejaVu Sans"/>
              </a:rPr>
              <a:t>Evaluating the datasets</a:t>
            </a:r>
            <a:endParaRPr lang="en-US" sz="2800" b="0" strike="noStrike" spc="-1">
              <a:latin typeface="Arial"/>
            </a:endParaRPr>
          </a:p>
        </p:txBody>
      </p:sp>
      <p:sp>
        <p:nvSpPr>
          <p:cNvPr id="229" name="CustomShape 2"/>
          <p:cNvSpPr/>
          <p:nvPr/>
        </p:nvSpPr>
        <p:spPr>
          <a:xfrm>
            <a:off x="581040" y="1862280"/>
            <a:ext cx="10557360" cy="41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05280" indent="-30420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ea typeface="DejaVu Sans"/>
              </a:rPr>
              <a:t>Two datasets were used for this analysis</a:t>
            </a:r>
            <a:endParaRPr lang="en-US" sz="1700" b="0" strike="noStrike" spc="-1">
              <a:latin typeface="Arial"/>
            </a:endParaRPr>
          </a:p>
          <a:p>
            <a:pPr marL="630000" lvl="1" indent="-304200">
              <a:lnSpc>
                <a:spcPct val="11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ea typeface="DejaVu Sans"/>
              </a:rPr>
              <a:t>Beers.csv</a:t>
            </a:r>
            <a:endParaRPr lang="en-US" sz="1400" b="0" strike="noStrike" spc="-1">
              <a:latin typeface="Arial"/>
            </a:endParaRPr>
          </a:p>
          <a:p>
            <a:pPr marL="630000" lvl="1" indent="-304200">
              <a:lnSpc>
                <a:spcPct val="11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ea typeface="DejaVu Sans"/>
              </a:rPr>
              <a:t>Breweries.csv</a:t>
            </a:r>
            <a:endParaRPr lang="en-US" sz="1400" b="0" strike="noStrike" spc="-1">
              <a:latin typeface="Arial"/>
            </a:endParaRPr>
          </a:p>
          <a:p>
            <a:pPr marL="305280" indent="-30420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ea typeface="DejaVu Sans"/>
              </a:rPr>
              <a:t>These datasets were merged on Brewery_id=Brew_ID</a:t>
            </a:r>
            <a:endParaRPr lang="en-US" sz="1700" b="0" strike="noStrike" spc="-1">
              <a:latin typeface="Arial"/>
            </a:endParaRPr>
          </a:p>
          <a:p>
            <a:pPr marL="630000" lvl="1" indent="-304200">
              <a:lnSpc>
                <a:spcPct val="11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ea typeface="DejaVu Sans"/>
              </a:rPr>
              <a:t>Resulting in 2,410 total observations</a:t>
            </a:r>
            <a:endParaRPr lang="en-US" sz="1400" b="0" strike="noStrike" spc="-1">
              <a:latin typeface="Arial"/>
            </a:endParaRPr>
          </a:p>
          <a:p>
            <a:pPr marL="305280" indent="-30420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ea typeface="DejaVu Sans"/>
              </a:rPr>
              <a:t>There are two columns that contains NA's</a:t>
            </a:r>
            <a:endParaRPr lang="en-US" sz="1700" b="0" strike="noStrike" spc="-1">
              <a:latin typeface="Arial"/>
            </a:endParaRPr>
          </a:p>
          <a:p>
            <a:pPr marL="630000" lvl="1" indent="-304200">
              <a:lnSpc>
                <a:spcPct val="10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ea typeface="DejaVu Sans"/>
              </a:rPr>
              <a:t>ABV has 62 NA's</a:t>
            </a:r>
            <a:endParaRPr lang="en-US" sz="1400" b="0" strike="noStrike" spc="-1">
              <a:latin typeface="Arial"/>
            </a:endParaRPr>
          </a:p>
          <a:p>
            <a:pPr marL="630000" lvl="1" indent="-304200">
              <a:lnSpc>
                <a:spcPct val="10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ea typeface="DejaVu Sans"/>
              </a:rPr>
              <a:t>IBU has 1005 NA's</a:t>
            </a:r>
            <a:endParaRPr lang="en-US" sz="1400" b="0" strike="noStrike" spc="-1">
              <a:latin typeface="Arial"/>
            </a:endParaRPr>
          </a:p>
          <a:p>
            <a:pPr marL="305280" indent="-30420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ea typeface="DejaVu Sans"/>
              </a:rPr>
              <a:t>We removed NA's from the dataset when performing classification and correlation using ABV and IBU</a:t>
            </a:r>
            <a:endParaRPr lang="en-US" sz="17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767880" y="933480"/>
            <a:ext cx="3162240" cy="17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400" b="0" strike="noStrike" cap="all" spc="-1">
                <a:solidFill>
                  <a:srgbClr val="FFFFFF"/>
                </a:solidFill>
                <a:latin typeface="Franklin Gothic Demi"/>
                <a:ea typeface="DejaVu Sans"/>
              </a:rPr>
              <a:t>Breweries by State</a:t>
            </a:r>
            <a:endParaRPr lang="en-US" sz="2400" b="0" strike="noStrike" spc="-1">
              <a:latin typeface="Arial"/>
            </a:endParaRPr>
          </a:p>
        </p:txBody>
      </p:sp>
      <p:sp>
        <p:nvSpPr>
          <p:cNvPr id="231" name="CustomShape 2"/>
          <p:cNvSpPr/>
          <p:nvPr/>
        </p:nvSpPr>
        <p:spPr>
          <a:xfrm>
            <a:off x="767880" y="2491200"/>
            <a:ext cx="3030840" cy="335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a:bodyPr>
          <a:lstStyle/>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558 Breweries across all states</a:t>
            </a:r>
            <a:endParaRPr lang="en-US" sz="1600" b="0" strike="noStrike" spc="-1">
              <a:latin typeface="Arial"/>
            </a:endParaRPr>
          </a:p>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Colorado has the largest number of breweries with 47</a:t>
            </a:r>
            <a:endParaRPr lang="en-US" sz="1600" b="0" strike="noStrike" spc="-1">
              <a:latin typeface="Arial"/>
            </a:endParaRPr>
          </a:p>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25% of all breweries are within four states</a:t>
            </a:r>
            <a:endParaRPr lang="en-US" sz="1600" b="0" strike="noStrike" spc="-1">
              <a:latin typeface="Arial"/>
            </a:endParaRPr>
          </a:p>
          <a:p>
            <a:pPr marL="743040" lvl="1" indent="-284760">
              <a:lnSpc>
                <a:spcPct val="100000"/>
              </a:lnSpc>
              <a:spcBef>
                <a:spcPts val="221"/>
              </a:spcBef>
              <a:spcAft>
                <a:spcPts val="601"/>
              </a:spcAft>
              <a:buClr>
                <a:srgbClr val="1CADE4"/>
              </a:buClr>
              <a:buSzPct val="92000"/>
              <a:buFont typeface="Arial"/>
              <a:buChar char="•"/>
            </a:pPr>
            <a:r>
              <a:rPr lang="en-US" sz="1100" b="0" strike="noStrike" spc="-1">
                <a:solidFill>
                  <a:srgbClr val="FFFFFF"/>
                </a:solidFill>
                <a:latin typeface="Franklin Gothic Book"/>
                <a:ea typeface="DejaVu Sans"/>
              </a:rPr>
              <a:t>Colorado</a:t>
            </a:r>
            <a:endParaRPr lang="en-US" sz="1100" b="0" strike="noStrike" spc="-1">
              <a:latin typeface="Arial"/>
            </a:endParaRPr>
          </a:p>
          <a:p>
            <a:pPr marL="743040" lvl="1" indent="-284760">
              <a:lnSpc>
                <a:spcPct val="100000"/>
              </a:lnSpc>
              <a:spcBef>
                <a:spcPts val="221"/>
              </a:spcBef>
              <a:spcAft>
                <a:spcPts val="601"/>
              </a:spcAft>
              <a:buClr>
                <a:srgbClr val="1CADE4"/>
              </a:buClr>
              <a:buSzPct val="92000"/>
              <a:buFont typeface="Arial"/>
              <a:buChar char="•"/>
            </a:pPr>
            <a:r>
              <a:rPr lang="en-US" sz="1100" b="0" strike="noStrike" spc="-1">
                <a:solidFill>
                  <a:srgbClr val="FFFFFF"/>
                </a:solidFill>
                <a:latin typeface="Franklin Gothic Book"/>
                <a:ea typeface="DejaVu Sans"/>
              </a:rPr>
              <a:t>California</a:t>
            </a:r>
            <a:endParaRPr lang="en-US" sz="1100" b="0" strike="noStrike" spc="-1">
              <a:latin typeface="Arial"/>
            </a:endParaRPr>
          </a:p>
          <a:p>
            <a:pPr marL="743040" lvl="1" indent="-284760">
              <a:lnSpc>
                <a:spcPct val="100000"/>
              </a:lnSpc>
              <a:spcBef>
                <a:spcPts val="221"/>
              </a:spcBef>
              <a:spcAft>
                <a:spcPts val="601"/>
              </a:spcAft>
              <a:buClr>
                <a:srgbClr val="1CADE4"/>
              </a:buClr>
              <a:buSzPct val="92000"/>
              <a:buFont typeface="Arial"/>
              <a:buChar char="•"/>
            </a:pPr>
            <a:r>
              <a:rPr lang="en-US" sz="1100" b="0" strike="noStrike" spc="-1">
                <a:solidFill>
                  <a:srgbClr val="FFFFFF"/>
                </a:solidFill>
                <a:latin typeface="Franklin Gothic Book"/>
                <a:ea typeface="DejaVu Sans"/>
              </a:rPr>
              <a:t>Michigan</a:t>
            </a:r>
            <a:endParaRPr lang="en-US" sz="1100" b="0" strike="noStrike" spc="-1">
              <a:latin typeface="Arial"/>
            </a:endParaRPr>
          </a:p>
          <a:p>
            <a:pPr marL="743040" lvl="1" indent="-284760">
              <a:lnSpc>
                <a:spcPct val="100000"/>
              </a:lnSpc>
              <a:spcBef>
                <a:spcPts val="221"/>
              </a:spcBef>
              <a:spcAft>
                <a:spcPts val="601"/>
              </a:spcAft>
              <a:buClr>
                <a:srgbClr val="1CADE4"/>
              </a:buClr>
              <a:buSzPct val="92000"/>
              <a:buFont typeface="Arial"/>
              <a:buChar char="•"/>
            </a:pPr>
            <a:r>
              <a:rPr lang="en-US" sz="1100" b="0" strike="noStrike" spc="-1">
                <a:solidFill>
                  <a:srgbClr val="FFFFFF"/>
                </a:solidFill>
                <a:latin typeface="Franklin Gothic Book"/>
                <a:ea typeface="DejaVu Sans"/>
              </a:rPr>
              <a:t>Oregon</a:t>
            </a:r>
            <a:endParaRPr lang="en-US" sz="1100" b="0" strike="noStrike" spc="-1">
              <a:latin typeface="Arial"/>
            </a:endParaRPr>
          </a:p>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50% of all breweries are within 9 states as noted in top chart</a:t>
            </a:r>
            <a:endParaRPr lang="en-US" sz="1600" b="0" strike="noStrike" spc="-1">
              <a:latin typeface="Arial"/>
            </a:endParaRPr>
          </a:p>
        </p:txBody>
      </p:sp>
      <p:pic>
        <p:nvPicPr>
          <p:cNvPr id="232" name="Picture 6"/>
          <p:cNvPicPr/>
          <p:nvPr/>
        </p:nvPicPr>
        <p:blipFill>
          <a:blip r:embed="rId3"/>
          <a:stretch/>
        </p:blipFill>
        <p:spPr>
          <a:xfrm>
            <a:off x="4349160" y="933480"/>
            <a:ext cx="7337160" cy="3000960"/>
          </a:xfrm>
          <a:prstGeom prst="rect">
            <a:avLst/>
          </a:prstGeom>
          <a:ln>
            <a:noFill/>
          </a:ln>
        </p:spPr>
      </p:pic>
      <p:pic>
        <p:nvPicPr>
          <p:cNvPr id="233" name="Picture 7"/>
          <p:cNvPicPr/>
          <p:nvPr/>
        </p:nvPicPr>
        <p:blipFill>
          <a:blip r:embed="rId4"/>
          <a:stretch/>
        </p:blipFill>
        <p:spPr>
          <a:xfrm>
            <a:off x="4349160" y="3935520"/>
            <a:ext cx="4491000" cy="2815560"/>
          </a:xfrm>
          <a:prstGeom prst="rect">
            <a:avLst/>
          </a:prstGeom>
          <a:ln>
            <a:noFill/>
          </a:ln>
        </p:spPr>
      </p:pic>
      <p:sp>
        <p:nvSpPr>
          <p:cNvPr id="234" name="Line 3"/>
          <p:cNvSpPr/>
          <p:nvPr/>
        </p:nvSpPr>
        <p:spPr>
          <a:xfrm>
            <a:off x="4668840" y="5802480"/>
            <a:ext cx="3840480" cy="360"/>
          </a:xfrm>
          <a:prstGeom prst="line">
            <a:avLst/>
          </a:prstGeom>
          <a:ln w="28440">
            <a:solidFill>
              <a:srgbClr val="C00000"/>
            </a:solidFill>
            <a:round/>
          </a:ln>
        </p:spPr>
        <p:style>
          <a:lnRef idx="0">
            <a:scrgbClr r="0" g="0" b="0"/>
          </a:lnRef>
          <a:fillRef idx="0">
            <a:scrgbClr r="0" g="0" b="0"/>
          </a:fillRef>
          <a:effectRef idx="0">
            <a:scrgbClr r="0" g="0" b="0"/>
          </a:effectRef>
          <a:fontRef idx="minor"/>
        </p:style>
      </p:sp>
      <p:pic>
        <p:nvPicPr>
          <p:cNvPr id="235" name="Picture 10"/>
          <p:cNvPicPr/>
          <p:nvPr/>
        </p:nvPicPr>
        <p:blipFill>
          <a:blip r:embed="rId5"/>
          <a:srcRect l="984"/>
          <a:stretch/>
        </p:blipFill>
        <p:spPr>
          <a:xfrm>
            <a:off x="9819000" y="4640400"/>
            <a:ext cx="2026440" cy="1161000"/>
          </a:xfrm>
          <a:prstGeom prst="rect">
            <a:avLst/>
          </a:prstGeom>
          <a:ln>
            <a:solidFill>
              <a:srgbClr val="1C6295"/>
            </a:solidFill>
          </a:ln>
        </p:spPr>
      </p:pic>
      <p:sp>
        <p:nvSpPr>
          <p:cNvPr id="236" name="CustomShape 4"/>
          <p:cNvSpPr/>
          <p:nvPr/>
        </p:nvSpPr>
        <p:spPr>
          <a:xfrm>
            <a:off x="9819000" y="4337280"/>
            <a:ext cx="20264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a:solidFill>
                  <a:srgbClr val="000000"/>
                </a:solidFill>
                <a:latin typeface="Franklin Gothic Book"/>
                <a:ea typeface="DejaVu Sans"/>
              </a:rPr>
              <a:t>25% of all Breweries</a:t>
            </a:r>
            <a:endParaRPr lang="en-US" sz="1600" b="0" strike="noStrike" spc="-1">
              <a:latin typeface="Arial"/>
            </a:endParaRPr>
          </a:p>
        </p:txBody>
      </p:sp>
      <p:sp>
        <p:nvSpPr>
          <p:cNvPr id="237" name="Line 5"/>
          <p:cNvSpPr/>
          <p:nvPr/>
        </p:nvSpPr>
        <p:spPr>
          <a:xfrm>
            <a:off x="4684680" y="5296680"/>
            <a:ext cx="3840480" cy="360"/>
          </a:xfrm>
          <a:prstGeom prst="line">
            <a:avLst/>
          </a:prstGeom>
          <a:ln w="28440">
            <a:solidFill>
              <a:srgbClr val="C00000"/>
            </a:solidFill>
            <a:round/>
          </a:ln>
        </p:spPr>
        <p:style>
          <a:lnRef idx="0">
            <a:scrgbClr r="0" g="0" b="0"/>
          </a:lnRef>
          <a:fillRef idx="0">
            <a:scrgbClr r="0" g="0" b="0"/>
          </a:fillRef>
          <a:effectRef idx="0">
            <a:scrgbClr r="0" g="0" b="0"/>
          </a:effectRef>
          <a:fontRef idx="minor"/>
        </p:style>
      </p:sp>
      <p:sp>
        <p:nvSpPr>
          <p:cNvPr id="238" name="CustomShape 6"/>
          <p:cNvSpPr/>
          <p:nvPr/>
        </p:nvSpPr>
        <p:spPr>
          <a:xfrm>
            <a:off x="4597560" y="1076760"/>
            <a:ext cx="1255320" cy="2764080"/>
          </a:xfrm>
          <a:prstGeom prst="rect">
            <a:avLst/>
          </a:prstGeom>
          <a:noFill/>
          <a:ln w="25560">
            <a:solidFill>
              <a:srgbClr val="C00000"/>
            </a:solidFill>
            <a:round/>
          </a:ln>
        </p:spPr>
        <p:style>
          <a:lnRef idx="0">
            <a:scrgbClr r="0" g="0" b="0"/>
          </a:lnRef>
          <a:fillRef idx="0">
            <a:scrgbClr r="0" g="0" b="0"/>
          </a:fillRef>
          <a:effectRef idx="0">
            <a:scrgbClr r="0" g="0" b="0"/>
          </a:effectRef>
          <a:fontRef idx="minor"/>
        </p:style>
      </p:sp>
      <p:sp>
        <p:nvSpPr>
          <p:cNvPr id="239" name="CustomShape 7"/>
          <p:cNvSpPr/>
          <p:nvPr/>
        </p:nvSpPr>
        <p:spPr>
          <a:xfrm>
            <a:off x="4597560" y="1095480"/>
            <a:ext cx="1255320" cy="4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Franklin Gothic Book"/>
                <a:ea typeface="DejaVu Sans"/>
              </a:rPr>
              <a:t>50% of all Breweries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767880" y="933480"/>
            <a:ext cx="3030840" cy="17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400" b="0" strike="noStrike" cap="all" spc="-1">
                <a:solidFill>
                  <a:srgbClr val="FFFFFF"/>
                </a:solidFill>
                <a:latin typeface="Franklin Gothic Demi"/>
                <a:ea typeface="DejaVu Sans"/>
              </a:rPr>
              <a:t>ABV by State comparison</a:t>
            </a:r>
            <a:endParaRPr lang="en-US" sz="2400" b="0" strike="noStrike" spc="-1">
              <a:latin typeface="Arial"/>
            </a:endParaRPr>
          </a:p>
        </p:txBody>
      </p:sp>
      <p:sp>
        <p:nvSpPr>
          <p:cNvPr id="241" name="CustomShape 2"/>
          <p:cNvSpPr/>
          <p:nvPr/>
        </p:nvSpPr>
        <p:spPr>
          <a:xfrm>
            <a:off x="795600" y="1824840"/>
            <a:ext cx="3030840" cy="300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Generally, breweries by state have a relatively similar Median ABV</a:t>
            </a:r>
            <a:endParaRPr lang="en-US" sz="1600" b="0" strike="noStrike" spc="-1">
              <a:latin typeface="Arial"/>
            </a:endParaRPr>
          </a:p>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States like Delaware have low variance across beers with regards to ABV where the max and median are nearly the same</a:t>
            </a:r>
            <a:endParaRPr lang="en-US" sz="1600" b="0" strike="noStrike" spc="-1">
              <a:latin typeface="Arial"/>
            </a:endParaRPr>
          </a:p>
        </p:txBody>
      </p:sp>
      <p:pic>
        <p:nvPicPr>
          <p:cNvPr id="242" name="Picture 4"/>
          <p:cNvPicPr/>
          <p:nvPr/>
        </p:nvPicPr>
        <p:blipFill>
          <a:blip r:embed="rId3"/>
          <a:stretch/>
        </p:blipFill>
        <p:spPr>
          <a:xfrm>
            <a:off x="4901400" y="3784680"/>
            <a:ext cx="6381360" cy="2646360"/>
          </a:xfrm>
          <a:prstGeom prst="rect">
            <a:avLst/>
          </a:prstGeom>
          <a:ln>
            <a:noFill/>
          </a:ln>
        </p:spPr>
      </p:pic>
      <p:pic>
        <p:nvPicPr>
          <p:cNvPr id="243" name="Picture 5"/>
          <p:cNvPicPr/>
          <p:nvPr/>
        </p:nvPicPr>
        <p:blipFill>
          <a:blip r:embed="rId4"/>
          <a:stretch/>
        </p:blipFill>
        <p:spPr>
          <a:xfrm>
            <a:off x="4901400" y="982800"/>
            <a:ext cx="6381360" cy="2577960"/>
          </a:xfrm>
          <a:prstGeom prst="rect">
            <a:avLst/>
          </a:prstGeom>
          <a:ln>
            <a:noFill/>
          </a:ln>
        </p:spPr>
      </p:pic>
      <p:grpSp>
        <p:nvGrpSpPr>
          <p:cNvPr id="5" name="Group 4">
            <a:extLst>
              <a:ext uri="{FF2B5EF4-FFF2-40B4-BE49-F238E27FC236}">
                <a16:creationId xmlns:a16="http://schemas.microsoft.com/office/drawing/2014/main" id="{751DDF5B-7491-4BF9-942A-D8A7D6C3E36C}"/>
              </a:ext>
            </a:extLst>
          </p:cNvPr>
          <p:cNvGrpSpPr/>
          <p:nvPr/>
        </p:nvGrpSpPr>
        <p:grpSpPr>
          <a:xfrm>
            <a:off x="5193792" y="1216152"/>
            <a:ext cx="6916513" cy="768096"/>
            <a:chOff x="5193792" y="1216152"/>
            <a:chExt cx="6916513" cy="768096"/>
          </a:xfrm>
        </p:grpSpPr>
        <p:sp>
          <p:nvSpPr>
            <p:cNvPr id="2" name="Rectangle 1">
              <a:extLst>
                <a:ext uri="{FF2B5EF4-FFF2-40B4-BE49-F238E27FC236}">
                  <a16:creationId xmlns:a16="http://schemas.microsoft.com/office/drawing/2014/main" id="{C9C68ADB-402B-4E13-A2D1-207934078736}"/>
                </a:ext>
              </a:extLst>
            </p:cNvPr>
            <p:cNvSpPr/>
            <p:nvPr/>
          </p:nvSpPr>
          <p:spPr>
            <a:xfrm>
              <a:off x="5193792" y="1216152"/>
              <a:ext cx="6007608" cy="768096"/>
            </a:xfrm>
            <a:prstGeom prst="rect">
              <a:avLst/>
            </a:prstGeom>
            <a:solidFill>
              <a:srgbClr val="FFFF00">
                <a:alpha val="4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Brace 2">
              <a:extLst>
                <a:ext uri="{FF2B5EF4-FFF2-40B4-BE49-F238E27FC236}">
                  <a16:creationId xmlns:a16="http://schemas.microsoft.com/office/drawing/2014/main" id="{B1D2052B-EDC7-4F2B-AC80-76B9D656DD45}"/>
                </a:ext>
              </a:extLst>
            </p:cNvPr>
            <p:cNvSpPr/>
            <p:nvPr/>
          </p:nvSpPr>
          <p:spPr>
            <a:xfrm>
              <a:off x="11239108" y="1216152"/>
              <a:ext cx="81360" cy="768096"/>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A2E3714C-6FB1-45A4-B076-FCA127D1EDAB}"/>
                </a:ext>
              </a:extLst>
            </p:cNvPr>
            <p:cNvSpPr txBox="1"/>
            <p:nvPr/>
          </p:nvSpPr>
          <p:spPr>
            <a:xfrm>
              <a:off x="11358176" y="1500172"/>
              <a:ext cx="752129" cy="200055"/>
            </a:xfrm>
            <a:prstGeom prst="rect">
              <a:avLst/>
            </a:prstGeom>
            <a:noFill/>
          </p:spPr>
          <p:txBody>
            <a:bodyPr wrap="none" rtlCol="0">
              <a:spAutoFit/>
            </a:bodyPr>
            <a:lstStyle/>
            <a:p>
              <a:r>
                <a:rPr lang="en-US" sz="700" dirty="0"/>
                <a:t>Little Variance</a:t>
              </a:r>
            </a:p>
          </p:txBody>
        </p:sp>
      </p:grpSp>
      <p:grpSp>
        <p:nvGrpSpPr>
          <p:cNvPr id="6" name="Group 5">
            <a:extLst>
              <a:ext uri="{FF2B5EF4-FFF2-40B4-BE49-F238E27FC236}">
                <a16:creationId xmlns:a16="http://schemas.microsoft.com/office/drawing/2014/main" id="{26FB61F6-5F91-4FDC-AD19-292CF6AEAEC2}"/>
              </a:ext>
            </a:extLst>
          </p:cNvPr>
          <p:cNvGrpSpPr/>
          <p:nvPr/>
        </p:nvGrpSpPr>
        <p:grpSpPr>
          <a:xfrm>
            <a:off x="5193792" y="4024182"/>
            <a:ext cx="6987045" cy="1207694"/>
            <a:chOff x="5193792" y="4024182"/>
            <a:chExt cx="6987045" cy="1207694"/>
          </a:xfrm>
        </p:grpSpPr>
        <p:sp>
          <p:nvSpPr>
            <p:cNvPr id="9" name="Rectangle 8">
              <a:extLst>
                <a:ext uri="{FF2B5EF4-FFF2-40B4-BE49-F238E27FC236}">
                  <a16:creationId xmlns:a16="http://schemas.microsoft.com/office/drawing/2014/main" id="{CF33BE7E-8C87-4579-B118-EEF2C9D413CC}"/>
                </a:ext>
              </a:extLst>
            </p:cNvPr>
            <p:cNvSpPr/>
            <p:nvPr/>
          </p:nvSpPr>
          <p:spPr>
            <a:xfrm>
              <a:off x="5193792" y="4024182"/>
              <a:ext cx="6045316" cy="1207694"/>
            </a:xfrm>
            <a:prstGeom prst="rect">
              <a:avLst/>
            </a:prstGeom>
            <a:solidFill>
              <a:srgbClr val="FFFF00">
                <a:alpha val="4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Brace 9">
              <a:extLst>
                <a:ext uri="{FF2B5EF4-FFF2-40B4-BE49-F238E27FC236}">
                  <a16:creationId xmlns:a16="http://schemas.microsoft.com/office/drawing/2014/main" id="{0BA72545-E3A6-46F8-A6F4-9A466C424294}"/>
                </a:ext>
              </a:extLst>
            </p:cNvPr>
            <p:cNvSpPr/>
            <p:nvPr/>
          </p:nvSpPr>
          <p:spPr>
            <a:xfrm>
              <a:off x="11267389" y="4024182"/>
              <a:ext cx="81360" cy="1207694"/>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91042EB-30C4-42C8-A7DE-1B6ACD407C57}"/>
                </a:ext>
              </a:extLst>
            </p:cNvPr>
            <p:cNvSpPr txBox="1"/>
            <p:nvPr/>
          </p:nvSpPr>
          <p:spPr>
            <a:xfrm>
              <a:off x="11358176" y="4528001"/>
              <a:ext cx="822661" cy="200055"/>
            </a:xfrm>
            <a:prstGeom prst="rect">
              <a:avLst/>
            </a:prstGeom>
            <a:noFill/>
          </p:spPr>
          <p:txBody>
            <a:bodyPr wrap="none" rtlCol="0">
              <a:spAutoFit/>
            </a:bodyPr>
            <a:lstStyle/>
            <a:p>
              <a:r>
                <a:rPr lang="en-US" sz="700" dirty="0"/>
                <a:t>Larger Variance</a:t>
              </a:r>
            </a:p>
          </p:txBody>
        </p:sp>
      </p:gr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640080" y="2103120"/>
            <a:ext cx="2925720" cy="1858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However, three states have significantly higher Max ABV</a:t>
            </a:r>
            <a:endParaRPr lang="en-US" sz="1600" b="0" strike="noStrike" spc="-1">
              <a:latin typeface="Arial"/>
            </a:endParaRPr>
          </a:p>
          <a:p>
            <a:pPr marL="432000" lvl="1" indent="-215640">
              <a:lnSpc>
                <a:spcPct val="100000"/>
              </a:lnSpc>
              <a:spcBef>
                <a:spcPts val="221"/>
              </a:spcBef>
              <a:spcAft>
                <a:spcPts val="601"/>
              </a:spcAft>
              <a:buClr>
                <a:srgbClr val="000000"/>
              </a:buClr>
              <a:buSzPct val="45000"/>
              <a:buFont typeface="Wingdings" charset="2"/>
              <a:buChar char=""/>
            </a:pPr>
            <a:r>
              <a:rPr lang="en-US" sz="1100" b="0" strike="noStrike" spc="-1">
                <a:solidFill>
                  <a:srgbClr val="FFFFFF"/>
                </a:solidFill>
                <a:latin typeface="Franklin Gothic Book"/>
                <a:ea typeface="DejaVu Sans"/>
              </a:rPr>
              <a:t>Colorado (highest Max ABV at 13%)</a:t>
            </a:r>
            <a:endParaRPr lang="en-US" sz="1100" b="0" strike="noStrike" spc="-1">
              <a:latin typeface="Arial"/>
            </a:endParaRPr>
          </a:p>
          <a:p>
            <a:pPr marL="432000" lvl="1" indent="-215640">
              <a:lnSpc>
                <a:spcPct val="100000"/>
              </a:lnSpc>
              <a:spcBef>
                <a:spcPts val="221"/>
              </a:spcBef>
              <a:spcAft>
                <a:spcPts val="601"/>
              </a:spcAft>
              <a:buClr>
                <a:srgbClr val="000000"/>
              </a:buClr>
              <a:buSzPct val="45000"/>
              <a:buFont typeface="Wingdings" charset="2"/>
              <a:buChar char=""/>
            </a:pPr>
            <a:r>
              <a:rPr lang="en-US" sz="1100" b="0" strike="noStrike" spc="-1">
                <a:solidFill>
                  <a:srgbClr val="FFFFFF"/>
                </a:solidFill>
                <a:latin typeface="Franklin Gothic Book"/>
                <a:ea typeface="DejaVu Sans"/>
              </a:rPr>
              <a:t>Kentucky</a:t>
            </a:r>
            <a:endParaRPr lang="en-US" sz="1100" b="0" strike="noStrike" spc="-1">
              <a:latin typeface="Arial"/>
            </a:endParaRPr>
          </a:p>
          <a:p>
            <a:pPr marL="432000" lvl="1" indent="-215640">
              <a:lnSpc>
                <a:spcPct val="110000"/>
              </a:lnSpc>
              <a:spcBef>
                <a:spcPts val="320"/>
              </a:spcBef>
              <a:spcAft>
                <a:spcPts val="601"/>
              </a:spcAft>
              <a:buClr>
                <a:srgbClr val="000000"/>
              </a:buClr>
              <a:buSzPct val="45000"/>
              <a:buFont typeface="Wingdings" charset="2"/>
              <a:buChar char=""/>
            </a:pPr>
            <a:r>
              <a:rPr lang="en-US" sz="1100" b="0" strike="noStrike" spc="-1">
                <a:solidFill>
                  <a:srgbClr val="FFFFFF"/>
                </a:solidFill>
                <a:latin typeface="Franklin Gothic Book"/>
                <a:ea typeface="DejaVu Sans"/>
              </a:rPr>
              <a:t>Indiana</a:t>
            </a:r>
            <a:endParaRPr lang="en-US" sz="1100" b="0" strike="noStrike" spc="-1">
              <a:latin typeface="Arial"/>
            </a:endParaRPr>
          </a:p>
        </p:txBody>
      </p:sp>
      <p:sp>
        <p:nvSpPr>
          <p:cNvPr id="245" name="CustomShape 2"/>
          <p:cNvSpPr/>
          <p:nvPr/>
        </p:nvSpPr>
        <p:spPr>
          <a:xfrm>
            <a:off x="767880" y="933480"/>
            <a:ext cx="3030840" cy="17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400" b="0" strike="noStrike" cap="all" spc="-1">
                <a:solidFill>
                  <a:srgbClr val="FFFFFF"/>
                </a:solidFill>
                <a:latin typeface="Franklin Gothic Demi"/>
                <a:ea typeface="DejaVu Sans"/>
              </a:rPr>
              <a:t>ABV Top 10 state comparison</a:t>
            </a:r>
            <a:endParaRPr lang="en-US" sz="2400" b="0" strike="noStrike" spc="-1">
              <a:latin typeface="Arial"/>
            </a:endParaRPr>
          </a:p>
        </p:txBody>
      </p:sp>
      <p:pic>
        <p:nvPicPr>
          <p:cNvPr id="246" name="Picture 239"/>
          <p:cNvPicPr/>
          <p:nvPr/>
        </p:nvPicPr>
        <p:blipFill>
          <a:blip r:embed="rId3"/>
          <a:srcRect l="21902" r="21420" b="4906"/>
          <a:stretch/>
        </p:blipFill>
        <p:spPr>
          <a:xfrm>
            <a:off x="4645440" y="1078560"/>
            <a:ext cx="6697800" cy="4681800"/>
          </a:xfrm>
          <a:prstGeom prst="rect">
            <a:avLst/>
          </a:prstGeom>
          <a:ln>
            <a:noFill/>
          </a:ln>
        </p:spPr>
      </p:pic>
      <p:grpSp>
        <p:nvGrpSpPr>
          <p:cNvPr id="2" name="Group 1">
            <a:extLst>
              <a:ext uri="{FF2B5EF4-FFF2-40B4-BE49-F238E27FC236}">
                <a16:creationId xmlns:a16="http://schemas.microsoft.com/office/drawing/2014/main" id="{CA767CB5-5EDC-4667-A79A-39F17F5A49A3}"/>
              </a:ext>
            </a:extLst>
          </p:cNvPr>
          <p:cNvGrpSpPr/>
          <p:nvPr/>
        </p:nvGrpSpPr>
        <p:grpSpPr>
          <a:xfrm>
            <a:off x="6364080" y="2882880"/>
            <a:ext cx="3285720" cy="1070280"/>
            <a:chOff x="6364080" y="2882880"/>
            <a:chExt cx="3285720" cy="1070280"/>
          </a:xfrm>
        </p:grpSpPr>
        <p:sp>
          <p:nvSpPr>
            <p:cNvPr id="247" name="CustomShape 3"/>
            <p:cNvSpPr/>
            <p:nvPr/>
          </p:nvSpPr>
          <p:spPr>
            <a:xfrm>
              <a:off x="6364080" y="3032640"/>
              <a:ext cx="886680" cy="651960"/>
            </a:xfrm>
            <a:prstGeom prst="ellipse">
              <a:avLst/>
            </a:prstGeom>
            <a:noFill/>
            <a:ln>
              <a:solidFill>
                <a:srgbClr val="FFFF00"/>
              </a:solidFill>
              <a:round/>
            </a:ln>
          </p:spPr>
          <p:style>
            <a:lnRef idx="2">
              <a:schemeClr val="accent1">
                <a:shade val="50000"/>
              </a:schemeClr>
            </a:lnRef>
            <a:fillRef idx="1">
              <a:schemeClr val="accent1"/>
            </a:fillRef>
            <a:effectRef idx="0">
              <a:schemeClr val="accent1"/>
            </a:effectRef>
            <a:fontRef idx="minor"/>
          </p:style>
        </p:sp>
        <p:sp>
          <p:nvSpPr>
            <p:cNvPr id="248" name="CustomShape 4"/>
            <p:cNvSpPr/>
            <p:nvPr/>
          </p:nvSpPr>
          <p:spPr>
            <a:xfrm>
              <a:off x="8863200" y="3407400"/>
              <a:ext cx="786600" cy="545760"/>
            </a:xfrm>
            <a:prstGeom prst="ellipse">
              <a:avLst/>
            </a:prstGeom>
            <a:noFill/>
            <a:ln>
              <a:solidFill>
                <a:srgbClr val="FFFF00"/>
              </a:solidFill>
              <a:round/>
            </a:ln>
          </p:spPr>
          <p:style>
            <a:lnRef idx="2">
              <a:schemeClr val="accent1">
                <a:shade val="50000"/>
              </a:schemeClr>
            </a:lnRef>
            <a:fillRef idx="1">
              <a:schemeClr val="accent1"/>
            </a:fillRef>
            <a:effectRef idx="0">
              <a:schemeClr val="accent1"/>
            </a:effectRef>
            <a:fontRef idx="minor"/>
          </p:style>
        </p:sp>
        <p:sp>
          <p:nvSpPr>
            <p:cNvPr id="249" name="CustomShape 5"/>
            <p:cNvSpPr/>
            <p:nvPr/>
          </p:nvSpPr>
          <p:spPr>
            <a:xfrm>
              <a:off x="8713800" y="2882880"/>
              <a:ext cx="786600" cy="545760"/>
            </a:xfrm>
            <a:prstGeom prst="ellipse">
              <a:avLst/>
            </a:prstGeom>
            <a:noFill/>
            <a:ln>
              <a:solidFill>
                <a:srgbClr val="FFFF00"/>
              </a:solidFill>
              <a:round/>
            </a:ln>
          </p:spPr>
          <p:style>
            <a:lnRef idx="2">
              <a:schemeClr val="accent1">
                <a:shade val="50000"/>
              </a:schemeClr>
            </a:lnRef>
            <a:fillRef idx="1">
              <a:schemeClr val="accent1"/>
            </a:fillRef>
            <a:effectRef idx="0">
              <a:schemeClr val="accent1"/>
            </a:effectRef>
            <a:fontRef idx="minor"/>
          </p:style>
        </p:sp>
      </p:gr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767880" y="933480"/>
            <a:ext cx="3030840" cy="17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400" b="0" strike="noStrike" cap="all" spc="-1">
                <a:solidFill>
                  <a:srgbClr val="FFFFFF"/>
                </a:solidFill>
                <a:latin typeface="Franklin Gothic Demi"/>
                <a:ea typeface="DejaVu Sans"/>
              </a:rPr>
              <a:t>Ibu by state comparison</a:t>
            </a:r>
            <a:endParaRPr lang="en-US" sz="2400" b="0" strike="noStrike" spc="-1">
              <a:latin typeface="Arial"/>
            </a:endParaRPr>
          </a:p>
        </p:txBody>
      </p:sp>
      <p:sp>
        <p:nvSpPr>
          <p:cNvPr id="251" name="CustomShape 2"/>
          <p:cNvSpPr/>
          <p:nvPr/>
        </p:nvSpPr>
        <p:spPr>
          <a:xfrm>
            <a:off x="767880" y="1802520"/>
            <a:ext cx="3030840" cy="300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Median IBU varies drastically across state breweries from 20 to 60 IBUs</a:t>
            </a:r>
            <a:endParaRPr lang="en-US" sz="1600" b="0" strike="noStrike" spc="-1">
              <a:latin typeface="Arial"/>
            </a:endParaRPr>
          </a:p>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Maximum IBU follows a similar trend across state with Oregon having the max IBU at 138</a:t>
            </a:r>
            <a:endParaRPr lang="en-US" sz="1600" b="0" strike="noStrike" spc="-1">
              <a:latin typeface="Arial"/>
            </a:endParaRPr>
          </a:p>
        </p:txBody>
      </p:sp>
      <p:pic>
        <p:nvPicPr>
          <p:cNvPr id="252" name="Picture 4"/>
          <p:cNvPicPr/>
          <p:nvPr/>
        </p:nvPicPr>
        <p:blipFill>
          <a:blip r:embed="rId3"/>
          <a:stretch/>
        </p:blipFill>
        <p:spPr>
          <a:xfrm>
            <a:off x="4901400" y="982800"/>
            <a:ext cx="6381360" cy="2628720"/>
          </a:xfrm>
          <a:prstGeom prst="rect">
            <a:avLst/>
          </a:prstGeom>
          <a:ln>
            <a:noFill/>
          </a:ln>
        </p:spPr>
      </p:pic>
      <p:pic>
        <p:nvPicPr>
          <p:cNvPr id="253" name="Picture 5"/>
          <p:cNvPicPr/>
          <p:nvPr/>
        </p:nvPicPr>
        <p:blipFill>
          <a:blip r:embed="rId4"/>
          <a:stretch/>
        </p:blipFill>
        <p:spPr>
          <a:xfrm>
            <a:off x="4901400" y="3784680"/>
            <a:ext cx="6381360" cy="2611080"/>
          </a:xfrm>
          <a:prstGeom prst="rect">
            <a:avLst/>
          </a:prstGeom>
          <a:ln>
            <a:noFill/>
          </a:ln>
        </p:spPr>
      </p:pic>
      <p:sp>
        <p:nvSpPr>
          <p:cNvPr id="6" name="Right Brace 5">
            <a:extLst>
              <a:ext uri="{FF2B5EF4-FFF2-40B4-BE49-F238E27FC236}">
                <a16:creationId xmlns:a16="http://schemas.microsoft.com/office/drawing/2014/main" id="{10D408F2-4C14-4431-9804-B9BA426E2A6D}"/>
              </a:ext>
            </a:extLst>
          </p:cNvPr>
          <p:cNvSpPr/>
          <p:nvPr/>
        </p:nvSpPr>
        <p:spPr>
          <a:xfrm>
            <a:off x="11267388" y="4024181"/>
            <a:ext cx="90787" cy="1377377"/>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C573D783-D5E5-4C77-85CE-5AB7D51103A8}"/>
              </a:ext>
            </a:extLst>
          </p:cNvPr>
          <p:cNvSpPr txBox="1"/>
          <p:nvPr/>
        </p:nvSpPr>
        <p:spPr>
          <a:xfrm>
            <a:off x="11358175" y="4602705"/>
            <a:ext cx="822661" cy="200055"/>
          </a:xfrm>
          <a:prstGeom prst="rect">
            <a:avLst/>
          </a:prstGeom>
          <a:noFill/>
        </p:spPr>
        <p:txBody>
          <a:bodyPr wrap="none" rtlCol="0">
            <a:spAutoFit/>
          </a:bodyPr>
          <a:lstStyle/>
          <a:p>
            <a:r>
              <a:rPr lang="en-US" sz="700" dirty="0"/>
              <a:t>Large Variance</a:t>
            </a:r>
          </a:p>
        </p:txBody>
      </p:sp>
      <p:sp>
        <p:nvSpPr>
          <p:cNvPr id="8" name="Right Brace 7">
            <a:extLst>
              <a:ext uri="{FF2B5EF4-FFF2-40B4-BE49-F238E27FC236}">
                <a16:creationId xmlns:a16="http://schemas.microsoft.com/office/drawing/2014/main" id="{5F7CBC16-A141-4BAD-A198-11099CA729C4}"/>
              </a:ext>
            </a:extLst>
          </p:cNvPr>
          <p:cNvSpPr/>
          <p:nvPr/>
        </p:nvSpPr>
        <p:spPr>
          <a:xfrm>
            <a:off x="11267388" y="1277263"/>
            <a:ext cx="90787" cy="1377377"/>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C0BC9CDF-7B05-46DE-82D3-D02CCE48122C}"/>
              </a:ext>
            </a:extLst>
          </p:cNvPr>
          <p:cNvSpPr txBox="1"/>
          <p:nvPr/>
        </p:nvSpPr>
        <p:spPr>
          <a:xfrm>
            <a:off x="11358175" y="1855787"/>
            <a:ext cx="822661" cy="200055"/>
          </a:xfrm>
          <a:prstGeom prst="rect">
            <a:avLst/>
          </a:prstGeom>
          <a:noFill/>
        </p:spPr>
        <p:txBody>
          <a:bodyPr wrap="none" rtlCol="0">
            <a:spAutoFit/>
          </a:bodyPr>
          <a:lstStyle/>
          <a:p>
            <a:r>
              <a:rPr lang="en-US" sz="700" dirty="0"/>
              <a:t>Large Variance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Picture 244"/>
          <p:cNvPicPr/>
          <p:nvPr/>
        </p:nvPicPr>
        <p:blipFill>
          <a:blip r:embed="rId3"/>
          <a:srcRect l="21902" r="21420" b="4906"/>
          <a:stretch/>
        </p:blipFill>
        <p:spPr>
          <a:xfrm>
            <a:off x="5060520" y="1015200"/>
            <a:ext cx="6325200" cy="4421160"/>
          </a:xfrm>
          <a:prstGeom prst="rect">
            <a:avLst/>
          </a:prstGeom>
          <a:ln>
            <a:noFill/>
          </a:ln>
        </p:spPr>
      </p:pic>
      <p:sp>
        <p:nvSpPr>
          <p:cNvPr id="255" name="CustomShape 1"/>
          <p:cNvSpPr/>
          <p:nvPr/>
        </p:nvSpPr>
        <p:spPr>
          <a:xfrm>
            <a:off x="640080" y="2103120"/>
            <a:ext cx="2925720" cy="21860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10000"/>
              </a:lnSpc>
              <a:spcBef>
                <a:spcPts val="320"/>
              </a:spcBef>
              <a:spcAft>
                <a:spcPts val="601"/>
              </a:spcAft>
              <a:buClr>
                <a:srgbClr val="1CADE4"/>
              </a:buClr>
              <a:buSzPct val="92000"/>
              <a:buFont typeface="Arial"/>
              <a:buChar char="•"/>
            </a:pPr>
            <a:r>
              <a:rPr lang="en-US" sz="1600" b="0" strike="noStrike" spc="-1" dirty="0">
                <a:solidFill>
                  <a:srgbClr val="FFFFFF"/>
                </a:solidFill>
                <a:latin typeface="Franklin Gothic Book"/>
                <a:ea typeface="DejaVu Sans"/>
              </a:rPr>
              <a:t>Oregon is known for having beer with a lot of hops</a:t>
            </a:r>
          </a:p>
          <a:p>
            <a:pPr marL="285840" indent="-284760">
              <a:lnSpc>
                <a:spcPct val="110000"/>
              </a:lnSpc>
              <a:spcBef>
                <a:spcPts val="320"/>
              </a:spcBef>
              <a:spcAft>
                <a:spcPts val="601"/>
              </a:spcAft>
              <a:buClr>
                <a:srgbClr val="1CADE4"/>
              </a:buClr>
              <a:buSzPct val="92000"/>
              <a:buFont typeface="Arial"/>
              <a:buChar char="•"/>
            </a:pPr>
            <a:r>
              <a:rPr lang="en-US" sz="1600" spc="-1" dirty="0">
                <a:solidFill>
                  <a:srgbClr val="FFFFFF"/>
                </a:solidFill>
                <a:latin typeface="Franklin Gothic Book"/>
              </a:rPr>
              <a:t>Although Oregon has highest IBU, it’s not one of the states with highest max ABV</a:t>
            </a:r>
          </a:p>
          <a:p>
            <a:pPr marL="285840" indent="-284760">
              <a:lnSpc>
                <a:spcPct val="110000"/>
              </a:lnSpc>
              <a:spcBef>
                <a:spcPts val="320"/>
              </a:spcBef>
              <a:spcAft>
                <a:spcPts val="601"/>
              </a:spcAft>
              <a:buClr>
                <a:srgbClr val="1CADE4"/>
              </a:buClr>
              <a:buSzPct val="92000"/>
              <a:buFont typeface="Arial"/>
              <a:buChar char="•"/>
            </a:pPr>
            <a:r>
              <a:rPr lang="en-US" sz="1600" b="0" strike="noStrike" spc="-1" dirty="0">
                <a:solidFill>
                  <a:srgbClr val="FFFFFF"/>
                </a:solidFill>
                <a:latin typeface="Franklin Gothic Book"/>
              </a:rPr>
              <a:t>However, MA and MN are in top 10 for ABV as well as IBU</a:t>
            </a:r>
            <a:endParaRPr lang="en-US" sz="1600" b="0" strike="noStrike" spc="-1" dirty="0">
              <a:latin typeface="Arial"/>
            </a:endParaRPr>
          </a:p>
        </p:txBody>
      </p:sp>
      <p:sp>
        <p:nvSpPr>
          <p:cNvPr id="256" name="CustomShape 2"/>
          <p:cNvSpPr/>
          <p:nvPr/>
        </p:nvSpPr>
        <p:spPr>
          <a:xfrm>
            <a:off x="767880" y="933480"/>
            <a:ext cx="3030840" cy="17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400" b="0" strike="noStrike" cap="all" spc="-1">
                <a:solidFill>
                  <a:srgbClr val="FFFFFF"/>
                </a:solidFill>
                <a:latin typeface="Franklin Gothic Demi"/>
                <a:ea typeface="DejaVu Sans"/>
              </a:rPr>
              <a:t>Ibu Top 10 state comparison</a:t>
            </a:r>
            <a:endParaRPr lang="en-US" sz="2400" b="0" strike="noStrike" spc="-1">
              <a:latin typeface="Arial"/>
            </a:endParaRPr>
          </a:p>
        </p:txBody>
      </p:sp>
      <p:sp>
        <p:nvSpPr>
          <p:cNvPr id="257" name="CustomShape 3"/>
          <p:cNvSpPr/>
          <p:nvPr/>
        </p:nvSpPr>
        <p:spPr>
          <a:xfrm>
            <a:off x="5312520" y="2212920"/>
            <a:ext cx="783000" cy="603000"/>
          </a:xfrm>
          <a:prstGeom prst="ellipse">
            <a:avLst/>
          </a:prstGeom>
          <a:noFill/>
          <a:ln>
            <a:solidFill>
              <a:srgbClr val="FFFF00"/>
            </a:solidFill>
            <a:round/>
          </a:ln>
        </p:spPr>
        <p:style>
          <a:lnRef idx="2">
            <a:schemeClr val="accent1">
              <a:shade val="50000"/>
            </a:schemeClr>
          </a:lnRef>
          <a:fillRef idx="1">
            <a:schemeClr val="accent1"/>
          </a:fillRef>
          <a:effectRef idx="0">
            <a:schemeClr val="accent1"/>
          </a:effectRef>
          <a:fontRef idx="minor"/>
        </p:style>
      </p:sp>
      <p:grpSp>
        <p:nvGrpSpPr>
          <p:cNvPr id="3" name="Group 2">
            <a:extLst>
              <a:ext uri="{FF2B5EF4-FFF2-40B4-BE49-F238E27FC236}">
                <a16:creationId xmlns:a16="http://schemas.microsoft.com/office/drawing/2014/main" id="{3FDAB0B2-0B84-4B80-ABF6-AEE220524334}"/>
              </a:ext>
            </a:extLst>
          </p:cNvPr>
          <p:cNvGrpSpPr/>
          <p:nvPr/>
        </p:nvGrpSpPr>
        <p:grpSpPr>
          <a:xfrm>
            <a:off x="7755633" y="1705443"/>
            <a:ext cx="3537678" cy="1282854"/>
            <a:chOff x="7755633" y="1705443"/>
            <a:chExt cx="3537678" cy="1282854"/>
          </a:xfrm>
        </p:grpSpPr>
        <p:sp>
          <p:nvSpPr>
            <p:cNvPr id="6" name="CustomShape 3">
              <a:extLst>
                <a:ext uri="{FF2B5EF4-FFF2-40B4-BE49-F238E27FC236}">
                  <a16:creationId xmlns:a16="http://schemas.microsoft.com/office/drawing/2014/main" id="{8EE676CE-E9B5-47C6-B4EF-839EC935C3D9}"/>
                </a:ext>
              </a:extLst>
            </p:cNvPr>
            <p:cNvSpPr/>
            <p:nvPr/>
          </p:nvSpPr>
          <p:spPr>
            <a:xfrm>
              <a:off x="7755633" y="1705443"/>
              <a:ext cx="1049002" cy="603000"/>
            </a:xfrm>
            <a:prstGeom prst="ellipse">
              <a:avLst/>
            </a:prstGeom>
            <a:noFill/>
            <a:ln>
              <a:solidFill>
                <a:srgbClr val="FFFF00"/>
              </a:solidFill>
              <a:round/>
            </a:ln>
          </p:spPr>
          <p:style>
            <a:lnRef idx="2">
              <a:schemeClr val="accent1">
                <a:shade val="50000"/>
              </a:schemeClr>
            </a:lnRef>
            <a:fillRef idx="1">
              <a:schemeClr val="accent1"/>
            </a:fillRef>
            <a:effectRef idx="0">
              <a:schemeClr val="accent1"/>
            </a:effectRef>
            <a:fontRef idx="minor"/>
          </p:style>
        </p:sp>
        <p:sp>
          <p:nvSpPr>
            <p:cNvPr id="7" name="CustomShape 3">
              <a:extLst>
                <a:ext uri="{FF2B5EF4-FFF2-40B4-BE49-F238E27FC236}">
                  <a16:creationId xmlns:a16="http://schemas.microsoft.com/office/drawing/2014/main" id="{F6ED10AE-5029-4A50-B285-C9175AA91FE9}"/>
                </a:ext>
              </a:extLst>
            </p:cNvPr>
            <p:cNvSpPr/>
            <p:nvPr/>
          </p:nvSpPr>
          <p:spPr>
            <a:xfrm>
              <a:off x="10085625" y="2514420"/>
              <a:ext cx="1207686" cy="473877"/>
            </a:xfrm>
            <a:prstGeom prst="ellipse">
              <a:avLst/>
            </a:prstGeom>
            <a:noFill/>
            <a:ln>
              <a:solidFill>
                <a:srgbClr val="FFFF00"/>
              </a:solidFill>
              <a:round/>
            </a:ln>
          </p:spPr>
          <p:style>
            <a:lnRef idx="2">
              <a:schemeClr val="accent1">
                <a:shade val="50000"/>
              </a:schemeClr>
            </a:lnRef>
            <a:fillRef idx="1">
              <a:schemeClr val="accent1"/>
            </a:fillRef>
            <a:effectRef idx="0">
              <a:schemeClr val="accent1"/>
            </a:effectRef>
            <a:fontRef idx="minor"/>
          </p:style>
        </p:sp>
      </p:gr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767880" y="933480"/>
            <a:ext cx="3030840" cy="17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400" b="0" strike="noStrike" cap="all" spc="-1">
                <a:solidFill>
                  <a:srgbClr val="FFFFFF"/>
                </a:solidFill>
                <a:latin typeface="Franklin Gothic Demi"/>
                <a:ea typeface="DejaVu Sans"/>
              </a:rPr>
              <a:t>Distribution of abv</a:t>
            </a:r>
            <a:endParaRPr lang="en-US" sz="2400" b="0" strike="noStrike" spc="-1">
              <a:latin typeface="Arial"/>
            </a:endParaRPr>
          </a:p>
        </p:txBody>
      </p:sp>
      <p:pic>
        <p:nvPicPr>
          <p:cNvPr id="259" name="Picture 6"/>
          <p:cNvPicPr/>
          <p:nvPr/>
        </p:nvPicPr>
        <p:blipFill>
          <a:blip r:embed="rId3"/>
          <a:stretch/>
        </p:blipFill>
        <p:spPr>
          <a:xfrm>
            <a:off x="4622040" y="2289600"/>
            <a:ext cx="6895080" cy="4094640"/>
          </a:xfrm>
          <a:prstGeom prst="rect">
            <a:avLst/>
          </a:prstGeom>
          <a:ln>
            <a:noFill/>
          </a:ln>
        </p:spPr>
      </p:pic>
      <p:sp>
        <p:nvSpPr>
          <p:cNvPr id="260" name="CustomShape 2"/>
          <p:cNvSpPr/>
          <p:nvPr/>
        </p:nvSpPr>
        <p:spPr>
          <a:xfrm>
            <a:off x="767880" y="2836800"/>
            <a:ext cx="3030840" cy="300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The mean and median of ABV are nearly equal</a:t>
            </a:r>
            <a:endParaRPr lang="en-US" sz="1600" b="0" strike="noStrike" spc="-1">
              <a:latin typeface="Arial"/>
            </a:endParaRPr>
          </a:p>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The distribution indicates the majority of beers contain roughly 5% ABV which corresponds to the summary of ABV</a:t>
            </a:r>
            <a:endParaRPr lang="en-US" sz="1600" b="0" strike="noStrike" spc="-1">
              <a:latin typeface="Arial"/>
            </a:endParaRPr>
          </a:p>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This would indicate a market preference for beers with around 5% ABV</a:t>
            </a:r>
            <a:endParaRPr lang="en-US" sz="1600" b="0" strike="noStrike" spc="-1">
              <a:latin typeface="Arial"/>
            </a:endParaRPr>
          </a:p>
        </p:txBody>
      </p:sp>
      <p:pic>
        <p:nvPicPr>
          <p:cNvPr id="261" name="Picture 4"/>
          <p:cNvPicPr/>
          <p:nvPr/>
        </p:nvPicPr>
        <p:blipFill>
          <a:blip r:embed="rId4"/>
          <a:stretch/>
        </p:blipFill>
        <p:spPr>
          <a:xfrm>
            <a:off x="5675400" y="1257840"/>
            <a:ext cx="3694680" cy="342000"/>
          </a:xfrm>
          <a:prstGeom prst="rect">
            <a:avLst/>
          </a:prstGeom>
          <a:ln>
            <a:solidFill>
              <a:srgbClr val="00B0F0"/>
            </a:solidFill>
          </a:ln>
        </p:spPr>
      </p:pic>
      <p:sp>
        <p:nvSpPr>
          <p:cNvPr id="262" name="CustomShape 3"/>
          <p:cNvSpPr/>
          <p:nvPr/>
        </p:nvSpPr>
        <p:spPr>
          <a:xfrm>
            <a:off x="6509160" y="919440"/>
            <a:ext cx="20264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a:solidFill>
                  <a:srgbClr val="000000"/>
                </a:solidFill>
                <a:latin typeface="Franklin Gothic Book"/>
                <a:ea typeface="DejaVu Sans"/>
              </a:rPr>
              <a:t>Summary of ABV</a:t>
            </a:r>
            <a:endParaRPr lang="en-US" sz="1600" b="0" strike="noStrike" spc="-1">
              <a:latin typeface="Arial"/>
            </a:endParaRPr>
          </a:p>
        </p:txBody>
      </p:sp>
      <p:cxnSp>
        <p:nvCxnSpPr>
          <p:cNvPr id="3" name="Straight Connector 2">
            <a:extLst>
              <a:ext uri="{FF2B5EF4-FFF2-40B4-BE49-F238E27FC236}">
                <a16:creationId xmlns:a16="http://schemas.microsoft.com/office/drawing/2014/main" id="{BA09C730-5672-4D32-A5AB-87BFA4CD929B}"/>
              </a:ext>
            </a:extLst>
          </p:cNvPr>
          <p:cNvCxnSpPr/>
          <p:nvPr/>
        </p:nvCxnSpPr>
        <p:spPr>
          <a:xfrm>
            <a:off x="7722824" y="2511846"/>
            <a:ext cx="0" cy="344827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68EA7BCA-0C1C-4CCF-B9A8-5400C0A3CEA5}"/>
              </a:ext>
            </a:extLst>
          </p:cNvPr>
          <p:cNvSpPr/>
          <p:nvPr/>
        </p:nvSpPr>
        <p:spPr>
          <a:xfrm>
            <a:off x="6918593" y="1257840"/>
            <a:ext cx="1211855" cy="34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590400" y="933480"/>
            <a:ext cx="3447000" cy="17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400" b="0" strike="noStrike" cap="all" spc="-1">
                <a:solidFill>
                  <a:srgbClr val="FFFFFF"/>
                </a:solidFill>
                <a:latin typeface="Franklin Gothic Demi"/>
                <a:ea typeface="DejaVu Sans"/>
              </a:rPr>
              <a:t>ABV compared to IBU</a:t>
            </a:r>
            <a:br/>
            <a:r>
              <a:rPr lang="en-US" sz="1800" b="0" strike="noStrike" cap="all" spc="-1">
                <a:solidFill>
                  <a:srgbClr val="FFFFFF"/>
                </a:solidFill>
                <a:latin typeface="Franklin Gothic Demi"/>
                <a:ea typeface="DejaVu Sans"/>
              </a:rPr>
              <a:t>is there a relationship?</a:t>
            </a:r>
            <a:endParaRPr lang="en-US" sz="1800" b="0" strike="noStrike" spc="-1">
              <a:latin typeface="Arial"/>
            </a:endParaRPr>
          </a:p>
        </p:txBody>
      </p:sp>
      <p:sp>
        <p:nvSpPr>
          <p:cNvPr id="264" name="CustomShape 2"/>
          <p:cNvSpPr/>
          <p:nvPr/>
        </p:nvSpPr>
        <p:spPr>
          <a:xfrm>
            <a:off x="767880" y="2836800"/>
            <a:ext cx="3030840" cy="300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We see a positive relationship between IBU to ABV</a:t>
            </a:r>
            <a:endParaRPr lang="en-US" sz="1600" b="0" strike="noStrike" spc="-1">
              <a:latin typeface="Arial"/>
            </a:endParaRPr>
          </a:p>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As the IBU increases, we see an increase in ABV</a:t>
            </a:r>
            <a:endParaRPr lang="en-US" sz="1600" b="0" strike="noStrike" spc="-1">
              <a:latin typeface="Arial"/>
            </a:endParaRPr>
          </a:p>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This suggests that beers that are increasingly bitter also generally have an increase in ABV</a:t>
            </a:r>
            <a:endParaRPr lang="en-US" sz="1600" b="0" strike="noStrike" spc="-1">
              <a:latin typeface="Arial"/>
            </a:endParaRPr>
          </a:p>
        </p:txBody>
      </p:sp>
      <p:pic>
        <p:nvPicPr>
          <p:cNvPr id="265" name="Picture 4"/>
          <p:cNvPicPr/>
          <p:nvPr/>
        </p:nvPicPr>
        <p:blipFill>
          <a:blip r:embed="rId3"/>
          <a:stretch/>
        </p:blipFill>
        <p:spPr>
          <a:xfrm>
            <a:off x="4556880" y="1453320"/>
            <a:ext cx="6580800" cy="4190040"/>
          </a:xfrm>
          <a:prstGeom prst="rect">
            <a:avLst/>
          </a:prstGeom>
          <a:ln>
            <a:noFill/>
          </a:ln>
        </p:spPr>
      </p:pic>
      <p:sp>
        <p:nvSpPr>
          <p:cNvPr id="266" name="CustomShape 3"/>
          <p:cNvSpPr/>
          <p:nvPr/>
        </p:nvSpPr>
        <p:spPr>
          <a:xfrm>
            <a:off x="4556880" y="5837400"/>
            <a:ext cx="7107120" cy="75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Arial"/>
                <a:ea typeface="DejaVu Sans"/>
              </a:rPr>
              <a:t>The more malted barley you add, the more fermentable sugars are available to the yeast, which generally results in higher ABV. To offset the higher sweetness, brewers throw in more bittering hops to balance beer. ... Balance is everything in a good beer.</a:t>
            </a:r>
            <a:endParaRPr lang="en-US" sz="1200" b="0" strike="noStrike" spc="-1">
              <a:latin typeface="Arial"/>
            </a:endParaRPr>
          </a:p>
          <a:p>
            <a:pPr>
              <a:lnSpc>
                <a:spcPct val="100000"/>
              </a:lnSpc>
            </a:pPr>
            <a:r>
              <a:rPr lang="en-US" sz="800" b="0" u="sng" strike="noStrike" spc="-1">
                <a:solidFill>
                  <a:srgbClr val="0000FF"/>
                </a:solidFill>
                <a:uFillTx/>
                <a:latin typeface="Arial"/>
                <a:ea typeface="DejaVu Sans"/>
                <a:hlinkClick r:id="rId4"/>
              </a:rPr>
              <a:t>https://www.quora.com/Why-do-hoppy-beers-generally-have-a-higher-ABV-1</a:t>
            </a:r>
            <a:r>
              <a:rPr lang="en-US" sz="800" b="0" strike="noStrike" spc="-1">
                <a:solidFill>
                  <a:srgbClr val="000000"/>
                </a:solidFill>
                <a:latin typeface="Arial"/>
                <a:ea typeface="DejaVu Sans"/>
              </a:rPr>
              <a:t> </a:t>
            </a:r>
            <a:endParaRPr lang="en-US" sz="800" b="0" strike="noStrike" spc="-1">
              <a:latin typeface="Arial"/>
            </a:endParaRPr>
          </a:p>
        </p:txBody>
      </p:sp>
      <p:sp>
        <p:nvSpPr>
          <p:cNvPr id="2" name="Rectangle 1">
            <a:extLst>
              <a:ext uri="{FF2B5EF4-FFF2-40B4-BE49-F238E27FC236}">
                <a16:creationId xmlns:a16="http://schemas.microsoft.com/office/drawing/2014/main" id="{ABA9875F-14F5-4010-9F1A-17EE508F8F1D}"/>
              </a:ext>
            </a:extLst>
          </p:cNvPr>
          <p:cNvSpPr/>
          <p:nvPr/>
        </p:nvSpPr>
        <p:spPr>
          <a:xfrm>
            <a:off x="8989764" y="2654640"/>
            <a:ext cx="683046" cy="4411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C0D6059786DEB4D92BB0DCBEDD74B59" ma:contentTypeVersion="13" ma:contentTypeDescription="Create a new document." ma:contentTypeScope="" ma:versionID="1578388ba4b2bea07ca27aef2ce850c8">
  <xsd:schema xmlns:xsd="http://www.w3.org/2001/XMLSchema" xmlns:xs="http://www.w3.org/2001/XMLSchema" xmlns:p="http://schemas.microsoft.com/office/2006/metadata/properties" xmlns:ns3="98a9b0fb-76eb-46d1-9e3e-4732a8132837" xmlns:ns4="199db097-8cb3-4874-8832-cd72cc62c555" targetNamespace="http://schemas.microsoft.com/office/2006/metadata/properties" ma:root="true" ma:fieldsID="21802c515500f5813f06ab44559c7f2a" ns3:_="" ns4:_="">
    <xsd:import namespace="98a9b0fb-76eb-46d1-9e3e-4732a8132837"/>
    <xsd:import namespace="199db097-8cb3-4874-8832-cd72cc62c55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AutoKeyPoints" minOccurs="0"/>
                <xsd:element ref="ns4:MediaServiceKeyPoints" minOccurs="0"/>
                <xsd:element ref="ns4:MediaServiceDateTaken" minOccurs="0"/>
                <xsd:element ref="ns4:MediaServiceGenerationTime" minOccurs="0"/>
                <xsd:element ref="ns4:MediaServiceEventHashCode"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a9b0fb-76eb-46d1-9e3e-4732a813283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99db097-8cb3-4874-8832-cd72cc62c55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F9DB1C-AB75-447C-A5EC-99A2A45535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a9b0fb-76eb-46d1-9e3e-4732a8132837"/>
    <ds:schemaRef ds:uri="199db097-8cb3-4874-8832-cd72cc62c5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234252-684D-4EDB-9D19-2B70AFF5B4B7}">
  <ds:schemaRefs>
    <ds:schemaRef ds:uri="http://schemas.microsoft.com/sharepoint/v3/contenttype/forms"/>
  </ds:schemaRefs>
</ds:datastoreItem>
</file>

<file path=customXml/itemProps3.xml><?xml version="1.0" encoding="utf-8"?>
<ds:datastoreItem xmlns:ds="http://schemas.openxmlformats.org/officeDocument/2006/customXml" ds:itemID="{AD1B386A-04D7-49F1-90C8-7C9DE114E210}">
  <ds:schemaRefs>
    <ds:schemaRef ds:uri="http://schemas.microsoft.com/office/2006/documentManagement/types"/>
    <ds:schemaRef ds:uri="http://schemas.microsoft.com/office/infopath/2007/PartnerControls"/>
    <ds:schemaRef ds:uri="http://www.w3.org/XML/1998/namespace"/>
    <ds:schemaRef ds:uri="http://purl.org/dc/dcmitype/"/>
    <ds:schemaRef ds:uri="http://purl.org/dc/elements/1.1/"/>
    <ds:schemaRef ds:uri="http://schemas.openxmlformats.org/package/2006/metadata/core-properties"/>
    <ds:schemaRef ds:uri="199db097-8cb3-4874-8832-cd72cc62c555"/>
    <ds:schemaRef ds:uri="98a9b0fb-76eb-46d1-9e3e-4732a8132837"/>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1690</TotalTime>
  <Words>1751</Words>
  <Application>Microsoft Office PowerPoint</Application>
  <PresentationFormat>Widescreen</PresentationFormat>
  <Paragraphs>143</Paragraphs>
  <Slides>19</Slides>
  <Notes>18</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19</vt:i4>
      </vt:variant>
    </vt:vector>
  </HeadingPairs>
  <TitlesOfParts>
    <vt:vector size="31" baseType="lpstr">
      <vt:lpstr>Arial</vt:lpstr>
      <vt:lpstr>Franklin Gothic Book</vt:lpstr>
      <vt:lpstr>Franklin Gothic Demi</vt:lpstr>
      <vt:lpstr>Symbol</vt:lpstr>
      <vt:lpstr>Times New Roman</vt:lpstr>
      <vt:lpstr>Wingdings</vt:lpstr>
      <vt:lpstr>Wingdings 2</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 report for Budweiser</dc:title>
  <dc:subject/>
  <dc:creator>Gaither, Brian</dc:creator>
  <dc:description/>
  <cp:lastModifiedBy>Gaither, Brian</cp:lastModifiedBy>
  <cp:revision>178</cp:revision>
  <dcterms:created xsi:type="dcterms:W3CDTF">2020-02-18T03:33:15Z</dcterms:created>
  <dcterms:modified xsi:type="dcterms:W3CDTF">2020-03-04T03:03:38Z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0x010100EC0D6059786DEB4D92BB0DCBEDD74B59</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18</vt:i4>
  </property>
</Properties>
</file>