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3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2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9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1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5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2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2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1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6F64-219D-410D-8A8B-7BF693A0AFD9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95D0-E143-4828-B693-17BCD8D45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6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874" y="289015"/>
            <a:ext cx="741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코로나 이후 여가 활동은 디지털 컨텐츠 소비가 대부분을 차지 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666" y="5639582"/>
            <a:ext cx="12087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400" dirty="0"/>
              <a:t>약 </a:t>
            </a:r>
            <a:r>
              <a:rPr lang="en-US" altLang="ko-KR" sz="1400" dirty="0"/>
              <a:t>8</a:t>
            </a:r>
            <a:r>
              <a:rPr lang="ko-KR" altLang="en-US" sz="1400" smtClean="0"/>
              <a:t>개월</a:t>
            </a:r>
            <a:r>
              <a:rPr lang="en-US" altLang="ko-KR" sz="1400" dirty="0" smtClean="0"/>
              <a:t>(20.4~20.11)</a:t>
            </a:r>
            <a:r>
              <a:rPr lang="ko-KR" altLang="en-US" sz="1400" smtClean="0"/>
              <a:t>간 </a:t>
            </a:r>
            <a:r>
              <a:rPr lang="ko-KR" altLang="en-US" sz="1400"/>
              <a:t>여가활동 추이를 조사한 결과 문화활동</a:t>
            </a:r>
            <a:r>
              <a:rPr lang="en-US" altLang="ko-KR" sz="1400" dirty="0"/>
              <a:t>, </a:t>
            </a:r>
            <a:r>
              <a:rPr lang="ko-KR" altLang="en-US" sz="1400"/>
              <a:t>야외활동</a:t>
            </a:r>
            <a:r>
              <a:rPr lang="en-US" altLang="ko-KR" sz="1400" dirty="0"/>
              <a:t>, </a:t>
            </a:r>
            <a:r>
              <a:rPr lang="ko-KR" altLang="en-US" sz="1400"/>
              <a:t>대인관계 활동</a:t>
            </a:r>
            <a:r>
              <a:rPr lang="en-US" altLang="ko-KR" sz="1400" dirty="0"/>
              <a:t>, </a:t>
            </a:r>
            <a:r>
              <a:rPr lang="ko-KR" altLang="en-US" sz="1400"/>
              <a:t>외식은 크게 감소한 반면</a:t>
            </a:r>
            <a:r>
              <a:rPr lang="en-US" altLang="ko-KR" sz="1400" dirty="0"/>
              <a:t>, </a:t>
            </a:r>
            <a:r>
              <a:rPr lang="ko-KR" altLang="en-US" sz="1400"/>
              <a:t>영상 콘텐츠 시청</a:t>
            </a:r>
            <a:r>
              <a:rPr lang="en-US" altLang="ko-KR" sz="1400" dirty="0"/>
              <a:t>, </a:t>
            </a:r>
            <a:r>
              <a:rPr lang="ko-KR" altLang="en-US" sz="1400"/>
              <a:t>요리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집에서 </a:t>
            </a:r>
            <a:r>
              <a:rPr lang="ko-KR" altLang="en-US" sz="1400" dirty="0"/>
              <a:t>할 수 있는 취미활동은 대폭 증가했다</a:t>
            </a:r>
            <a:r>
              <a:rPr lang="en-US" altLang="ko-KR" sz="1400" dirty="0"/>
              <a:t>. </a:t>
            </a:r>
            <a:r>
              <a:rPr lang="ko-KR" altLang="en-US" sz="1400"/>
              <a:t>특히 영상 콘텐츠 시청 비율이 높게 증가한 것으로 조사됐는데</a:t>
            </a:r>
            <a:r>
              <a:rPr lang="en-US" altLang="ko-KR" sz="1400" dirty="0"/>
              <a:t>, </a:t>
            </a:r>
            <a:r>
              <a:rPr lang="ko-KR" altLang="en-US" sz="1400"/>
              <a:t>전년 대비 </a:t>
            </a:r>
            <a:r>
              <a:rPr lang="en-US" altLang="ko-KR" sz="1400" dirty="0"/>
              <a:t>TV </a:t>
            </a:r>
            <a:r>
              <a:rPr lang="ko-KR" altLang="en-US" sz="1400"/>
              <a:t>시청 시간이 </a:t>
            </a:r>
            <a:r>
              <a:rPr lang="ko-KR" altLang="en-US" sz="1400"/>
              <a:t>증가했다고 </a:t>
            </a:r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응답한 </a:t>
            </a:r>
            <a:r>
              <a:rPr lang="ko-KR" altLang="en-US" sz="1400" dirty="0"/>
              <a:t>비율은 </a:t>
            </a:r>
            <a:r>
              <a:rPr lang="en-US" altLang="ko-KR" sz="1400" dirty="0"/>
              <a:t>35%</a:t>
            </a:r>
            <a:r>
              <a:rPr lang="ko-KR" altLang="en-US" sz="1400"/>
              <a:t>이며</a:t>
            </a:r>
            <a:r>
              <a:rPr lang="en-US" altLang="ko-KR" sz="1400" dirty="0"/>
              <a:t>, </a:t>
            </a:r>
            <a:r>
              <a:rPr lang="ko-KR" altLang="en-US" sz="1400"/>
              <a:t>하루 평균 </a:t>
            </a:r>
            <a:r>
              <a:rPr lang="en-US" altLang="ko-KR" sz="1400" dirty="0"/>
              <a:t>3</a:t>
            </a:r>
            <a:r>
              <a:rPr lang="ko-KR" altLang="en-US" sz="1400"/>
              <a:t>시간 이상 </a:t>
            </a:r>
            <a:r>
              <a:rPr lang="en-US" altLang="ko-KR" sz="1400" dirty="0"/>
              <a:t>TV</a:t>
            </a:r>
            <a:r>
              <a:rPr lang="ko-KR" altLang="en-US" sz="1400"/>
              <a:t>를 시청하는 비율은 </a:t>
            </a:r>
            <a:r>
              <a:rPr lang="en-US" altLang="ko-KR" sz="1400" dirty="0"/>
              <a:t>20%</a:t>
            </a:r>
            <a:r>
              <a:rPr lang="ko-KR" altLang="en-US" sz="1400"/>
              <a:t>로 전년 대비 </a:t>
            </a:r>
            <a:r>
              <a:rPr lang="en-US" altLang="ko-KR" sz="1400" dirty="0"/>
              <a:t>8%</a:t>
            </a:r>
            <a:r>
              <a:rPr lang="ko-KR" altLang="en-US" sz="1400"/>
              <a:t>가량 증가했다</a:t>
            </a:r>
            <a:r>
              <a:rPr lang="en-US" altLang="ko-KR" sz="1400" dirty="0"/>
              <a:t>.</a:t>
            </a:r>
          </a:p>
          <a:p>
            <a:pPr fontAlgn="base"/>
            <a:r>
              <a:rPr lang="ko-KR" altLang="en-US" sz="1400" dirty="0"/>
              <a:t>이와 유사하게 동영상 서비스 이용률도 전년 대비 </a:t>
            </a:r>
            <a:r>
              <a:rPr lang="en-US" altLang="ko-KR" sz="1400" dirty="0"/>
              <a:t>19% </a:t>
            </a:r>
            <a:r>
              <a:rPr lang="ko-KR" altLang="en-US" sz="1400"/>
              <a:t>증가한 것으로 조사됐다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또한 </a:t>
            </a:r>
            <a:r>
              <a:rPr lang="ko-KR" altLang="en-US" sz="1400" dirty="0"/>
              <a:t>하루 평균 </a:t>
            </a:r>
            <a:r>
              <a:rPr lang="en-US" altLang="ko-KR" sz="1400" dirty="0"/>
              <a:t>89</a:t>
            </a:r>
            <a:r>
              <a:rPr lang="ko-KR" altLang="en-US" sz="1400"/>
              <a:t>분 정도 동영상 콘텐츠를 시청하고</a:t>
            </a:r>
            <a:r>
              <a:rPr lang="en-US" altLang="ko-KR" sz="1400" dirty="0"/>
              <a:t>, </a:t>
            </a:r>
            <a:r>
              <a:rPr lang="ko-KR" altLang="en-US" sz="1400"/>
              <a:t>관심 시청 분야는 연예</a:t>
            </a:r>
            <a:r>
              <a:rPr lang="en-US" altLang="ko-KR" sz="1400" dirty="0"/>
              <a:t>·</a:t>
            </a:r>
            <a:r>
              <a:rPr lang="ko-KR" altLang="en-US" sz="1400"/>
              <a:t>예능</a:t>
            </a:r>
            <a:r>
              <a:rPr lang="en-US" altLang="ko-KR" sz="1400" dirty="0"/>
              <a:t>, </a:t>
            </a:r>
            <a:r>
              <a:rPr lang="ko-KR" altLang="en-US" sz="1400"/>
              <a:t>영화</a:t>
            </a:r>
            <a:r>
              <a:rPr lang="en-US" altLang="ko-KR" sz="1400" dirty="0"/>
              <a:t>, </a:t>
            </a:r>
            <a:r>
              <a:rPr lang="ko-KR" altLang="en-US" sz="1400"/>
              <a:t>뉴스</a:t>
            </a:r>
            <a:r>
              <a:rPr lang="en-US" altLang="ko-KR" sz="1400" dirty="0"/>
              <a:t>, </a:t>
            </a:r>
            <a:r>
              <a:rPr lang="ko-KR" altLang="en-US" sz="1400"/>
              <a:t>드라마</a:t>
            </a:r>
            <a:r>
              <a:rPr lang="en-US" altLang="ko-KR" sz="1400" dirty="0"/>
              <a:t>, </a:t>
            </a:r>
            <a:r>
              <a:rPr lang="ko-KR" altLang="en-US" sz="1400"/>
              <a:t>라이프</a:t>
            </a:r>
            <a:r>
              <a:rPr lang="en-US" altLang="ko-KR" sz="1400" dirty="0"/>
              <a:t>·</a:t>
            </a:r>
            <a:r>
              <a:rPr lang="ko-KR" altLang="en-US" sz="1400"/>
              <a:t>취미 순으로 집계됐다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54" y="658347"/>
            <a:ext cx="8488732" cy="4981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90298" y="5146158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Mezzo Media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554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289015"/>
            <a:ext cx="1013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smtClean="0"/>
              <a:t>디지털 컨텐츠 중 유료 온라인동영상서비스 </a:t>
            </a:r>
            <a:r>
              <a:rPr lang="en-US" altLang="ko-KR" dirty="0" smtClean="0"/>
              <a:t>(OTT)</a:t>
            </a:r>
            <a:r>
              <a:rPr lang="ko-KR" altLang="en-US" smtClean="0"/>
              <a:t>를 국민의 절반쯤이 이용한 것으로 나타났다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75" y="658347"/>
            <a:ext cx="4219575" cy="5934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6158" y="5348177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smtClean="0"/>
              <a:t>컨슈머인사이트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289015"/>
            <a:ext cx="555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OTT </a:t>
            </a:r>
            <a:r>
              <a:rPr lang="ko-KR" altLang="en-US" smtClean="0"/>
              <a:t>시청을 위한 프리미엄 </a:t>
            </a:r>
            <a:r>
              <a:rPr lang="en-US" altLang="ko-KR" dirty="0" smtClean="0"/>
              <a:t>TV</a:t>
            </a:r>
            <a:r>
              <a:rPr lang="ko-KR" altLang="en-US" smtClean="0"/>
              <a:t>의 수요가 증가했다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6" y="1025600"/>
            <a:ext cx="6200775" cy="3467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8753" y="412336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GfK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0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289015"/>
            <a:ext cx="691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smtClean="0"/>
              <a:t>프리미엄 </a:t>
            </a:r>
            <a:r>
              <a:rPr lang="en-US" altLang="ko-KR" dirty="0" smtClean="0"/>
              <a:t>TV</a:t>
            </a:r>
            <a:r>
              <a:rPr lang="ko-KR" altLang="en-US" smtClean="0"/>
              <a:t>와 함께 성장하는 사운드바 시장을 확인할 수 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3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289015"/>
            <a:ext cx="491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smtClean="0"/>
              <a:t>이어폰 </a:t>
            </a:r>
            <a:r>
              <a:rPr lang="en-US" altLang="ko-KR" dirty="0" smtClean="0"/>
              <a:t>/ </a:t>
            </a:r>
            <a:r>
              <a:rPr lang="ko-KR" altLang="en-US" smtClean="0"/>
              <a:t>헤드폰 이용시간 역시 증가하였다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5" y="911742"/>
            <a:ext cx="5162550" cy="4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6521" y="5007935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smtClean="0"/>
              <a:t>엠브레인 트렌드모니터</a:t>
            </a:r>
            <a:endParaRPr lang="en-US" altLang="ko-KR" dirty="0" smtClean="0"/>
          </a:p>
          <a:p>
            <a:r>
              <a:rPr lang="en-US" altLang="ko-KR" dirty="0" smtClean="0"/>
              <a:t>13</a:t>
            </a:r>
            <a:r>
              <a:rPr lang="ko-KR" altLang="en-US" smtClean="0"/>
              <a:t>세 </a:t>
            </a:r>
            <a:r>
              <a:rPr lang="en-US" altLang="ko-KR" dirty="0" smtClean="0"/>
              <a:t>~ 59</a:t>
            </a:r>
            <a:r>
              <a:rPr lang="ko-KR" altLang="en-US" smtClean="0"/>
              <a:t>세 남녀 </a:t>
            </a:r>
            <a:r>
              <a:rPr lang="en-US" altLang="ko-KR" dirty="0" smtClean="0"/>
              <a:t>1000</a:t>
            </a:r>
            <a:r>
              <a:rPr lang="ko-KR" altLang="en-US" smtClean="0"/>
              <a:t>명 설문조사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32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289015"/>
            <a:ext cx="950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smtClean="0"/>
              <a:t>젊은 층 중심으로 이어폰</a:t>
            </a:r>
            <a:r>
              <a:rPr lang="en-US" altLang="ko-KR" dirty="0" smtClean="0"/>
              <a:t>/</a:t>
            </a:r>
            <a:r>
              <a:rPr lang="ko-KR" altLang="en-US" smtClean="0"/>
              <a:t>헤드폰 </a:t>
            </a:r>
            <a:r>
              <a:rPr lang="en-US" altLang="ko-KR" dirty="0" smtClean="0"/>
              <a:t>10</a:t>
            </a:r>
            <a:r>
              <a:rPr lang="ko-KR" altLang="en-US" smtClean="0"/>
              <a:t>만원 이상의 고가 제품 구입 경험이 크게 증가하였다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35" y="1073889"/>
            <a:ext cx="733425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2037" y="5188689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smtClean="0"/>
              <a:t>엠브레인 트렌드모니터</a:t>
            </a:r>
            <a:endParaRPr lang="en-US" altLang="ko-KR" dirty="0" smtClean="0"/>
          </a:p>
          <a:p>
            <a:r>
              <a:rPr lang="en-US" altLang="ko-KR" dirty="0" smtClean="0"/>
              <a:t>13</a:t>
            </a:r>
            <a:r>
              <a:rPr lang="ko-KR" altLang="en-US" smtClean="0"/>
              <a:t>세 </a:t>
            </a:r>
            <a:r>
              <a:rPr lang="en-US" altLang="ko-KR" dirty="0" smtClean="0"/>
              <a:t>~ 59</a:t>
            </a:r>
            <a:r>
              <a:rPr lang="ko-KR" altLang="en-US" smtClean="0"/>
              <a:t>세 남녀 </a:t>
            </a:r>
            <a:r>
              <a:rPr lang="en-US" altLang="ko-KR" dirty="0" smtClean="0"/>
              <a:t>1000</a:t>
            </a:r>
            <a:r>
              <a:rPr lang="ko-KR" altLang="en-US" smtClean="0"/>
              <a:t>명 설문조사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42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289015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smtClean="0"/>
              <a:t>코로나로 </a:t>
            </a:r>
            <a:r>
              <a:rPr lang="en-US" altLang="ko-KR" dirty="0" smtClean="0"/>
              <a:t>AI </a:t>
            </a:r>
            <a:r>
              <a:rPr lang="ko-KR" altLang="en-US" smtClean="0"/>
              <a:t>스피커 시장 역시 키웠다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3" y="1060044"/>
            <a:ext cx="64484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246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이병열/책임연구원/ESS제어개발팀(byungyul.lee@lge.com)</dc:creator>
  <cp:lastModifiedBy>이병열/책임연구원/ESS제어개발팀(byungyul.lee@lge.com)</cp:lastModifiedBy>
  <cp:revision>15</cp:revision>
  <dcterms:created xsi:type="dcterms:W3CDTF">2021-10-31T08:58:52Z</dcterms:created>
  <dcterms:modified xsi:type="dcterms:W3CDTF">2021-10-31T11:03:54Z</dcterms:modified>
</cp:coreProperties>
</file>