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  <p:sldMasterId id="2147483736" r:id="rId2"/>
    <p:sldMasterId id="2147483737" r:id="rId3"/>
    <p:sldMasterId id="2147483738" r:id="rId4"/>
  </p:sldMasterIdLst>
  <p:notesMasterIdLst>
    <p:notesMasterId r:id="rId42"/>
  </p:notesMasterIdLst>
  <p:sldIdLst>
    <p:sldId id="256" r:id="rId5"/>
    <p:sldId id="257" r:id="rId6"/>
    <p:sldId id="291" r:id="rId7"/>
    <p:sldId id="258" r:id="rId8"/>
    <p:sldId id="259" r:id="rId9"/>
    <p:sldId id="260" r:id="rId10"/>
    <p:sldId id="261" r:id="rId11"/>
    <p:sldId id="262" r:id="rId12"/>
    <p:sldId id="29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oogle Sans" pitchFamily="2" charset="0"/>
      <p:regular r:id="rId47"/>
      <p:bold r:id="rId48"/>
      <p:italic r:id="rId49"/>
      <p:boldItalic r:id="rId50"/>
    </p:embeddedFont>
    <p:embeddedFont>
      <p:font typeface="Google Sans Medium" pitchFamily="2" charset="0"/>
      <p:regular r:id="rId51"/>
      <p:bold r:id="rId52"/>
      <p:italic r:id="rId53"/>
      <p:boldItalic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  <p:embeddedFont>
      <p:font typeface="Open Sans SemiBold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53"/>
  </p:normalViewPr>
  <p:slideViewPr>
    <p:cSldViewPr snapToGrid="0">
      <p:cViewPr>
        <p:scale>
          <a:sx n="194" d="100"/>
          <a:sy n="194" d="100"/>
        </p:scale>
        <p:origin x="1200" y="696"/>
      </p:cViewPr>
      <p:guideLst>
        <p:guide orient="horz" pos="162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9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Easy to reach repo?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Reaching Repo Overview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F-A043-BE78-27D7A1A68D6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5F-A043-BE78-27D7A1A68D6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2469397931885047"/>
                  <c:y val="-0.1172309711286090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5F-A043-BE78-27D7A1A68D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Almost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F-A043-BE78-27D7A1A68D6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Easy</a:t>
            </a:r>
            <a:r>
              <a:rPr lang="en-US" baseline="0" dirty="0"/>
              <a:t> for new users?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Easy for new users?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F-A043-BE78-27D7A1A68D6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5F-A043-BE78-27D7A1A68D6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70-614A-B8F4-C8A05B9405D0}"/>
              </c:ext>
            </c:extLst>
          </c:dPt>
          <c:dLbls>
            <c:dLbl>
              <c:idx val="0"/>
              <c:layout>
                <c:manualLayout>
                  <c:x val="-0.12723154908031351"/>
                  <c:y val="0.2141299251384227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5F-A043-BE78-27D7A1A68D6D}"/>
                </c:ext>
              </c:extLst>
            </c:dLbl>
            <c:dLbl>
              <c:idx val="1"/>
              <c:layout>
                <c:manualLayout>
                  <c:x val="6.399356092017694E-3"/>
                  <c:y val="-9.21410490103627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5F-A043-BE78-27D7A1A68D6D}"/>
                </c:ext>
              </c:extLst>
            </c:dLbl>
            <c:dLbl>
              <c:idx val="2"/>
              <c:layout>
                <c:manualLayout>
                  <c:x val="0.14615209915262431"/>
                  <c:y val="0.2141299251384227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70-614A-B8F4-C8A05B9405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Almost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F-A043-BE78-27D7A1A68D6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51c448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1851c448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51c4484f8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1851c4484f8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51c4484f8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51c4484f8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51c4484f8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1851c4484f8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51c4484f8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51c4484f8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851c4484f8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1851c4484f8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51c4484f8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51c4484f8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8659cd42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18659cd42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8659cd42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18659cd42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8659cd42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18659cd42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51c4484f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851c4484f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51c4484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851c4484f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51c4484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851c4484f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44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851c4484f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1851c4484f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1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1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1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61" name="Google Shape;161;p4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6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4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9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0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0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1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1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5" name="Google Shape;185;p51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2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88" name="Google Shape;188;p52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3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3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3" name="Google Shape;193;p53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4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4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54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5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6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6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6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7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7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12" name="Google Shape;212;p58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9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59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6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6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6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3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63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6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65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6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6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66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1" name="Google Shape;241;p66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9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9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8" name="Google Shape;248;p69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49" name="Google Shape;249;p69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50" name="Google Shape;250;p69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9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9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9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69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55" name="Google Shape;255;p69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" name="Google Shape;256;p69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57" name="Google Shape;257;p69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69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69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69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69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2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2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8" name="Google Shape;268;p72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69" name="Google Shape;269;p72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70" name="Google Shape;270;p72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2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2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2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72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75" name="Google Shape;275;p72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72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77" name="Google Shape;277;p72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2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2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2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2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85" name="Google Shape;285;p73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89" name="Google Shape;289;p74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74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74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95" name="Google Shape;295;p75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5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75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01" name="Google Shape;301;p76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76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3" name="Google Shape;303;p76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76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76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09" name="Google Shape;309;p77"/>
          <p:cNvSpPr/>
          <p:nvPr/>
        </p:nvSpPr>
        <p:spPr>
          <a:xfrm>
            <a:off x="36550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7"/>
          <p:cNvSpPr/>
          <p:nvPr/>
        </p:nvSpPr>
        <p:spPr>
          <a:xfrm>
            <a:off x="24993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77"/>
          <p:cNvSpPr/>
          <p:nvPr/>
        </p:nvSpPr>
        <p:spPr>
          <a:xfrm>
            <a:off x="4632900" y="4990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77"/>
          <p:cNvSpPr/>
          <p:nvPr/>
        </p:nvSpPr>
        <p:spPr>
          <a:xfrm>
            <a:off x="46329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3" name="Google Shape;313;p77"/>
          <p:cNvSpPr/>
          <p:nvPr/>
        </p:nvSpPr>
        <p:spPr>
          <a:xfrm>
            <a:off x="2499300" y="2632650"/>
            <a:ext cx="2011800" cy="20118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4" name="Google Shape;314;p77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15" name="Google Shape;315;p77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16" name="Google Shape;316;p77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17" name="Google Shape;317;p77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8" name="Google Shape;318;p77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22" name="Google Shape;322;p78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78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78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28" name="Google Shape;328;p79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5" name="Google Shape;335;p8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9" name="Google Shape;33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7" name="Google Shape;347;p8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8" name="Google Shape;348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8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8" name="Google Shape;35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2" name="Google Shape;362;p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8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7" name="Google Shape;367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p9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9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42" Type="http://schemas.openxmlformats.org/officeDocument/2006/relationships/image" Target="../media/image4.png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0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2"/>
          <p:cNvSpPr txBox="1"/>
          <p:nvPr/>
        </p:nvSpPr>
        <p:spPr>
          <a:xfrm>
            <a:off x="517675" y="1353406"/>
            <a:ext cx="5808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USI &amp; SUPSI Source Code Management (SCM)</a:t>
            </a:r>
            <a:endParaRPr sz="36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79" name="Google Shape;379;p92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Finiletti Simone, </a:t>
            </a:r>
            <a:r>
              <a:rPr lang="en" sz="24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Beffa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Bryan</a:t>
            </a:r>
            <a:endParaRPr sz="2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0" name="Google Shape;380;p92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Qualitative results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99"/>
          <p:cNvSpPr txBox="1"/>
          <p:nvPr/>
        </p:nvSpPr>
        <p:spPr>
          <a:xfrm>
            <a:off x="517674" y="1522550"/>
            <a:ext cx="776272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sers</a:t>
            </a:r>
            <a:r>
              <a:rPr lang="en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criticiz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 the appear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nce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the website because they think that it is to careless to be a University Website and it’s to little intuitive. The general appearance (colors, disposition, </a:t>
            </a:r>
            <a:r>
              <a:rPr lang="en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ecc</a:t>
            </a: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) feels obsolete and could need a refactor.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1;p99">
            <a:extLst>
              <a:ext uri="{FF2B5EF4-FFF2-40B4-BE49-F238E27FC236}">
                <a16:creationId xmlns:a16="http://schemas.microsoft.com/office/drawing/2014/main" id="{ADF0FA13-8321-CA34-3D25-7D0887D81CB6}"/>
              </a:ext>
            </a:extLst>
          </p:cNvPr>
          <p:cNvSpPr txBox="1"/>
          <p:nvPr/>
        </p:nvSpPr>
        <p:spPr>
          <a:xfrm>
            <a:off x="517673" y="2764327"/>
            <a:ext cx="776272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defined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SCM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functionalities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but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it-IT" sz="14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r>
              <a:rPr lang="it-IT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are easy to access. </a:t>
            </a:r>
            <a:r>
              <a:rPr lang="it-IT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Expecially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users, </a:t>
            </a:r>
            <a:r>
              <a:rPr lang="it-IT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it’s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hard to </a:t>
            </a:r>
            <a:r>
              <a:rPr lang="it-IT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reach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the information </a:t>
            </a:r>
            <a:r>
              <a:rPr lang="it-IT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it-IT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0"/>
          <p:cNvSpPr txBox="1"/>
          <p:nvPr/>
        </p:nvSpPr>
        <p:spPr>
          <a:xfrm>
            <a:off x="-460025" y="1777500"/>
            <a:ext cx="37044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Defining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archetype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100"/>
          <p:cNvSpPr txBox="1"/>
          <p:nvPr/>
        </p:nvSpPr>
        <p:spPr>
          <a:xfrm>
            <a:off x="3712425" y="2048400"/>
            <a:ext cx="3946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Empathy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stories</a:t>
            </a: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8" name="Google Shape;458;p100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1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4" name="Google Shape;464;p101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Christian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5" name="Google Shape;465;p101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6" name="Google Shape;466;p101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IT Engineer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Lugano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Researcher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7" name="Google Shape;467;p101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“Researcher that is an everyday user of SCM”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8" name="Google Shape;468;p101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He wants to have the biggest number of </a:t>
            </a:r>
            <a:r>
              <a:rPr lang="de-CH" dirty="0" err="1">
                <a:latin typeface="Google Sans"/>
                <a:ea typeface="Google Sans"/>
                <a:cs typeface="Google Sans"/>
                <a:sym typeface="Google Sans"/>
              </a:rPr>
              <a:t>repository</a:t>
            </a:r>
            <a:r>
              <a:rPr lang="de-CH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dirty="0" err="1">
                <a:latin typeface="Google Sans"/>
                <a:ea typeface="Google Sans"/>
                <a:cs typeface="Google Sans"/>
                <a:sym typeface="Google Sans"/>
              </a:rPr>
              <a:t>managing</a:t>
            </a:r>
            <a:r>
              <a:rPr lang="de-CH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dirty="0" err="1">
                <a:latin typeface="Google Sans"/>
                <a:ea typeface="Google Sans"/>
                <a:cs typeface="Google Sans"/>
                <a:sym typeface="Google Sans"/>
              </a:rPr>
              <a:t>features</a:t>
            </a:r>
            <a:r>
              <a:rPr lang="de-CH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possible on SCM.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9" name="Google Shape;469;p101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Want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website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be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update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newer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appearence</a:t>
            </a:r>
            <a:r>
              <a:rPr lang="de-CH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de-CH" sz="1400" i="0" u="none" strike="noStrike" cap="none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standards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0" name="Google Shape;470;p101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Christian is an everyday user of SCM and he likes that ther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e are many features available on it. He has a lot of experience with the website but he may like a User Experience update.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2" name="Google Shape;472;p101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1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La storia del siciliano Aranzulla, umiltà e genio: &quot;Così ho creato il mio  impero&quot; - Giornale di Sicilia">
            <a:extLst>
              <a:ext uri="{FF2B5EF4-FFF2-40B4-BE49-F238E27FC236}">
                <a16:creationId xmlns:a16="http://schemas.microsoft.com/office/drawing/2014/main" id="{70C0C11B-31F6-6278-5D93-D7118905B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1117" r="15338" b="159"/>
          <a:stretch/>
        </p:blipFill>
        <p:spPr bwMode="auto">
          <a:xfrm>
            <a:off x="451375" y="461325"/>
            <a:ext cx="2743175" cy="27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2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CH" dirty="0"/>
            </a:br>
            <a:r>
              <a:rPr lang="de-CH" dirty="0"/>
              <a:t>SCM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dirty="0"/>
          </a:p>
        </p:txBody>
      </p:sp>
      <p:sp>
        <p:nvSpPr>
          <p:cNvPr id="478" name="Google Shape;478;p102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CH" dirty="0"/>
            </a:br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and </a:t>
            </a:r>
            <a:r>
              <a:rPr lang="de-CH" dirty="0" err="1"/>
              <a:t>study</a:t>
            </a:r>
            <a:endParaRPr dirty="0"/>
          </a:p>
        </p:txBody>
      </p:sp>
      <p:sp>
        <p:nvSpPr>
          <p:cNvPr id="479" name="Google Shape;479;p102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CH" dirty="0"/>
            </a:br>
            <a:r>
              <a:rPr lang="de-CH" dirty="0" err="1"/>
              <a:t>Comfortable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website</a:t>
            </a:r>
            <a:endParaRPr dirty="0"/>
          </a:p>
        </p:txBody>
      </p:sp>
      <p:sp>
        <p:nvSpPr>
          <p:cNvPr id="480" name="Google Shape;480;p102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The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fine</a:t>
            </a:r>
            <a:r>
              <a:rPr lang="de-CH" dirty="0"/>
              <a:t> </a:t>
            </a:r>
            <a:r>
              <a:rPr lang="de-CH" dirty="0" err="1"/>
              <a:t>beacuse</a:t>
            </a:r>
            <a:r>
              <a:rPr lang="de-CH" dirty="0"/>
              <a:t> he </a:t>
            </a:r>
            <a:r>
              <a:rPr lang="de-CH" dirty="0" err="1"/>
              <a:t>knows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dirty="0"/>
          </a:p>
        </p:txBody>
      </p:sp>
      <p:sp>
        <p:nvSpPr>
          <p:cNvPr id="481" name="Google Shape;481;p102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2" name="Google Shape;482;p102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1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0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8" name="Google Shape;488;p10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9" name="Google Shape;489;p10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0" name="Google Shape;490;p10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1" name="Google Shape;491;p10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sz="18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2" name="Google Shape;492;p10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 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3" name="Google Shape;493;p10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4" name="Google Shape;494;p10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5" name="Google Shape;495;p10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6" name="Google Shape;496;p103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4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04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04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04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04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6" name="Google Shape;506;p104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5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2" name="Google Shape;512;p105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sz="1800" b="1" i="0" u="none" strike="noStrike" cap="non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3" name="Google Shape;513;p105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4" name="Google Shape;514;p105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5" name="Google Shape;515;p105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sz="1800" i="1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6" name="Google Shape;516;p105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 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7" name="Google Shape;517;p105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sz="1400" i="0" u="none" strike="noStrike" cap="non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8" name="Google Shape;518;p105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9" name="Google Shape;519;p105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0" name="Google Shape;520;p105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6"/>
          <p:cNvSpPr txBox="1">
            <a:spLocks noGrp="1"/>
          </p:cNvSpPr>
          <p:nvPr>
            <p:ph type="body" idx="1"/>
          </p:nvPr>
        </p:nvSpPr>
        <p:spPr>
          <a:xfrm>
            <a:off x="2535150" y="918250"/>
            <a:ext cx="1929600" cy="14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06"/>
          <p:cNvSpPr txBox="1">
            <a:spLocks noGrp="1"/>
          </p:cNvSpPr>
          <p:nvPr>
            <p:ph type="body" idx="2"/>
          </p:nvPr>
        </p:nvSpPr>
        <p:spPr>
          <a:xfrm>
            <a:off x="25404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06"/>
          <p:cNvSpPr txBox="1">
            <a:spLocks noGrp="1"/>
          </p:cNvSpPr>
          <p:nvPr>
            <p:ph type="body" idx="3"/>
          </p:nvPr>
        </p:nvSpPr>
        <p:spPr>
          <a:xfrm>
            <a:off x="4674000" y="30801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06"/>
          <p:cNvSpPr txBox="1">
            <a:spLocks noGrp="1"/>
          </p:cNvSpPr>
          <p:nvPr>
            <p:ph type="body" idx="4"/>
          </p:nvPr>
        </p:nvSpPr>
        <p:spPr>
          <a:xfrm>
            <a:off x="4674000" y="957550"/>
            <a:ext cx="1929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06"/>
          <p:cNvSpPr/>
          <p:nvPr/>
        </p:nvSpPr>
        <p:spPr>
          <a:xfrm>
            <a:off x="3886200" y="1885950"/>
            <a:ext cx="1371600" cy="13716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0" name="Google Shape;530;p106"/>
          <p:cNvSpPr txBox="1"/>
          <p:nvPr/>
        </p:nvSpPr>
        <p:spPr>
          <a:xfrm>
            <a:off x="7064100" y="0"/>
            <a:ext cx="207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400" b="1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107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07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107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8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 b="0" i="0" u="none" strike="noStrike" cap="none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108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299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sz="1400" b="0" i="0" u="none" strike="noStrike" cap="none">
              <a:solidFill>
                <a:srgbClr val="F299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45" name="Google Shape;545;p108"/>
          <p:cNvSpPr txBox="1"/>
          <p:nvPr/>
        </p:nvSpPr>
        <p:spPr>
          <a:xfrm>
            <a:off x="441475" y="2522475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Not intuitive for all to access to projects and repositories.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8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299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sz="1400" b="0" i="0" u="none" strike="noStrike" cap="none">
              <a:solidFill>
                <a:srgbClr val="F299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47" name="Google Shape;547;p108"/>
          <p:cNvSpPr txBox="1"/>
          <p:nvPr/>
        </p:nvSpPr>
        <p:spPr>
          <a:xfrm>
            <a:off x="2582725" y="2522475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featur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cloning a repo in not easily available.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08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299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sz="1400" b="0" i="0" u="none" strike="noStrike" cap="none">
              <a:solidFill>
                <a:srgbClr val="F299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49" name="Google Shape;549;p108"/>
          <p:cNvSpPr txBox="1"/>
          <p:nvPr/>
        </p:nvSpPr>
        <p:spPr>
          <a:xfrm>
            <a:off x="4723969" y="2522475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 appear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nce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the website its outdated.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08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299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sz="1400" b="0" i="0" u="none" strike="noStrike" cap="none">
              <a:solidFill>
                <a:srgbClr val="F299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51" name="Google Shape;551;p108"/>
          <p:cNvSpPr txBox="1"/>
          <p:nvPr/>
        </p:nvSpPr>
        <p:spPr>
          <a:xfrm>
            <a:off x="6865219" y="2522475"/>
            <a:ext cx="18726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Home page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useless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08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08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08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08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3"/>
          <p:cNvSpPr txBox="1"/>
          <p:nvPr/>
        </p:nvSpPr>
        <p:spPr>
          <a:xfrm>
            <a:off x="1231075" y="1604200"/>
            <a:ext cx="40860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website offers to USI &amp; SUPSI students and collaborators a way to work on repositories and manage other project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operations.</a:t>
            </a:r>
            <a:endParaRPr lang="en" sz="1200" b="1" i="0" u="none" strike="noStrike" cap="none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9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93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3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sz="1400" b="0" i="0" u="none" strike="noStrike" cap="none"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December 2022</a:t>
            </a:r>
            <a:endParaRPr sz="1200" b="1" i="0" u="none" strike="noStrike" cap="none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93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3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3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6013526-7CA0-C0C4-BA6C-F583D9176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877275" y="982132"/>
            <a:ext cx="4042366" cy="34036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10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2" name="Google Shape;562;p10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1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11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1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1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1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11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11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2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1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11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12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113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13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113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5" name="Google Shape;595;p113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113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7" name="Google Shape;597;p113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113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4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114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14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114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7" name="Google Shape;607;p114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8" name="Google Shape;608;p114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9" name="Google Shape;609;p114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114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5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15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115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115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116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16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16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6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16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6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6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6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16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7"/>
          <p:cNvSpPr txBox="1"/>
          <p:nvPr/>
        </p:nvSpPr>
        <p:spPr>
          <a:xfrm>
            <a:off x="517675" y="448150"/>
            <a:ext cx="801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</a:t>
            </a: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en" sz="2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participants, setting, materials</a:t>
            </a:r>
            <a:endParaRPr sz="2400" b="0" i="0" u="none" strike="noStrike" cap="none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117"/>
          <p:cNvSpPr txBox="1"/>
          <p:nvPr/>
        </p:nvSpPr>
        <p:spPr>
          <a:xfrm>
            <a:off x="532875" y="1050575"/>
            <a:ext cx="7873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information about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was involved in the test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Where was the test taken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Which tasks have been proposed to the participants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8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 findings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118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 introduction of </a:t>
            </a: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your findings.</a:t>
            </a: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118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400" b="1" i="0" u="none" strike="noStrike" cap="non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indings</a:t>
            </a:r>
            <a:endParaRPr sz="1400" b="1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18"/>
          <p:cNvSpPr/>
          <p:nvPr/>
        </p:nvSpPr>
        <p:spPr>
          <a:xfrm>
            <a:off x="456675" y="2422775"/>
            <a:ext cx="81207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18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18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18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18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18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18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FEA68F8-7888-CC77-9E44-269D2E10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" y="357400"/>
            <a:ext cx="8869718" cy="44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7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119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19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19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119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119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3" name="Google Shape;663;p119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b="0" i="0" u="none" strike="noStrike" cap="non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19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b="0" i="0" u="none" strike="noStrike" cap="non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19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120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20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20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120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5" name="Google Shape;675;p120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 b="0" i="0" u="none" strike="noStrike" cap="non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20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 b="0" i="0" u="none" strike="noStrike" cap="none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20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120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121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1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1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1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1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121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121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121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2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22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p122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 sz="1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122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123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6" name="Google Shape;706;p123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124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sz="1400" b="0" i="0" u="none" strike="noStrike" cap="none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 i="0" u="none" strike="noStrike" cap="none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124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24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 sz="1400" b="0" i="0" u="none" strike="noStrike" cap="none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 i="0" u="none" strike="noStrike" cap="none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124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24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7" name="Google Shape;717;p124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718" name="Google Shape;718;p124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24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24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4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125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25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5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25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25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25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25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25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25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4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sz="1400" b="0" i="0" u="none" strike="noStrike" cap="none"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 usability, Mediocre </a:t>
            </a:r>
            <a:r>
              <a:rPr lang="en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Intuitivity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and Bad design</a:t>
            </a:r>
            <a:endParaRPr sz="1200" b="1" i="0" u="none" strike="noStrike" cap="none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9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94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4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sz="1400" b="0" i="0" u="none" strike="noStrike" cap="none"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Refactor website appearance and add new useful functionalities grouping them in appropriate pages.</a:t>
            </a:r>
            <a:endParaRPr sz="1200" b="1" i="0" u="none" strike="noStrike" cap="none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94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4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94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5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95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Qualitative results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Quantitative results</a:t>
            </a:r>
            <a:endParaRPr sz="14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1" name="Google Shape;411;p9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6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96"/>
          <p:cNvSpPr txBox="1"/>
          <p:nvPr/>
        </p:nvSpPr>
        <p:spPr>
          <a:xfrm>
            <a:off x="919075" y="2461800"/>
            <a:ext cx="71361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asked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SCM users to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describe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the major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difficulties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found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use.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interviewed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some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taking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the computer engineering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course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asked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them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specify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features are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missing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much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they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like or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dislike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it-IT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organization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the pages.</a:t>
            </a:r>
            <a:endParaRPr sz="1200" b="1" i="0" u="none" strike="noStrike" cap="none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96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6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7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method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97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E0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 1</a:t>
            </a:r>
            <a:endParaRPr sz="1400" b="0" i="0" u="none" strike="noStrike" cap="none" dirty="0">
              <a:solidFill>
                <a:srgbClr val="E0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27" name="Google Shape;427;p97"/>
          <p:cNvSpPr txBox="1"/>
          <p:nvPr/>
        </p:nvSpPr>
        <p:spPr>
          <a:xfrm>
            <a:off x="441475" y="2522475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Describe how you feel about the appear</a:t>
            </a:r>
            <a:r>
              <a:rPr lang="it-IT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200" b="0" i="0" u="none" strike="noStrike" cap="none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nce</a:t>
            </a: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of the website.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7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E0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 2</a:t>
            </a:r>
            <a:endParaRPr>
              <a:solidFill>
                <a:srgbClr val="E0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29" name="Google Shape;429;p97"/>
          <p:cNvSpPr txBox="1"/>
          <p:nvPr/>
        </p:nvSpPr>
        <p:spPr>
          <a:xfrm>
            <a:off x="2582725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Do you find it easy to reach you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 project repository overview? Yes/Almost/No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7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E0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 3</a:t>
            </a:r>
            <a:endParaRPr sz="1400" b="0" i="0" u="none" strike="noStrike" cap="none">
              <a:solidFill>
                <a:srgbClr val="E0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31" name="Google Shape;431;p97"/>
          <p:cNvSpPr txBox="1"/>
          <p:nvPr/>
        </p:nvSpPr>
        <p:spPr>
          <a:xfrm>
            <a:off x="4723969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Do you think it’s easy for a new user to familiarize with the usage of the w</a:t>
            </a:r>
            <a:r>
              <a:rPr lang="it-IT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eb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site? Yes/Almost/No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7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E0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 4</a:t>
            </a:r>
            <a:endParaRPr sz="1400" b="0" i="0" u="none" strike="noStrike" cap="none">
              <a:solidFill>
                <a:srgbClr val="E0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33" name="Google Shape;433;p97"/>
          <p:cNvSpPr txBox="1"/>
          <p:nvPr/>
        </p:nvSpPr>
        <p:spPr>
          <a:xfrm>
            <a:off x="6865219" y="252247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Which functionalities would you have ready-to-use once you log into SCM?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7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7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7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7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8"/>
          <p:cNvSpPr/>
          <p:nvPr/>
        </p:nvSpPr>
        <p:spPr>
          <a:xfrm>
            <a:off x="4212000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Quantitative results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98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find it generally easy to reach the repository overview page, but some experience is needed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3D5E5C0D-3462-12C8-EDB6-A7F80B754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027433"/>
              </p:ext>
            </p:extLst>
          </p:nvPr>
        </p:nvGraphicFramePr>
        <p:xfrm>
          <a:off x="4852894" y="1010356"/>
          <a:ext cx="3650211" cy="303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8"/>
          <p:cNvSpPr/>
          <p:nvPr/>
        </p:nvSpPr>
        <p:spPr>
          <a:xfrm>
            <a:off x="4212000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Quantitative results</a:t>
            </a:r>
            <a:endParaRPr sz="2400" b="0" i="0" u="none" strike="noStrike" cap="none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98"/>
          <p:cNvSpPr txBox="1"/>
          <p:nvPr/>
        </p:nvSpPr>
        <p:spPr>
          <a:xfrm>
            <a:off x="517675" y="1522550"/>
            <a:ext cx="24213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think that it’s not that easy for new users to familiarize with SCM.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3D5E5C0D-3462-12C8-EDB6-A7F80B754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027909"/>
              </p:ext>
            </p:extLst>
          </p:nvPr>
        </p:nvGraphicFramePr>
        <p:xfrm>
          <a:off x="4852894" y="1010356"/>
          <a:ext cx="3650211" cy="303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1872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Macintosh PowerPoint</Application>
  <PresentationFormat>Presentazione su schermo (16:9)</PresentationFormat>
  <Paragraphs>212</Paragraphs>
  <Slides>37</Slides>
  <Notes>36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37</vt:i4>
      </vt:variant>
    </vt:vector>
  </HeadingPairs>
  <TitlesOfParts>
    <vt:vector size="47" baseType="lpstr">
      <vt:lpstr>Calibri</vt:lpstr>
      <vt:lpstr>Google Sans Medium</vt:lpstr>
      <vt:lpstr>Google Sans</vt:lpstr>
      <vt:lpstr>Open Sans SemiBold</vt:lpstr>
      <vt:lpstr>Arial</vt:lpstr>
      <vt:lpstr>Open Sans</vt:lpstr>
      <vt:lpstr>Simple Light</vt:lpstr>
      <vt:lpstr>Simple Light</vt:lpstr>
      <vt:lpstr>Google Recruitment 2018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Finiletti Simone</cp:lastModifiedBy>
  <cp:revision>1</cp:revision>
  <dcterms:modified xsi:type="dcterms:W3CDTF">2022-12-16T10:46:22Z</dcterms:modified>
</cp:coreProperties>
</file>