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44" r:id="rId2"/>
    <p:sldId id="596" r:id="rId3"/>
    <p:sldId id="859" r:id="rId4"/>
    <p:sldId id="860" r:id="rId5"/>
    <p:sldId id="861" r:id="rId6"/>
    <p:sldId id="853" r:id="rId7"/>
    <p:sldId id="854" r:id="rId8"/>
    <p:sldId id="855" r:id="rId9"/>
    <p:sldId id="856" r:id="rId10"/>
    <p:sldId id="857" r:id="rId11"/>
    <p:sldId id="8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FEB0E8"/>
    <a:srgbClr val="6B9AA4"/>
    <a:srgbClr val="3B4353"/>
    <a:srgbClr val="434544"/>
    <a:srgbClr val="2B313D"/>
    <a:srgbClr val="FF6600"/>
    <a:srgbClr val="66CCFF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114" d="100"/>
          <a:sy n="114" d="100"/>
        </p:scale>
        <p:origin x="906" y="11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36" y="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07903C-0D35-422E-BA59-6C60011867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C2CDC-A6E4-4967-987E-BF985D3CB9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36508-B732-44FD-BA3E-B430EFCE836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4E4066-BFBD-4C01-948F-6661E539E9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48F646-8F37-4479-8F6D-C2BAB64E37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00B1B-5179-44C9-AF84-94AC3E0BA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277-5303-421E-8531-FF40925A0A3E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9B68-798D-4630-A1D9-1E5AD3A09063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086-6706-4A26-A6C9-23AE28809B98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4931-DACB-444A-9A9E-94C87952ACF3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25720" y="6268424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1075-D9FF-4339-8939-CF3B1EAF15EB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892-EA0F-457E-AAE1-921FA1FE2FD5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F635-7009-436E-9269-F8F283B5DD7C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0C3D-5729-4D40-8C63-0BC69F2F9C8C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F4FF-4534-4F9A-BDC0-85A4C7DAA2C9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C2F-E8DA-4DFC-9E83-0E84AB293D45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512A-4C03-4EC0-A153-3FE800E9F726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4D41-D233-4CE0-BDDA-521463E03B25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AA6AA4-86F1-4200-97D9-4B24C12DBD37}"/>
              </a:ext>
            </a:extLst>
          </p:cNvPr>
          <p:cNvGrpSpPr/>
          <p:nvPr/>
        </p:nvGrpSpPr>
        <p:grpSpPr>
          <a:xfrm>
            <a:off x="2488726" y="591439"/>
            <a:ext cx="6901453" cy="5774186"/>
            <a:chOff x="3309347" y="849352"/>
            <a:chExt cx="5400000" cy="504347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883157" y="5513535"/>
              <a:ext cx="1826189" cy="37929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309347" y="3416503"/>
              <a:ext cx="5400000" cy="0"/>
            </a:xfrm>
            <a:prstGeom prst="line">
              <a:avLst/>
            </a:prstGeom>
            <a:ln>
              <a:solidFill>
                <a:srgbClr val="4345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8309557" y="2897334"/>
              <a:ext cx="308390" cy="398606"/>
              <a:chOff x="4291013" y="4001237"/>
              <a:chExt cx="155559" cy="201066"/>
            </a:xfrm>
          </p:grpSpPr>
          <p:sp>
            <p:nvSpPr>
              <p:cNvPr id="21" name="도넛 20"/>
              <p:cNvSpPr/>
              <p:nvPr/>
            </p:nvSpPr>
            <p:spPr>
              <a:xfrm>
                <a:off x="4291013" y="4001237"/>
                <a:ext cx="144178" cy="144178"/>
              </a:xfrm>
              <a:prstGeom prst="donut">
                <a:avLst>
                  <a:gd name="adj" fmla="val 9637"/>
                </a:avLst>
              </a:prstGeom>
              <a:solidFill>
                <a:srgbClr val="4345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양쪽 모서리가 둥근 사각형 21"/>
              <p:cNvSpPr/>
              <p:nvPr/>
            </p:nvSpPr>
            <p:spPr>
              <a:xfrm rot="8100000">
                <a:off x="4428572" y="4102815"/>
                <a:ext cx="18000" cy="994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345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3728716" y="849352"/>
              <a:ext cx="4661639" cy="853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400" b="1" i="1" dirty="0">
                  <a:solidFill>
                    <a:srgbClr val="434544"/>
                  </a:solidFill>
                </a:rPr>
                <a:t>앉</a:t>
              </a:r>
              <a:r>
                <a:rPr lang="ko-KR" altLang="en-US" sz="2000" b="1" i="1" dirty="0">
                  <a:solidFill>
                    <a:srgbClr val="434544"/>
                  </a:solidFill>
                </a:rPr>
                <a:t>아서 밥 먹</a:t>
              </a:r>
              <a:r>
                <a:rPr lang="ko-KR" altLang="en-US" sz="4400" b="1" i="1" dirty="0">
                  <a:solidFill>
                    <a:srgbClr val="434544"/>
                  </a:solidFill>
                </a:rPr>
                <a:t>자</a:t>
              </a:r>
              <a:endParaRPr lang="en-US" altLang="ko-KR" sz="4400" b="1" i="1" dirty="0">
                <a:solidFill>
                  <a:srgbClr val="434544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309347" y="3029273"/>
              <a:ext cx="12355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434544"/>
                  </a:solidFill>
                </a:rPr>
                <a:t>TEAM NAME</a:t>
              </a:r>
              <a:endParaRPr lang="ko-KR" altLang="en-US" sz="16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274262" y="2796285"/>
              <a:ext cx="17043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/>
                <a:t>난</a:t>
              </a:r>
              <a:r>
                <a:rPr lang="en-US" altLang="ko-KR" sz="2800" b="1" dirty="0"/>
                <a:t>. </a:t>
              </a:r>
              <a:r>
                <a:rPr lang="ko-KR" altLang="en-US" sz="2800" b="1" dirty="0"/>
                <a:t>쏘</a:t>
              </a:r>
              <a:r>
                <a:rPr lang="en-US" altLang="ko-KR" sz="2800" b="1" dirty="0"/>
                <a:t>. </a:t>
              </a:r>
              <a:r>
                <a:rPr lang="ko-KR" altLang="en-US" sz="2800" b="1" dirty="0"/>
                <a:t>공</a:t>
              </a:r>
              <a:endParaRPr lang="ko-KR" altLang="en-US" sz="32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73154" y="3853322"/>
              <a:ext cx="1756702" cy="940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2017113426 </a:t>
              </a:r>
              <a:r>
                <a:rPr lang="ko-KR" altLang="en-US" sz="1600" dirty="0"/>
                <a:t>우지현</a:t>
              </a:r>
              <a:endParaRPr lang="en-US" altLang="ko-KR" sz="1600" dirty="0"/>
            </a:p>
            <a:p>
              <a:r>
                <a:rPr lang="en-US" altLang="ko-KR" sz="1600" dirty="0"/>
                <a:t>2017116720 </a:t>
              </a:r>
              <a:r>
                <a:rPr lang="ko-KR" altLang="en-US" sz="1600" dirty="0"/>
                <a:t>이정원</a:t>
              </a:r>
              <a:endParaRPr lang="en-US" altLang="ko-KR" sz="1600" dirty="0"/>
            </a:p>
            <a:p>
              <a:r>
                <a:rPr lang="en-US" altLang="ko-KR" sz="1600" dirty="0"/>
                <a:t>2017111399 </a:t>
              </a:r>
              <a:r>
                <a:rPr lang="ko-KR" altLang="en-US" sz="1600" dirty="0" err="1"/>
                <a:t>유병주</a:t>
              </a:r>
              <a:endParaRPr lang="en-US" altLang="ko-KR" sz="1600" dirty="0"/>
            </a:p>
            <a:p>
              <a:r>
                <a:rPr lang="en-US" altLang="ko-KR" sz="1600" dirty="0"/>
                <a:t>2017111393 </a:t>
              </a:r>
              <a:r>
                <a:rPr lang="ko-KR" altLang="en-US" sz="1600" dirty="0" err="1"/>
                <a:t>박서린</a:t>
              </a:r>
              <a:endParaRPr lang="en-US" altLang="ko-KR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83158" y="5513536"/>
              <a:ext cx="1826189" cy="379293"/>
            </a:xfrm>
            <a:prstGeom prst="roundRect">
              <a:avLst>
                <a:gd name="adj" fmla="val 50000"/>
              </a:avLst>
            </a:prstGeom>
            <a:solidFill>
              <a:srgbClr val="6B9AA4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START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34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1081811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189547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rgbClr val="3B4353"/>
              </a:solidFill>
            </a:endParaRPr>
          </a:p>
          <a:p>
            <a:r>
              <a:rPr lang="en-US" altLang="ko-KR" sz="2400" b="1" dirty="0">
                <a:solidFill>
                  <a:srgbClr val="3B4353"/>
                </a:solidFill>
              </a:rPr>
              <a:t>       Process model</a:t>
            </a: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      Agile</a:t>
            </a: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      Agile Board (Scrum)</a:t>
            </a: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0F2C3-004B-4CA6-BCE8-1245D9D7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369B30-EA39-436E-9582-942729C1A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09" y="2102040"/>
            <a:ext cx="7666892" cy="41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8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1116981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rgbClr val="6B9AA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72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0F2C3-004B-4CA6-BCE8-1245D9D7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3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213283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3B4353"/>
                </a:solidFill>
              </a:rPr>
              <a:t>난</a:t>
            </a:r>
            <a:r>
              <a:rPr lang="en-US" altLang="ko-KR" sz="2400" b="1" dirty="0">
                <a:solidFill>
                  <a:srgbClr val="3B4353"/>
                </a:solidFill>
              </a:rPr>
              <a:t>. </a:t>
            </a:r>
            <a:r>
              <a:rPr lang="ko-KR" altLang="en-US" sz="2400" b="1" dirty="0">
                <a:solidFill>
                  <a:srgbClr val="3B4353"/>
                </a:solidFill>
              </a:rPr>
              <a:t>쏘</a:t>
            </a:r>
            <a:r>
              <a:rPr lang="en-US" altLang="ko-KR" sz="2400" b="1" dirty="0">
                <a:solidFill>
                  <a:srgbClr val="3B4353"/>
                </a:solidFill>
              </a:rPr>
              <a:t>. </a:t>
            </a:r>
            <a:r>
              <a:rPr lang="ko-KR" altLang="en-US" sz="2400" b="1" dirty="0">
                <a:solidFill>
                  <a:srgbClr val="3B4353"/>
                </a:solidFill>
              </a:rPr>
              <a:t>공</a:t>
            </a:r>
            <a:endParaRPr lang="en-US" altLang="ko-KR" sz="2400" b="1" dirty="0">
              <a:solidFill>
                <a:srgbClr val="3B4353"/>
              </a:solidFill>
            </a:endParaRPr>
          </a:p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난</a:t>
            </a:r>
            <a:r>
              <a:rPr lang="ko-KR" altLang="en-US" sz="2400" b="1" dirty="0">
                <a:solidFill>
                  <a:srgbClr val="3B4353"/>
                </a:solidFill>
              </a:rPr>
              <a:t> </a:t>
            </a:r>
            <a:r>
              <a:rPr lang="ko-KR" altLang="en-US" sz="2800" b="1" dirty="0" err="1">
                <a:solidFill>
                  <a:srgbClr val="FF0000"/>
                </a:solidFill>
              </a:rPr>
              <a:t>쏘</a:t>
            </a:r>
            <a:r>
              <a:rPr lang="ko-KR" altLang="en-US" sz="2400" b="1" dirty="0" err="1">
                <a:solidFill>
                  <a:srgbClr val="3B4353"/>
                </a:solidFill>
              </a:rPr>
              <a:t>프트웨어</a:t>
            </a:r>
            <a:r>
              <a:rPr lang="ko-KR" altLang="en-US" sz="2400" b="1" dirty="0">
                <a:solidFill>
                  <a:srgbClr val="3B4353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공</a:t>
            </a:r>
            <a:r>
              <a:rPr lang="ko-KR" altLang="en-US" sz="2400" b="1" dirty="0">
                <a:solidFill>
                  <a:srgbClr val="3B4353"/>
                </a:solidFill>
              </a:rPr>
              <a:t>학을 잘하고 싶다</a:t>
            </a:r>
            <a:r>
              <a:rPr lang="en-US" altLang="ko-KR" sz="2400" b="1" dirty="0">
                <a:solidFill>
                  <a:srgbClr val="3B4353"/>
                </a:solidFill>
              </a:rPr>
              <a:t>!</a:t>
            </a:r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r>
              <a:rPr lang="ko-KR" altLang="en-US" dirty="0">
                <a:solidFill>
                  <a:srgbClr val="3B4353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36538AC-D0E0-4C43-A763-59D8123283B6}"/>
              </a:ext>
            </a:extLst>
          </p:cNvPr>
          <p:cNvGrpSpPr/>
          <p:nvPr/>
        </p:nvGrpSpPr>
        <p:grpSpPr>
          <a:xfrm>
            <a:off x="3056502" y="3725379"/>
            <a:ext cx="6064296" cy="1742498"/>
            <a:chOff x="2804454" y="3731241"/>
            <a:chExt cx="6064296" cy="174249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1DFB9DE-BDEB-40F1-B95B-EBEFA42DA3D0}"/>
                </a:ext>
              </a:extLst>
            </p:cNvPr>
            <p:cNvGrpSpPr/>
            <p:nvPr/>
          </p:nvGrpSpPr>
          <p:grpSpPr>
            <a:xfrm>
              <a:off x="2804454" y="3745898"/>
              <a:ext cx="4351340" cy="1727841"/>
              <a:chOff x="3302687" y="2696674"/>
              <a:chExt cx="4351340" cy="172784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E4C438C-B15E-4EFB-8A39-C03721D0D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302687" y="2696674"/>
                <a:ext cx="1294509" cy="172784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F114496-784C-456F-8828-3B1D13351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7595" y="2696674"/>
                <a:ext cx="1343875" cy="172784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D7DBBCC-2CF0-430A-87BD-9B0F177EF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0151" y="2696675"/>
                <a:ext cx="1343876" cy="1727840"/>
              </a:xfrm>
              <a:prstGeom prst="rect">
                <a:avLst/>
              </a:prstGeom>
            </p:spPr>
          </p:pic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0B2EEF6-D2C5-4CBD-9572-F9768F926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476" y="3731241"/>
              <a:ext cx="1534274" cy="1742497"/>
            </a:xfrm>
            <a:prstGeom prst="rect">
              <a:avLst/>
            </a:prstGeom>
          </p:spPr>
        </p:pic>
      </p:grp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0A7FB7AD-78F1-400C-A917-D5D6B0C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713" y="6268420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CB5C7-D606-4913-9390-9F37B9705236}"/>
              </a:ext>
            </a:extLst>
          </p:cNvPr>
          <p:cNvSpPr txBox="1"/>
          <p:nvPr/>
        </p:nvSpPr>
        <p:spPr>
          <a:xfrm>
            <a:off x="3056502" y="5543338"/>
            <a:ext cx="13438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팀장 </a:t>
            </a:r>
            <a:r>
              <a:rPr lang="en-US" altLang="ko-KR" sz="1100" dirty="0"/>
              <a:t>: </a:t>
            </a:r>
            <a:r>
              <a:rPr lang="ko-KR" altLang="en-US" sz="1100" dirty="0"/>
              <a:t>우지현</a:t>
            </a:r>
            <a:endParaRPr lang="en-US" altLang="ko-KR" sz="1100" dirty="0"/>
          </a:p>
          <a:p>
            <a:r>
              <a:rPr lang="ko-KR" altLang="en-US" sz="1100" dirty="0"/>
              <a:t>웹페이지 제작</a:t>
            </a:r>
            <a:endParaRPr lang="en-US" altLang="ko-KR" sz="1100" dirty="0"/>
          </a:p>
          <a:p>
            <a:r>
              <a:rPr lang="ko-KR" altLang="en-US" sz="1100" dirty="0"/>
              <a:t>웹페이지</a:t>
            </a:r>
            <a:r>
              <a:rPr lang="en-US" altLang="ko-KR" sz="1100" dirty="0"/>
              <a:t>-DB </a:t>
            </a:r>
            <a:r>
              <a:rPr lang="ko-KR" altLang="en-US" sz="1100" dirty="0"/>
              <a:t>연결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EB416-9659-4B0B-BA42-D55A6E06E6C6}"/>
              </a:ext>
            </a:extLst>
          </p:cNvPr>
          <p:cNvSpPr txBox="1"/>
          <p:nvPr/>
        </p:nvSpPr>
        <p:spPr>
          <a:xfrm>
            <a:off x="4541409" y="5543338"/>
            <a:ext cx="13438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팀원 </a:t>
            </a:r>
            <a:r>
              <a:rPr lang="en-US" altLang="ko-KR" sz="1100" dirty="0"/>
              <a:t>: </a:t>
            </a:r>
            <a:r>
              <a:rPr lang="ko-KR" altLang="en-US" sz="1100" dirty="0"/>
              <a:t>이정원</a:t>
            </a:r>
            <a:endParaRPr lang="en-US" altLang="ko-KR" sz="1100" dirty="0"/>
          </a:p>
          <a:p>
            <a:r>
              <a:rPr lang="en-US" altLang="ko-KR" sz="1100" dirty="0"/>
              <a:t>JAVA</a:t>
            </a:r>
            <a:r>
              <a:rPr lang="ko-KR" altLang="en-US" sz="1100" dirty="0"/>
              <a:t> </a:t>
            </a:r>
            <a:r>
              <a:rPr lang="en-US" altLang="ko-KR" sz="1100" dirty="0"/>
              <a:t>POS</a:t>
            </a:r>
            <a:r>
              <a:rPr lang="ko-KR" altLang="en-US" sz="1100" dirty="0"/>
              <a:t> </a:t>
            </a:r>
            <a:r>
              <a:rPr lang="en-US" altLang="ko-KR" sz="1100" dirty="0"/>
              <a:t>SYS.</a:t>
            </a:r>
          </a:p>
          <a:p>
            <a:r>
              <a:rPr lang="ko-KR" altLang="en-US" sz="1100" dirty="0"/>
              <a:t>수정 보완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AECB4-D919-4D9F-82BB-A77B10B99E75}"/>
              </a:ext>
            </a:extLst>
          </p:cNvPr>
          <p:cNvSpPr txBox="1"/>
          <p:nvPr/>
        </p:nvSpPr>
        <p:spPr>
          <a:xfrm>
            <a:off x="6063966" y="5543338"/>
            <a:ext cx="13438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팀원 </a:t>
            </a:r>
            <a:r>
              <a:rPr lang="en-US" altLang="ko-KR" sz="1100" dirty="0"/>
              <a:t>: </a:t>
            </a:r>
            <a:r>
              <a:rPr lang="ko-KR" altLang="en-US" sz="1100" dirty="0"/>
              <a:t>박서린</a:t>
            </a:r>
            <a:endParaRPr lang="en-US" altLang="ko-KR" sz="1100" dirty="0"/>
          </a:p>
          <a:p>
            <a:r>
              <a:rPr lang="ko-KR" altLang="en-US" sz="1100" dirty="0"/>
              <a:t>웹페이지 제작</a:t>
            </a:r>
            <a:endParaRPr lang="en-US" altLang="ko-KR" sz="1100" dirty="0"/>
          </a:p>
          <a:p>
            <a:r>
              <a:rPr lang="ko-KR" altLang="en-US" sz="1100" dirty="0"/>
              <a:t>웹페이지</a:t>
            </a:r>
            <a:r>
              <a:rPr lang="en-US" altLang="ko-KR" sz="1100" dirty="0"/>
              <a:t>-DB </a:t>
            </a:r>
            <a:r>
              <a:rPr lang="ko-KR" altLang="en-US" sz="1100" dirty="0"/>
              <a:t>연결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CF24AD-0E43-47CF-9914-722D8E18C8FD}"/>
              </a:ext>
            </a:extLst>
          </p:cNvPr>
          <p:cNvSpPr txBox="1"/>
          <p:nvPr/>
        </p:nvSpPr>
        <p:spPr>
          <a:xfrm>
            <a:off x="7586523" y="5543338"/>
            <a:ext cx="1439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팀원 </a:t>
            </a:r>
            <a:r>
              <a:rPr lang="en-US" altLang="ko-KR" sz="1100" dirty="0"/>
              <a:t>: </a:t>
            </a:r>
            <a:r>
              <a:rPr lang="ko-KR" altLang="en-US" sz="1100" dirty="0"/>
              <a:t>유병주</a:t>
            </a:r>
            <a:endParaRPr lang="en-US" altLang="ko-KR" sz="1100" dirty="0"/>
          </a:p>
          <a:p>
            <a:r>
              <a:rPr lang="en-US" altLang="ko-KR" sz="1100" dirty="0"/>
              <a:t>DB</a:t>
            </a:r>
            <a:r>
              <a:rPr lang="ko-KR" altLang="en-US" sz="1100" dirty="0"/>
              <a:t>구축</a:t>
            </a:r>
            <a:endParaRPr lang="en-US" altLang="ko-KR" sz="1100" dirty="0"/>
          </a:p>
          <a:p>
            <a:r>
              <a:rPr lang="en-US" altLang="ko-KR" sz="1100" dirty="0"/>
              <a:t>POS</a:t>
            </a:r>
            <a:r>
              <a:rPr lang="ko-KR" altLang="en-US" sz="1100" dirty="0"/>
              <a:t>시스템</a:t>
            </a:r>
            <a:r>
              <a:rPr lang="en-US" altLang="ko-KR" sz="1100" dirty="0"/>
              <a:t>-DB</a:t>
            </a:r>
            <a:r>
              <a:rPr lang="ko-KR" altLang="en-US" sz="1100" dirty="0"/>
              <a:t> 연결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6905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66462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B4353"/>
                </a:solidFill>
              </a:rPr>
              <a:t> </a:t>
            </a:r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B7AEE4-BC57-4320-B457-982C8120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57A25-1C00-4CE8-ADA5-A623C803D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8" y="2012637"/>
            <a:ext cx="6411928" cy="3249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8EB34F-7991-4FBE-9165-3696D9778B8A}"/>
              </a:ext>
            </a:extLst>
          </p:cNvPr>
          <p:cNvSpPr txBox="1"/>
          <p:nvPr/>
        </p:nvSpPr>
        <p:spPr>
          <a:xfrm>
            <a:off x="780008" y="1442907"/>
            <a:ext cx="204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 Table &gt;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CBE51-32A4-4225-A2C2-D62BC67CE17C}"/>
              </a:ext>
            </a:extLst>
          </p:cNvPr>
          <p:cNvSpPr txBox="1"/>
          <p:nvPr/>
        </p:nvSpPr>
        <p:spPr>
          <a:xfrm>
            <a:off x="7357145" y="2012637"/>
            <a:ext cx="40548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별도의 결제 팝업창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주문 제약이 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중복 메뉴의 표시</a:t>
            </a:r>
          </a:p>
        </p:txBody>
      </p:sp>
    </p:spTree>
    <p:extLst>
      <p:ext uri="{BB962C8B-B14F-4D97-AF65-F5344CB8AC3E}">
        <p14:creationId xmlns:p14="http://schemas.microsoft.com/office/powerpoint/2010/main" val="36431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66462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B7AEE4-BC57-4320-B457-982C8120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6735" y="6310369"/>
            <a:ext cx="2864141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CBD5A-7448-41A7-B61B-7314245B9232}"/>
              </a:ext>
            </a:extLst>
          </p:cNvPr>
          <p:cNvSpPr txBox="1"/>
          <p:nvPr/>
        </p:nvSpPr>
        <p:spPr>
          <a:xfrm>
            <a:off x="413026" y="1075124"/>
            <a:ext cx="213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 Menu &gt;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99CD6-6723-40AF-99F0-5A4B8D3245F5}"/>
              </a:ext>
            </a:extLst>
          </p:cNvPr>
          <p:cNvSpPr txBox="1"/>
          <p:nvPr/>
        </p:nvSpPr>
        <p:spPr>
          <a:xfrm>
            <a:off x="6702804" y="1720411"/>
            <a:ext cx="47007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사용된 메뉴 </a:t>
            </a:r>
            <a:r>
              <a:rPr lang="en-US" altLang="ko-KR" dirty="0"/>
              <a:t>-&gt; </a:t>
            </a:r>
            <a:r>
              <a:rPr lang="ko-KR" altLang="en-US" dirty="0"/>
              <a:t>여러 개의 재료 입력불가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사용된 재료품목과 수량이 표시안됨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상세정보 클릭 시에만</a:t>
            </a:r>
            <a:r>
              <a:rPr lang="en-US" altLang="ko-KR" dirty="0"/>
              <a:t>, </a:t>
            </a:r>
            <a:r>
              <a:rPr lang="ko-KR" altLang="en-US" dirty="0"/>
              <a:t>메뉴에 대한 상세정보를 확인할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편집 시</a:t>
            </a:r>
            <a:r>
              <a:rPr lang="en-US" altLang="ko-KR" dirty="0"/>
              <a:t>, </a:t>
            </a:r>
            <a:r>
              <a:rPr lang="ko-KR" altLang="en-US" dirty="0"/>
              <a:t>변경할 필요가 없는 정보를 다시 입력해야함</a:t>
            </a:r>
            <a:r>
              <a:rPr lang="en-US" altLang="ko-KR" dirty="0"/>
              <a:t>. (Empty pop-up</a:t>
            </a:r>
            <a:r>
              <a:rPr lang="ko-KR" altLang="en-US" dirty="0"/>
              <a:t> </a:t>
            </a:r>
            <a:r>
              <a:rPr lang="en-US" altLang="ko-KR" dirty="0"/>
              <a:t>window)</a:t>
            </a:r>
            <a:endParaRPr lang="ko-KR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536DDC-575C-4BDE-BF74-8353922DBE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6" y="1608596"/>
            <a:ext cx="5835012" cy="41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9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66462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6" y="1123072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B7AEE4-BC57-4320-B457-982C8120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6735" y="6310369"/>
            <a:ext cx="2864141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CBD5A-7448-41A7-B61B-7314245B9232}"/>
              </a:ext>
            </a:extLst>
          </p:cNvPr>
          <p:cNvSpPr txBox="1"/>
          <p:nvPr/>
        </p:nvSpPr>
        <p:spPr>
          <a:xfrm>
            <a:off x="413026" y="1075124"/>
            <a:ext cx="213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 Storage &gt;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99CD6-6723-40AF-99F0-5A4B8D3245F5}"/>
              </a:ext>
            </a:extLst>
          </p:cNvPr>
          <p:cNvSpPr txBox="1"/>
          <p:nvPr/>
        </p:nvSpPr>
        <p:spPr>
          <a:xfrm>
            <a:off x="6702804" y="1720411"/>
            <a:ext cx="47007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주문 시</a:t>
            </a:r>
            <a:r>
              <a:rPr lang="en-US" altLang="ko-KR" dirty="0"/>
              <a:t>, </a:t>
            </a:r>
            <a:r>
              <a:rPr lang="ko-KR" altLang="en-US" dirty="0"/>
              <a:t>재료 수량의</a:t>
            </a:r>
            <a:r>
              <a:rPr lang="en-US" altLang="ko-KR" dirty="0"/>
              <a:t> </a:t>
            </a:r>
            <a:r>
              <a:rPr lang="ko-KR" altLang="en-US" dirty="0"/>
              <a:t>변화 </a:t>
            </a:r>
            <a:r>
              <a:rPr lang="en-US" altLang="ko-KR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별도의 상세정보 버튼</a:t>
            </a:r>
            <a:br>
              <a:rPr lang="en-US" altLang="ko-KR" dirty="0"/>
            </a:br>
            <a:r>
              <a:rPr lang="en-US" altLang="ko-KR" sz="1500" dirty="0"/>
              <a:t>(</a:t>
            </a:r>
            <a:r>
              <a:rPr lang="ko-KR" altLang="en-US" sz="1500" dirty="0"/>
              <a:t>더블 클릭 시</a:t>
            </a:r>
            <a:r>
              <a:rPr lang="en-US" altLang="ko-KR" sz="1500" dirty="0"/>
              <a:t>, </a:t>
            </a:r>
            <a:r>
              <a:rPr lang="ko-KR" altLang="en-US" sz="1500" dirty="0"/>
              <a:t>자동으로 우측 상세정보 보여주기</a:t>
            </a:r>
            <a:r>
              <a:rPr lang="en-US" altLang="ko-KR" sz="15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중복된 주문량 입력 컴포넌트</a:t>
            </a:r>
            <a:br>
              <a:rPr lang="en-US" altLang="ko-KR" sz="1500" dirty="0"/>
            </a:br>
            <a:r>
              <a:rPr lang="en-US" altLang="ko-KR" sz="1500" dirty="0"/>
              <a:t>(</a:t>
            </a:r>
            <a:r>
              <a:rPr lang="ko-KR" altLang="en-US" sz="1500" dirty="0"/>
              <a:t>상세정보</a:t>
            </a:r>
            <a:r>
              <a:rPr lang="en-US" altLang="ko-KR" sz="1500" dirty="0"/>
              <a:t>-</a:t>
            </a:r>
            <a:r>
              <a:rPr lang="ko-KR" altLang="en-US" sz="1500" dirty="0"/>
              <a:t>주문량</a:t>
            </a:r>
            <a:r>
              <a:rPr lang="en-US" altLang="ko-KR" sz="1500" dirty="0"/>
              <a:t>-</a:t>
            </a:r>
            <a:r>
              <a:rPr lang="ko-KR" altLang="en-US" sz="1500" dirty="0"/>
              <a:t>입력 후 주문버튼으로 재고량 증가시키기</a:t>
            </a:r>
            <a:r>
              <a:rPr lang="en-US" altLang="ko-KR" sz="15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8AF2C-A506-4FE2-A972-690A47453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1" y="1662936"/>
            <a:ext cx="5835012" cy="4174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13A099-E54C-4C09-B027-5BB2A9220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17" y="2969702"/>
            <a:ext cx="2217918" cy="22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6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8350421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3B4353"/>
                </a:solidFill>
              </a:rPr>
              <a:t>Goal</a:t>
            </a: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1F59E0-69D2-49CB-94D3-0F7BBE3C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5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901863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</a:t>
            </a:r>
            <a:r>
              <a:rPr lang="en-US" altLang="ko-KR" sz="2400" b="1" dirty="0">
                <a:solidFill>
                  <a:srgbClr val="3B4353"/>
                </a:solidFill>
              </a:rPr>
              <a:t>Context diagram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AB1471-5BB1-4D21-8791-3D0BEB54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32" y="3194338"/>
            <a:ext cx="7939793" cy="175591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212E0-464A-4092-B6B3-7CBA77AE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7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9710285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   </a:t>
            </a:r>
            <a:r>
              <a:rPr lang="en-US" altLang="ko-KR" sz="2400" b="1" dirty="0">
                <a:solidFill>
                  <a:srgbClr val="3B4353"/>
                </a:solidFill>
              </a:rPr>
              <a:t>Use case diagram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85F82C-377C-419E-AFC2-2256C742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0D6A8-D3F2-44EC-9432-57D8C70B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38" y="1201271"/>
            <a:ext cx="6964192" cy="53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10308160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5" y="1174006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   </a:t>
            </a:r>
            <a:r>
              <a:rPr lang="en-US" altLang="ko-KR" sz="2400" b="1" dirty="0">
                <a:solidFill>
                  <a:srgbClr val="3B4353"/>
                </a:solidFill>
              </a:rPr>
              <a:t>Architecture model</a:t>
            </a:r>
          </a:p>
          <a:p>
            <a:endParaRPr lang="en-US" altLang="ko-KR" sz="1000" b="1" dirty="0">
              <a:solidFill>
                <a:srgbClr val="3B4353"/>
              </a:solidFill>
            </a:endParaRPr>
          </a:p>
          <a:p>
            <a:r>
              <a:rPr lang="en-US" altLang="ko-KR" dirty="0">
                <a:solidFill>
                  <a:srgbClr val="3B4353"/>
                </a:solidFill>
              </a:rPr>
              <a:t>     </a:t>
            </a:r>
            <a:r>
              <a:rPr lang="en-US" altLang="ko-KR" b="1" dirty="0">
                <a:solidFill>
                  <a:srgbClr val="3B4353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MVC(Model-View-Controller Architecture) Model</a:t>
            </a: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1515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12A65E-5919-4035-BE2D-C59BDB23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11E382-2F60-4026-B7B2-34668C3E191C}"/>
              </a:ext>
            </a:extLst>
          </p:cNvPr>
          <p:cNvSpPr/>
          <p:nvPr/>
        </p:nvSpPr>
        <p:spPr>
          <a:xfrm>
            <a:off x="2906765" y="4614634"/>
            <a:ext cx="1560353" cy="8913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sz="1100" dirty="0"/>
              <a:t>&lt;Pos system DB&gt;</a:t>
            </a:r>
            <a:endParaRPr lang="ko-KR" altLang="en-US" sz="11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74F18C-6FE9-4452-B668-2D1530F4EAB9}"/>
              </a:ext>
            </a:extLst>
          </p:cNvPr>
          <p:cNvSpPr/>
          <p:nvPr/>
        </p:nvSpPr>
        <p:spPr>
          <a:xfrm>
            <a:off x="5323416" y="2795315"/>
            <a:ext cx="1560353" cy="8913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controller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04E056-64A4-48F1-9113-25D243A28F9E}"/>
              </a:ext>
            </a:extLst>
          </p:cNvPr>
          <p:cNvSpPr/>
          <p:nvPr/>
        </p:nvSpPr>
        <p:spPr>
          <a:xfrm>
            <a:off x="7713923" y="4614634"/>
            <a:ext cx="1560353" cy="891330"/>
          </a:xfrm>
          <a:prstGeom prst="roundRect">
            <a:avLst/>
          </a:prstGeom>
          <a:solidFill>
            <a:srgbClr val="FEB0E8"/>
          </a:solidFill>
          <a:ln w="25400"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r>
              <a:rPr lang="en-US" altLang="ko-KR" sz="1100" dirty="0"/>
              <a:t>&lt;web-based viewer&gt;</a:t>
            </a:r>
            <a:endParaRPr lang="ko-KR" altLang="en-US" sz="11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1B5CE4-908B-4B94-A41A-4BD3CED6889B}"/>
              </a:ext>
            </a:extLst>
          </p:cNvPr>
          <p:cNvSpPr/>
          <p:nvPr/>
        </p:nvSpPr>
        <p:spPr>
          <a:xfrm>
            <a:off x="6340072" y="4019066"/>
            <a:ext cx="1241571" cy="818749"/>
          </a:xfrm>
          <a:prstGeom prst="roundRect">
            <a:avLst/>
          </a:prstGeom>
          <a:solidFill>
            <a:srgbClr val="E5E5E5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User</a:t>
            </a:r>
          </a:p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Human or computer client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7B63B5A8-07FC-42AF-BCA2-DFABFE38DB55}"/>
              </a:ext>
            </a:extLst>
          </p:cNvPr>
          <p:cNvSpPr/>
          <p:nvPr/>
        </p:nvSpPr>
        <p:spPr>
          <a:xfrm>
            <a:off x="4092528" y="3327228"/>
            <a:ext cx="1382487" cy="1279319"/>
          </a:xfrm>
          <a:prstGeom prst="bentArrow">
            <a:avLst>
              <a:gd name="adj1" fmla="val 13197"/>
              <a:gd name="adj2" fmla="val 14509"/>
              <a:gd name="adj3" fmla="val 23689"/>
              <a:gd name="adj4" fmla="val 84375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045121A3-5ED4-4717-871B-2A9EAD81D8D6}"/>
              </a:ext>
            </a:extLst>
          </p:cNvPr>
          <p:cNvSpPr/>
          <p:nvPr/>
        </p:nvSpPr>
        <p:spPr>
          <a:xfrm rot="5400000">
            <a:off x="6806562" y="3393450"/>
            <a:ext cx="1382487" cy="1279319"/>
          </a:xfrm>
          <a:prstGeom prst="bentArrow">
            <a:avLst>
              <a:gd name="adj1" fmla="val 13197"/>
              <a:gd name="adj2" fmla="val 14509"/>
              <a:gd name="adj3" fmla="val 23689"/>
              <a:gd name="adj4" fmla="val 84375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EADB0517-85B8-4A4D-B827-975536FD0188}"/>
              </a:ext>
            </a:extLst>
          </p:cNvPr>
          <p:cNvSpPr/>
          <p:nvPr/>
        </p:nvSpPr>
        <p:spPr>
          <a:xfrm rot="10800000">
            <a:off x="4253020" y="3631828"/>
            <a:ext cx="1382487" cy="1279319"/>
          </a:xfrm>
          <a:prstGeom prst="bentArrow">
            <a:avLst>
              <a:gd name="adj1" fmla="val 13197"/>
              <a:gd name="adj2" fmla="val 14509"/>
              <a:gd name="adj3" fmla="val 23689"/>
              <a:gd name="adj4" fmla="val 84375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27B52784-4252-494D-8BC1-F8E636724E5F}"/>
              </a:ext>
            </a:extLst>
          </p:cNvPr>
          <p:cNvSpPr/>
          <p:nvPr/>
        </p:nvSpPr>
        <p:spPr>
          <a:xfrm rot="16200000">
            <a:off x="7209460" y="4884811"/>
            <a:ext cx="548231" cy="460694"/>
          </a:xfrm>
          <a:prstGeom prst="bentArrow">
            <a:avLst>
              <a:gd name="adj1" fmla="val 22302"/>
              <a:gd name="adj2" fmla="val 31808"/>
              <a:gd name="adj3" fmla="val 23689"/>
              <a:gd name="adj4" fmla="val 75270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E76016CE-BCC1-4860-8AE5-EFB6AC381A08}"/>
              </a:ext>
            </a:extLst>
          </p:cNvPr>
          <p:cNvSpPr/>
          <p:nvPr/>
        </p:nvSpPr>
        <p:spPr>
          <a:xfrm rot="16200000">
            <a:off x="5835610" y="3746587"/>
            <a:ext cx="548231" cy="460694"/>
          </a:xfrm>
          <a:prstGeom prst="bentArrow">
            <a:avLst>
              <a:gd name="adj1" fmla="val 22302"/>
              <a:gd name="adj2" fmla="val 31808"/>
              <a:gd name="adj3" fmla="val 23689"/>
              <a:gd name="adj4" fmla="val 75270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6670</TotalTime>
  <Words>225</Words>
  <Application>Microsoft Office PowerPoint</Application>
  <PresentationFormat>Widescreen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D2</cp:lastModifiedBy>
  <cp:revision>1038</cp:revision>
  <dcterms:created xsi:type="dcterms:W3CDTF">2018-08-02T07:05:36Z</dcterms:created>
  <dcterms:modified xsi:type="dcterms:W3CDTF">2019-04-29T02:31:32Z</dcterms:modified>
</cp:coreProperties>
</file>