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44" r:id="rId2"/>
    <p:sldId id="596" r:id="rId3"/>
    <p:sldId id="859" r:id="rId4"/>
    <p:sldId id="853" r:id="rId5"/>
    <p:sldId id="854" r:id="rId6"/>
    <p:sldId id="855" r:id="rId7"/>
    <p:sldId id="856" r:id="rId8"/>
    <p:sldId id="857" r:id="rId9"/>
    <p:sldId id="8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AA4"/>
    <a:srgbClr val="3B4353"/>
    <a:srgbClr val="E5E5E5"/>
    <a:srgbClr val="434544"/>
    <a:srgbClr val="2B313D"/>
    <a:srgbClr val="FF6600"/>
    <a:srgbClr val="66CCFF"/>
    <a:srgbClr val="FF7C80"/>
    <a:srgbClr val="FF3300"/>
    <a:srgbClr val="F36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65" d="100"/>
          <a:sy n="65" d="100"/>
        </p:scale>
        <p:origin x="1001" y="2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36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07903C-0D35-422E-BA59-6C6001186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C2CDC-A6E4-4967-987E-BF985D3CB9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36508-B732-44FD-BA3E-B430EFCE836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4E4066-BFBD-4C01-948F-6661E539E9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48F646-8F37-4479-8F6D-C2BAB64E37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00B1B-5179-44C9-AF84-94AC3E0BA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277-5303-421E-8531-FF40925A0A3E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9B68-798D-4630-A1D9-1E5AD3A09063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086-6706-4A26-A6C9-23AE28809B98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4931-DACB-444A-9A9E-94C87952ACF3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25720" y="6268424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1075-D9FF-4339-8939-CF3B1EAF15EB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892-EA0F-457E-AAE1-921FA1FE2FD5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F635-7009-436E-9269-F8F283B5DD7C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0C3D-5729-4D40-8C63-0BC69F2F9C8C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F4FF-4534-4F9A-BDC0-85A4C7DAA2C9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C2F-E8DA-4DFC-9E83-0E84AB293D45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512A-4C03-4EC0-A153-3FE800E9F726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4D41-D233-4CE0-BDDA-521463E03B25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AA6AA4-86F1-4200-97D9-4B24C12DBD37}"/>
              </a:ext>
            </a:extLst>
          </p:cNvPr>
          <p:cNvGrpSpPr/>
          <p:nvPr/>
        </p:nvGrpSpPr>
        <p:grpSpPr>
          <a:xfrm>
            <a:off x="2488726" y="591439"/>
            <a:ext cx="6901453" cy="5774186"/>
            <a:chOff x="3309347" y="849352"/>
            <a:chExt cx="5400000" cy="504347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883157" y="5513535"/>
              <a:ext cx="1826189" cy="37929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309347" y="3416503"/>
              <a:ext cx="5400000" cy="0"/>
            </a:xfrm>
            <a:prstGeom prst="line">
              <a:avLst/>
            </a:prstGeom>
            <a:ln>
              <a:solidFill>
                <a:srgbClr val="4345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8309557" y="2897334"/>
              <a:ext cx="308390" cy="398606"/>
              <a:chOff x="4291013" y="4001237"/>
              <a:chExt cx="155559" cy="201066"/>
            </a:xfrm>
          </p:grpSpPr>
          <p:sp>
            <p:nvSpPr>
              <p:cNvPr id="21" name="도넛 20"/>
              <p:cNvSpPr/>
              <p:nvPr/>
            </p:nvSpPr>
            <p:spPr>
              <a:xfrm>
                <a:off x="4291013" y="4001237"/>
                <a:ext cx="144178" cy="144178"/>
              </a:xfrm>
              <a:prstGeom prst="donut">
                <a:avLst>
                  <a:gd name="adj" fmla="val 9637"/>
                </a:avLst>
              </a:prstGeom>
              <a:solidFill>
                <a:srgbClr val="434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 rot="8100000">
                <a:off x="4428572" y="4102815"/>
                <a:ext cx="18000" cy="994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34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3728716" y="849352"/>
              <a:ext cx="4661639" cy="1268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400" b="1" i="1" dirty="0">
                  <a:solidFill>
                    <a:srgbClr val="434544"/>
                  </a:solidFill>
                </a:rPr>
                <a:t>앉</a:t>
              </a:r>
              <a:r>
                <a:rPr lang="ko-KR" altLang="en-US" sz="2000" b="1" i="1" dirty="0">
                  <a:solidFill>
                    <a:srgbClr val="434544"/>
                  </a:solidFill>
                </a:rPr>
                <a:t>아서 밥 먹</a:t>
              </a:r>
              <a:r>
                <a:rPr lang="ko-KR" altLang="en-US" sz="4400" b="1" i="1" dirty="0">
                  <a:solidFill>
                    <a:srgbClr val="434544"/>
                  </a:solidFill>
                </a:rPr>
                <a:t>자</a:t>
              </a:r>
              <a:endParaRPr lang="en-US" altLang="ko-KR" sz="4400" b="1" i="1" dirty="0">
                <a:solidFill>
                  <a:srgbClr val="434544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34544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srgbClr val="434544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309347" y="3029273"/>
              <a:ext cx="1235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434544"/>
                  </a:solidFill>
                </a:rPr>
                <a:t>TEAM NAME</a:t>
              </a:r>
              <a:endParaRPr lang="ko-KR" altLang="en-US" sz="16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274262" y="2796285"/>
              <a:ext cx="17043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/>
                <a:t>난</a:t>
              </a:r>
              <a:r>
                <a:rPr lang="en-US" altLang="ko-KR" sz="2800" b="1" dirty="0"/>
                <a:t>. </a:t>
              </a:r>
              <a:r>
                <a:rPr lang="ko-KR" altLang="en-US" sz="2800" b="1" dirty="0"/>
                <a:t>쏘</a:t>
              </a:r>
              <a:r>
                <a:rPr lang="en-US" altLang="ko-KR" sz="2800" b="1" dirty="0"/>
                <a:t>. </a:t>
              </a:r>
              <a:r>
                <a:rPr lang="ko-KR" altLang="en-US" sz="2800" b="1" dirty="0"/>
                <a:t>공</a:t>
              </a:r>
              <a:endParaRPr lang="ko-KR" altLang="en-US" sz="32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73154" y="3853322"/>
              <a:ext cx="1756702" cy="940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2017113426 </a:t>
              </a:r>
              <a:r>
                <a:rPr lang="ko-KR" altLang="en-US" sz="1600" dirty="0"/>
                <a:t>우지현</a:t>
              </a:r>
              <a:endParaRPr lang="en-US" altLang="ko-KR" sz="1600" dirty="0"/>
            </a:p>
            <a:p>
              <a:r>
                <a:rPr lang="en-US" altLang="ko-KR" sz="1600" dirty="0"/>
                <a:t>2017116720 </a:t>
              </a:r>
              <a:r>
                <a:rPr lang="ko-KR" altLang="en-US" sz="1600" dirty="0"/>
                <a:t>이정원</a:t>
              </a:r>
              <a:endParaRPr lang="en-US" altLang="ko-KR" sz="1600" dirty="0"/>
            </a:p>
            <a:p>
              <a:r>
                <a:rPr lang="en-US" altLang="ko-KR" sz="1600" dirty="0"/>
                <a:t>2017111399 </a:t>
              </a:r>
              <a:r>
                <a:rPr lang="ko-KR" altLang="en-US" sz="1600" dirty="0" err="1"/>
                <a:t>유병주</a:t>
              </a:r>
              <a:endParaRPr lang="en-US" altLang="ko-KR" sz="1600" dirty="0"/>
            </a:p>
            <a:p>
              <a:r>
                <a:rPr lang="en-US" altLang="ko-KR" sz="1600" dirty="0"/>
                <a:t>2017111393 </a:t>
              </a:r>
              <a:r>
                <a:rPr lang="ko-KR" altLang="en-US" sz="1600" dirty="0" err="1"/>
                <a:t>박서린</a:t>
              </a:r>
              <a:endParaRPr lang="en-US" altLang="ko-KR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83158" y="5513536"/>
              <a:ext cx="1826189" cy="379293"/>
            </a:xfrm>
            <a:prstGeom prst="roundRect">
              <a:avLst>
                <a:gd name="adj" fmla="val 50000"/>
              </a:avLst>
            </a:prstGeom>
            <a:solidFill>
              <a:srgbClr val="6B9AA4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START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34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213283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3B4353"/>
                </a:solidFill>
              </a:rPr>
              <a:t>난</a:t>
            </a:r>
            <a:r>
              <a:rPr lang="en-US" altLang="ko-KR" sz="2400" b="1" dirty="0">
                <a:solidFill>
                  <a:srgbClr val="3B4353"/>
                </a:solidFill>
              </a:rPr>
              <a:t>. </a:t>
            </a:r>
            <a:r>
              <a:rPr lang="ko-KR" altLang="en-US" sz="2400" b="1" dirty="0">
                <a:solidFill>
                  <a:srgbClr val="3B4353"/>
                </a:solidFill>
              </a:rPr>
              <a:t>쏘</a:t>
            </a:r>
            <a:r>
              <a:rPr lang="en-US" altLang="ko-KR" sz="2400" b="1" dirty="0">
                <a:solidFill>
                  <a:srgbClr val="3B4353"/>
                </a:solidFill>
              </a:rPr>
              <a:t>. </a:t>
            </a:r>
            <a:r>
              <a:rPr lang="ko-KR" altLang="en-US" sz="2400" b="1" dirty="0">
                <a:solidFill>
                  <a:srgbClr val="3B4353"/>
                </a:solidFill>
              </a:rPr>
              <a:t>공</a:t>
            </a:r>
            <a:endParaRPr lang="en-US" altLang="ko-KR" sz="2400" b="1" dirty="0">
              <a:solidFill>
                <a:srgbClr val="3B4353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난</a:t>
            </a:r>
            <a:r>
              <a:rPr lang="ko-KR" altLang="en-US" sz="2400" b="1" dirty="0">
                <a:solidFill>
                  <a:srgbClr val="3B4353"/>
                </a:solidFill>
              </a:rPr>
              <a:t> </a:t>
            </a:r>
            <a:r>
              <a:rPr lang="ko-KR" altLang="en-US" sz="2800" b="1" dirty="0" err="1">
                <a:solidFill>
                  <a:srgbClr val="FF0000"/>
                </a:solidFill>
              </a:rPr>
              <a:t>쏘</a:t>
            </a:r>
            <a:r>
              <a:rPr lang="ko-KR" altLang="en-US" sz="2400" b="1" dirty="0" err="1">
                <a:solidFill>
                  <a:srgbClr val="3B4353"/>
                </a:solidFill>
              </a:rPr>
              <a:t>프트웨어</a:t>
            </a:r>
            <a:r>
              <a:rPr lang="ko-KR" altLang="en-US" sz="2400" b="1" dirty="0">
                <a:solidFill>
                  <a:srgbClr val="3B4353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공</a:t>
            </a:r>
            <a:r>
              <a:rPr lang="ko-KR" altLang="en-US" sz="2400" b="1" dirty="0">
                <a:solidFill>
                  <a:srgbClr val="3B4353"/>
                </a:solidFill>
              </a:rPr>
              <a:t>학을 잘하고 싶다</a:t>
            </a:r>
            <a:r>
              <a:rPr lang="en-US" altLang="ko-KR" sz="2400" b="1" dirty="0">
                <a:solidFill>
                  <a:srgbClr val="3B4353"/>
                </a:solidFill>
              </a:rPr>
              <a:t>!</a:t>
            </a:r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r>
              <a:rPr lang="ko-KR" altLang="en-US" dirty="0">
                <a:solidFill>
                  <a:srgbClr val="3B4353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i="1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36538AC-D0E0-4C43-A763-59D8123283B6}"/>
              </a:ext>
            </a:extLst>
          </p:cNvPr>
          <p:cNvGrpSpPr/>
          <p:nvPr/>
        </p:nvGrpSpPr>
        <p:grpSpPr>
          <a:xfrm>
            <a:off x="3056502" y="3725379"/>
            <a:ext cx="6064296" cy="1742498"/>
            <a:chOff x="2804454" y="3731241"/>
            <a:chExt cx="6064296" cy="174249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DFB9DE-BDEB-40F1-B95B-EBEFA42DA3D0}"/>
                </a:ext>
              </a:extLst>
            </p:cNvPr>
            <p:cNvGrpSpPr/>
            <p:nvPr/>
          </p:nvGrpSpPr>
          <p:grpSpPr>
            <a:xfrm>
              <a:off x="2804454" y="3745898"/>
              <a:ext cx="4351340" cy="1727841"/>
              <a:chOff x="3302687" y="2696674"/>
              <a:chExt cx="4351340" cy="172784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E4C438C-B15E-4EFB-8A39-C03721D0D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302687" y="2696674"/>
                <a:ext cx="1294509" cy="172784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F114496-784C-456F-8828-3B1D13351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7595" y="2696674"/>
                <a:ext cx="1343875" cy="172784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D7DBBCC-2CF0-430A-87BD-9B0F177EF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0151" y="2696675"/>
                <a:ext cx="1343876" cy="1727840"/>
              </a:xfrm>
              <a:prstGeom prst="rect">
                <a:avLst/>
              </a:prstGeom>
            </p:spPr>
          </p:pic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0B2EEF6-D2C5-4CBD-9572-F9768F926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476" y="3731241"/>
              <a:ext cx="1534274" cy="1742497"/>
            </a:xfrm>
            <a:prstGeom prst="rect">
              <a:avLst/>
            </a:prstGeom>
          </p:spPr>
        </p:pic>
      </p:grp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0A7FB7AD-78F1-400C-A917-D5D6B0C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713" y="6268420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05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66462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B4353"/>
                </a:solidFill>
              </a:rPr>
              <a:t> </a:t>
            </a:r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b="1" dirty="0">
                <a:solidFill>
                  <a:srgbClr val="3B4353"/>
                </a:solidFill>
              </a:rPr>
              <a:t>앉아서 밥 먹자</a:t>
            </a:r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4400" b="1" dirty="0" err="1">
                <a:solidFill>
                  <a:srgbClr val="3B4353"/>
                </a:solidFill>
              </a:rPr>
              <a:t>앉</a:t>
            </a:r>
            <a:r>
              <a:rPr lang="en-US" altLang="ko-KR" sz="4400" b="1" dirty="0">
                <a:solidFill>
                  <a:srgbClr val="3B4353"/>
                </a:solidFill>
              </a:rPr>
              <a:t>.</a:t>
            </a:r>
            <a:r>
              <a:rPr lang="ko-KR" altLang="en-US" sz="4400" b="1" dirty="0">
                <a:solidFill>
                  <a:srgbClr val="3B4353"/>
                </a:solidFill>
              </a:rPr>
              <a:t>자</a:t>
            </a:r>
            <a:r>
              <a:rPr lang="en-US" altLang="ko-KR" sz="4400" b="1" dirty="0">
                <a:solidFill>
                  <a:srgbClr val="3B4353"/>
                </a:solidFill>
              </a:rPr>
              <a:t>.</a:t>
            </a: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3B4353"/>
                </a:solidFill>
              </a:rPr>
              <a:t>식당의 빈자리 여부를 알 수 있게 해주는 </a:t>
            </a:r>
            <a:r>
              <a:rPr lang="en-US" altLang="ko-KR" sz="2000" b="1" dirty="0">
                <a:solidFill>
                  <a:srgbClr val="3B4353"/>
                </a:solidFill>
              </a:rPr>
              <a:t>JAVA </a:t>
            </a:r>
            <a:r>
              <a:rPr lang="ko-KR" altLang="en-US" sz="2000" b="1" dirty="0">
                <a:solidFill>
                  <a:srgbClr val="3B4353"/>
                </a:solidFill>
              </a:rPr>
              <a:t>형식의 </a:t>
            </a:r>
            <a:r>
              <a:rPr lang="en-US" altLang="ko-KR" sz="2000" b="1" dirty="0">
                <a:solidFill>
                  <a:srgbClr val="3B4353"/>
                </a:solidFill>
              </a:rPr>
              <a:t>HTML </a:t>
            </a:r>
            <a:r>
              <a:rPr lang="ko-KR" altLang="en-US" sz="2000" b="1" dirty="0">
                <a:solidFill>
                  <a:srgbClr val="3B4353"/>
                </a:solidFill>
              </a:rPr>
              <a:t>프로젝트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B4353"/>
                </a:solidFill>
              </a:rPr>
              <a:t>기존의 포스 시스템 </a:t>
            </a:r>
            <a:r>
              <a:rPr lang="en-US" altLang="ko-KR" sz="2400" b="1" dirty="0">
                <a:solidFill>
                  <a:srgbClr val="3B4353"/>
                </a:solidFill>
              </a:rPr>
              <a:t>(JAVA </a:t>
            </a:r>
            <a:r>
              <a:rPr lang="ko-KR" altLang="en-US" sz="2400" b="1" dirty="0">
                <a:solidFill>
                  <a:srgbClr val="3B4353"/>
                </a:solidFill>
              </a:rPr>
              <a:t>기반</a:t>
            </a:r>
            <a:r>
              <a:rPr lang="en-US" altLang="ko-KR" sz="2400" b="1" dirty="0">
                <a:solidFill>
                  <a:srgbClr val="3B4353"/>
                </a:solidFill>
              </a:rPr>
              <a:t>)</a:t>
            </a:r>
            <a:r>
              <a:rPr lang="en-US" altLang="ko-KR" dirty="0">
                <a:solidFill>
                  <a:srgbClr val="3B4353"/>
                </a:solidFill>
              </a:rPr>
              <a:t> </a:t>
            </a:r>
          </a:p>
          <a:p>
            <a:pPr algn="ctr"/>
            <a:r>
              <a:rPr lang="en-US" altLang="ko-KR" sz="2400" b="1" dirty="0">
                <a:solidFill>
                  <a:srgbClr val="3B4353"/>
                </a:solidFill>
              </a:rPr>
              <a:t>+</a:t>
            </a:r>
          </a:p>
          <a:p>
            <a:pPr algn="ctr"/>
            <a:r>
              <a:rPr lang="en-US" altLang="ko-KR" sz="2400" b="1" dirty="0">
                <a:solidFill>
                  <a:srgbClr val="3B4353"/>
                </a:solidFill>
              </a:rPr>
              <a:t> </a:t>
            </a:r>
            <a:r>
              <a:rPr lang="ko-KR" altLang="en-US" sz="2400" b="1" dirty="0">
                <a:solidFill>
                  <a:srgbClr val="3B4353"/>
                </a:solidFill>
              </a:rPr>
              <a:t>웹페이지와 데이터베이스 구현</a:t>
            </a:r>
            <a:endParaRPr lang="en-US" altLang="ko-KR" sz="2400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i="1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B7AEE4-BC57-4320-B457-982C8120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57A25-1C00-4CE8-ADA5-A623C803D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2" y="1298744"/>
            <a:ext cx="10219087" cy="51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8350421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3B4353"/>
                </a:solidFill>
              </a:rPr>
              <a:t>Goal</a:t>
            </a: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3B4353"/>
                </a:solidFill>
              </a:rPr>
              <a:t>시스템 속도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3B4353"/>
                </a:solidFill>
              </a:rPr>
              <a:t>데이터베이스의 메모리 효율성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3B4353"/>
                </a:solidFill>
              </a:rPr>
              <a:t>웹페이지 </a:t>
            </a:r>
            <a:r>
              <a:rPr lang="ko-KR" altLang="en-US" sz="2000" b="1" dirty="0">
                <a:solidFill>
                  <a:srgbClr val="FF0000"/>
                </a:solidFill>
              </a:rPr>
              <a:t>하루 평균 방문자수 </a:t>
            </a:r>
            <a:r>
              <a:rPr lang="en-US" altLang="ko-KR" sz="2000" b="1" dirty="0">
                <a:solidFill>
                  <a:srgbClr val="FF0000"/>
                </a:solidFill>
              </a:rPr>
              <a:t>100</a:t>
            </a:r>
            <a:r>
              <a:rPr lang="ko-KR" altLang="en-US" sz="2000" b="1" dirty="0">
                <a:solidFill>
                  <a:srgbClr val="FF0000"/>
                </a:solidFill>
              </a:rPr>
              <a:t>명</a:t>
            </a:r>
            <a:r>
              <a:rPr lang="ko-KR" altLang="en-US" sz="2000" b="1" dirty="0">
                <a:solidFill>
                  <a:srgbClr val="3B4353"/>
                </a:solidFill>
              </a:rPr>
              <a:t> 이상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i="1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1F59E0-69D2-49CB-94D3-0F7BBE3C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5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901863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</a:t>
            </a:r>
            <a:r>
              <a:rPr lang="en-US" altLang="ko-KR" sz="2400" b="1" dirty="0">
                <a:solidFill>
                  <a:srgbClr val="3B4353"/>
                </a:solidFill>
              </a:rPr>
              <a:t>Context diagram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i="1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AB1471-5BB1-4D21-8791-3D0BEB54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32" y="3194338"/>
            <a:ext cx="7939793" cy="175591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212E0-464A-4092-B6B3-7CBA77AE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9710285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   </a:t>
            </a:r>
            <a:r>
              <a:rPr lang="en-US" altLang="ko-KR" sz="2400" b="1" dirty="0">
                <a:solidFill>
                  <a:srgbClr val="3B4353"/>
                </a:solidFill>
              </a:rPr>
              <a:t>Use case diagram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i="1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7E42F9-652C-4662-95E9-C899CE00F5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5" y="1315274"/>
            <a:ext cx="6573234" cy="514185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85F82C-377C-419E-AFC2-2256C742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6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0308160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   </a:t>
            </a:r>
            <a:r>
              <a:rPr lang="en-US" altLang="ko-KR" sz="2400" b="1" dirty="0">
                <a:solidFill>
                  <a:srgbClr val="3B4353"/>
                </a:solidFill>
              </a:rPr>
              <a:t>Architecture model</a:t>
            </a:r>
          </a:p>
          <a:p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r>
              <a:rPr lang="en-US" altLang="ko-KR" dirty="0">
                <a:solidFill>
                  <a:srgbClr val="3B4353"/>
                </a:solidFill>
              </a:rPr>
              <a:t>    </a:t>
            </a:r>
            <a:r>
              <a:rPr lang="en-US" altLang="ko-KR" b="1" dirty="0">
                <a:solidFill>
                  <a:srgbClr val="3B4353"/>
                </a:solidFill>
              </a:rPr>
              <a:t>  repository</a:t>
            </a:r>
            <a:r>
              <a:rPr lang="ko-KR" altLang="en-US" b="1" dirty="0">
                <a:solidFill>
                  <a:srgbClr val="3B4353"/>
                </a:solidFill>
              </a:rPr>
              <a:t> </a:t>
            </a:r>
            <a:r>
              <a:rPr lang="en-US" altLang="ko-KR" b="1" dirty="0">
                <a:solidFill>
                  <a:srgbClr val="3B4353"/>
                </a:solidFill>
              </a:rPr>
              <a:t>architecture + layered architecture = </a:t>
            </a:r>
            <a:r>
              <a:rPr lang="en-US" altLang="ko-KR" sz="2000" b="1" dirty="0">
                <a:solidFill>
                  <a:srgbClr val="FF0000"/>
                </a:solidFill>
              </a:rPr>
              <a:t>repository layered architecture</a:t>
            </a: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1515"/>
            <a:ext cx="4236842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i="1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12A65E-5919-4035-BE2D-C59BDB23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081811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189547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rgbClr val="3B4353"/>
              </a:solidFill>
            </a:endParaRPr>
          </a:p>
          <a:p>
            <a:r>
              <a:rPr lang="en-US" altLang="ko-KR" sz="2400" b="1" dirty="0">
                <a:solidFill>
                  <a:srgbClr val="3B4353"/>
                </a:solidFill>
              </a:rPr>
              <a:t>       Process model</a:t>
            </a: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      Agile</a:t>
            </a: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      Agile Board (Scrum)</a:t>
            </a: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i="1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0F2C3-004B-4CA6-BCE8-1245D9D7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369B30-EA39-436E-9582-942729C1A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9" y="2102040"/>
            <a:ext cx="7666892" cy="41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8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116981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rgbClr val="6B9AA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72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i="1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0F2C3-004B-4CA6-BCE8-1245D9D7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3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6556</TotalTime>
  <Words>221</Words>
  <Application>Microsoft Office PowerPoint</Application>
  <PresentationFormat>와이드스크린</PresentationFormat>
  <Paragraphs>140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지현 우</cp:lastModifiedBy>
  <cp:revision>1025</cp:revision>
  <dcterms:created xsi:type="dcterms:W3CDTF">2018-08-02T07:05:36Z</dcterms:created>
  <dcterms:modified xsi:type="dcterms:W3CDTF">2019-04-15T12:11:41Z</dcterms:modified>
</cp:coreProperties>
</file>