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44" r:id="rId2"/>
    <p:sldId id="864" r:id="rId3"/>
    <p:sldId id="596" r:id="rId4"/>
    <p:sldId id="857" r:id="rId5"/>
    <p:sldId id="868" r:id="rId6"/>
    <p:sldId id="856" r:id="rId7"/>
    <p:sldId id="869" r:id="rId8"/>
    <p:sldId id="853" r:id="rId9"/>
    <p:sldId id="859" r:id="rId10"/>
    <p:sldId id="862" r:id="rId11"/>
    <p:sldId id="863" r:id="rId12"/>
    <p:sldId id="865" r:id="rId13"/>
    <p:sldId id="866" r:id="rId14"/>
    <p:sldId id="871" r:id="rId15"/>
    <p:sldId id="858" r:id="rId16"/>
    <p:sldId id="873" r:id="rId17"/>
    <p:sldId id="8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353"/>
    <a:srgbClr val="E5E5E5"/>
    <a:srgbClr val="FEB0E8"/>
    <a:srgbClr val="6B9AA4"/>
    <a:srgbClr val="434544"/>
    <a:srgbClr val="2B313D"/>
    <a:srgbClr val="FF6600"/>
    <a:srgbClr val="66CCFF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65" d="100"/>
          <a:sy n="65" d="100"/>
        </p:scale>
        <p:origin x="1001" y="2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36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07903C-0D35-422E-BA59-6C6001186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C2CDC-A6E4-4967-987E-BF985D3CB9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36508-B732-44FD-BA3E-B430EFCE8360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E4066-BFBD-4C01-948F-6661E539E9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8F646-8F37-4479-8F6D-C2BAB64E37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00B1B-5179-44C9-AF84-94AC3E0BA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277-5303-421E-8531-FF40925A0A3E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9B68-798D-4630-A1D9-1E5AD3A09063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086-6706-4A26-A6C9-23AE28809B98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4931-DACB-444A-9A9E-94C87952ACF3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25720" y="6268424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1075-D9FF-4339-8939-CF3B1EAF15EB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D892-EA0F-457E-AAE1-921FA1FE2FD5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F635-7009-436E-9269-F8F283B5DD7C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0C3D-5729-4D40-8C63-0BC69F2F9C8C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F4FF-4534-4F9A-BDC0-85A4C7DAA2C9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1C2F-E8DA-4DFC-9E83-0E84AB293D45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512A-4C03-4EC0-A153-3FE800E9F726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D4D41-D233-4CE0-BDDA-521463E03B25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ello.com/invite/b/lDxQ1WVh/c99e746cde15cea33b04d4cde94c70cc/sit-dow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AA6AA4-86F1-4200-97D9-4B24C12DBD37}"/>
              </a:ext>
            </a:extLst>
          </p:cNvPr>
          <p:cNvGrpSpPr/>
          <p:nvPr/>
        </p:nvGrpSpPr>
        <p:grpSpPr>
          <a:xfrm>
            <a:off x="2488726" y="591439"/>
            <a:ext cx="6901453" cy="5774186"/>
            <a:chOff x="3309347" y="849352"/>
            <a:chExt cx="5400000" cy="504347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883157" y="5513535"/>
              <a:ext cx="1826189" cy="37929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309347" y="3416503"/>
              <a:ext cx="5400000" cy="0"/>
            </a:xfrm>
            <a:prstGeom prst="line">
              <a:avLst/>
            </a:prstGeom>
            <a:ln>
              <a:solidFill>
                <a:srgbClr val="4345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/>
          </p:nvGrpSpPr>
          <p:grpSpPr>
            <a:xfrm>
              <a:off x="8309557" y="2897334"/>
              <a:ext cx="308390" cy="398606"/>
              <a:chOff x="4291013" y="4001237"/>
              <a:chExt cx="155559" cy="201066"/>
            </a:xfrm>
          </p:grpSpPr>
          <p:sp>
            <p:nvSpPr>
              <p:cNvPr id="21" name="도넛 20"/>
              <p:cNvSpPr/>
              <p:nvPr/>
            </p:nvSpPr>
            <p:spPr>
              <a:xfrm>
                <a:off x="4291013" y="4001237"/>
                <a:ext cx="144178" cy="144178"/>
              </a:xfrm>
              <a:prstGeom prst="donut">
                <a:avLst>
                  <a:gd name="adj" fmla="val 9637"/>
                </a:avLst>
              </a:prstGeom>
              <a:solidFill>
                <a:srgbClr val="434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 rot="8100000">
                <a:off x="4428572" y="4102815"/>
                <a:ext cx="18000" cy="994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345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3728716" y="849352"/>
              <a:ext cx="4661639" cy="853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400" b="1" i="1" dirty="0">
                  <a:solidFill>
                    <a:srgbClr val="434544"/>
                  </a:solidFill>
                </a:rPr>
                <a:t>앉</a:t>
              </a:r>
              <a:r>
                <a:rPr lang="ko-KR" altLang="en-US" sz="2000" b="1" i="1" dirty="0">
                  <a:solidFill>
                    <a:srgbClr val="434544"/>
                  </a:solidFill>
                </a:rPr>
                <a:t>아서 밥 먹</a:t>
              </a:r>
              <a:r>
                <a:rPr lang="ko-KR" altLang="en-US" sz="4400" b="1" i="1" dirty="0">
                  <a:solidFill>
                    <a:srgbClr val="434544"/>
                  </a:solidFill>
                </a:rPr>
                <a:t>자</a:t>
              </a:r>
              <a:endParaRPr lang="en-US" altLang="ko-KR" sz="4400" b="1" i="1" dirty="0">
                <a:solidFill>
                  <a:srgbClr val="434544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309347" y="3029273"/>
              <a:ext cx="1235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434544"/>
                  </a:solidFill>
                </a:rPr>
                <a:t>TEAM NAME</a:t>
              </a:r>
              <a:endParaRPr lang="ko-KR" altLang="en-US" sz="16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74262" y="2796285"/>
              <a:ext cx="17043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/>
                <a:t>난</a:t>
              </a:r>
              <a:r>
                <a:rPr lang="en-US" altLang="ko-KR" sz="2800" b="1" dirty="0"/>
                <a:t>. </a:t>
              </a:r>
              <a:r>
                <a:rPr lang="ko-KR" altLang="en-US" sz="2800" b="1" dirty="0"/>
                <a:t>쏘</a:t>
              </a:r>
              <a:r>
                <a:rPr lang="en-US" altLang="ko-KR" sz="2800" b="1" dirty="0"/>
                <a:t>. </a:t>
              </a:r>
              <a:r>
                <a:rPr lang="ko-KR" altLang="en-US" sz="2800" b="1" dirty="0"/>
                <a:t>공</a:t>
              </a:r>
              <a:endParaRPr lang="ko-KR" altLang="en-US" sz="32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173154" y="3853322"/>
              <a:ext cx="1756702" cy="940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2017113426 </a:t>
              </a:r>
              <a:r>
                <a:rPr lang="ko-KR" altLang="en-US" sz="1600" dirty="0"/>
                <a:t>우지현</a:t>
              </a:r>
              <a:endParaRPr lang="en-US" altLang="ko-KR" sz="1600" dirty="0"/>
            </a:p>
            <a:p>
              <a:r>
                <a:rPr lang="en-US" altLang="ko-KR" sz="1600" dirty="0"/>
                <a:t>2017116720 </a:t>
              </a:r>
              <a:r>
                <a:rPr lang="ko-KR" altLang="en-US" sz="1600" dirty="0"/>
                <a:t>이정원</a:t>
              </a:r>
              <a:endParaRPr lang="en-US" altLang="ko-KR" sz="1600" dirty="0"/>
            </a:p>
            <a:p>
              <a:r>
                <a:rPr lang="en-US" altLang="ko-KR" sz="1600" dirty="0"/>
                <a:t>2017111399 </a:t>
              </a:r>
              <a:r>
                <a:rPr lang="ko-KR" altLang="en-US" sz="1600" dirty="0" err="1"/>
                <a:t>유병주</a:t>
              </a:r>
              <a:endParaRPr lang="en-US" altLang="ko-KR" sz="1600" dirty="0"/>
            </a:p>
            <a:p>
              <a:r>
                <a:rPr lang="en-US" altLang="ko-KR" sz="1600" dirty="0"/>
                <a:t>2017111393 </a:t>
              </a:r>
              <a:r>
                <a:rPr lang="ko-KR" altLang="en-US" sz="1600" dirty="0" err="1"/>
                <a:t>박서린</a:t>
              </a:r>
              <a:endParaRPr lang="en-US" altLang="ko-KR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83158" y="5513536"/>
              <a:ext cx="1826189" cy="379293"/>
            </a:xfrm>
            <a:prstGeom prst="roundRect">
              <a:avLst>
                <a:gd name="adj" fmla="val 50000"/>
              </a:avLst>
            </a:prstGeom>
            <a:solidFill>
              <a:srgbClr val="6B9AA4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START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34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8930716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139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B4353"/>
                </a:solidFill>
              </a:rPr>
              <a:t> 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02</a:t>
            </a:r>
            <a:r>
              <a:rPr lang="ko-KR" altLang="en-US" sz="1300" b="1" i="1" dirty="0">
                <a:solidFill>
                  <a:schemeClr val="bg1"/>
                </a:solidFill>
              </a:rPr>
              <a:t> 당초 목표 </a:t>
            </a:r>
            <a:r>
              <a:rPr lang="en-US" altLang="ko-KR" sz="1300" b="1" i="1" dirty="0">
                <a:solidFill>
                  <a:schemeClr val="bg1"/>
                </a:solidFill>
              </a:rPr>
              <a:t>(</a:t>
            </a:r>
            <a:r>
              <a:rPr lang="ko-KR" altLang="en-US" sz="1300" b="1" i="1" dirty="0">
                <a:solidFill>
                  <a:schemeClr val="bg1"/>
                </a:solidFill>
              </a:rPr>
              <a:t>정량적</a:t>
            </a:r>
            <a:r>
              <a:rPr lang="en-US" altLang="ko-KR" sz="1300" b="1" i="1" dirty="0">
                <a:solidFill>
                  <a:schemeClr val="bg1"/>
                </a:solidFill>
              </a:rPr>
              <a:t>, </a:t>
            </a:r>
            <a:r>
              <a:rPr lang="ko-KR" altLang="en-US" sz="1300" b="1" i="1" dirty="0">
                <a:solidFill>
                  <a:schemeClr val="bg1"/>
                </a:solidFill>
              </a:rPr>
              <a:t>정성적</a:t>
            </a:r>
            <a:r>
              <a:rPr lang="en-US" altLang="ko-KR" sz="1300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94505-37FE-40A8-BEAB-B034D61E8915}"/>
              </a:ext>
            </a:extLst>
          </p:cNvPr>
          <p:cNvSpPr txBox="1"/>
          <p:nvPr/>
        </p:nvSpPr>
        <p:spPr>
          <a:xfrm>
            <a:off x="618184" y="1420961"/>
            <a:ext cx="213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Menu &gt;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AC3FD-CCE0-4EE2-8769-C6A31B84663E}"/>
              </a:ext>
            </a:extLst>
          </p:cNvPr>
          <p:cNvSpPr txBox="1"/>
          <p:nvPr/>
        </p:nvSpPr>
        <p:spPr>
          <a:xfrm>
            <a:off x="6720386" y="2409148"/>
            <a:ext cx="48178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Problem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추가팝업창에서</a:t>
            </a:r>
            <a:r>
              <a:rPr lang="ko-KR" altLang="en-US" b="1" dirty="0"/>
              <a:t> 한 개 이상의 재료 추가 </a:t>
            </a:r>
            <a:r>
              <a:rPr lang="en-US" altLang="ko-KR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사용된 재료품목과 수량이 표시 </a:t>
            </a:r>
            <a:r>
              <a:rPr lang="en-US" altLang="ko-KR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불필요한 상세정보 버튼</a:t>
            </a:r>
            <a:br>
              <a:rPr lang="en-US" altLang="ko-KR" b="1" dirty="0"/>
            </a:br>
            <a:r>
              <a:rPr lang="en-US" altLang="ko-KR" b="1" dirty="0">
                <a:latin typeface="맑은 고딕" panose="020B0503020000020004" pitchFamily="50" charset="-127"/>
              </a:rPr>
              <a:t>⇒ </a:t>
            </a:r>
            <a:r>
              <a:rPr lang="ko-KR" altLang="en-US" b="1" dirty="0"/>
              <a:t>더블 클릭 시</a:t>
            </a:r>
            <a:r>
              <a:rPr lang="en-US" altLang="ko-KR" b="1" dirty="0"/>
              <a:t>, </a:t>
            </a:r>
            <a:r>
              <a:rPr lang="ko-KR" altLang="en-US" b="1" dirty="0"/>
              <a:t>자동으로 우측에 상세정보 표시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편집 시</a:t>
            </a:r>
            <a:r>
              <a:rPr lang="en-US" altLang="ko-KR" b="1" dirty="0"/>
              <a:t> </a:t>
            </a:r>
            <a:r>
              <a:rPr lang="ko-KR" altLang="en-US" b="1" dirty="0"/>
              <a:t>기존정보가 텍스트 박스에 입력되어 있지 </a:t>
            </a:r>
            <a:r>
              <a:rPr lang="en-US" altLang="ko-KR" b="1" dirty="0"/>
              <a:t>X (Empty pop-up</a:t>
            </a:r>
            <a:r>
              <a:rPr lang="ko-KR" altLang="en-US" b="1" dirty="0"/>
              <a:t> </a:t>
            </a:r>
            <a:r>
              <a:rPr lang="en-US" altLang="ko-KR" b="1" dirty="0"/>
              <a:t>window)</a:t>
            </a:r>
            <a:endParaRPr lang="ko-KR" altLang="en-US" b="1" dirty="0"/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42F62A65-EF36-4849-835B-011D006A0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4" y="1954433"/>
            <a:ext cx="5835012" cy="41790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90E114-8DE2-4BDD-A7C9-92D439B02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4621" y="1314262"/>
            <a:ext cx="2114738" cy="2114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8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176900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19492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B4353"/>
                </a:solidFill>
              </a:rPr>
              <a:t> 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02</a:t>
            </a:r>
            <a:r>
              <a:rPr lang="ko-KR" altLang="en-US" sz="1300" b="1" i="1" dirty="0">
                <a:solidFill>
                  <a:schemeClr val="bg1"/>
                </a:solidFill>
              </a:rPr>
              <a:t> 당초 목표 </a:t>
            </a:r>
            <a:r>
              <a:rPr lang="en-US" altLang="ko-KR" sz="1300" b="1" i="1" dirty="0">
                <a:solidFill>
                  <a:schemeClr val="bg1"/>
                </a:solidFill>
              </a:rPr>
              <a:t>(</a:t>
            </a:r>
            <a:r>
              <a:rPr lang="ko-KR" altLang="en-US" sz="1300" b="1" i="1" dirty="0">
                <a:solidFill>
                  <a:schemeClr val="bg1"/>
                </a:solidFill>
              </a:rPr>
              <a:t>정량적</a:t>
            </a:r>
            <a:r>
              <a:rPr lang="en-US" altLang="ko-KR" sz="1300" b="1" i="1" dirty="0">
                <a:solidFill>
                  <a:schemeClr val="bg1"/>
                </a:solidFill>
              </a:rPr>
              <a:t>, </a:t>
            </a:r>
            <a:r>
              <a:rPr lang="ko-KR" altLang="en-US" sz="1300" b="1" i="1" dirty="0">
                <a:solidFill>
                  <a:schemeClr val="bg1"/>
                </a:solidFill>
              </a:rPr>
              <a:t>정성적</a:t>
            </a:r>
            <a:r>
              <a:rPr lang="en-US" altLang="ko-KR" sz="1300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9FBFF-C1AF-4BF1-BB4F-5C96CC249A2F}"/>
              </a:ext>
            </a:extLst>
          </p:cNvPr>
          <p:cNvSpPr txBox="1"/>
          <p:nvPr/>
        </p:nvSpPr>
        <p:spPr>
          <a:xfrm>
            <a:off x="524400" y="1461992"/>
            <a:ext cx="213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Storage &gt;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20728-8D44-46F9-A6AD-8D104AE56C49}"/>
              </a:ext>
            </a:extLst>
          </p:cNvPr>
          <p:cNvSpPr txBox="1"/>
          <p:nvPr/>
        </p:nvSpPr>
        <p:spPr>
          <a:xfrm>
            <a:off x="6622707" y="2468250"/>
            <a:ext cx="498900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Problem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주문 시</a:t>
            </a:r>
            <a:r>
              <a:rPr lang="en-US" altLang="ko-KR" b="1" dirty="0"/>
              <a:t>, </a:t>
            </a:r>
            <a:r>
              <a:rPr lang="ko-KR" altLang="en-US" b="1" dirty="0"/>
              <a:t>재료 수량의</a:t>
            </a:r>
            <a:r>
              <a:rPr lang="en-US" altLang="ko-KR" b="1" dirty="0"/>
              <a:t> </a:t>
            </a:r>
            <a:r>
              <a:rPr lang="ko-KR" altLang="en-US" b="1" dirty="0"/>
              <a:t>변화 </a:t>
            </a:r>
            <a:r>
              <a:rPr lang="en-US" altLang="ko-KR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불필요한 상세정보 버튼</a:t>
            </a:r>
            <a:br>
              <a:rPr lang="en-US" altLang="ko-KR" b="1" dirty="0"/>
            </a:b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500" b="1" dirty="0"/>
              <a:t>더블 클릭 시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자동으로 우측에 상세정보 표시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중복 메뉴가 표시되지 않음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마감 시 재료주문량이 재고에 반영되지 않음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b="1" dirty="0"/>
              <a:t>재고 </a:t>
            </a:r>
            <a:r>
              <a:rPr lang="en-US" altLang="ko-KR" b="1" dirty="0"/>
              <a:t>+= </a:t>
            </a:r>
            <a:r>
              <a:rPr lang="ko-KR" altLang="en-US" b="1" dirty="0"/>
              <a:t>재료주문</a:t>
            </a:r>
            <a:endParaRPr lang="en-US" altLang="ko-KR" b="1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3086FDD-719E-454F-A156-66B2FD96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5" y="2049804"/>
            <a:ext cx="5775615" cy="4174280"/>
          </a:xfrm>
          <a:prstGeom prst="rect">
            <a:avLst/>
          </a:prstGeom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113CD7FF-9492-4E6E-AEA6-627808829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91" y="3356570"/>
            <a:ext cx="2217918" cy="22253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21A19A-D6A6-4DC6-BF24-91B9CDB0FD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3251" y="1410881"/>
            <a:ext cx="2114738" cy="2114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979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346883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812" y="119492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B4353"/>
                </a:solidFill>
              </a:rPr>
              <a:t> 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02</a:t>
            </a:r>
            <a:r>
              <a:rPr lang="ko-KR" altLang="en-US" sz="1300" b="1" i="1" dirty="0">
                <a:solidFill>
                  <a:schemeClr val="bg1"/>
                </a:solidFill>
              </a:rPr>
              <a:t> 당초 목표 </a:t>
            </a:r>
            <a:r>
              <a:rPr lang="en-US" altLang="ko-KR" sz="1300" b="1" i="1" dirty="0">
                <a:solidFill>
                  <a:schemeClr val="bg1"/>
                </a:solidFill>
              </a:rPr>
              <a:t>(</a:t>
            </a:r>
            <a:r>
              <a:rPr lang="ko-KR" altLang="en-US" sz="1300" b="1" i="1" dirty="0">
                <a:solidFill>
                  <a:schemeClr val="bg1"/>
                </a:solidFill>
              </a:rPr>
              <a:t>정량적</a:t>
            </a:r>
            <a:r>
              <a:rPr lang="en-US" altLang="ko-KR" sz="1300" b="1" i="1" dirty="0">
                <a:solidFill>
                  <a:schemeClr val="bg1"/>
                </a:solidFill>
              </a:rPr>
              <a:t>, </a:t>
            </a:r>
            <a:r>
              <a:rPr lang="ko-KR" altLang="en-US" sz="1300" b="1" i="1" dirty="0">
                <a:solidFill>
                  <a:schemeClr val="bg1"/>
                </a:solidFill>
              </a:rPr>
              <a:t>정성적</a:t>
            </a:r>
            <a:r>
              <a:rPr lang="en-US" altLang="ko-KR" sz="1300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9FBFF-C1AF-4BF1-BB4F-5C96CC249A2F}"/>
              </a:ext>
            </a:extLst>
          </p:cNvPr>
          <p:cNvSpPr txBox="1"/>
          <p:nvPr/>
        </p:nvSpPr>
        <p:spPr>
          <a:xfrm>
            <a:off x="524400" y="1461992"/>
            <a:ext cx="2137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WebPage</a:t>
            </a:r>
            <a:endParaRPr lang="ko-KR" altLang="en-US" sz="2400" b="1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3086FDD-719E-454F-A156-66B2FD965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693" y="1949786"/>
            <a:ext cx="9563710" cy="4249869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13C0843-4C3D-44F1-9C3E-1186FE0C5E78}"/>
              </a:ext>
            </a:extLst>
          </p:cNvPr>
          <p:cNvGrpSpPr/>
          <p:nvPr/>
        </p:nvGrpSpPr>
        <p:grpSpPr>
          <a:xfrm>
            <a:off x="1718078" y="3723646"/>
            <a:ext cx="1155901" cy="369332"/>
            <a:chOff x="1718078" y="3723646"/>
            <a:chExt cx="1155901" cy="369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3D4AF8-92E0-459C-A6F9-20624A000439}"/>
                </a:ext>
              </a:extLst>
            </p:cNvPr>
            <p:cNvSpPr/>
            <p:nvPr/>
          </p:nvSpPr>
          <p:spPr>
            <a:xfrm>
              <a:off x="2463671" y="3729508"/>
              <a:ext cx="410308" cy="2168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5A866C-B924-4414-A733-C43A3B9E2C66}"/>
                </a:ext>
              </a:extLst>
            </p:cNvPr>
            <p:cNvSpPr txBox="1"/>
            <p:nvPr/>
          </p:nvSpPr>
          <p:spPr>
            <a:xfrm flipH="1">
              <a:off x="1718078" y="3723646"/>
              <a:ext cx="739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Click!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569457C-DB4F-4DD2-BCEE-7304503F1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58" y="2042314"/>
            <a:ext cx="9486395" cy="422611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03A44A-AEA7-4BE3-8FD4-36C46A374037}"/>
              </a:ext>
            </a:extLst>
          </p:cNvPr>
          <p:cNvGrpSpPr/>
          <p:nvPr/>
        </p:nvGrpSpPr>
        <p:grpSpPr>
          <a:xfrm>
            <a:off x="1509406" y="3027972"/>
            <a:ext cx="1411467" cy="369332"/>
            <a:chOff x="1509406" y="3027972"/>
            <a:chExt cx="1411467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D98378-D5C4-4E4A-B210-57EC7C08D29D}"/>
                </a:ext>
              </a:extLst>
            </p:cNvPr>
            <p:cNvSpPr txBox="1"/>
            <p:nvPr/>
          </p:nvSpPr>
          <p:spPr>
            <a:xfrm flipH="1">
              <a:off x="1509406" y="3027972"/>
              <a:ext cx="739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Click!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47C7896-FF04-4E52-9341-8F681739D878}"/>
                </a:ext>
              </a:extLst>
            </p:cNvPr>
            <p:cNvSpPr/>
            <p:nvPr/>
          </p:nvSpPr>
          <p:spPr>
            <a:xfrm>
              <a:off x="2293689" y="3117591"/>
              <a:ext cx="627184" cy="1900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85885145-AB35-4424-822A-31C7C858BE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08" y="2113453"/>
            <a:ext cx="9486395" cy="424768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D14D1888-BCAE-4C1E-8101-37D884230B32}"/>
              </a:ext>
            </a:extLst>
          </p:cNvPr>
          <p:cNvGrpSpPr/>
          <p:nvPr/>
        </p:nvGrpSpPr>
        <p:grpSpPr>
          <a:xfrm>
            <a:off x="1672356" y="3328614"/>
            <a:ext cx="1313377" cy="369332"/>
            <a:chOff x="-1618174" y="3549162"/>
            <a:chExt cx="1317756" cy="3693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59CCF9E-9779-4286-B6BD-E72E654D8CF6}"/>
                </a:ext>
              </a:extLst>
            </p:cNvPr>
            <p:cNvSpPr/>
            <p:nvPr/>
          </p:nvSpPr>
          <p:spPr>
            <a:xfrm>
              <a:off x="-854840" y="3604852"/>
              <a:ext cx="554422" cy="2168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33A005-0F15-4121-B83F-83B247B6842F}"/>
                </a:ext>
              </a:extLst>
            </p:cNvPr>
            <p:cNvSpPr txBox="1"/>
            <p:nvPr/>
          </p:nvSpPr>
          <p:spPr>
            <a:xfrm flipH="1">
              <a:off x="-1618174" y="3549162"/>
              <a:ext cx="739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Click!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91BC02FC-F343-44EF-A0BB-9DA35A3689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84" y="2203302"/>
            <a:ext cx="9534108" cy="42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610655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3B4353"/>
                </a:solidFill>
              </a:rPr>
              <a:t>Achievement</a:t>
            </a: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3B4353"/>
                </a:solidFill>
              </a:rPr>
              <a:t>                           기존 시스템 문제 모두 해결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3B4353"/>
                </a:solidFill>
              </a:rPr>
              <a:t>                       Code Smell 501 </a:t>
            </a:r>
            <a:r>
              <a:rPr lang="en-US" altLang="ko-KR" sz="2000" b="1" dirty="0">
                <a:solidFill>
                  <a:srgbClr val="3B43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122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3B4353"/>
                </a:solidFill>
              </a:rPr>
              <a:t>                            Security</a:t>
            </a:r>
            <a:r>
              <a:rPr lang="ko-KR" altLang="en-US" sz="2000" b="1" dirty="0">
                <a:solidFill>
                  <a:srgbClr val="3B4353"/>
                </a:solidFill>
              </a:rPr>
              <a:t> </a:t>
            </a:r>
            <a:r>
              <a:rPr lang="en-US" altLang="ko-KR" sz="2000" b="1" dirty="0">
                <a:solidFill>
                  <a:srgbClr val="3B4353"/>
                </a:solidFill>
              </a:rPr>
              <a:t>Hotspot 29 </a:t>
            </a:r>
            <a:r>
              <a:rPr lang="en-US" altLang="ko-KR" sz="2000" b="1" dirty="0">
                <a:solidFill>
                  <a:srgbClr val="3B4353"/>
                </a:solidFill>
                <a:latin typeface="맑은 고딕" panose="020B0503020000020004" pitchFamily="50" charset="-127"/>
              </a:rPr>
              <a:t>→ 11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3B4353"/>
                </a:solidFill>
              </a:rPr>
              <a:t>               </a:t>
            </a:r>
            <a:r>
              <a:rPr lang="en-US" altLang="ko-KR" sz="2000" b="1" dirty="0">
                <a:solidFill>
                  <a:srgbClr val="3B4353"/>
                </a:solidFill>
              </a:rPr>
              <a:t>                                            Design Pattern : PHP Observer Pattern </a:t>
            </a:r>
            <a:r>
              <a:rPr lang="ko-KR" altLang="en-US" sz="2000" b="1" dirty="0">
                <a:solidFill>
                  <a:srgbClr val="3B4353"/>
                </a:solidFill>
              </a:rPr>
              <a:t>구현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1514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02 </a:t>
            </a:r>
            <a:r>
              <a:rPr lang="ko-KR" altLang="en-US" sz="1300" b="1" i="1" dirty="0">
                <a:solidFill>
                  <a:schemeClr val="bg1"/>
                </a:solidFill>
              </a:rPr>
              <a:t>당초 목표 </a:t>
            </a:r>
            <a:r>
              <a:rPr lang="en-US" altLang="ko-KR" sz="1300" b="1" i="1" dirty="0">
                <a:solidFill>
                  <a:schemeClr val="bg1"/>
                </a:solidFill>
              </a:rPr>
              <a:t>(</a:t>
            </a:r>
            <a:r>
              <a:rPr lang="ko-KR" altLang="en-US" sz="1300" b="1" i="1" dirty="0">
                <a:solidFill>
                  <a:schemeClr val="bg1"/>
                </a:solidFill>
              </a:rPr>
              <a:t>정량적</a:t>
            </a:r>
            <a:r>
              <a:rPr lang="en-US" altLang="ko-KR" sz="1300" b="1" i="1" dirty="0">
                <a:solidFill>
                  <a:schemeClr val="bg1"/>
                </a:solidFill>
              </a:rPr>
              <a:t>, </a:t>
            </a:r>
            <a:r>
              <a:rPr lang="ko-KR" altLang="en-US" sz="1300" b="1" i="1" dirty="0">
                <a:solidFill>
                  <a:schemeClr val="bg1"/>
                </a:solidFill>
              </a:rPr>
              <a:t>정성적</a:t>
            </a:r>
            <a:r>
              <a:rPr lang="en-US" altLang="ko-KR" sz="1300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F59E0-69D2-49CB-94D3-0F7BBE3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BFB63-CC8C-4ECC-80E5-2B7385C1C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0233" y="2491924"/>
            <a:ext cx="8806560" cy="14646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81E411-9D67-49F3-8C6C-454C8CC3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927" y="4490070"/>
            <a:ext cx="3394877" cy="14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5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9950629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altLang="ko-KR" b="1" dirty="0">
              <a:solidFill>
                <a:srgbClr val="3B4353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rgbClr val="3B4353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b="1" dirty="0">
                <a:solidFill>
                  <a:srgbClr val="3B4353"/>
                </a:solidFill>
              </a:rPr>
              <a:t>Trello</a:t>
            </a:r>
            <a:r>
              <a:rPr lang="ko-KR" altLang="en-US" b="1" dirty="0">
                <a:solidFill>
                  <a:srgbClr val="3B4353"/>
                </a:solidFill>
              </a:rPr>
              <a:t>를 잘 사용하지 못했다 </a:t>
            </a:r>
            <a:endParaRPr lang="en-US" altLang="ko-KR" b="1" dirty="0">
              <a:solidFill>
                <a:srgbClr val="3B4353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rgbClr val="3B4353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rgbClr val="3B4353"/>
                </a:solidFill>
              </a:rPr>
              <a:t>설치할 프로그램이 많고 복잡했다</a:t>
            </a:r>
            <a:endParaRPr lang="en-US" altLang="ko-KR" b="1" dirty="0">
              <a:solidFill>
                <a:srgbClr val="3B4353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rgbClr val="3B4353"/>
              </a:solidFill>
            </a:endParaRPr>
          </a:p>
          <a:p>
            <a:pPr marL="342900" indent="-342900" algn="ctr">
              <a:buFontTx/>
              <a:buAutoNum type="arabicPeriod"/>
            </a:pPr>
            <a:r>
              <a:rPr lang="ko-KR" altLang="en-US" b="1" dirty="0">
                <a:solidFill>
                  <a:srgbClr val="3B4353"/>
                </a:solidFill>
              </a:rPr>
              <a:t>그래서 프로그램 설치 과정에서 오류가 많이 났고 구현한 결과를 제대로 확인할 수 없었다</a:t>
            </a:r>
            <a:endParaRPr lang="en-US" altLang="ko-KR" b="1" dirty="0">
              <a:solidFill>
                <a:srgbClr val="3B4353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rgbClr val="3B4353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rgbClr val="3B4353"/>
                </a:solidFill>
              </a:rPr>
              <a:t>남은 </a:t>
            </a:r>
            <a:r>
              <a:rPr lang="en-US" altLang="ko-KR" b="1" dirty="0">
                <a:solidFill>
                  <a:srgbClr val="3B4353"/>
                </a:solidFill>
              </a:rPr>
              <a:t>code smell</a:t>
            </a:r>
            <a:r>
              <a:rPr lang="ko-KR" altLang="en-US" b="1" dirty="0">
                <a:solidFill>
                  <a:srgbClr val="3B4353"/>
                </a:solidFill>
              </a:rPr>
              <a:t>의 주요 원인은 </a:t>
            </a:r>
            <a:r>
              <a:rPr lang="en-US" altLang="ko-KR" b="1" dirty="0">
                <a:solidFill>
                  <a:srgbClr val="3B4353"/>
                </a:solidFill>
              </a:rPr>
              <a:t>static </a:t>
            </a:r>
            <a:r>
              <a:rPr lang="ko-KR" altLang="en-US" b="1" dirty="0">
                <a:solidFill>
                  <a:srgbClr val="3B4353"/>
                </a:solidFill>
              </a:rPr>
              <a:t>변수 때문인데 해결책을 찾지 못했다</a:t>
            </a:r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1514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03 </a:t>
            </a:r>
            <a:r>
              <a:rPr lang="ko-KR" altLang="en-US" sz="1300" b="1" i="1" dirty="0">
                <a:solidFill>
                  <a:schemeClr val="bg1"/>
                </a:solidFill>
              </a:rPr>
              <a:t>잘못된 점에 대한 고찰</a:t>
            </a:r>
            <a:endParaRPr lang="en-US" altLang="ko-KR" sz="13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F59E0-69D2-49CB-94D3-0F7BBE3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3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0372635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rgbClr val="6B9A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</a:rPr>
              <a:t>시연</a:t>
            </a:r>
            <a:endParaRPr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04 </a:t>
            </a:r>
            <a:r>
              <a:rPr lang="ko-KR" altLang="en-US" sz="1300" b="1" i="1" dirty="0">
                <a:solidFill>
                  <a:schemeClr val="bg1"/>
                </a:solidFill>
              </a:rPr>
              <a:t>시연</a:t>
            </a:r>
            <a:endParaRPr lang="en-US" altLang="ko-KR" sz="13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3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0870869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rgbClr val="6B9A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05 Q&amp;A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2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1116981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rgbClr val="6B9AA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72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2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213283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0A7FB7AD-78F1-400C-A917-D5D6B0C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713" y="6268420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E978A5-4B3A-4482-A6D1-7D7A187F0F35}"/>
              </a:ext>
            </a:extLst>
          </p:cNvPr>
          <p:cNvGrpSpPr/>
          <p:nvPr/>
        </p:nvGrpSpPr>
        <p:grpSpPr>
          <a:xfrm>
            <a:off x="1792337" y="1648690"/>
            <a:ext cx="2777828" cy="1969477"/>
            <a:chOff x="463600" y="2335139"/>
            <a:chExt cx="4172468" cy="2828551"/>
          </a:xfrm>
        </p:grpSpPr>
        <p:sp>
          <p:nvSpPr>
            <p:cNvPr id="53" name="자유형 35">
              <a:extLst>
                <a:ext uri="{FF2B5EF4-FFF2-40B4-BE49-F238E27FC236}">
                  <a16:creationId xmlns:a16="http://schemas.microsoft.com/office/drawing/2014/main" id="{F154DA45-C480-4434-AF40-8B53B5174CFD}"/>
                </a:ext>
              </a:extLst>
            </p:cNvPr>
            <p:cNvSpPr/>
            <p:nvPr/>
          </p:nvSpPr>
          <p:spPr>
            <a:xfrm rot="2700000">
              <a:off x="1200005" y="1727628"/>
              <a:ext cx="2699657" cy="4172468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29485 w 2699657"/>
                <a:gd name="connsiteY3" fmla="*/ 1046996 h 4172468"/>
                <a:gd name="connsiteX4" fmla="*/ 1488186 w 2699657"/>
                <a:gd name="connsiteY4" fmla="*/ 1068063 h 4172468"/>
                <a:gd name="connsiteX5" fmla="*/ 1488186 w 2699657"/>
                <a:gd name="connsiteY5" fmla="*/ 1068957 h 4172468"/>
                <a:gd name="connsiteX6" fmla="*/ 1485103 w 2699657"/>
                <a:gd name="connsiteY6" fmla="*/ 1069635 h 4172468"/>
                <a:gd name="connsiteX7" fmla="*/ 1469603 w 2699657"/>
                <a:gd name="connsiteY7" fmla="*/ 1077542 h 4172468"/>
                <a:gd name="connsiteX8" fmla="*/ 1467884 w 2699657"/>
                <a:gd name="connsiteY8" fmla="*/ 1078108 h 4172468"/>
                <a:gd name="connsiteX9" fmla="*/ 1466422 w 2699657"/>
                <a:gd name="connsiteY9" fmla="*/ 1078935 h 4172468"/>
                <a:gd name="connsiteX10" fmla="*/ 1444252 w 2699657"/>
                <a:gd name="connsiteY10" fmla="*/ 1086996 h 4172468"/>
                <a:gd name="connsiteX11" fmla="*/ 1411890 w 2699657"/>
                <a:gd name="connsiteY11" fmla="*/ 1107409 h 4172468"/>
                <a:gd name="connsiteX12" fmla="*/ 1336201 w 2699657"/>
                <a:gd name="connsiteY12" fmla="*/ 1275412 h 4172468"/>
                <a:gd name="connsiteX13" fmla="*/ 1471552 w 2699657"/>
                <a:gd name="connsiteY13" fmla="*/ 1472098 h 4172468"/>
                <a:gd name="connsiteX14" fmla="*/ 1488186 w 2699657"/>
                <a:gd name="connsiteY14" fmla="*/ 1476946 h 4172468"/>
                <a:gd name="connsiteX15" fmla="*/ 1488186 w 2699657"/>
                <a:gd name="connsiteY15" fmla="*/ 1480934 h 4172468"/>
                <a:gd name="connsiteX16" fmla="*/ 1492473 w 2699657"/>
                <a:gd name="connsiteY16" fmla="*/ 1481216 h 4172468"/>
                <a:gd name="connsiteX17" fmla="*/ 1515558 w 2699657"/>
                <a:gd name="connsiteY17" fmla="*/ 1487944 h 4172468"/>
                <a:gd name="connsiteX18" fmla="*/ 1559155 w 2699657"/>
                <a:gd name="connsiteY18" fmla="*/ 1491574 h 4172468"/>
                <a:gd name="connsiteX19" fmla="*/ 1563106 w 2699657"/>
                <a:gd name="connsiteY19" fmla="*/ 1491506 h 4172468"/>
                <a:gd name="connsiteX20" fmla="*/ 1655354 w 2699657"/>
                <a:gd name="connsiteY20" fmla="*/ 1507655 h 4172468"/>
                <a:gd name="connsiteX21" fmla="*/ 2304302 w 2699657"/>
                <a:gd name="connsiteY21" fmla="*/ 1868166 h 4172468"/>
                <a:gd name="connsiteX22" fmla="*/ 2304302 w 2699657"/>
                <a:gd name="connsiteY22" fmla="*/ 3777112 h 4172468"/>
                <a:gd name="connsiteX23" fmla="*/ 395355 w 2699657"/>
                <a:gd name="connsiteY23" fmla="*/ 3777112 h 4172468"/>
                <a:gd name="connsiteX24" fmla="*/ 395355 w 2699657"/>
                <a:gd name="connsiteY24" fmla="*/ 1868166 h 4172468"/>
                <a:gd name="connsiteX25" fmla="*/ 965514 w 2699657"/>
                <a:gd name="connsiteY25" fmla="*/ 1528407 h 4172468"/>
                <a:gd name="connsiteX26" fmla="*/ 1019395 w 2699657"/>
                <a:gd name="connsiteY26" fmla="*/ 1515252 h 4172468"/>
                <a:gd name="connsiteX27" fmla="*/ 1019395 w 2699657"/>
                <a:gd name="connsiteY27" fmla="*/ 1510859 h 4172468"/>
                <a:gd name="connsiteX28" fmla="*/ 1030477 w 2699657"/>
                <a:gd name="connsiteY28" fmla="*/ 1509304 h 4172468"/>
                <a:gd name="connsiteX29" fmla="*/ 1214352 w 2699657"/>
                <a:gd name="connsiteY29" fmla="*/ 1265405 h 4172468"/>
                <a:gd name="connsiteX30" fmla="*/ 1056067 w 2699657"/>
                <a:gd name="connsiteY30" fmla="*/ 1086656 h 4172468"/>
                <a:gd name="connsiteX31" fmla="*/ 1019395 w 2699657"/>
                <a:gd name="connsiteY31" fmla="*/ 1084461 h 4172468"/>
                <a:gd name="connsiteX32" fmla="*/ 1019395 w 2699657"/>
                <a:gd name="connsiteY32" fmla="*/ 1077012 h 4172468"/>
                <a:gd name="connsiteX33" fmla="*/ 934231 w 2699657"/>
                <a:gd name="connsiteY33" fmla="*/ 1032197 h 4172468"/>
                <a:gd name="connsiteX34" fmla="*/ 846002 w 2699657"/>
                <a:gd name="connsiteY34" fmla="*/ 960126 h 4172468"/>
                <a:gd name="connsiteX35" fmla="*/ 846002 w 2699657"/>
                <a:gd name="connsiteY35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07078" y="994445"/>
                    <a:pt x="1569427" y="1023402"/>
                    <a:pt x="1529485" y="1046996"/>
                  </a:cubicBezTo>
                  <a:lnTo>
                    <a:pt x="1488186" y="1068063"/>
                  </a:lnTo>
                  <a:lnTo>
                    <a:pt x="1488186" y="1068957"/>
                  </a:lnTo>
                  <a:lnTo>
                    <a:pt x="1485103" y="1069635"/>
                  </a:lnTo>
                  <a:lnTo>
                    <a:pt x="1469603" y="1077542"/>
                  </a:lnTo>
                  <a:lnTo>
                    <a:pt x="1467884" y="1078108"/>
                  </a:lnTo>
                  <a:lnTo>
                    <a:pt x="1466422" y="1078935"/>
                  </a:lnTo>
                  <a:lnTo>
                    <a:pt x="1444252" y="1086996"/>
                  </a:lnTo>
                  <a:lnTo>
                    <a:pt x="1411890" y="1107409"/>
                  </a:lnTo>
                  <a:cubicBezTo>
                    <a:pt x="1364584" y="1147851"/>
                    <a:pt x="1335035" y="1208325"/>
                    <a:pt x="1336201" y="1275412"/>
                  </a:cubicBezTo>
                  <a:cubicBezTo>
                    <a:pt x="1337756" y="1364861"/>
                    <a:pt x="1393475" y="1440663"/>
                    <a:pt x="1471552" y="1472098"/>
                  </a:cubicBezTo>
                  <a:lnTo>
                    <a:pt x="1488186" y="1476946"/>
                  </a:lnTo>
                  <a:lnTo>
                    <a:pt x="1488186" y="1480934"/>
                  </a:lnTo>
                  <a:lnTo>
                    <a:pt x="1492473" y="1481216"/>
                  </a:lnTo>
                  <a:lnTo>
                    <a:pt x="1515558" y="1487944"/>
                  </a:lnTo>
                  <a:cubicBezTo>
                    <a:pt x="1529665" y="1490577"/>
                    <a:pt x="1544247" y="1491834"/>
                    <a:pt x="1559155" y="1491574"/>
                  </a:cubicBezTo>
                  <a:lnTo>
                    <a:pt x="1563106" y="1491506"/>
                  </a:lnTo>
                  <a:lnTo>
                    <a:pt x="1655354" y="1507655"/>
                  </a:lnTo>
                  <a:cubicBezTo>
                    <a:pt x="1893175" y="1562672"/>
                    <a:pt x="2118979" y="1682843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4" y="1590182"/>
                    <a:pt x="965514" y="1528407"/>
                  </a:cubicBezTo>
                  <a:lnTo>
                    <a:pt x="1019395" y="1515252"/>
                  </a:lnTo>
                  <a:lnTo>
                    <a:pt x="1019395" y="1510859"/>
                  </a:lnTo>
                  <a:lnTo>
                    <a:pt x="1030477" y="1509304"/>
                  </a:lnTo>
                  <a:cubicBezTo>
                    <a:pt x="1148604" y="1492728"/>
                    <a:pt x="1230927" y="1383532"/>
                    <a:pt x="1214352" y="1265405"/>
                  </a:cubicBezTo>
                  <a:cubicBezTo>
                    <a:pt x="1201921" y="1176810"/>
                    <a:pt x="1137390" y="1108355"/>
                    <a:pt x="1056067" y="1086656"/>
                  </a:cubicBezTo>
                  <a:lnTo>
                    <a:pt x="1019395" y="1084461"/>
                  </a:lnTo>
                  <a:lnTo>
                    <a:pt x="1019395" y="1077012"/>
                  </a:lnTo>
                  <a:lnTo>
                    <a:pt x="934231" y="1032197"/>
                  </a:lnTo>
                  <a:cubicBezTo>
                    <a:pt x="903044" y="1011605"/>
                    <a:pt x="873457" y="987581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62B1856-7B1C-4CB7-8B5C-7B78BC430DE8}"/>
                </a:ext>
              </a:extLst>
            </p:cNvPr>
            <p:cNvSpPr/>
            <p:nvPr/>
          </p:nvSpPr>
          <p:spPr>
            <a:xfrm>
              <a:off x="895725" y="3912334"/>
              <a:ext cx="2204338" cy="494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개요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D7DEE11-673B-4EAF-A9B1-4B47665F700B}"/>
                </a:ext>
              </a:extLst>
            </p:cNvPr>
            <p:cNvSpPr/>
            <p:nvPr/>
          </p:nvSpPr>
          <p:spPr>
            <a:xfrm>
              <a:off x="3154980" y="2335139"/>
              <a:ext cx="835993" cy="685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prstClr val="white"/>
                  </a:solidFill>
                </a:rPr>
                <a:t>01</a:t>
              </a:r>
              <a:endParaRPr lang="ko-KR" altLang="en-US" sz="2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33AC49A-3845-443F-8E64-DB9D2205B451}"/>
              </a:ext>
            </a:extLst>
          </p:cNvPr>
          <p:cNvGrpSpPr/>
          <p:nvPr/>
        </p:nvGrpSpPr>
        <p:grpSpPr>
          <a:xfrm>
            <a:off x="4924907" y="1664125"/>
            <a:ext cx="2777828" cy="1963616"/>
            <a:chOff x="463600" y="2343556"/>
            <a:chExt cx="4172468" cy="2820134"/>
          </a:xfrm>
        </p:grpSpPr>
        <p:sp>
          <p:nvSpPr>
            <p:cNvPr id="67" name="자유형 35">
              <a:extLst>
                <a:ext uri="{FF2B5EF4-FFF2-40B4-BE49-F238E27FC236}">
                  <a16:creationId xmlns:a16="http://schemas.microsoft.com/office/drawing/2014/main" id="{E3EC169B-CEAB-427D-AF19-532EA2CA7C1F}"/>
                </a:ext>
              </a:extLst>
            </p:cNvPr>
            <p:cNvSpPr/>
            <p:nvPr/>
          </p:nvSpPr>
          <p:spPr>
            <a:xfrm rot="2700000">
              <a:off x="1200005" y="1727628"/>
              <a:ext cx="2699657" cy="4172468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29485 w 2699657"/>
                <a:gd name="connsiteY3" fmla="*/ 1046996 h 4172468"/>
                <a:gd name="connsiteX4" fmla="*/ 1488186 w 2699657"/>
                <a:gd name="connsiteY4" fmla="*/ 1068063 h 4172468"/>
                <a:gd name="connsiteX5" fmla="*/ 1488186 w 2699657"/>
                <a:gd name="connsiteY5" fmla="*/ 1068957 h 4172468"/>
                <a:gd name="connsiteX6" fmla="*/ 1485103 w 2699657"/>
                <a:gd name="connsiteY6" fmla="*/ 1069635 h 4172468"/>
                <a:gd name="connsiteX7" fmla="*/ 1469603 w 2699657"/>
                <a:gd name="connsiteY7" fmla="*/ 1077542 h 4172468"/>
                <a:gd name="connsiteX8" fmla="*/ 1467884 w 2699657"/>
                <a:gd name="connsiteY8" fmla="*/ 1078108 h 4172468"/>
                <a:gd name="connsiteX9" fmla="*/ 1466422 w 2699657"/>
                <a:gd name="connsiteY9" fmla="*/ 1078935 h 4172468"/>
                <a:gd name="connsiteX10" fmla="*/ 1444252 w 2699657"/>
                <a:gd name="connsiteY10" fmla="*/ 1086996 h 4172468"/>
                <a:gd name="connsiteX11" fmla="*/ 1411890 w 2699657"/>
                <a:gd name="connsiteY11" fmla="*/ 1107409 h 4172468"/>
                <a:gd name="connsiteX12" fmla="*/ 1336201 w 2699657"/>
                <a:gd name="connsiteY12" fmla="*/ 1275412 h 4172468"/>
                <a:gd name="connsiteX13" fmla="*/ 1471552 w 2699657"/>
                <a:gd name="connsiteY13" fmla="*/ 1472098 h 4172468"/>
                <a:gd name="connsiteX14" fmla="*/ 1488186 w 2699657"/>
                <a:gd name="connsiteY14" fmla="*/ 1476946 h 4172468"/>
                <a:gd name="connsiteX15" fmla="*/ 1488186 w 2699657"/>
                <a:gd name="connsiteY15" fmla="*/ 1480934 h 4172468"/>
                <a:gd name="connsiteX16" fmla="*/ 1492473 w 2699657"/>
                <a:gd name="connsiteY16" fmla="*/ 1481216 h 4172468"/>
                <a:gd name="connsiteX17" fmla="*/ 1515558 w 2699657"/>
                <a:gd name="connsiteY17" fmla="*/ 1487944 h 4172468"/>
                <a:gd name="connsiteX18" fmla="*/ 1559155 w 2699657"/>
                <a:gd name="connsiteY18" fmla="*/ 1491574 h 4172468"/>
                <a:gd name="connsiteX19" fmla="*/ 1563106 w 2699657"/>
                <a:gd name="connsiteY19" fmla="*/ 1491506 h 4172468"/>
                <a:gd name="connsiteX20" fmla="*/ 1655354 w 2699657"/>
                <a:gd name="connsiteY20" fmla="*/ 1507655 h 4172468"/>
                <a:gd name="connsiteX21" fmla="*/ 2304302 w 2699657"/>
                <a:gd name="connsiteY21" fmla="*/ 1868166 h 4172468"/>
                <a:gd name="connsiteX22" fmla="*/ 2304302 w 2699657"/>
                <a:gd name="connsiteY22" fmla="*/ 3777112 h 4172468"/>
                <a:gd name="connsiteX23" fmla="*/ 395355 w 2699657"/>
                <a:gd name="connsiteY23" fmla="*/ 3777112 h 4172468"/>
                <a:gd name="connsiteX24" fmla="*/ 395355 w 2699657"/>
                <a:gd name="connsiteY24" fmla="*/ 1868166 h 4172468"/>
                <a:gd name="connsiteX25" fmla="*/ 965514 w 2699657"/>
                <a:gd name="connsiteY25" fmla="*/ 1528407 h 4172468"/>
                <a:gd name="connsiteX26" fmla="*/ 1019395 w 2699657"/>
                <a:gd name="connsiteY26" fmla="*/ 1515252 h 4172468"/>
                <a:gd name="connsiteX27" fmla="*/ 1019395 w 2699657"/>
                <a:gd name="connsiteY27" fmla="*/ 1510859 h 4172468"/>
                <a:gd name="connsiteX28" fmla="*/ 1030477 w 2699657"/>
                <a:gd name="connsiteY28" fmla="*/ 1509304 h 4172468"/>
                <a:gd name="connsiteX29" fmla="*/ 1214352 w 2699657"/>
                <a:gd name="connsiteY29" fmla="*/ 1265405 h 4172468"/>
                <a:gd name="connsiteX30" fmla="*/ 1056067 w 2699657"/>
                <a:gd name="connsiteY30" fmla="*/ 1086656 h 4172468"/>
                <a:gd name="connsiteX31" fmla="*/ 1019395 w 2699657"/>
                <a:gd name="connsiteY31" fmla="*/ 1084461 h 4172468"/>
                <a:gd name="connsiteX32" fmla="*/ 1019395 w 2699657"/>
                <a:gd name="connsiteY32" fmla="*/ 1077012 h 4172468"/>
                <a:gd name="connsiteX33" fmla="*/ 934231 w 2699657"/>
                <a:gd name="connsiteY33" fmla="*/ 1032197 h 4172468"/>
                <a:gd name="connsiteX34" fmla="*/ 846002 w 2699657"/>
                <a:gd name="connsiteY34" fmla="*/ 960126 h 4172468"/>
                <a:gd name="connsiteX35" fmla="*/ 846002 w 2699657"/>
                <a:gd name="connsiteY35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07078" y="994445"/>
                    <a:pt x="1569427" y="1023402"/>
                    <a:pt x="1529485" y="1046996"/>
                  </a:cubicBezTo>
                  <a:lnTo>
                    <a:pt x="1488186" y="1068063"/>
                  </a:lnTo>
                  <a:lnTo>
                    <a:pt x="1488186" y="1068957"/>
                  </a:lnTo>
                  <a:lnTo>
                    <a:pt x="1485103" y="1069635"/>
                  </a:lnTo>
                  <a:lnTo>
                    <a:pt x="1469603" y="1077542"/>
                  </a:lnTo>
                  <a:lnTo>
                    <a:pt x="1467884" y="1078108"/>
                  </a:lnTo>
                  <a:lnTo>
                    <a:pt x="1466422" y="1078935"/>
                  </a:lnTo>
                  <a:lnTo>
                    <a:pt x="1444252" y="1086996"/>
                  </a:lnTo>
                  <a:lnTo>
                    <a:pt x="1411890" y="1107409"/>
                  </a:lnTo>
                  <a:cubicBezTo>
                    <a:pt x="1364584" y="1147851"/>
                    <a:pt x="1335035" y="1208325"/>
                    <a:pt x="1336201" y="1275412"/>
                  </a:cubicBezTo>
                  <a:cubicBezTo>
                    <a:pt x="1337756" y="1364861"/>
                    <a:pt x="1393475" y="1440663"/>
                    <a:pt x="1471552" y="1472098"/>
                  </a:cubicBezTo>
                  <a:lnTo>
                    <a:pt x="1488186" y="1476946"/>
                  </a:lnTo>
                  <a:lnTo>
                    <a:pt x="1488186" y="1480934"/>
                  </a:lnTo>
                  <a:lnTo>
                    <a:pt x="1492473" y="1481216"/>
                  </a:lnTo>
                  <a:lnTo>
                    <a:pt x="1515558" y="1487944"/>
                  </a:lnTo>
                  <a:cubicBezTo>
                    <a:pt x="1529665" y="1490577"/>
                    <a:pt x="1544247" y="1491834"/>
                    <a:pt x="1559155" y="1491574"/>
                  </a:cubicBezTo>
                  <a:lnTo>
                    <a:pt x="1563106" y="1491506"/>
                  </a:lnTo>
                  <a:lnTo>
                    <a:pt x="1655354" y="1507655"/>
                  </a:lnTo>
                  <a:cubicBezTo>
                    <a:pt x="1893175" y="1562672"/>
                    <a:pt x="2118979" y="1682843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4" y="1590182"/>
                    <a:pt x="965514" y="1528407"/>
                  </a:cubicBezTo>
                  <a:lnTo>
                    <a:pt x="1019395" y="1515252"/>
                  </a:lnTo>
                  <a:lnTo>
                    <a:pt x="1019395" y="1510859"/>
                  </a:lnTo>
                  <a:lnTo>
                    <a:pt x="1030477" y="1509304"/>
                  </a:lnTo>
                  <a:cubicBezTo>
                    <a:pt x="1148604" y="1492728"/>
                    <a:pt x="1230927" y="1383532"/>
                    <a:pt x="1214352" y="1265405"/>
                  </a:cubicBezTo>
                  <a:cubicBezTo>
                    <a:pt x="1201921" y="1176810"/>
                    <a:pt x="1137390" y="1108355"/>
                    <a:pt x="1056067" y="1086656"/>
                  </a:cubicBezTo>
                  <a:lnTo>
                    <a:pt x="1019395" y="1084461"/>
                  </a:lnTo>
                  <a:lnTo>
                    <a:pt x="1019395" y="1077012"/>
                  </a:lnTo>
                  <a:lnTo>
                    <a:pt x="934231" y="1032197"/>
                  </a:lnTo>
                  <a:cubicBezTo>
                    <a:pt x="903044" y="1011605"/>
                    <a:pt x="873457" y="987581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81AA95-7FD0-41E5-873D-C5E19A377299}"/>
                </a:ext>
              </a:extLst>
            </p:cNvPr>
            <p:cNvSpPr/>
            <p:nvPr/>
          </p:nvSpPr>
          <p:spPr>
            <a:xfrm>
              <a:off x="895725" y="3878659"/>
              <a:ext cx="2204338" cy="71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당초 목표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0B92713-461A-4CB6-B19F-C64CEBC6168D}"/>
                </a:ext>
              </a:extLst>
            </p:cNvPr>
            <p:cNvSpPr/>
            <p:nvPr/>
          </p:nvSpPr>
          <p:spPr>
            <a:xfrm>
              <a:off x="3110956" y="2343556"/>
              <a:ext cx="835992" cy="685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prstClr val="white"/>
                  </a:solidFill>
                </a:rPr>
                <a:t>02</a:t>
              </a:r>
              <a:endParaRPr lang="ko-KR" altLang="en-US" sz="2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EFF656D-DCB9-4284-9D5C-9E37E8B5ACB9}"/>
              </a:ext>
            </a:extLst>
          </p:cNvPr>
          <p:cNvGrpSpPr/>
          <p:nvPr/>
        </p:nvGrpSpPr>
        <p:grpSpPr>
          <a:xfrm>
            <a:off x="8016662" y="1680243"/>
            <a:ext cx="2777828" cy="1969477"/>
            <a:chOff x="463600" y="2335137"/>
            <a:chExt cx="4172468" cy="2828553"/>
          </a:xfrm>
        </p:grpSpPr>
        <p:sp>
          <p:nvSpPr>
            <p:cNvPr id="71" name="자유형 35">
              <a:extLst>
                <a:ext uri="{FF2B5EF4-FFF2-40B4-BE49-F238E27FC236}">
                  <a16:creationId xmlns:a16="http://schemas.microsoft.com/office/drawing/2014/main" id="{ACEE4EC7-FD23-4BF6-9EE0-1EC079D05B19}"/>
                </a:ext>
              </a:extLst>
            </p:cNvPr>
            <p:cNvSpPr/>
            <p:nvPr/>
          </p:nvSpPr>
          <p:spPr>
            <a:xfrm rot="2700000">
              <a:off x="1200005" y="1727628"/>
              <a:ext cx="2699657" cy="4172468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29485 w 2699657"/>
                <a:gd name="connsiteY3" fmla="*/ 1046996 h 4172468"/>
                <a:gd name="connsiteX4" fmla="*/ 1488186 w 2699657"/>
                <a:gd name="connsiteY4" fmla="*/ 1068063 h 4172468"/>
                <a:gd name="connsiteX5" fmla="*/ 1488186 w 2699657"/>
                <a:gd name="connsiteY5" fmla="*/ 1068957 h 4172468"/>
                <a:gd name="connsiteX6" fmla="*/ 1485103 w 2699657"/>
                <a:gd name="connsiteY6" fmla="*/ 1069635 h 4172468"/>
                <a:gd name="connsiteX7" fmla="*/ 1469603 w 2699657"/>
                <a:gd name="connsiteY7" fmla="*/ 1077542 h 4172468"/>
                <a:gd name="connsiteX8" fmla="*/ 1467884 w 2699657"/>
                <a:gd name="connsiteY8" fmla="*/ 1078108 h 4172468"/>
                <a:gd name="connsiteX9" fmla="*/ 1466422 w 2699657"/>
                <a:gd name="connsiteY9" fmla="*/ 1078935 h 4172468"/>
                <a:gd name="connsiteX10" fmla="*/ 1444252 w 2699657"/>
                <a:gd name="connsiteY10" fmla="*/ 1086996 h 4172468"/>
                <a:gd name="connsiteX11" fmla="*/ 1411890 w 2699657"/>
                <a:gd name="connsiteY11" fmla="*/ 1107409 h 4172468"/>
                <a:gd name="connsiteX12" fmla="*/ 1336201 w 2699657"/>
                <a:gd name="connsiteY12" fmla="*/ 1275412 h 4172468"/>
                <a:gd name="connsiteX13" fmla="*/ 1471552 w 2699657"/>
                <a:gd name="connsiteY13" fmla="*/ 1472098 h 4172468"/>
                <a:gd name="connsiteX14" fmla="*/ 1488186 w 2699657"/>
                <a:gd name="connsiteY14" fmla="*/ 1476946 h 4172468"/>
                <a:gd name="connsiteX15" fmla="*/ 1488186 w 2699657"/>
                <a:gd name="connsiteY15" fmla="*/ 1480934 h 4172468"/>
                <a:gd name="connsiteX16" fmla="*/ 1492473 w 2699657"/>
                <a:gd name="connsiteY16" fmla="*/ 1481216 h 4172468"/>
                <a:gd name="connsiteX17" fmla="*/ 1515558 w 2699657"/>
                <a:gd name="connsiteY17" fmla="*/ 1487944 h 4172468"/>
                <a:gd name="connsiteX18" fmla="*/ 1559155 w 2699657"/>
                <a:gd name="connsiteY18" fmla="*/ 1491574 h 4172468"/>
                <a:gd name="connsiteX19" fmla="*/ 1563106 w 2699657"/>
                <a:gd name="connsiteY19" fmla="*/ 1491506 h 4172468"/>
                <a:gd name="connsiteX20" fmla="*/ 1655354 w 2699657"/>
                <a:gd name="connsiteY20" fmla="*/ 1507655 h 4172468"/>
                <a:gd name="connsiteX21" fmla="*/ 2304302 w 2699657"/>
                <a:gd name="connsiteY21" fmla="*/ 1868166 h 4172468"/>
                <a:gd name="connsiteX22" fmla="*/ 2304302 w 2699657"/>
                <a:gd name="connsiteY22" fmla="*/ 3777112 h 4172468"/>
                <a:gd name="connsiteX23" fmla="*/ 395355 w 2699657"/>
                <a:gd name="connsiteY23" fmla="*/ 3777112 h 4172468"/>
                <a:gd name="connsiteX24" fmla="*/ 395355 w 2699657"/>
                <a:gd name="connsiteY24" fmla="*/ 1868166 h 4172468"/>
                <a:gd name="connsiteX25" fmla="*/ 965514 w 2699657"/>
                <a:gd name="connsiteY25" fmla="*/ 1528407 h 4172468"/>
                <a:gd name="connsiteX26" fmla="*/ 1019395 w 2699657"/>
                <a:gd name="connsiteY26" fmla="*/ 1515252 h 4172468"/>
                <a:gd name="connsiteX27" fmla="*/ 1019395 w 2699657"/>
                <a:gd name="connsiteY27" fmla="*/ 1510859 h 4172468"/>
                <a:gd name="connsiteX28" fmla="*/ 1030477 w 2699657"/>
                <a:gd name="connsiteY28" fmla="*/ 1509304 h 4172468"/>
                <a:gd name="connsiteX29" fmla="*/ 1214352 w 2699657"/>
                <a:gd name="connsiteY29" fmla="*/ 1265405 h 4172468"/>
                <a:gd name="connsiteX30" fmla="*/ 1056067 w 2699657"/>
                <a:gd name="connsiteY30" fmla="*/ 1086656 h 4172468"/>
                <a:gd name="connsiteX31" fmla="*/ 1019395 w 2699657"/>
                <a:gd name="connsiteY31" fmla="*/ 1084461 h 4172468"/>
                <a:gd name="connsiteX32" fmla="*/ 1019395 w 2699657"/>
                <a:gd name="connsiteY32" fmla="*/ 1077012 h 4172468"/>
                <a:gd name="connsiteX33" fmla="*/ 934231 w 2699657"/>
                <a:gd name="connsiteY33" fmla="*/ 1032197 h 4172468"/>
                <a:gd name="connsiteX34" fmla="*/ 846002 w 2699657"/>
                <a:gd name="connsiteY34" fmla="*/ 960126 h 4172468"/>
                <a:gd name="connsiteX35" fmla="*/ 846002 w 2699657"/>
                <a:gd name="connsiteY35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07078" y="994445"/>
                    <a:pt x="1569427" y="1023402"/>
                    <a:pt x="1529485" y="1046996"/>
                  </a:cubicBezTo>
                  <a:lnTo>
                    <a:pt x="1488186" y="1068063"/>
                  </a:lnTo>
                  <a:lnTo>
                    <a:pt x="1488186" y="1068957"/>
                  </a:lnTo>
                  <a:lnTo>
                    <a:pt x="1485103" y="1069635"/>
                  </a:lnTo>
                  <a:lnTo>
                    <a:pt x="1469603" y="1077542"/>
                  </a:lnTo>
                  <a:lnTo>
                    <a:pt x="1467884" y="1078108"/>
                  </a:lnTo>
                  <a:lnTo>
                    <a:pt x="1466422" y="1078935"/>
                  </a:lnTo>
                  <a:lnTo>
                    <a:pt x="1444252" y="1086996"/>
                  </a:lnTo>
                  <a:lnTo>
                    <a:pt x="1411890" y="1107409"/>
                  </a:lnTo>
                  <a:cubicBezTo>
                    <a:pt x="1364584" y="1147851"/>
                    <a:pt x="1335035" y="1208325"/>
                    <a:pt x="1336201" y="1275412"/>
                  </a:cubicBezTo>
                  <a:cubicBezTo>
                    <a:pt x="1337756" y="1364861"/>
                    <a:pt x="1393475" y="1440663"/>
                    <a:pt x="1471552" y="1472098"/>
                  </a:cubicBezTo>
                  <a:lnTo>
                    <a:pt x="1488186" y="1476946"/>
                  </a:lnTo>
                  <a:lnTo>
                    <a:pt x="1488186" y="1480934"/>
                  </a:lnTo>
                  <a:lnTo>
                    <a:pt x="1492473" y="1481216"/>
                  </a:lnTo>
                  <a:lnTo>
                    <a:pt x="1515558" y="1487944"/>
                  </a:lnTo>
                  <a:cubicBezTo>
                    <a:pt x="1529665" y="1490577"/>
                    <a:pt x="1544247" y="1491834"/>
                    <a:pt x="1559155" y="1491574"/>
                  </a:cubicBezTo>
                  <a:lnTo>
                    <a:pt x="1563106" y="1491506"/>
                  </a:lnTo>
                  <a:lnTo>
                    <a:pt x="1655354" y="1507655"/>
                  </a:lnTo>
                  <a:cubicBezTo>
                    <a:pt x="1893175" y="1562672"/>
                    <a:pt x="2118979" y="1682843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4" y="1590182"/>
                    <a:pt x="965514" y="1528407"/>
                  </a:cubicBezTo>
                  <a:lnTo>
                    <a:pt x="1019395" y="1515252"/>
                  </a:lnTo>
                  <a:lnTo>
                    <a:pt x="1019395" y="1510859"/>
                  </a:lnTo>
                  <a:lnTo>
                    <a:pt x="1030477" y="1509304"/>
                  </a:lnTo>
                  <a:cubicBezTo>
                    <a:pt x="1148604" y="1492728"/>
                    <a:pt x="1230927" y="1383532"/>
                    <a:pt x="1214352" y="1265405"/>
                  </a:cubicBezTo>
                  <a:cubicBezTo>
                    <a:pt x="1201921" y="1176810"/>
                    <a:pt x="1137390" y="1108355"/>
                    <a:pt x="1056067" y="1086656"/>
                  </a:cubicBezTo>
                  <a:lnTo>
                    <a:pt x="1019395" y="1084461"/>
                  </a:lnTo>
                  <a:lnTo>
                    <a:pt x="1019395" y="1077012"/>
                  </a:lnTo>
                  <a:lnTo>
                    <a:pt x="934231" y="1032197"/>
                  </a:lnTo>
                  <a:cubicBezTo>
                    <a:pt x="903044" y="1011605"/>
                    <a:pt x="873457" y="987581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C99B40F-2D7F-40FE-A379-9BFD1F15438E}"/>
                </a:ext>
              </a:extLst>
            </p:cNvPr>
            <p:cNvSpPr/>
            <p:nvPr/>
          </p:nvSpPr>
          <p:spPr>
            <a:xfrm>
              <a:off x="781262" y="3558767"/>
              <a:ext cx="2444802" cy="137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>
                  <a:solidFill>
                    <a:prstClr val="white"/>
                  </a:solidFill>
                </a:rPr>
                <a:t>잘못된 점에 대한 고찰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6F0F204-865C-43F2-A911-6DAC24F3D5C7}"/>
                </a:ext>
              </a:extLst>
            </p:cNvPr>
            <p:cNvSpPr/>
            <p:nvPr/>
          </p:nvSpPr>
          <p:spPr>
            <a:xfrm>
              <a:off x="3110956" y="2335137"/>
              <a:ext cx="835992" cy="6851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prstClr val="white"/>
                  </a:solidFill>
                </a:rPr>
                <a:t>03</a:t>
              </a:r>
              <a:endParaRPr lang="ko-KR" altLang="en-US" sz="2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8D0CD35-0DBA-45B9-8EE5-6A25A6C616AF}"/>
              </a:ext>
            </a:extLst>
          </p:cNvPr>
          <p:cNvGrpSpPr/>
          <p:nvPr/>
        </p:nvGrpSpPr>
        <p:grpSpPr>
          <a:xfrm>
            <a:off x="2790957" y="3952658"/>
            <a:ext cx="2777828" cy="1946668"/>
            <a:chOff x="463601" y="2351974"/>
            <a:chExt cx="4172468" cy="2795793"/>
          </a:xfrm>
        </p:grpSpPr>
        <p:sp>
          <p:nvSpPr>
            <p:cNvPr id="75" name="자유형 35">
              <a:extLst>
                <a:ext uri="{FF2B5EF4-FFF2-40B4-BE49-F238E27FC236}">
                  <a16:creationId xmlns:a16="http://schemas.microsoft.com/office/drawing/2014/main" id="{FB84E161-4327-495B-B63D-A357EADD441B}"/>
                </a:ext>
              </a:extLst>
            </p:cNvPr>
            <p:cNvSpPr/>
            <p:nvPr/>
          </p:nvSpPr>
          <p:spPr>
            <a:xfrm rot="2700000">
              <a:off x="1200006" y="1711705"/>
              <a:ext cx="2699657" cy="4172468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29485 w 2699657"/>
                <a:gd name="connsiteY3" fmla="*/ 1046996 h 4172468"/>
                <a:gd name="connsiteX4" fmla="*/ 1488186 w 2699657"/>
                <a:gd name="connsiteY4" fmla="*/ 1068063 h 4172468"/>
                <a:gd name="connsiteX5" fmla="*/ 1488186 w 2699657"/>
                <a:gd name="connsiteY5" fmla="*/ 1068957 h 4172468"/>
                <a:gd name="connsiteX6" fmla="*/ 1485103 w 2699657"/>
                <a:gd name="connsiteY6" fmla="*/ 1069635 h 4172468"/>
                <a:gd name="connsiteX7" fmla="*/ 1469603 w 2699657"/>
                <a:gd name="connsiteY7" fmla="*/ 1077542 h 4172468"/>
                <a:gd name="connsiteX8" fmla="*/ 1467884 w 2699657"/>
                <a:gd name="connsiteY8" fmla="*/ 1078108 h 4172468"/>
                <a:gd name="connsiteX9" fmla="*/ 1466422 w 2699657"/>
                <a:gd name="connsiteY9" fmla="*/ 1078935 h 4172468"/>
                <a:gd name="connsiteX10" fmla="*/ 1444252 w 2699657"/>
                <a:gd name="connsiteY10" fmla="*/ 1086996 h 4172468"/>
                <a:gd name="connsiteX11" fmla="*/ 1411890 w 2699657"/>
                <a:gd name="connsiteY11" fmla="*/ 1107409 h 4172468"/>
                <a:gd name="connsiteX12" fmla="*/ 1336201 w 2699657"/>
                <a:gd name="connsiteY12" fmla="*/ 1275412 h 4172468"/>
                <a:gd name="connsiteX13" fmla="*/ 1471552 w 2699657"/>
                <a:gd name="connsiteY13" fmla="*/ 1472098 h 4172468"/>
                <a:gd name="connsiteX14" fmla="*/ 1488186 w 2699657"/>
                <a:gd name="connsiteY14" fmla="*/ 1476946 h 4172468"/>
                <a:gd name="connsiteX15" fmla="*/ 1488186 w 2699657"/>
                <a:gd name="connsiteY15" fmla="*/ 1480934 h 4172468"/>
                <a:gd name="connsiteX16" fmla="*/ 1492473 w 2699657"/>
                <a:gd name="connsiteY16" fmla="*/ 1481216 h 4172468"/>
                <a:gd name="connsiteX17" fmla="*/ 1515558 w 2699657"/>
                <a:gd name="connsiteY17" fmla="*/ 1487944 h 4172468"/>
                <a:gd name="connsiteX18" fmla="*/ 1559155 w 2699657"/>
                <a:gd name="connsiteY18" fmla="*/ 1491574 h 4172468"/>
                <a:gd name="connsiteX19" fmla="*/ 1563106 w 2699657"/>
                <a:gd name="connsiteY19" fmla="*/ 1491506 h 4172468"/>
                <a:gd name="connsiteX20" fmla="*/ 1655354 w 2699657"/>
                <a:gd name="connsiteY20" fmla="*/ 1507655 h 4172468"/>
                <a:gd name="connsiteX21" fmla="*/ 2304302 w 2699657"/>
                <a:gd name="connsiteY21" fmla="*/ 1868166 h 4172468"/>
                <a:gd name="connsiteX22" fmla="*/ 2304302 w 2699657"/>
                <a:gd name="connsiteY22" fmla="*/ 3777112 h 4172468"/>
                <a:gd name="connsiteX23" fmla="*/ 395355 w 2699657"/>
                <a:gd name="connsiteY23" fmla="*/ 3777112 h 4172468"/>
                <a:gd name="connsiteX24" fmla="*/ 395355 w 2699657"/>
                <a:gd name="connsiteY24" fmla="*/ 1868166 h 4172468"/>
                <a:gd name="connsiteX25" fmla="*/ 965514 w 2699657"/>
                <a:gd name="connsiteY25" fmla="*/ 1528407 h 4172468"/>
                <a:gd name="connsiteX26" fmla="*/ 1019395 w 2699657"/>
                <a:gd name="connsiteY26" fmla="*/ 1515252 h 4172468"/>
                <a:gd name="connsiteX27" fmla="*/ 1019395 w 2699657"/>
                <a:gd name="connsiteY27" fmla="*/ 1510859 h 4172468"/>
                <a:gd name="connsiteX28" fmla="*/ 1030477 w 2699657"/>
                <a:gd name="connsiteY28" fmla="*/ 1509304 h 4172468"/>
                <a:gd name="connsiteX29" fmla="*/ 1214352 w 2699657"/>
                <a:gd name="connsiteY29" fmla="*/ 1265405 h 4172468"/>
                <a:gd name="connsiteX30" fmla="*/ 1056067 w 2699657"/>
                <a:gd name="connsiteY30" fmla="*/ 1086656 h 4172468"/>
                <a:gd name="connsiteX31" fmla="*/ 1019395 w 2699657"/>
                <a:gd name="connsiteY31" fmla="*/ 1084461 h 4172468"/>
                <a:gd name="connsiteX32" fmla="*/ 1019395 w 2699657"/>
                <a:gd name="connsiteY32" fmla="*/ 1077012 h 4172468"/>
                <a:gd name="connsiteX33" fmla="*/ 934231 w 2699657"/>
                <a:gd name="connsiteY33" fmla="*/ 1032197 h 4172468"/>
                <a:gd name="connsiteX34" fmla="*/ 846002 w 2699657"/>
                <a:gd name="connsiteY34" fmla="*/ 960126 h 4172468"/>
                <a:gd name="connsiteX35" fmla="*/ 846002 w 2699657"/>
                <a:gd name="connsiteY35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07078" y="994445"/>
                    <a:pt x="1569427" y="1023402"/>
                    <a:pt x="1529485" y="1046996"/>
                  </a:cubicBezTo>
                  <a:lnTo>
                    <a:pt x="1488186" y="1068063"/>
                  </a:lnTo>
                  <a:lnTo>
                    <a:pt x="1488186" y="1068957"/>
                  </a:lnTo>
                  <a:lnTo>
                    <a:pt x="1485103" y="1069635"/>
                  </a:lnTo>
                  <a:lnTo>
                    <a:pt x="1469603" y="1077542"/>
                  </a:lnTo>
                  <a:lnTo>
                    <a:pt x="1467884" y="1078108"/>
                  </a:lnTo>
                  <a:lnTo>
                    <a:pt x="1466422" y="1078935"/>
                  </a:lnTo>
                  <a:lnTo>
                    <a:pt x="1444252" y="1086996"/>
                  </a:lnTo>
                  <a:lnTo>
                    <a:pt x="1411890" y="1107409"/>
                  </a:lnTo>
                  <a:cubicBezTo>
                    <a:pt x="1364584" y="1147851"/>
                    <a:pt x="1335035" y="1208325"/>
                    <a:pt x="1336201" y="1275412"/>
                  </a:cubicBezTo>
                  <a:cubicBezTo>
                    <a:pt x="1337756" y="1364861"/>
                    <a:pt x="1393475" y="1440663"/>
                    <a:pt x="1471552" y="1472098"/>
                  </a:cubicBezTo>
                  <a:lnTo>
                    <a:pt x="1488186" y="1476946"/>
                  </a:lnTo>
                  <a:lnTo>
                    <a:pt x="1488186" y="1480934"/>
                  </a:lnTo>
                  <a:lnTo>
                    <a:pt x="1492473" y="1481216"/>
                  </a:lnTo>
                  <a:lnTo>
                    <a:pt x="1515558" y="1487944"/>
                  </a:lnTo>
                  <a:cubicBezTo>
                    <a:pt x="1529665" y="1490577"/>
                    <a:pt x="1544247" y="1491834"/>
                    <a:pt x="1559155" y="1491574"/>
                  </a:cubicBezTo>
                  <a:lnTo>
                    <a:pt x="1563106" y="1491506"/>
                  </a:lnTo>
                  <a:lnTo>
                    <a:pt x="1655354" y="1507655"/>
                  </a:lnTo>
                  <a:cubicBezTo>
                    <a:pt x="1893175" y="1562672"/>
                    <a:pt x="2118979" y="1682843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4" y="1590182"/>
                    <a:pt x="965514" y="1528407"/>
                  </a:cubicBezTo>
                  <a:lnTo>
                    <a:pt x="1019395" y="1515252"/>
                  </a:lnTo>
                  <a:lnTo>
                    <a:pt x="1019395" y="1510859"/>
                  </a:lnTo>
                  <a:lnTo>
                    <a:pt x="1030477" y="1509304"/>
                  </a:lnTo>
                  <a:cubicBezTo>
                    <a:pt x="1148604" y="1492728"/>
                    <a:pt x="1230927" y="1383532"/>
                    <a:pt x="1214352" y="1265405"/>
                  </a:cubicBezTo>
                  <a:cubicBezTo>
                    <a:pt x="1201921" y="1176810"/>
                    <a:pt x="1137390" y="1108355"/>
                    <a:pt x="1056067" y="1086656"/>
                  </a:cubicBezTo>
                  <a:lnTo>
                    <a:pt x="1019395" y="1084461"/>
                  </a:lnTo>
                  <a:lnTo>
                    <a:pt x="1019395" y="1077012"/>
                  </a:lnTo>
                  <a:lnTo>
                    <a:pt x="934231" y="1032197"/>
                  </a:lnTo>
                  <a:cubicBezTo>
                    <a:pt x="903044" y="1011605"/>
                    <a:pt x="873457" y="987581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DA333D9-5DAD-433C-87A3-4CE86D25C641}"/>
                </a:ext>
              </a:extLst>
            </p:cNvPr>
            <p:cNvSpPr/>
            <p:nvPr/>
          </p:nvSpPr>
          <p:spPr>
            <a:xfrm>
              <a:off x="895725" y="3878659"/>
              <a:ext cx="2204338" cy="71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white"/>
                  </a:solidFill>
                </a:rPr>
                <a:t>시연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98AB350-C619-455D-8BC2-5E157A5F7A93}"/>
                </a:ext>
              </a:extLst>
            </p:cNvPr>
            <p:cNvSpPr/>
            <p:nvPr/>
          </p:nvSpPr>
          <p:spPr>
            <a:xfrm>
              <a:off x="3110956" y="2351974"/>
              <a:ext cx="835992" cy="685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prstClr val="white"/>
                  </a:solidFill>
                </a:rPr>
                <a:t>04</a:t>
              </a:r>
              <a:endParaRPr lang="ko-KR" altLang="en-US" sz="25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776E67A-756D-4F81-8D0F-07A4A2500C52}"/>
              </a:ext>
            </a:extLst>
          </p:cNvPr>
          <p:cNvGrpSpPr/>
          <p:nvPr/>
        </p:nvGrpSpPr>
        <p:grpSpPr>
          <a:xfrm>
            <a:off x="5952228" y="4024604"/>
            <a:ext cx="2777828" cy="1958390"/>
            <a:chOff x="463601" y="2335138"/>
            <a:chExt cx="4172468" cy="2812629"/>
          </a:xfrm>
        </p:grpSpPr>
        <p:sp>
          <p:nvSpPr>
            <p:cNvPr id="79" name="자유형 35">
              <a:extLst>
                <a:ext uri="{FF2B5EF4-FFF2-40B4-BE49-F238E27FC236}">
                  <a16:creationId xmlns:a16="http://schemas.microsoft.com/office/drawing/2014/main" id="{CF2EE620-A397-4AFC-846B-74FEB8E69448}"/>
                </a:ext>
              </a:extLst>
            </p:cNvPr>
            <p:cNvSpPr/>
            <p:nvPr/>
          </p:nvSpPr>
          <p:spPr>
            <a:xfrm rot="2700000">
              <a:off x="1200006" y="1711705"/>
              <a:ext cx="2699657" cy="4172468"/>
            </a:xfrm>
            <a:custGeom>
              <a:avLst/>
              <a:gdLst>
                <a:gd name="connsiteX0" fmla="*/ 846002 w 2699657"/>
                <a:gd name="connsiteY0" fmla="*/ 164731 h 4172468"/>
                <a:gd name="connsiteX1" fmla="*/ 1641396 w 2699657"/>
                <a:gd name="connsiteY1" fmla="*/ 164731 h 4172468"/>
                <a:gd name="connsiteX2" fmla="*/ 1641396 w 2699657"/>
                <a:gd name="connsiteY2" fmla="*/ 960126 h 4172468"/>
                <a:gd name="connsiteX3" fmla="*/ 1529485 w 2699657"/>
                <a:gd name="connsiteY3" fmla="*/ 1046996 h 4172468"/>
                <a:gd name="connsiteX4" fmla="*/ 1488186 w 2699657"/>
                <a:gd name="connsiteY4" fmla="*/ 1068063 h 4172468"/>
                <a:gd name="connsiteX5" fmla="*/ 1488186 w 2699657"/>
                <a:gd name="connsiteY5" fmla="*/ 1068957 h 4172468"/>
                <a:gd name="connsiteX6" fmla="*/ 1485103 w 2699657"/>
                <a:gd name="connsiteY6" fmla="*/ 1069635 h 4172468"/>
                <a:gd name="connsiteX7" fmla="*/ 1469603 w 2699657"/>
                <a:gd name="connsiteY7" fmla="*/ 1077542 h 4172468"/>
                <a:gd name="connsiteX8" fmla="*/ 1467884 w 2699657"/>
                <a:gd name="connsiteY8" fmla="*/ 1078108 h 4172468"/>
                <a:gd name="connsiteX9" fmla="*/ 1466422 w 2699657"/>
                <a:gd name="connsiteY9" fmla="*/ 1078935 h 4172468"/>
                <a:gd name="connsiteX10" fmla="*/ 1444252 w 2699657"/>
                <a:gd name="connsiteY10" fmla="*/ 1086996 h 4172468"/>
                <a:gd name="connsiteX11" fmla="*/ 1411890 w 2699657"/>
                <a:gd name="connsiteY11" fmla="*/ 1107409 h 4172468"/>
                <a:gd name="connsiteX12" fmla="*/ 1336201 w 2699657"/>
                <a:gd name="connsiteY12" fmla="*/ 1275412 h 4172468"/>
                <a:gd name="connsiteX13" fmla="*/ 1471552 w 2699657"/>
                <a:gd name="connsiteY13" fmla="*/ 1472098 h 4172468"/>
                <a:gd name="connsiteX14" fmla="*/ 1488186 w 2699657"/>
                <a:gd name="connsiteY14" fmla="*/ 1476946 h 4172468"/>
                <a:gd name="connsiteX15" fmla="*/ 1488186 w 2699657"/>
                <a:gd name="connsiteY15" fmla="*/ 1480934 h 4172468"/>
                <a:gd name="connsiteX16" fmla="*/ 1492473 w 2699657"/>
                <a:gd name="connsiteY16" fmla="*/ 1481216 h 4172468"/>
                <a:gd name="connsiteX17" fmla="*/ 1515558 w 2699657"/>
                <a:gd name="connsiteY17" fmla="*/ 1487944 h 4172468"/>
                <a:gd name="connsiteX18" fmla="*/ 1559155 w 2699657"/>
                <a:gd name="connsiteY18" fmla="*/ 1491574 h 4172468"/>
                <a:gd name="connsiteX19" fmla="*/ 1563106 w 2699657"/>
                <a:gd name="connsiteY19" fmla="*/ 1491506 h 4172468"/>
                <a:gd name="connsiteX20" fmla="*/ 1655354 w 2699657"/>
                <a:gd name="connsiteY20" fmla="*/ 1507655 h 4172468"/>
                <a:gd name="connsiteX21" fmla="*/ 2304302 w 2699657"/>
                <a:gd name="connsiteY21" fmla="*/ 1868166 h 4172468"/>
                <a:gd name="connsiteX22" fmla="*/ 2304302 w 2699657"/>
                <a:gd name="connsiteY22" fmla="*/ 3777112 h 4172468"/>
                <a:gd name="connsiteX23" fmla="*/ 395355 w 2699657"/>
                <a:gd name="connsiteY23" fmla="*/ 3777112 h 4172468"/>
                <a:gd name="connsiteX24" fmla="*/ 395355 w 2699657"/>
                <a:gd name="connsiteY24" fmla="*/ 1868166 h 4172468"/>
                <a:gd name="connsiteX25" fmla="*/ 965514 w 2699657"/>
                <a:gd name="connsiteY25" fmla="*/ 1528407 h 4172468"/>
                <a:gd name="connsiteX26" fmla="*/ 1019395 w 2699657"/>
                <a:gd name="connsiteY26" fmla="*/ 1515252 h 4172468"/>
                <a:gd name="connsiteX27" fmla="*/ 1019395 w 2699657"/>
                <a:gd name="connsiteY27" fmla="*/ 1510859 h 4172468"/>
                <a:gd name="connsiteX28" fmla="*/ 1030477 w 2699657"/>
                <a:gd name="connsiteY28" fmla="*/ 1509304 h 4172468"/>
                <a:gd name="connsiteX29" fmla="*/ 1214352 w 2699657"/>
                <a:gd name="connsiteY29" fmla="*/ 1265405 h 4172468"/>
                <a:gd name="connsiteX30" fmla="*/ 1056067 w 2699657"/>
                <a:gd name="connsiteY30" fmla="*/ 1086656 h 4172468"/>
                <a:gd name="connsiteX31" fmla="*/ 1019395 w 2699657"/>
                <a:gd name="connsiteY31" fmla="*/ 1084461 h 4172468"/>
                <a:gd name="connsiteX32" fmla="*/ 1019395 w 2699657"/>
                <a:gd name="connsiteY32" fmla="*/ 1077012 h 4172468"/>
                <a:gd name="connsiteX33" fmla="*/ 934231 w 2699657"/>
                <a:gd name="connsiteY33" fmla="*/ 1032197 h 4172468"/>
                <a:gd name="connsiteX34" fmla="*/ 846002 w 2699657"/>
                <a:gd name="connsiteY34" fmla="*/ 960126 h 4172468"/>
                <a:gd name="connsiteX35" fmla="*/ 846002 w 2699657"/>
                <a:gd name="connsiteY35" fmla="*/ 164731 h 417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99657" h="4172468">
                  <a:moveTo>
                    <a:pt x="846002" y="164731"/>
                  </a:moveTo>
                  <a:cubicBezTo>
                    <a:pt x="1065644" y="-54911"/>
                    <a:pt x="1421754" y="-54911"/>
                    <a:pt x="1641396" y="164731"/>
                  </a:cubicBezTo>
                  <a:cubicBezTo>
                    <a:pt x="1861039" y="384374"/>
                    <a:pt x="1861039" y="740484"/>
                    <a:pt x="1641396" y="960126"/>
                  </a:cubicBezTo>
                  <a:cubicBezTo>
                    <a:pt x="1607078" y="994445"/>
                    <a:pt x="1569427" y="1023402"/>
                    <a:pt x="1529485" y="1046996"/>
                  </a:cubicBezTo>
                  <a:lnTo>
                    <a:pt x="1488186" y="1068063"/>
                  </a:lnTo>
                  <a:lnTo>
                    <a:pt x="1488186" y="1068957"/>
                  </a:lnTo>
                  <a:lnTo>
                    <a:pt x="1485103" y="1069635"/>
                  </a:lnTo>
                  <a:lnTo>
                    <a:pt x="1469603" y="1077542"/>
                  </a:lnTo>
                  <a:lnTo>
                    <a:pt x="1467884" y="1078108"/>
                  </a:lnTo>
                  <a:lnTo>
                    <a:pt x="1466422" y="1078935"/>
                  </a:lnTo>
                  <a:lnTo>
                    <a:pt x="1444252" y="1086996"/>
                  </a:lnTo>
                  <a:lnTo>
                    <a:pt x="1411890" y="1107409"/>
                  </a:lnTo>
                  <a:cubicBezTo>
                    <a:pt x="1364584" y="1147851"/>
                    <a:pt x="1335035" y="1208325"/>
                    <a:pt x="1336201" y="1275412"/>
                  </a:cubicBezTo>
                  <a:cubicBezTo>
                    <a:pt x="1337756" y="1364861"/>
                    <a:pt x="1393475" y="1440663"/>
                    <a:pt x="1471552" y="1472098"/>
                  </a:cubicBezTo>
                  <a:lnTo>
                    <a:pt x="1488186" y="1476946"/>
                  </a:lnTo>
                  <a:lnTo>
                    <a:pt x="1488186" y="1480934"/>
                  </a:lnTo>
                  <a:lnTo>
                    <a:pt x="1492473" y="1481216"/>
                  </a:lnTo>
                  <a:lnTo>
                    <a:pt x="1515558" y="1487944"/>
                  </a:lnTo>
                  <a:cubicBezTo>
                    <a:pt x="1529665" y="1490577"/>
                    <a:pt x="1544247" y="1491834"/>
                    <a:pt x="1559155" y="1491574"/>
                  </a:cubicBezTo>
                  <a:lnTo>
                    <a:pt x="1563106" y="1491506"/>
                  </a:lnTo>
                  <a:lnTo>
                    <a:pt x="1655354" y="1507655"/>
                  </a:lnTo>
                  <a:cubicBezTo>
                    <a:pt x="1893175" y="1562672"/>
                    <a:pt x="2118979" y="1682843"/>
                    <a:pt x="2304302" y="1868166"/>
                  </a:cubicBezTo>
                  <a:cubicBezTo>
                    <a:pt x="2831443" y="2395307"/>
                    <a:pt x="2831443" y="3249971"/>
                    <a:pt x="2304302" y="3777112"/>
                  </a:cubicBezTo>
                  <a:cubicBezTo>
                    <a:pt x="1777161" y="4304254"/>
                    <a:pt x="922496" y="4304254"/>
                    <a:pt x="395355" y="3777112"/>
                  </a:cubicBezTo>
                  <a:cubicBezTo>
                    <a:pt x="-131786" y="3249971"/>
                    <a:pt x="-131786" y="2395307"/>
                    <a:pt x="395355" y="1868166"/>
                  </a:cubicBezTo>
                  <a:cubicBezTo>
                    <a:pt x="560087" y="1703434"/>
                    <a:pt x="756804" y="1590182"/>
                    <a:pt x="965514" y="1528407"/>
                  </a:cubicBezTo>
                  <a:lnTo>
                    <a:pt x="1019395" y="1515252"/>
                  </a:lnTo>
                  <a:lnTo>
                    <a:pt x="1019395" y="1510859"/>
                  </a:lnTo>
                  <a:lnTo>
                    <a:pt x="1030477" y="1509304"/>
                  </a:lnTo>
                  <a:cubicBezTo>
                    <a:pt x="1148604" y="1492728"/>
                    <a:pt x="1230927" y="1383532"/>
                    <a:pt x="1214352" y="1265405"/>
                  </a:cubicBezTo>
                  <a:cubicBezTo>
                    <a:pt x="1201921" y="1176810"/>
                    <a:pt x="1137390" y="1108355"/>
                    <a:pt x="1056067" y="1086656"/>
                  </a:cubicBezTo>
                  <a:lnTo>
                    <a:pt x="1019395" y="1084461"/>
                  </a:lnTo>
                  <a:lnTo>
                    <a:pt x="1019395" y="1077012"/>
                  </a:lnTo>
                  <a:lnTo>
                    <a:pt x="934231" y="1032197"/>
                  </a:lnTo>
                  <a:cubicBezTo>
                    <a:pt x="903044" y="1011605"/>
                    <a:pt x="873457" y="987581"/>
                    <a:pt x="846002" y="960126"/>
                  </a:cubicBezTo>
                  <a:cubicBezTo>
                    <a:pt x="626359" y="740484"/>
                    <a:pt x="626359" y="384374"/>
                    <a:pt x="846002" y="1647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9C88E2B-BD4A-423F-82B0-B91B31D2E8BB}"/>
                </a:ext>
              </a:extLst>
            </p:cNvPr>
            <p:cNvSpPr/>
            <p:nvPr/>
          </p:nvSpPr>
          <p:spPr>
            <a:xfrm>
              <a:off x="895725" y="3878659"/>
              <a:ext cx="2204338" cy="71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white"/>
                  </a:solidFill>
                </a:rPr>
                <a:t>Q&amp;A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04F866E-CA2C-44DC-B689-D21F7FB3586C}"/>
                </a:ext>
              </a:extLst>
            </p:cNvPr>
            <p:cNvSpPr/>
            <p:nvPr/>
          </p:nvSpPr>
          <p:spPr>
            <a:xfrm>
              <a:off x="3110956" y="2335138"/>
              <a:ext cx="835992" cy="685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prstClr val="white"/>
                  </a:solidFill>
                </a:rPr>
                <a:t>05</a:t>
              </a:r>
              <a:endParaRPr lang="ko-KR" altLang="en-US" sz="25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83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213283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solidFill>
                  <a:srgbClr val="FF0000"/>
                </a:solidFill>
              </a:rPr>
              <a:t>앉자</a:t>
            </a:r>
            <a:endParaRPr lang="en-US" altLang="ko-KR" sz="3500" b="1" dirty="0">
              <a:solidFill>
                <a:srgbClr val="FF0000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400" b="1" dirty="0">
                <a:solidFill>
                  <a:srgbClr val="3B4353"/>
                </a:solidFill>
              </a:rPr>
              <a:t>식당의 자리를 확인하자</a:t>
            </a:r>
            <a:r>
              <a:rPr lang="en-US" altLang="ko-KR" sz="2400" b="1" dirty="0">
                <a:solidFill>
                  <a:srgbClr val="3B4353"/>
                </a:solidFill>
              </a:rPr>
              <a:t>!!</a:t>
            </a:r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r>
              <a:rPr lang="ko-KR" altLang="en-US" dirty="0">
                <a:solidFill>
                  <a:srgbClr val="3B4353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01 </a:t>
            </a:r>
            <a:r>
              <a:rPr lang="ko-KR" altLang="en-US" sz="1300" b="1" i="1" dirty="0">
                <a:solidFill>
                  <a:schemeClr val="bg1"/>
                </a:solidFill>
              </a:rPr>
              <a:t>개요</a:t>
            </a:r>
            <a:endParaRPr lang="en-US" altLang="ko-KR" sz="1300" b="1" i="1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6538AC-D0E0-4C43-A763-59D8123283B6}"/>
              </a:ext>
            </a:extLst>
          </p:cNvPr>
          <p:cNvGrpSpPr/>
          <p:nvPr/>
        </p:nvGrpSpPr>
        <p:grpSpPr>
          <a:xfrm>
            <a:off x="3056502" y="3725379"/>
            <a:ext cx="6064296" cy="1742498"/>
            <a:chOff x="2804454" y="3731241"/>
            <a:chExt cx="6064296" cy="174249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1DFB9DE-BDEB-40F1-B95B-EBEFA42DA3D0}"/>
                </a:ext>
              </a:extLst>
            </p:cNvPr>
            <p:cNvGrpSpPr/>
            <p:nvPr/>
          </p:nvGrpSpPr>
          <p:grpSpPr>
            <a:xfrm>
              <a:off x="2804454" y="3745898"/>
              <a:ext cx="4351340" cy="1727841"/>
              <a:chOff x="3302687" y="2696674"/>
              <a:chExt cx="4351340" cy="172784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E4C438C-B15E-4EFB-8A39-C03721D0D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302687" y="2696674"/>
                <a:ext cx="1294509" cy="172784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F114496-784C-456F-8828-3B1D13351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7595" y="2696674"/>
                <a:ext cx="1343875" cy="172784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D7DBBCC-2CF0-430A-87BD-9B0F177EF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0151" y="2696675"/>
                <a:ext cx="1343876" cy="1727840"/>
              </a:xfrm>
              <a:prstGeom prst="rect">
                <a:avLst/>
              </a:prstGeom>
            </p:spPr>
          </p:pic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0B2EEF6-D2C5-4CBD-9572-F9768F926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476" y="3731241"/>
              <a:ext cx="1534274" cy="1742497"/>
            </a:xfrm>
            <a:prstGeom prst="rect">
              <a:avLst/>
            </a:prstGeom>
          </p:spPr>
        </p:pic>
      </p:grp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0A7FB7AD-78F1-400C-A917-D5D6B0C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713" y="6268420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B5C7-D606-4913-9390-9F37B9705236}"/>
              </a:ext>
            </a:extLst>
          </p:cNvPr>
          <p:cNvSpPr txBox="1"/>
          <p:nvPr/>
        </p:nvSpPr>
        <p:spPr>
          <a:xfrm>
            <a:off x="3056502" y="5543338"/>
            <a:ext cx="1343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팀장 </a:t>
            </a:r>
            <a:r>
              <a:rPr lang="en-US" altLang="ko-KR" sz="1100" dirty="0"/>
              <a:t>: </a:t>
            </a:r>
            <a:r>
              <a:rPr lang="ko-KR" altLang="en-US" sz="1100" dirty="0"/>
              <a:t>우지현</a:t>
            </a:r>
            <a:endParaRPr lang="en-US" altLang="ko-KR" sz="1100" dirty="0"/>
          </a:p>
          <a:p>
            <a:r>
              <a:rPr lang="ko-KR" altLang="en-US" sz="1100" dirty="0"/>
              <a:t>웹페이지 제작</a:t>
            </a:r>
            <a:endParaRPr lang="en-US" altLang="ko-KR" sz="1100" dirty="0"/>
          </a:p>
          <a:p>
            <a:r>
              <a:rPr lang="ko-KR" altLang="en-US" sz="1100" dirty="0"/>
              <a:t>웹페이지</a:t>
            </a:r>
            <a:r>
              <a:rPr lang="en-US" altLang="ko-KR" sz="1100" dirty="0"/>
              <a:t>-DB </a:t>
            </a:r>
            <a:r>
              <a:rPr lang="ko-KR" altLang="en-US" sz="1100" dirty="0"/>
              <a:t>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AEB416-9659-4B0B-BA42-D55A6E06E6C6}"/>
              </a:ext>
            </a:extLst>
          </p:cNvPr>
          <p:cNvSpPr txBox="1"/>
          <p:nvPr/>
        </p:nvSpPr>
        <p:spPr>
          <a:xfrm>
            <a:off x="4541409" y="5543338"/>
            <a:ext cx="1343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팀원 </a:t>
            </a:r>
            <a:r>
              <a:rPr lang="en-US" altLang="ko-KR" sz="1100" dirty="0"/>
              <a:t>: </a:t>
            </a:r>
            <a:r>
              <a:rPr lang="ko-KR" altLang="en-US" sz="1100" dirty="0"/>
              <a:t>이정원</a:t>
            </a:r>
            <a:endParaRPr lang="en-US" altLang="ko-KR" sz="1100" dirty="0"/>
          </a:p>
          <a:p>
            <a:r>
              <a:rPr lang="en-US" altLang="ko-KR" sz="1100" dirty="0"/>
              <a:t>JAVA</a:t>
            </a:r>
            <a:r>
              <a:rPr lang="ko-KR" altLang="en-US" sz="1100" dirty="0"/>
              <a:t> </a:t>
            </a:r>
            <a:r>
              <a:rPr lang="en-US" altLang="ko-KR" sz="1100" dirty="0"/>
              <a:t>POS</a:t>
            </a:r>
            <a:r>
              <a:rPr lang="ko-KR" altLang="en-US" sz="1100" dirty="0"/>
              <a:t> </a:t>
            </a:r>
            <a:r>
              <a:rPr lang="en-US" altLang="ko-KR" sz="1100" dirty="0"/>
              <a:t>SYS.</a:t>
            </a:r>
          </a:p>
          <a:p>
            <a:r>
              <a:rPr lang="ko-KR" altLang="en-US" sz="1100" dirty="0"/>
              <a:t>수정 보완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AECB4-D919-4D9F-82BB-A77B10B99E75}"/>
              </a:ext>
            </a:extLst>
          </p:cNvPr>
          <p:cNvSpPr txBox="1"/>
          <p:nvPr/>
        </p:nvSpPr>
        <p:spPr>
          <a:xfrm>
            <a:off x="6063966" y="5543338"/>
            <a:ext cx="1439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박서린</a:t>
            </a:r>
            <a:endParaRPr lang="en-US" altLang="ko-KR" sz="1100" dirty="0"/>
          </a:p>
          <a:p>
            <a:r>
              <a:rPr lang="en-US" altLang="ko-KR" sz="1100" dirty="0"/>
              <a:t>JAVA POS SYS.</a:t>
            </a:r>
          </a:p>
          <a:p>
            <a:r>
              <a:rPr lang="en-US" altLang="ko-KR" sz="1100" dirty="0"/>
              <a:t>POS</a:t>
            </a:r>
            <a:r>
              <a:rPr lang="ko-KR" altLang="en-US" sz="1100" dirty="0"/>
              <a:t>시스템</a:t>
            </a:r>
            <a:r>
              <a:rPr lang="en-US" altLang="ko-KR" sz="1100" dirty="0"/>
              <a:t>-DB </a:t>
            </a:r>
            <a:r>
              <a:rPr lang="ko-KR" altLang="en-US" sz="1100" dirty="0"/>
              <a:t>연결</a:t>
            </a:r>
            <a:endParaRPr lang="en-US" altLang="ko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F24AD-0E43-47CF-9914-722D8E18C8FD}"/>
              </a:ext>
            </a:extLst>
          </p:cNvPr>
          <p:cNvSpPr txBox="1"/>
          <p:nvPr/>
        </p:nvSpPr>
        <p:spPr>
          <a:xfrm>
            <a:off x="7586523" y="5543338"/>
            <a:ext cx="1439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팀원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유병주</a:t>
            </a:r>
            <a:endParaRPr lang="en-US" altLang="ko-KR" sz="1100" dirty="0"/>
          </a:p>
          <a:p>
            <a:r>
              <a:rPr lang="en-US" altLang="ko-KR" sz="1100" dirty="0"/>
              <a:t>JAVA</a:t>
            </a:r>
            <a:r>
              <a:rPr lang="ko-KR" altLang="en-US" sz="1100" dirty="0"/>
              <a:t> </a:t>
            </a:r>
            <a:r>
              <a:rPr lang="en-US" altLang="ko-KR" sz="1100" dirty="0"/>
              <a:t>POS</a:t>
            </a:r>
            <a:r>
              <a:rPr lang="ko-KR" altLang="en-US" sz="1100" dirty="0"/>
              <a:t> </a:t>
            </a:r>
            <a:r>
              <a:rPr lang="en-US" altLang="ko-KR" sz="1100" dirty="0"/>
              <a:t>SYS.</a:t>
            </a:r>
          </a:p>
          <a:p>
            <a:r>
              <a:rPr lang="en-US" altLang="ko-KR" sz="1100" dirty="0"/>
              <a:t>DB</a:t>
            </a:r>
            <a:r>
              <a:rPr lang="ko-KR" altLang="en-US" sz="1100" dirty="0"/>
              <a:t>구축</a:t>
            </a:r>
            <a:endParaRPr lang="en-US" altLang="ko-KR" sz="1100" dirty="0"/>
          </a:p>
          <a:p>
            <a:r>
              <a:rPr lang="en-US" altLang="ko-KR" sz="1100" dirty="0"/>
              <a:t>POS</a:t>
            </a:r>
            <a:r>
              <a:rPr lang="ko-KR" altLang="en-US" sz="1100" dirty="0"/>
              <a:t>시스템</a:t>
            </a:r>
            <a:r>
              <a:rPr lang="en-US" altLang="ko-KR" sz="1100" dirty="0"/>
              <a:t>-DB</a:t>
            </a:r>
            <a:r>
              <a:rPr lang="ko-KR" altLang="en-US" sz="1100" dirty="0"/>
              <a:t> 연결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690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494625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189547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b="1" dirty="0">
              <a:solidFill>
                <a:srgbClr val="3B4353"/>
              </a:solidFill>
            </a:endParaRPr>
          </a:p>
          <a:p>
            <a:r>
              <a:rPr lang="en-US" altLang="ko-KR" sz="2400" b="1" dirty="0">
                <a:solidFill>
                  <a:srgbClr val="3B4353"/>
                </a:solidFill>
              </a:rPr>
              <a:t>  Process model</a:t>
            </a:r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Agile</a:t>
            </a: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Agile Board (Scrum)</a:t>
            </a:r>
          </a:p>
          <a:p>
            <a:endParaRPr lang="en-US" altLang="ko-KR" b="1" dirty="0">
              <a:solidFill>
                <a:srgbClr val="3B43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3B43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⇒ </a:t>
            </a:r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     </a:t>
            </a:r>
            <a:r>
              <a:rPr lang="en-US" altLang="ko-KR" b="1" dirty="0">
                <a:solidFill>
                  <a:srgbClr val="3B4353"/>
                </a:solidFill>
                <a:hlinkClick r:id="rId2"/>
              </a:rPr>
              <a:t>https://trello.com/invite/b/lDxQ1WVh/c99e746cde15cea33b04d4cde94c70cc/sit-down</a:t>
            </a:r>
            <a:endParaRPr lang="en-US" altLang="ko-KR" b="1" dirty="0">
              <a:solidFill>
                <a:srgbClr val="3B4353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01 </a:t>
            </a:r>
            <a:r>
              <a:rPr lang="ko-KR" altLang="en-US" sz="1300" b="1" i="1" dirty="0">
                <a:solidFill>
                  <a:schemeClr val="bg1"/>
                </a:solidFill>
              </a:rPr>
              <a:t>개요</a:t>
            </a:r>
            <a:endParaRPr lang="en-US" altLang="ko-KR" sz="13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C0F2C3-004B-4CA6-BCE8-1245D9D7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428DDF-5033-4ED1-A94D-70590D06B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2" y="3555692"/>
            <a:ext cx="1911896" cy="9635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4A276D-09E7-4577-A48C-59D86EF2CD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2136" y="1367810"/>
            <a:ext cx="7606402" cy="43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8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3025" y="1174006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</a:t>
            </a:r>
            <a:r>
              <a:rPr lang="en-US" altLang="ko-KR" sz="2400" b="1" dirty="0">
                <a:solidFill>
                  <a:srgbClr val="3B4353"/>
                </a:solidFill>
              </a:rPr>
              <a:t>Context diagram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1515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01 </a:t>
            </a:r>
            <a:r>
              <a:rPr lang="ko-KR" altLang="en-US" sz="1300" b="1" i="1" dirty="0">
                <a:solidFill>
                  <a:schemeClr val="bg1"/>
                </a:solidFill>
              </a:rPr>
              <a:t>개요</a:t>
            </a:r>
            <a:endParaRPr lang="en-US" altLang="ko-KR" sz="13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12A65E-5919-4035-BE2D-C59BDB23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0D2976-F45D-4C20-A86F-349F77366FA1}"/>
              </a:ext>
            </a:extLst>
          </p:cNvPr>
          <p:cNvSpPr/>
          <p:nvPr/>
        </p:nvSpPr>
        <p:spPr>
          <a:xfrm rot="16200000">
            <a:off x="7705647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C658C4-525B-48FA-A7D5-7C317189C317}"/>
              </a:ext>
            </a:extLst>
          </p:cNvPr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52916A0-B586-4122-9025-D75B543AC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85" y="3258816"/>
            <a:ext cx="5667085" cy="17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7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834604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5" y="1174006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3B4353"/>
              </a:solidFill>
            </a:endParaRPr>
          </a:p>
          <a:p>
            <a:r>
              <a:rPr lang="en-US" altLang="ko-KR" b="1" dirty="0">
                <a:solidFill>
                  <a:srgbClr val="3B4353"/>
                </a:solidFill>
              </a:rPr>
              <a:t>      </a:t>
            </a:r>
            <a:r>
              <a:rPr lang="en-US" altLang="ko-KR" sz="2400" b="1" dirty="0">
                <a:solidFill>
                  <a:srgbClr val="3B4353"/>
                </a:solidFill>
              </a:rPr>
              <a:t>Architecture model</a:t>
            </a:r>
          </a:p>
          <a:p>
            <a:endParaRPr lang="en-US" altLang="ko-KR" sz="1000" b="1" dirty="0">
              <a:solidFill>
                <a:srgbClr val="3B4353"/>
              </a:solidFill>
            </a:endParaRPr>
          </a:p>
          <a:p>
            <a:r>
              <a:rPr lang="en-US" altLang="ko-KR" dirty="0">
                <a:solidFill>
                  <a:srgbClr val="3B4353"/>
                </a:solidFill>
              </a:rPr>
              <a:t>     </a:t>
            </a:r>
            <a:r>
              <a:rPr lang="en-US" altLang="ko-KR" b="1" dirty="0">
                <a:solidFill>
                  <a:srgbClr val="3B4353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MVC(Model-View-Controller Architecture) Model</a:t>
            </a: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  <a:p>
            <a:pPr algn="ctr"/>
            <a:endParaRPr lang="en-US" altLang="ko-KR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1515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01 </a:t>
            </a:r>
            <a:r>
              <a:rPr lang="ko-KR" altLang="en-US" sz="1300" b="1" i="1" dirty="0">
                <a:solidFill>
                  <a:schemeClr val="bg1"/>
                </a:solidFill>
              </a:rPr>
              <a:t>개요</a:t>
            </a:r>
            <a:endParaRPr lang="en-US" altLang="ko-KR" sz="13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12A65E-5919-4035-BE2D-C59BDB23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11E382-2F60-4026-B7B2-34668C3E191C}"/>
              </a:ext>
            </a:extLst>
          </p:cNvPr>
          <p:cNvSpPr/>
          <p:nvPr/>
        </p:nvSpPr>
        <p:spPr>
          <a:xfrm>
            <a:off x="2906765" y="4614634"/>
            <a:ext cx="1560353" cy="8913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B4353"/>
                </a:solidFill>
              </a:rPr>
              <a:t>model</a:t>
            </a:r>
          </a:p>
          <a:p>
            <a:pPr algn="ctr"/>
            <a:r>
              <a:rPr lang="en-US" altLang="ko-KR" sz="1100" dirty="0">
                <a:solidFill>
                  <a:srgbClr val="3B4353"/>
                </a:solidFill>
              </a:rPr>
              <a:t>&lt;Pos system DB&gt;</a:t>
            </a:r>
            <a:endParaRPr lang="ko-KR" altLang="en-US" sz="1100" dirty="0">
              <a:solidFill>
                <a:srgbClr val="3B435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74F18C-6FE9-4452-B668-2D1530F4EAB9}"/>
              </a:ext>
            </a:extLst>
          </p:cNvPr>
          <p:cNvSpPr/>
          <p:nvPr/>
        </p:nvSpPr>
        <p:spPr>
          <a:xfrm>
            <a:off x="5323416" y="2795315"/>
            <a:ext cx="1560353" cy="8913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B4353"/>
                </a:solidFill>
              </a:rPr>
              <a:t>controller</a:t>
            </a:r>
            <a:endParaRPr lang="ko-KR" altLang="en-US" dirty="0">
              <a:solidFill>
                <a:srgbClr val="3B435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04E056-64A4-48F1-9113-25D243A28F9E}"/>
              </a:ext>
            </a:extLst>
          </p:cNvPr>
          <p:cNvSpPr/>
          <p:nvPr/>
        </p:nvSpPr>
        <p:spPr>
          <a:xfrm>
            <a:off x="7507474" y="4742779"/>
            <a:ext cx="1963477" cy="891330"/>
          </a:xfrm>
          <a:prstGeom prst="roundRect">
            <a:avLst/>
          </a:prstGeom>
          <a:solidFill>
            <a:srgbClr val="FEB0E8"/>
          </a:solidFill>
          <a:ln w="25400"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B4353"/>
                </a:solidFill>
              </a:rPr>
              <a:t>View</a:t>
            </a:r>
          </a:p>
          <a:p>
            <a:pPr algn="ctr"/>
            <a:r>
              <a:rPr lang="en-US" altLang="ko-KR" sz="1100" dirty="0">
                <a:solidFill>
                  <a:srgbClr val="3B4353"/>
                </a:solidFill>
              </a:rPr>
              <a:t>&lt;web-based viewer&gt;</a:t>
            </a:r>
            <a:endParaRPr lang="ko-KR" altLang="en-US" sz="1100" dirty="0">
              <a:solidFill>
                <a:srgbClr val="3B4353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B63B5A8-07FC-42AF-BCA2-DFABFE38DB55}"/>
              </a:ext>
            </a:extLst>
          </p:cNvPr>
          <p:cNvSpPr/>
          <p:nvPr/>
        </p:nvSpPr>
        <p:spPr>
          <a:xfrm>
            <a:off x="4092528" y="3327228"/>
            <a:ext cx="1382487" cy="1279319"/>
          </a:xfrm>
          <a:prstGeom prst="bentArrow">
            <a:avLst>
              <a:gd name="adj1" fmla="val 13197"/>
              <a:gd name="adj2" fmla="val 14509"/>
              <a:gd name="adj3" fmla="val 23689"/>
              <a:gd name="adj4" fmla="val 84375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45121A3-5ED4-4717-871B-2A9EAD81D8D6}"/>
              </a:ext>
            </a:extLst>
          </p:cNvPr>
          <p:cNvSpPr/>
          <p:nvPr/>
        </p:nvSpPr>
        <p:spPr>
          <a:xfrm rot="5400000">
            <a:off x="6806562" y="3393450"/>
            <a:ext cx="1382487" cy="1279319"/>
          </a:xfrm>
          <a:prstGeom prst="bentArrow">
            <a:avLst>
              <a:gd name="adj1" fmla="val 13197"/>
              <a:gd name="adj2" fmla="val 14509"/>
              <a:gd name="adj3" fmla="val 23689"/>
              <a:gd name="adj4" fmla="val 84375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EADB0517-85B8-4A4D-B827-975536FD0188}"/>
              </a:ext>
            </a:extLst>
          </p:cNvPr>
          <p:cNvSpPr/>
          <p:nvPr/>
        </p:nvSpPr>
        <p:spPr>
          <a:xfrm rot="10800000">
            <a:off x="4253020" y="3631828"/>
            <a:ext cx="1382487" cy="1279319"/>
          </a:xfrm>
          <a:prstGeom prst="bentArrow">
            <a:avLst>
              <a:gd name="adj1" fmla="val 13197"/>
              <a:gd name="adj2" fmla="val 14509"/>
              <a:gd name="adj3" fmla="val 23689"/>
              <a:gd name="adj4" fmla="val 84375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27B52784-4252-494D-8BC1-F8E636724E5F}"/>
              </a:ext>
            </a:extLst>
          </p:cNvPr>
          <p:cNvSpPr/>
          <p:nvPr/>
        </p:nvSpPr>
        <p:spPr>
          <a:xfrm rot="16200000">
            <a:off x="6998443" y="4884811"/>
            <a:ext cx="548231" cy="460694"/>
          </a:xfrm>
          <a:prstGeom prst="bentArrow">
            <a:avLst>
              <a:gd name="adj1" fmla="val 22302"/>
              <a:gd name="adj2" fmla="val 31808"/>
              <a:gd name="adj3" fmla="val 23689"/>
              <a:gd name="adj4" fmla="val 75270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76016CE-BCC1-4860-8AE5-EFB6AC381A08}"/>
              </a:ext>
            </a:extLst>
          </p:cNvPr>
          <p:cNvSpPr/>
          <p:nvPr/>
        </p:nvSpPr>
        <p:spPr>
          <a:xfrm rot="16200000">
            <a:off x="5759410" y="3746587"/>
            <a:ext cx="548231" cy="460694"/>
          </a:xfrm>
          <a:prstGeom prst="bentArrow">
            <a:avLst>
              <a:gd name="adj1" fmla="val 22302"/>
              <a:gd name="adj2" fmla="val 31808"/>
              <a:gd name="adj3" fmla="val 23689"/>
              <a:gd name="adj4" fmla="val 75270"/>
            </a:avLst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1B5CE4-908B-4B94-A41A-4BD3CED6889B}"/>
              </a:ext>
            </a:extLst>
          </p:cNvPr>
          <p:cNvSpPr/>
          <p:nvPr/>
        </p:nvSpPr>
        <p:spPr>
          <a:xfrm>
            <a:off x="6182357" y="4022293"/>
            <a:ext cx="1279319" cy="818749"/>
          </a:xfrm>
          <a:prstGeom prst="roundRect">
            <a:avLst/>
          </a:prstGeom>
          <a:solidFill>
            <a:srgbClr val="E5E5E5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B4353"/>
                </a:solidFill>
              </a:rPr>
              <a:t>User</a:t>
            </a:r>
          </a:p>
          <a:p>
            <a:pPr algn="ctr"/>
            <a:r>
              <a:rPr lang="en-US" altLang="ko-KR" sz="1100" dirty="0">
                <a:solidFill>
                  <a:srgbClr val="3B4353"/>
                </a:solidFill>
              </a:rPr>
              <a:t>Human or computer client</a:t>
            </a:r>
            <a:endParaRPr lang="ko-KR" altLang="en-US" sz="1100" dirty="0">
              <a:solidFill>
                <a:srgbClr val="3B4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3025" y="1174006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</a:t>
            </a:r>
            <a:r>
              <a:rPr lang="en-US" altLang="ko-KR" b="1" dirty="0">
                <a:solidFill>
                  <a:srgbClr val="3B4353"/>
                </a:solidFill>
              </a:rPr>
              <a:t>Use case diagram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1515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01 </a:t>
            </a:r>
            <a:r>
              <a:rPr lang="ko-KR" altLang="en-US" sz="1300" b="1" i="1" dirty="0">
                <a:solidFill>
                  <a:schemeClr val="bg1"/>
                </a:solidFill>
              </a:rPr>
              <a:t>개요</a:t>
            </a:r>
            <a:endParaRPr lang="en-US" altLang="ko-KR" sz="1300" b="1" i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12A65E-5919-4035-BE2D-C59BDB23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0D2976-F45D-4C20-A86F-349F77366FA1}"/>
              </a:ext>
            </a:extLst>
          </p:cNvPr>
          <p:cNvSpPr/>
          <p:nvPr/>
        </p:nvSpPr>
        <p:spPr>
          <a:xfrm rot="16200000">
            <a:off x="8028039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C658C4-525B-48FA-A7D5-7C317189C317}"/>
              </a:ext>
            </a:extLst>
          </p:cNvPr>
          <p:cNvSpPr/>
          <p:nvPr/>
        </p:nvSpPr>
        <p:spPr>
          <a:xfrm>
            <a:off x="413027" y="97376"/>
            <a:ext cx="423684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6010CD4-6BD6-495F-8D95-98A7E32B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33" y="1201271"/>
            <a:ext cx="5968137" cy="53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8350421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1271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3B4353"/>
                </a:solidFill>
              </a:rPr>
              <a:t>Goal</a:t>
            </a: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3B4353"/>
                </a:solidFill>
              </a:rPr>
              <a:t>                    기존 시스템 문제 해결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3B4353"/>
                </a:solidFill>
              </a:rPr>
              <a:t>                           Bug, Code Smell </a:t>
            </a:r>
            <a:r>
              <a:rPr lang="ko-KR" altLang="en-US" sz="2000" b="1" dirty="0">
                <a:solidFill>
                  <a:srgbClr val="3B4353"/>
                </a:solidFill>
              </a:rPr>
              <a:t>모두 제거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3B4353"/>
                </a:solidFill>
              </a:rPr>
              <a:t>                            Security</a:t>
            </a:r>
            <a:r>
              <a:rPr lang="ko-KR" altLang="en-US" sz="2000" b="1" dirty="0">
                <a:solidFill>
                  <a:srgbClr val="3B4353"/>
                </a:solidFill>
              </a:rPr>
              <a:t> </a:t>
            </a:r>
            <a:r>
              <a:rPr lang="en-US" altLang="ko-KR" sz="2000" b="1" dirty="0">
                <a:solidFill>
                  <a:srgbClr val="3B4353"/>
                </a:solidFill>
              </a:rPr>
              <a:t>Hotspot </a:t>
            </a:r>
            <a:r>
              <a:rPr lang="ko-KR" altLang="en-US" sz="2000" b="1" dirty="0">
                <a:solidFill>
                  <a:srgbClr val="3B4353"/>
                </a:solidFill>
              </a:rPr>
              <a:t>모두 해결</a:t>
            </a:r>
            <a:endParaRPr lang="en-US" altLang="ko-KR" sz="2000" b="1" dirty="0">
              <a:solidFill>
                <a:srgbClr val="3B4353"/>
              </a:solidFill>
            </a:endParaRPr>
          </a:p>
          <a:p>
            <a:pPr algn="ctr"/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3B4353"/>
                </a:solidFill>
              </a:rPr>
              <a:t>   </a:t>
            </a:r>
            <a:r>
              <a:rPr lang="en-US" altLang="ko-KR" sz="2000" b="1" dirty="0">
                <a:solidFill>
                  <a:srgbClr val="3B4353"/>
                </a:solidFill>
              </a:rPr>
              <a:t>                                    Design Pattern : Observer Pattern</a:t>
            </a:r>
          </a:p>
          <a:p>
            <a:pPr algn="ctr"/>
            <a:endParaRPr lang="en-US" altLang="ko-KR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1514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02 </a:t>
            </a:r>
            <a:r>
              <a:rPr lang="ko-KR" altLang="en-US" sz="1300" b="1" i="1" dirty="0">
                <a:solidFill>
                  <a:schemeClr val="bg1"/>
                </a:solidFill>
              </a:rPr>
              <a:t>당초 목표 </a:t>
            </a:r>
            <a:r>
              <a:rPr lang="en-US" altLang="ko-KR" sz="1300" b="1" i="1" dirty="0">
                <a:solidFill>
                  <a:schemeClr val="bg1"/>
                </a:solidFill>
              </a:rPr>
              <a:t>(</a:t>
            </a:r>
            <a:r>
              <a:rPr lang="ko-KR" altLang="en-US" sz="1300" b="1" i="1" dirty="0">
                <a:solidFill>
                  <a:schemeClr val="bg1"/>
                </a:solidFill>
              </a:rPr>
              <a:t>정량적</a:t>
            </a:r>
            <a:r>
              <a:rPr lang="en-US" altLang="ko-KR" sz="1300" b="1" i="1" dirty="0">
                <a:solidFill>
                  <a:schemeClr val="bg1"/>
                </a:solidFill>
              </a:rPr>
              <a:t>, </a:t>
            </a:r>
            <a:r>
              <a:rPr lang="ko-KR" altLang="en-US" sz="1300" b="1" i="1" dirty="0">
                <a:solidFill>
                  <a:schemeClr val="bg1"/>
                </a:solidFill>
              </a:rPr>
              <a:t>정성적</a:t>
            </a:r>
            <a:r>
              <a:rPr lang="en-US" altLang="ko-KR" sz="1300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F59E0-69D2-49CB-94D3-0F7BBE3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BFB63-CC8C-4ECC-80E5-2B7385C1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27" y="2250828"/>
            <a:ext cx="8226936" cy="15924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81E411-9D67-49F3-8C6C-454C8CC32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27" y="4274961"/>
            <a:ext cx="3394877" cy="18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5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8889688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027" y="1207133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3B4353"/>
                </a:solidFill>
              </a:rPr>
              <a:t> </a:t>
            </a:r>
            <a:endParaRPr lang="en-US" altLang="ko-KR" sz="1000" b="1" dirty="0">
              <a:solidFill>
                <a:srgbClr val="3B4353"/>
              </a:solidFill>
            </a:endParaRPr>
          </a:p>
          <a:p>
            <a:pPr algn="ctr"/>
            <a:endParaRPr lang="en-US" altLang="ko-KR" sz="2400" b="1" dirty="0">
              <a:solidFill>
                <a:srgbClr val="3B4353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chemeClr val="bg1"/>
                </a:solidFill>
              </a:rPr>
              <a:t>앉</a:t>
            </a:r>
            <a:r>
              <a:rPr lang="ko-KR" altLang="en-US" sz="1200" b="1" i="1" dirty="0">
                <a:solidFill>
                  <a:schemeClr val="bg1"/>
                </a:solidFill>
              </a:rPr>
              <a:t>아서 밥 먹</a:t>
            </a:r>
            <a:r>
              <a:rPr lang="ko-KR" altLang="en-US" sz="2400" b="1" i="1" dirty="0">
                <a:solidFill>
                  <a:schemeClr val="bg1"/>
                </a:solidFill>
              </a:rPr>
              <a:t>자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i="1" dirty="0">
                <a:solidFill>
                  <a:schemeClr val="bg1"/>
                </a:solidFill>
              </a:rPr>
              <a:t>02 </a:t>
            </a:r>
            <a:r>
              <a:rPr lang="ko-KR" altLang="en-US" sz="1300" b="1" i="1" dirty="0">
                <a:solidFill>
                  <a:schemeClr val="bg1"/>
                </a:solidFill>
              </a:rPr>
              <a:t>당초 목표</a:t>
            </a:r>
            <a:r>
              <a:rPr lang="en-US" altLang="ko-KR" sz="1300" b="1" i="1" dirty="0">
                <a:solidFill>
                  <a:schemeClr val="bg1"/>
                </a:solidFill>
              </a:rPr>
              <a:t> (</a:t>
            </a:r>
            <a:r>
              <a:rPr lang="ko-KR" altLang="en-US" sz="1300" b="1" i="1" dirty="0">
                <a:solidFill>
                  <a:schemeClr val="bg1"/>
                </a:solidFill>
              </a:rPr>
              <a:t>정량적</a:t>
            </a:r>
            <a:r>
              <a:rPr lang="en-US" altLang="ko-KR" sz="1300" b="1" i="1" dirty="0">
                <a:solidFill>
                  <a:schemeClr val="bg1"/>
                </a:solidFill>
              </a:rPr>
              <a:t>, </a:t>
            </a:r>
            <a:r>
              <a:rPr lang="ko-KR" altLang="en-US" sz="1300" b="1" i="1" dirty="0">
                <a:solidFill>
                  <a:schemeClr val="bg1"/>
                </a:solidFill>
              </a:rPr>
              <a:t>정성적</a:t>
            </a:r>
            <a:r>
              <a:rPr lang="en-US" altLang="ko-KR" sz="1300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B7AEE4-BC57-4320-B457-982C8120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657A25-1C00-4CE8-ADA5-A623C803D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7" y="2012636"/>
            <a:ext cx="7512991" cy="4124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EB34F-7991-4FBE-9165-3696D9778B8A}"/>
              </a:ext>
            </a:extLst>
          </p:cNvPr>
          <p:cNvSpPr txBox="1"/>
          <p:nvPr/>
        </p:nvSpPr>
        <p:spPr>
          <a:xfrm>
            <a:off x="780008" y="1442907"/>
            <a:ext cx="204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 Table &gt;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CBE51-32A4-4225-A2C2-D62BC67CE17C}"/>
              </a:ext>
            </a:extLst>
          </p:cNvPr>
          <p:cNvSpPr txBox="1"/>
          <p:nvPr/>
        </p:nvSpPr>
        <p:spPr>
          <a:xfrm>
            <a:off x="8388777" y="2282270"/>
            <a:ext cx="32346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Problem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불필요한 </a:t>
            </a:r>
            <a:r>
              <a:rPr lang="ko-KR" altLang="en-US" b="1" dirty="0" err="1"/>
              <a:t>팝업창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한눈에 주문 내역 볼 수 </a:t>
            </a:r>
            <a:r>
              <a:rPr lang="en-US" altLang="ko-KR" b="1" dirty="0"/>
              <a:t>X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중복 메뉴가 표시되지 않음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재료 소진 반영 </a:t>
            </a:r>
            <a:r>
              <a:rPr lang="en-US" altLang="ko-KR" b="1" dirty="0"/>
              <a:t>X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73071E-901A-4BA9-9E7C-C7D411E98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8959" y="1314262"/>
            <a:ext cx="2114738" cy="2114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312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442</Words>
  <Application>Microsoft Office PowerPoint</Application>
  <PresentationFormat>와이드스크린</PresentationFormat>
  <Paragraphs>253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지현 우</cp:lastModifiedBy>
  <cp:revision>1087</cp:revision>
  <dcterms:created xsi:type="dcterms:W3CDTF">2018-08-02T07:05:36Z</dcterms:created>
  <dcterms:modified xsi:type="dcterms:W3CDTF">2019-06-20T05:41:36Z</dcterms:modified>
</cp:coreProperties>
</file>