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4040" r:id="rId1"/>
  </p:sldMasterIdLst>
  <p:notesMasterIdLst>
    <p:notesMasterId r:id="rId9"/>
  </p:notesMasterIdLst>
  <p:sldIdLst>
    <p:sldId id="2248" r:id="rId2"/>
    <p:sldId id="6903" r:id="rId3"/>
    <p:sldId id="6916" r:id="rId4"/>
    <p:sldId id="6917" r:id="rId5"/>
    <p:sldId id="6918" r:id="rId6"/>
    <p:sldId id="6919" r:id="rId7"/>
    <p:sldId id="6920" r:id="rId8"/>
  </p:sldIdLst>
  <p:sldSz cx="9144000" cy="6858000" type="screen4x3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提纲" id="{61A3C44E-92D6-46EB-A1AC-09F30B6D5135}">
          <p14:sldIdLst>
            <p14:sldId id="2248"/>
            <p14:sldId id="6903"/>
            <p14:sldId id="6916"/>
            <p14:sldId id="6917"/>
            <p14:sldId id="6918"/>
            <p14:sldId id="6919"/>
            <p14:sldId id="69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文波" initials="尹" lastIdx="1" clrIdx="0">
    <p:extLst>
      <p:ext uri="{19B8F6BF-5375-455C-9EA6-DF929625EA0E}">
        <p15:presenceInfo xmlns:p15="http://schemas.microsoft.com/office/powerpoint/2012/main" userId="7219ddfe7c57d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 autoAdjust="0"/>
    <p:restoredTop sz="86871" autoAdjust="0"/>
  </p:normalViewPr>
  <p:slideViewPr>
    <p:cSldViewPr>
      <p:cViewPr varScale="1">
        <p:scale>
          <a:sx n="93" d="100"/>
          <a:sy n="93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ED75E01-0EF1-48C2-A225-423E6166D74A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7027C812-51A0-4146-959B-26F7A04B2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5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8100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570">
              <a:defRPr/>
            </a:pPr>
            <a:endParaRPr lang="zh-CN" altLang="zh-CN" sz="1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65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7C812-51A0-4146-959B-26F7A04B25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25738E0-514B-4B27-865A-11992516E93C}" type="datetime4">
              <a:rPr lang="en-US" altLang="zh-CN" smtClean="0"/>
              <a:t>September 20, 2024</a:t>
            </a:fld>
            <a:endParaRPr lang="zh-CN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DFEEC-E358-4914-BDD4-EE95DB606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5060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7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6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865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586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27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 flipV="1">
            <a:off x="-103517" y="18931"/>
            <a:ext cx="9193602" cy="7445190"/>
          </a:xfrm>
          <a:prstGeom prst="rect">
            <a:avLst/>
          </a:prstGeom>
          <a:gradFill flip="none" rotWithShape="1">
            <a:gsLst>
              <a:gs pos="100000">
                <a:srgbClr val="EBF2FA">
                  <a:alpha val="50000"/>
                </a:srgbClr>
              </a:gs>
              <a:gs pos="0">
                <a:srgbClr val="F6F8FC"/>
              </a:gs>
            </a:gsLst>
            <a:lin ang="10200000" scaled="0"/>
            <a:tileRect/>
          </a:gradFill>
          <a:ln w="22225">
            <a:gradFill flip="none" rotWithShape="1">
              <a:gsLst>
                <a:gs pos="0">
                  <a:srgbClr val="AEDBFC"/>
                </a:gs>
                <a:gs pos="100000">
                  <a:srgbClr val="044170">
                    <a:alpha val="20000"/>
                  </a:srgbClr>
                </a:gs>
              </a:gsLst>
              <a:lin ang="19200000" scaled="0"/>
              <a:tileRect/>
            </a:gra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1936532" y="6734663"/>
            <a:ext cx="5822835" cy="128556"/>
            <a:chOff x="650211" y="1051965"/>
            <a:chExt cx="7649903" cy="143109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0" name="任意多边形: 形状 19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任意多边形: 形状 20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7" name="直接连接符 16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 userDrawn="1"/>
        </p:nvGrpSpPr>
        <p:grpSpPr>
          <a:xfrm flipH="1" flipV="1">
            <a:off x="1660583" y="0"/>
            <a:ext cx="5822835" cy="128556"/>
            <a:chOff x="650211" y="1051965"/>
            <a:chExt cx="7649903" cy="143109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650211" y="1056340"/>
              <a:ext cx="7649903" cy="138734"/>
              <a:chOff x="647363" y="1537487"/>
              <a:chExt cx="7649903" cy="178652"/>
            </a:xfrm>
          </p:grpSpPr>
          <p:sp>
            <p:nvSpPr>
              <p:cNvPr id="27" name="任意多边形: 形状 26"/>
              <p:cNvSpPr/>
              <p:nvPr userDrawn="1"/>
            </p:nvSpPr>
            <p:spPr>
              <a:xfrm>
                <a:off x="647363" y="1537487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任意多边形: 形状 27"/>
              <p:cNvSpPr/>
              <p:nvPr userDrawn="1"/>
            </p:nvSpPr>
            <p:spPr>
              <a:xfrm flipH="1">
                <a:off x="4461641" y="1538114"/>
                <a:ext cx="3835625" cy="178025"/>
              </a:xfrm>
              <a:custGeom>
                <a:avLst/>
                <a:gdLst>
                  <a:gd name="connsiteX0" fmla="*/ 0 w 3835625"/>
                  <a:gd name="connsiteY0" fmla="*/ 0 h 178025"/>
                  <a:gd name="connsiteX1" fmla="*/ 2112021 w 3835625"/>
                  <a:gd name="connsiteY1" fmla="*/ 0 h 178025"/>
                  <a:gd name="connsiteX2" fmla="*/ 2314322 w 3835625"/>
                  <a:gd name="connsiteY2" fmla="*/ 178025 h 178025"/>
                  <a:gd name="connsiteX3" fmla="*/ 2411426 w 3835625"/>
                  <a:gd name="connsiteY3" fmla="*/ 178025 h 178025"/>
                  <a:gd name="connsiteX4" fmla="*/ 2451887 w 3835625"/>
                  <a:gd name="connsiteY4" fmla="*/ 137564 h 178025"/>
                  <a:gd name="connsiteX5" fmla="*/ 3835625 w 3835625"/>
                  <a:gd name="connsiteY5" fmla="*/ 137564 h 17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5625" h="178025">
                    <a:moveTo>
                      <a:pt x="0" y="0"/>
                    </a:moveTo>
                    <a:lnTo>
                      <a:pt x="2112021" y="0"/>
                    </a:lnTo>
                    <a:lnTo>
                      <a:pt x="2314322" y="178025"/>
                    </a:lnTo>
                    <a:lnTo>
                      <a:pt x="2411426" y="178025"/>
                    </a:lnTo>
                    <a:lnTo>
                      <a:pt x="2451887" y="137564"/>
                    </a:lnTo>
                    <a:lnTo>
                      <a:pt x="3835625" y="137564"/>
                    </a:lnTo>
                  </a:path>
                </a:pathLst>
              </a:custGeom>
              <a:noFill/>
              <a:ln>
                <a:solidFill>
                  <a:srgbClr val="0C67AC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24" name="直接连接符 23"/>
            <p:cNvCxnSpPr/>
            <p:nvPr userDrawn="1"/>
          </p:nvCxnSpPr>
          <p:spPr>
            <a:xfrm flipV="1">
              <a:off x="2894593" y="1051965"/>
              <a:ext cx="3161138" cy="4376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279802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V="1">
              <a:off x="6018983" y="1078849"/>
              <a:ext cx="126247" cy="93227"/>
            </a:xfrm>
            <a:prstGeom prst="line">
              <a:avLst/>
            </a:prstGeom>
            <a:ln w="28575">
              <a:solidFill>
                <a:srgbClr val="0C6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2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CA1-B04C-4C04-8D1E-77CF30B3E24E}" type="datetime1">
              <a:rPr lang="en-US" altLang="zh-CN" smtClean="0"/>
              <a:t>9/20/2024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59F9-3CCC-4B0B-855C-A44C06AE2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152"/>
            <a:ext cx="8233646" cy="4268337"/>
          </a:xfrm>
          <a:prstGeom prst="rect">
            <a:avLst/>
          </a:prstGeom>
        </p:spPr>
        <p:txBody>
          <a:bodyPr/>
          <a:lstStyle>
            <a:lvl1pPr marL="290513" indent="-290513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200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550" indent="-174625">
              <a:lnSpc>
                <a:spcPct val="110000"/>
              </a:lnSpc>
              <a:defRPr sz="1600"/>
            </a:lvl2pPr>
            <a:lvl3pPr marL="682625" indent="-173038">
              <a:lnSpc>
                <a:spcPct val="110000"/>
              </a:lnSpc>
              <a:defRPr sz="1400"/>
            </a:lvl3pPr>
            <a:lvl4pPr marL="914400" indent="-173038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9213" indent="-347663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1"/>
            <a:ext cx="82296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2058055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Embedded System Design Review 11-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2017 Xilinx</a:t>
            </a:r>
          </a:p>
        </p:txBody>
      </p:sp>
    </p:spTree>
    <p:extLst>
      <p:ext uri="{BB962C8B-B14F-4D97-AF65-F5344CB8AC3E}">
        <p14:creationId xmlns:p14="http://schemas.microsoft.com/office/powerpoint/2010/main" val="329273009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974EF1F-28E2-46E1-8A56-BBE447A6674C}"/>
              </a:ext>
            </a:extLst>
          </p:cNvPr>
          <p:cNvCxnSpPr>
            <a:cxnSpLocks/>
          </p:cNvCxnSpPr>
          <p:nvPr userDrawn="1"/>
        </p:nvCxnSpPr>
        <p:spPr>
          <a:xfrm>
            <a:off x="389107" y="943580"/>
            <a:ext cx="838913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F71D51F-85E7-49A7-95BA-ECE1AA577879}"/>
              </a:ext>
            </a:extLst>
          </p:cNvPr>
          <p:cNvGrpSpPr/>
          <p:nvPr userDrawn="1"/>
        </p:nvGrpSpPr>
        <p:grpSpPr>
          <a:xfrm rot="5400000">
            <a:off x="351949" y="29528"/>
            <a:ext cx="304800" cy="245745"/>
            <a:chOff x="0" y="440055"/>
            <a:chExt cx="407670" cy="40907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A56ED9-A904-42F8-BD04-2131FE81539A}"/>
                </a:ext>
              </a:extLst>
            </p:cNvPr>
            <p:cNvSpPr/>
            <p:nvPr/>
          </p:nvSpPr>
          <p:spPr>
            <a:xfrm>
              <a:off x="45720" y="440055"/>
              <a:ext cx="361950" cy="40907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49ABB15-E739-44FB-85B9-90545F8DF67E}"/>
                </a:ext>
              </a:extLst>
            </p:cNvPr>
            <p:cNvSpPr/>
            <p:nvPr/>
          </p:nvSpPr>
          <p:spPr>
            <a:xfrm>
              <a:off x="0" y="440055"/>
              <a:ext cx="321945" cy="409074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1" name="标题 1">
            <a:extLst>
              <a:ext uri="{FF2B5EF4-FFF2-40B4-BE49-F238E27FC236}">
                <a16:creationId xmlns:a16="http://schemas.microsoft.com/office/drawing/2014/main" id="{1D0C0689-3F81-4B61-81A0-5E95ED7F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07" y="365126"/>
            <a:ext cx="7170798" cy="578454"/>
          </a:xfrm>
        </p:spPr>
        <p:txBody>
          <a:bodyPr lIns="0" rIns="0">
            <a:normAutofit/>
          </a:bodyPr>
          <a:lstStyle>
            <a:lvl1pPr>
              <a:lnSpc>
                <a:spcPct val="100000"/>
              </a:lnSpc>
              <a:defRPr sz="19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2" name="灯片编号占位符 5">
            <a:extLst>
              <a:ext uri="{FF2B5EF4-FFF2-40B4-BE49-F238E27FC236}">
                <a16:creationId xmlns:a16="http://schemas.microsoft.com/office/drawing/2014/main" id="{89CC42FF-8C6D-478B-94CF-16C20DB99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3653" y="6356351"/>
            <a:ext cx="29669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fld id="{A48020E0-1C4F-4D89-9FD1-EC2E5B71218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 defTabSz="685800"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EB2A82-A755-46F1-97B8-45AB2D5226DC}"/>
              </a:ext>
            </a:extLst>
          </p:cNvPr>
          <p:cNvCxnSpPr/>
          <p:nvPr userDrawn="1"/>
        </p:nvCxnSpPr>
        <p:spPr>
          <a:xfrm flipH="1">
            <a:off x="4354385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8F62463-3B27-4EFC-ABCE-4D02F165A9B3}"/>
              </a:ext>
            </a:extLst>
          </p:cNvPr>
          <p:cNvCxnSpPr/>
          <p:nvPr userDrawn="1"/>
        </p:nvCxnSpPr>
        <p:spPr>
          <a:xfrm flipH="1">
            <a:off x="4717403" y="6538913"/>
            <a:ext cx="722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45" r="100000">
                        <a14:foregroundMark x1="47757" y1="38095" x2="47757" y2="38095"/>
                        <a14:foregroundMark x1="49059" y1="53968" x2="49059" y2="53968"/>
                        <a14:foregroundMark x1="63386" y1="57143" x2="63386" y2="57143"/>
                        <a14:foregroundMark x1="63386" y1="67460" x2="63386" y2="67460"/>
                        <a14:foregroundMark x1="76411" y1="56746" x2="76411" y2="56746"/>
                        <a14:foregroundMark x1="78871" y1="50397" x2="78871" y2="50397"/>
                        <a14:foregroundMark x1="94211" y1="44841" x2="94211" y2="44841"/>
                        <a14:foregroundMark x1="90593" y1="41270" x2="90593" y2="41270"/>
                        <a14:foregroundMark x1="88423" y1="57937" x2="88423" y2="57937"/>
                        <a14:foregroundMark x1="92764" y1="70635" x2="92764" y2="70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0948" y="240707"/>
            <a:ext cx="1397292" cy="6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4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8233647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E"/>
              <a:t>Click to edit Master text styles</a:t>
            </a:r>
          </a:p>
          <a:p>
            <a:pPr lvl="0"/>
            <a:r>
              <a:rPr lang="en-IE"/>
              <a:t>Second level</a:t>
            </a:r>
          </a:p>
          <a:p>
            <a:pPr lvl="0"/>
            <a:r>
              <a:rPr lang="en-IE"/>
              <a:t>Third level</a:t>
            </a:r>
          </a:p>
          <a:p>
            <a:pPr lvl="0"/>
            <a:r>
              <a:rPr lang="en-IE"/>
              <a:t>Fourth level</a:t>
            </a:r>
          </a:p>
          <a:p>
            <a:pPr lvl="0"/>
            <a:r>
              <a:rPr lang="en-IE"/>
              <a:t>Fifth level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4"/>
            <a:ext cx="1134537" cy="2809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SDSoC</a:t>
            </a:r>
            <a:r>
              <a:rPr lang="en-US" dirty="0"/>
              <a:t> Overview 12-</a:t>
            </a:r>
            <a:fld id="{BFCA2A5C-65D0-4F71-B4D8-734FF63F7E2F}" type="slidenum">
              <a:rPr smtClean="0"/>
              <a:pPr>
                <a:defRPr/>
              </a:pPr>
              <a:t>‹#›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en-IE"/>
              <a:t>Click to edit Master title style</a:t>
            </a:r>
            <a:endParaRPr lang="en-US" dirty="0"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Copyright 2015 Xilinx</a:t>
            </a:r>
          </a:p>
        </p:txBody>
      </p:sp>
    </p:spTree>
    <p:extLst>
      <p:ext uri="{BB962C8B-B14F-4D97-AF65-F5344CB8AC3E}">
        <p14:creationId xmlns:p14="http://schemas.microsoft.com/office/powerpoint/2010/main" val="262136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D492D-E599-4F0D-BA78-6EEA0311D34C}" type="datetime4">
              <a:rPr lang="en-US" altLang="zh-CN" smtClean="0"/>
              <a:t>September 20,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21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96855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BBE8C-0A4B-43CE-9430-1242DFAA7339}" type="datetime4">
              <a:rPr lang="en-US" altLang="zh-CN" smtClean="0"/>
              <a:t>September 20,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340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1A39-4A90-477E-8107-2FD1A1C95399}" type="datetime4">
              <a:rPr lang="en-US" altLang="zh-CN" smtClean="0"/>
              <a:t>September 20,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528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624933"/>
            <a:ext cx="7772400" cy="2748283"/>
          </a:xfrm>
        </p:spPr>
        <p:txBody>
          <a:bodyPr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 sz="2000" b="1" cap="all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  <a:t>单击此处编辑母版文本样式</a:t>
            </a:r>
            <a:b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b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996131"/>
          </a:xfrm>
        </p:spPr>
        <p:txBody>
          <a:bodyPr anchor="b"/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cap="all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9EA72-D578-4F57-BEAD-86CF28FC678C}" type="datetime4">
              <a:rPr lang="en-US" altLang="zh-CN" smtClean="0"/>
              <a:t>September 20, 2024</a:t>
            </a:fld>
            <a:endParaRPr lang="en-US" altLang="zh-CN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07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 marL="182880" indent="-173038">
              <a:spcBef>
                <a:spcPts val="0"/>
              </a:spcBef>
              <a:tabLst/>
              <a:defRPr sz="2000"/>
            </a:lvl1pPr>
            <a:lvl2pPr marL="457200" indent="-228600">
              <a:tabLst/>
              <a:defRPr sz="1800"/>
            </a:lvl2pPr>
            <a:lvl3pPr marL="631825" indent="-174625">
              <a:tabLst/>
              <a:defRPr sz="1600"/>
            </a:lvl3pPr>
            <a:lvl4pPr marL="746125" indent="-114300">
              <a:tabLst/>
              <a:defRPr sz="1400"/>
            </a:lvl4pPr>
            <a:lvl5pPr marL="915988" indent="-169863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 marL="173736" indent="-173038">
              <a:spcBef>
                <a:spcPts val="0"/>
              </a:spcBef>
              <a:tabLst/>
              <a:defRPr sz="2000"/>
            </a:lvl1pPr>
            <a:lvl2pPr marL="403225" indent="-230188">
              <a:tabLst/>
              <a:defRPr sz="1800"/>
            </a:lvl2pPr>
            <a:lvl3pPr marL="571500" indent="-168275">
              <a:tabLst/>
              <a:defRPr sz="1600"/>
            </a:lvl3pPr>
            <a:lvl4pPr marL="685800" indent="-114300">
              <a:tabLst/>
              <a:defRPr sz="1400"/>
            </a:lvl4pPr>
            <a:lvl5pPr marL="860425" indent="-174625">
              <a:tabLst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458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08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143000"/>
            <a:ext cx="41529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1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775" y="1109710"/>
            <a:ext cx="8286750" cy="491009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288036" indent="-137160">
              <a:buFont typeface="Arial" panose="020B0604020202020204" pitchFamily="34" charset="0"/>
              <a:buChar char="•"/>
              <a:defRPr sz="1500"/>
            </a:lvl2pPr>
            <a:lvl3pPr marL="425196" indent="-137160">
              <a:buFont typeface="Arial" panose="020B0604020202020204" pitchFamily="34" charset="0"/>
              <a:buChar char="•"/>
              <a:defRPr sz="1500"/>
            </a:lvl3pPr>
            <a:lvl4pPr marL="562356" indent="-137160">
              <a:buFont typeface="Arial" panose="020B0604020202020204" pitchFamily="34" charset="0"/>
              <a:buChar char="•"/>
              <a:defRPr sz="1500"/>
            </a:lvl4pPr>
            <a:lvl5pPr marL="699516" indent="-137160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B2B2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800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0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2"/>
            <a:ext cx="82296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539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6C2F118-23C6-4D76-A422-251B03B97126}" type="datetime4">
              <a:rPr lang="en-US" altLang="zh-CN" smtClean="0"/>
              <a:t>September 20, 2024</a:t>
            </a:fld>
            <a:endParaRPr lang="en-US" altLang="zh-CN"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4" r:id="rId3"/>
    <p:sldLayoutId id="2147484046" r:id="rId4"/>
    <p:sldLayoutId id="2147484043" r:id="rId5"/>
    <p:sldLayoutId id="2147484048" r:id="rId6"/>
    <p:sldLayoutId id="2147484054" r:id="rId7"/>
    <p:sldLayoutId id="2147484055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  <p:sldLayoutId id="2147484067" r:id="rId18"/>
    <p:sldLayoutId id="2147484068" r:id="rId19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campus.fudan.edu.cn/wwwfw/list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fudan.edu.cn/#routeview/s/C2EXjS4w" TargetMode="External"/><Relationship Id="rId5" Type="http://schemas.openxmlformats.org/officeDocument/2006/relationships/hyperlink" Target="https://cloud.fudan.edu.cn/#routeview/s/VXFd0Wgs" TargetMode="External"/><Relationship Id="rId4" Type="http://schemas.openxmlformats.org/officeDocument/2006/relationships/hyperlink" Target="https://cloud.fudan.edu.cn/#routeview/appdownloa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71800" y="1828800"/>
            <a:ext cx="6019800" cy="22098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bg1"/>
                </a:solidFill>
              </a:rPr>
              <a:t>虚拟机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971800" y="4267200"/>
            <a:ext cx="6019800" cy="1752600"/>
          </a:xfrm>
        </p:spPr>
        <p:txBody>
          <a:bodyPr/>
          <a:lstStyle/>
          <a:p>
            <a:r>
              <a:rPr lang="zh-CN" altLang="en-US" sz="2800" dirty="0"/>
              <a:t>尹文波</a:t>
            </a:r>
            <a:endParaRPr lang="en-US" altLang="zh-CN" sz="2800" dirty="0"/>
          </a:p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  <a:r>
              <a:rPr lang="en-US" altLang="zh-CN" sz="2800" dirty="0"/>
              <a:t>20</a:t>
            </a:r>
            <a:r>
              <a:rPr lang="zh-CN" altLang="en-US" sz="2800" dirty="0"/>
              <a:t>日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5389925"/>
      </p:ext>
    </p:extLst>
  </p:cSld>
  <p:clrMapOvr>
    <a:masterClrMapping/>
  </p:clrMapOvr>
  <p:transition advTm="158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0CF6-75DF-4D87-BF84-3CD44737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A8C7F-BCA3-46E4-A4C6-F2BC80AC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 err="1"/>
              <a:t>ehall</a:t>
            </a:r>
            <a:r>
              <a:rPr lang="zh-CN" altLang="en-US" dirty="0"/>
              <a:t>，下载</a:t>
            </a:r>
            <a:r>
              <a:rPr lang="en-US" altLang="zh-CN" dirty="0" err="1"/>
              <a:t>MotionPro</a:t>
            </a:r>
            <a:r>
              <a:rPr lang="zh-CN" altLang="en-US" dirty="0"/>
              <a:t>并用</a:t>
            </a:r>
            <a:r>
              <a:rPr lang="en-US" altLang="zh-CN" dirty="0"/>
              <a:t>VPN</a:t>
            </a:r>
            <a:r>
              <a:rPr lang="zh-CN" altLang="en-US" dirty="0"/>
              <a:t>连接到校园网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https://icampus.fudan.edu.cn/wwwfw/list.htm</a:t>
            </a:r>
            <a:r>
              <a:rPr lang="en-US" altLang="zh-CN" dirty="0"/>
              <a:t>   </a:t>
            </a:r>
          </a:p>
          <a:p>
            <a:r>
              <a:rPr lang="zh-CN" altLang="en-US" dirty="0"/>
              <a:t>下载并安装复旦云盘</a:t>
            </a:r>
            <a:r>
              <a:rPr lang="en-US" altLang="zh-CN" dirty="0"/>
              <a:t>FudanCloud-setup-4.0.2.exe</a:t>
            </a:r>
          </a:p>
          <a:p>
            <a:pPr lvl="1"/>
            <a:r>
              <a:rPr lang="zh-CN" altLang="zh-CN" dirty="0">
                <a:hlinkClick r:id="rId4"/>
              </a:rPr>
              <a:t>https://cloud.fudan.edu.cn/#routeview/appdownload</a:t>
            </a:r>
            <a:endParaRPr lang="en-US" altLang="zh-CN" dirty="0"/>
          </a:p>
          <a:p>
            <a:r>
              <a:rPr lang="zh-CN" altLang="en-US" dirty="0"/>
              <a:t>从复旦云盘下载虚拟机、</a:t>
            </a:r>
            <a:r>
              <a:rPr lang="en-US" altLang="zh-CN" dirty="0" err="1"/>
              <a:t>vmware</a:t>
            </a:r>
            <a:r>
              <a:rPr lang="zh-CN" altLang="en-US" dirty="0"/>
              <a:t>安装文件等工具</a:t>
            </a:r>
            <a:endParaRPr lang="en-US" altLang="zh-CN" dirty="0"/>
          </a:p>
          <a:p>
            <a:pPr lvl="1"/>
            <a:r>
              <a:rPr lang="en-US" altLang="zh-CN" dirty="0"/>
              <a:t>asic_u2204</a:t>
            </a:r>
            <a:r>
              <a:rPr lang="zh-CN" altLang="en-US" dirty="0"/>
              <a:t>目录：</a:t>
            </a:r>
            <a:r>
              <a:rPr lang="en-US" altLang="zh-CN" dirty="0"/>
              <a:t> </a:t>
            </a:r>
            <a:r>
              <a:rPr lang="en-US" altLang="zh-CN" dirty="0">
                <a:hlinkClick r:id="rId5"/>
              </a:rPr>
              <a:t>https://cloud.fudan.edu.cn/#routeview/s/VXFd0Wgs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asic_software</a:t>
            </a:r>
            <a:r>
              <a:rPr lang="zh-CN" altLang="en-US" dirty="0"/>
              <a:t>目录： </a:t>
            </a:r>
            <a:r>
              <a:rPr lang="en-US" altLang="zh-CN" dirty="0">
                <a:hlinkClick r:id="rId6"/>
              </a:rPr>
              <a:t>https://cloud.fudan.edu.cn/#routeview/s/C2EXjS4w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安装虚拟机软件（</a:t>
            </a:r>
            <a:r>
              <a:rPr lang="en-US" altLang="zh-CN" dirty="0" err="1"/>
              <a:t>asic_software</a:t>
            </a:r>
            <a:r>
              <a:rPr lang="zh-CN" altLang="en-US" dirty="0"/>
              <a:t>目录），个人免费使用无需</a:t>
            </a:r>
            <a:r>
              <a:rPr lang="en-US" altLang="zh-CN" dirty="0"/>
              <a:t>license</a:t>
            </a:r>
          </a:p>
          <a:p>
            <a:pPr lvl="1"/>
            <a:r>
              <a:rPr lang="en-US" altLang="zh-CN" dirty="0"/>
              <a:t>VMwareWorkstationPro_V17.5.2.23775571.exe</a:t>
            </a:r>
          </a:p>
          <a:p>
            <a:pPr lvl="1"/>
            <a:endParaRPr lang="zh-CN" altLang="en-US" sz="11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48293-A742-4F1C-A238-FD71E6BAE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991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FD0E-C729-4855-AF7F-8564811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DE3C1-B209-4435-9EBF-5DE43ADE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VMware Workstation Pro</a:t>
            </a:r>
            <a:r>
              <a:rPr lang="zh-CN" altLang="en-US" dirty="0"/>
              <a:t>打开登录虚拟机</a:t>
            </a:r>
            <a:endParaRPr lang="en-US" altLang="zh-CN" dirty="0"/>
          </a:p>
          <a:p>
            <a:pPr lvl="1"/>
            <a:r>
              <a:rPr lang="zh-CN" altLang="en-US" dirty="0"/>
              <a:t>如有询问，选择“我复制了该虚拟机”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：</a:t>
            </a:r>
            <a:r>
              <a:rPr lang="en-US" altLang="zh-CN" dirty="0" err="1"/>
              <a:t>asic</a:t>
            </a:r>
            <a:endParaRPr lang="en-US" altLang="zh-CN" dirty="0"/>
          </a:p>
          <a:p>
            <a:pPr lvl="1"/>
            <a:r>
              <a:rPr lang="en-US" altLang="zh-CN" dirty="0"/>
              <a:t>password</a:t>
            </a:r>
            <a:r>
              <a:rPr lang="zh-CN" altLang="en-US" dirty="0"/>
              <a:t>：</a:t>
            </a:r>
            <a:r>
              <a:rPr lang="en-US" altLang="zh-CN" dirty="0"/>
              <a:t>123456</a:t>
            </a:r>
          </a:p>
          <a:p>
            <a:pPr lvl="1"/>
            <a:r>
              <a:rPr lang="en-US" altLang="zh-CN" dirty="0" err="1"/>
              <a:t>sudo</a:t>
            </a:r>
            <a:r>
              <a:rPr lang="zh-CN" altLang="en-US" dirty="0"/>
              <a:t>的密码：</a:t>
            </a:r>
            <a:r>
              <a:rPr lang="en-US" altLang="zh-CN" dirty="0"/>
              <a:t>123456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77388-D1BA-48D1-BE5D-52E21BFD79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7D2481-82DF-463E-88B6-B3A11FDF5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84588"/>
            <a:ext cx="6072374" cy="379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69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03175-8756-4C25-B45F-E6A3FA2F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编辑虚拟机设置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3E934F-D849-4969-9995-95F4552D9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4CB3F-52F0-4B64-8EFD-CBE1B6E2A92F}"/>
              </a:ext>
            </a:extLst>
          </p:cNvPr>
          <p:cNvSpPr txBox="1"/>
          <p:nvPr/>
        </p:nvSpPr>
        <p:spPr>
          <a:xfrm>
            <a:off x="3397760" y="105411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建议内存</a:t>
            </a:r>
            <a:r>
              <a:rPr lang="en-US" altLang="zh-CN" dirty="0"/>
              <a:t>&gt;=8G</a:t>
            </a:r>
            <a:r>
              <a:rPr lang="zh-CN" altLang="en-US" dirty="0"/>
              <a:t>，处理器数量设为硬件的</a:t>
            </a:r>
            <a:r>
              <a:rPr lang="en-US" altLang="zh-CN" dirty="0"/>
              <a:t>1/2~2/3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5A1DD0-5816-4F1C-90C7-ACA5DF6A9E94}"/>
              </a:ext>
            </a:extLst>
          </p:cNvPr>
          <p:cNvSpPr/>
          <p:nvPr/>
        </p:nvSpPr>
        <p:spPr>
          <a:xfrm>
            <a:off x="6178873" y="2045161"/>
            <a:ext cx="3168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网络使用</a:t>
            </a:r>
            <a:r>
              <a:rPr lang="en-US" altLang="zh-CN" dirty="0"/>
              <a:t>NAT</a:t>
            </a:r>
            <a:r>
              <a:rPr lang="zh-CN" altLang="en-US" dirty="0"/>
              <a:t>模式（已设置）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ABCA08-F1CB-48B3-BFC1-D845636EA4EC}"/>
              </a:ext>
            </a:extLst>
          </p:cNvPr>
          <p:cNvGrpSpPr/>
          <p:nvPr/>
        </p:nvGrpSpPr>
        <p:grpSpPr>
          <a:xfrm>
            <a:off x="251520" y="1124744"/>
            <a:ext cx="3010059" cy="5013176"/>
            <a:chOff x="251520" y="1124744"/>
            <a:chExt cx="3010059" cy="501317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93A48D1-974F-4424-A2F1-BDD3417B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1124744"/>
              <a:ext cx="3010059" cy="5013176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404186" y="2924944"/>
              <a:ext cx="1359502" cy="288032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A67A1F-4543-4662-9BDB-EC2AAAA3C122}"/>
              </a:ext>
            </a:extLst>
          </p:cNvPr>
          <p:cNvGrpSpPr/>
          <p:nvPr/>
        </p:nvGrpSpPr>
        <p:grpSpPr>
          <a:xfrm>
            <a:off x="2339752" y="1484784"/>
            <a:ext cx="3681270" cy="4271961"/>
            <a:chOff x="2339752" y="1484784"/>
            <a:chExt cx="3681270" cy="427196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4A727D7-BA2A-4E1A-9515-846E9BCA3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9752" y="1484784"/>
              <a:ext cx="3681270" cy="427196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B585163-9583-406C-9CA6-FBB3D4E0ED8D}"/>
                </a:ext>
              </a:extLst>
            </p:cNvPr>
            <p:cNvSpPr/>
            <p:nvPr/>
          </p:nvSpPr>
          <p:spPr>
            <a:xfrm>
              <a:off x="4180387" y="1809408"/>
              <a:ext cx="1359502" cy="611479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752509-FFB2-4883-8641-AFFF8283A974}"/>
              </a:ext>
            </a:extLst>
          </p:cNvPr>
          <p:cNvGrpSpPr/>
          <p:nvPr/>
        </p:nvGrpSpPr>
        <p:grpSpPr>
          <a:xfrm>
            <a:off x="5197145" y="2420888"/>
            <a:ext cx="3489655" cy="4077072"/>
            <a:chOff x="5197145" y="2420888"/>
            <a:chExt cx="3489655" cy="407707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236C7B0-5B4C-473D-A22D-C253F1773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7145" y="2420888"/>
              <a:ext cx="3489655" cy="407707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6967890" y="3153988"/>
              <a:ext cx="1359502" cy="113910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2606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B756-DA34-4021-8BBA-C51BEE3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</a:t>
            </a:r>
            <a:r>
              <a:rPr lang="zh-CN" altLang="en-US" dirty="0"/>
              <a:t>共享文件夹给虚拟机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787FF-4842-4D0B-B483-8DC0AA705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win</a:t>
            </a:r>
            <a:r>
              <a:rPr lang="zh-CN" altLang="en-US" dirty="0"/>
              <a:t>的共享目录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450D2-CB6E-472F-BF00-8552291F2A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在虚拟机中查看</a:t>
            </a:r>
            <a:r>
              <a:rPr lang="en-US" altLang="zh-CN" dirty="0"/>
              <a:t>win</a:t>
            </a:r>
            <a:r>
              <a:rPr lang="zh-CN" altLang="en-US" dirty="0"/>
              <a:t>的共享文件夹</a:t>
            </a:r>
            <a:endParaRPr lang="en-US" altLang="zh-CN" dirty="0"/>
          </a:p>
          <a:p>
            <a:pPr lvl="1"/>
            <a:r>
              <a:rPr lang="zh-CN" altLang="en-US" dirty="0"/>
              <a:t>目录：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hgfs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ACB03-6ADD-470F-A81C-806C8CB14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21A0AE-45BE-467F-BA84-5006EB04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526178"/>
            <a:ext cx="3811915" cy="180564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B83AE93-DECA-494B-B056-D2741793C685}"/>
              </a:ext>
            </a:extLst>
          </p:cNvPr>
          <p:cNvGrpSpPr/>
          <p:nvPr/>
        </p:nvGrpSpPr>
        <p:grpSpPr>
          <a:xfrm>
            <a:off x="683568" y="1916832"/>
            <a:ext cx="3466341" cy="4029188"/>
            <a:chOff x="683568" y="1916832"/>
            <a:chExt cx="3466341" cy="402918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1DDF513-7C3B-4CC8-8812-3247581A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1916832"/>
              <a:ext cx="3466341" cy="402918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FE5C07-89E3-4858-82E1-23AA9BB4BBF9}"/>
                </a:ext>
              </a:extLst>
            </p:cNvPr>
            <p:cNvSpPr/>
            <p:nvPr/>
          </p:nvSpPr>
          <p:spPr>
            <a:xfrm>
              <a:off x="2555776" y="2204864"/>
              <a:ext cx="1452810" cy="1440160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6558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2B756-DA34-4021-8BBA-C51BEE3D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虚拟机共享文件夹给</a:t>
            </a:r>
            <a:r>
              <a:rPr lang="en-US" altLang="zh-CN" dirty="0"/>
              <a:t>win</a:t>
            </a:r>
            <a:r>
              <a:rPr lang="zh-CN" altLang="en-US" dirty="0"/>
              <a:t>（</a:t>
            </a:r>
            <a:r>
              <a:rPr lang="en-US" altLang="zh-CN" dirty="0"/>
              <a:t>samba</a:t>
            </a:r>
            <a:r>
              <a:rPr lang="zh-CN" altLang="en-US" dirty="0"/>
              <a:t>服务器已启用）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787FF-4842-4D0B-B483-8DC0AA705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虚拟机端</a:t>
            </a:r>
            <a:endParaRPr lang="en-US" altLang="zh-CN" dirty="0"/>
          </a:p>
          <a:p>
            <a:pPr lvl="1"/>
            <a:r>
              <a:rPr lang="en-US" altLang="zh-CN" dirty="0"/>
              <a:t>ifconfig</a:t>
            </a:r>
            <a:r>
              <a:rPr lang="zh-CN" altLang="en-US" dirty="0"/>
              <a:t>查询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450D2-CB6E-472F-BF00-8552291F2A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win</a:t>
            </a:r>
            <a:r>
              <a:rPr lang="zh-CN" altLang="en-US" dirty="0"/>
              <a:t>端</a:t>
            </a:r>
            <a:endParaRPr lang="en-US" altLang="zh-CN" dirty="0"/>
          </a:p>
          <a:p>
            <a:pPr lvl="1"/>
            <a:r>
              <a:rPr lang="zh-CN" altLang="en-US" dirty="0"/>
              <a:t>此电脑</a:t>
            </a:r>
            <a:r>
              <a:rPr lang="en-US" altLang="zh-CN" dirty="0"/>
              <a:t>-&gt;</a:t>
            </a:r>
            <a:r>
              <a:rPr lang="zh-CN" altLang="en-US" dirty="0"/>
              <a:t>计算机</a:t>
            </a:r>
            <a:r>
              <a:rPr lang="en-US" altLang="zh-CN" dirty="0"/>
              <a:t>-&gt;</a:t>
            </a:r>
            <a:r>
              <a:rPr lang="zh-CN" altLang="en-US" dirty="0"/>
              <a:t>映射网络驱动器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1ACB03-6ADD-470F-A81C-806C8CB14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C77715-2779-4FE7-BF98-6BF73D47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84272"/>
            <a:ext cx="4032448" cy="20648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D4E472-426B-492A-ADEB-482560942207}"/>
              </a:ext>
            </a:extLst>
          </p:cNvPr>
          <p:cNvSpPr/>
          <p:nvPr/>
        </p:nvSpPr>
        <p:spPr>
          <a:xfrm>
            <a:off x="611560" y="2204864"/>
            <a:ext cx="1152128" cy="216024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74D030C9-82E4-4961-BC18-A4C02C2D2F95}"/>
              </a:ext>
            </a:extLst>
          </p:cNvPr>
          <p:cNvSpPr/>
          <p:nvPr/>
        </p:nvSpPr>
        <p:spPr>
          <a:xfrm>
            <a:off x="7884368" y="4221088"/>
            <a:ext cx="432048" cy="31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6B63E40C-569D-40FC-AE78-A09CD8695485}"/>
              </a:ext>
            </a:extLst>
          </p:cNvPr>
          <p:cNvSpPr/>
          <p:nvPr/>
        </p:nvSpPr>
        <p:spPr>
          <a:xfrm rot="5400000">
            <a:off x="5952136" y="5374674"/>
            <a:ext cx="432048" cy="31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4D030C9-82E4-4961-BC18-A4C02C2D2F95}"/>
              </a:ext>
            </a:extLst>
          </p:cNvPr>
          <p:cNvSpPr/>
          <p:nvPr/>
        </p:nvSpPr>
        <p:spPr>
          <a:xfrm rot="5400000">
            <a:off x="2799671" y="5362465"/>
            <a:ext cx="432048" cy="316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8D3D7D-3FB2-4442-98F3-C628F3E9D83F}"/>
              </a:ext>
            </a:extLst>
          </p:cNvPr>
          <p:cNvGrpSpPr/>
          <p:nvPr/>
        </p:nvGrpSpPr>
        <p:grpSpPr>
          <a:xfrm>
            <a:off x="6455792" y="4542794"/>
            <a:ext cx="2584177" cy="1980220"/>
            <a:chOff x="6455792" y="4542794"/>
            <a:chExt cx="2584177" cy="198022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A285774-F3EA-4FD1-8CFF-25CC02B6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5792" y="4542794"/>
              <a:ext cx="2584177" cy="198022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555D40-B197-46E5-B83A-FC6D644DBDDF}"/>
                </a:ext>
              </a:extLst>
            </p:cNvPr>
            <p:cNvSpPr/>
            <p:nvPr/>
          </p:nvSpPr>
          <p:spPr>
            <a:xfrm>
              <a:off x="6876256" y="5196658"/>
              <a:ext cx="1152128" cy="824629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025703-B85E-4FB1-AD06-20A8682D7FD2}"/>
              </a:ext>
            </a:extLst>
          </p:cNvPr>
          <p:cNvGrpSpPr/>
          <p:nvPr/>
        </p:nvGrpSpPr>
        <p:grpSpPr>
          <a:xfrm>
            <a:off x="3430414" y="4537548"/>
            <a:ext cx="2435572" cy="2014082"/>
            <a:chOff x="3430414" y="4537548"/>
            <a:chExt cx="2435572" cy="201408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7CC5440-1265-4F87-836D-D402AA792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0414" y="4537548"/>
              <a:ext cx="2435572" cy="2014082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3482329" y="5123104"/>
              <a:ext cx="1744091" cy="75416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25E00C2-5E8C-400F-9484-BEF95480E438}"/>
              </a:ext>
            </a:extLst>
          </p:cNvPr>
          <p:cNvGrpSpPr/>
          <p:nvPr/>
        </p:nvGrpSpPr>
        <p:grpSpPr>
          <a:xfrm>
            <a:off x="179513" y="4537548"/>
            <a:ext cx="2520280" cy="1966294"/>
            <a:chOff x="179513" y="4537548"/>
            <a:chExt cx="2520280" cy="196629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AB39BCF-BF46-4F6E-8263-2113C4F6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9513" y="4537548"/>
              <a:ext cx="2520280" cy="1966294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642026" y="4802251"/>
              <a:ext cx="1841741" cy="210925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E47F7A-54AE-4D8E-87BE-6C79467E76BE}"/>
              </a:ext>
            </a:extLst>
          </p:cNvPr>
          <p:cNvGrpSpPr/>
          <p:nvPr/>
        </p:nvGrpSpPr>
        <p:grpSpPr>
          <a:xfrm>
            <a:off x="4364360" y="1965418"/>
            <a:ext cx="4675609" cy="2160239"/>
            <a:chOff x="4364360" y="1965418"/>
            <a:chExt cx="4675609" cy="216023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64CA978-10E7-456D-9C70-CB323446D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27984" y="2060849"/>
              <a:ext cx="4611985" cy="2064808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AD4E472-426B-492A-ADEB-482560942207}"/>
                </a:ext>
              </a:extLst>
            </p:cNvPr>
            <p:cNvSpPr/>
            <p:nvPr/>
          </p:nvSpPr>
          <p:spPr>
            <a:xfrm>
              <a:off x="4364360" y="1965418"/>
              <a:ext cx="1863824" cy="887518"/>
            </a:xfrm>
            <a:prstGeom prst="rect">
              <a:avLst/>
            </a:prstGeom>
            <a:noFill/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0347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F08EA-1E3A-483E-95B6-A1FE14A5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已经安装的软件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3881A-1571-49E6-B096-880FC02E07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已经安装的软件</a:t>
            </a:r>
            <a:endParaRPr lang="en-US" altLang="zh-CN" dirty="0"/>
          </a:p>
          <a:p>
            <a:pPr lvl="1"/>
            <a:r>
              <a:rPr lang="en-US" altLang="zh-CN" dirty="0"/>
              <a:t>visual studio code</a:t>
            </a:r>
          </a:p>
          <a:p>
            <a:pPr lvl="1"/>
            <a:r>
              <a:rPr lang="en-US" altLang="zh-CN" dirty="0"/>
              <a:t>catapult studio</a:t>
            </a:r>
          </a:p>
          <a:p>
            <a:pPr lvl="1"/>
            <a:r>
              <a:rPr lang="en-US" altLang="zh-CN" dirty="0"/>
              <a:t>python3</a:t>
            </a:r>
            <a:r>
              <a:rPr lang="zh-CN" altLang="en-US" dirty="0"/>
              <a:t>，</a:t>
            </a:r>
            <a:r>
              <a:rPr lang="en-US" altLang="zh-CN" dirty="0"/>
              <a:t>3.10.12</a:t>
            </a:r>
          </a:p>
          <a:p>
            <a:pPr lvl="1"/>
            <a:r>
              <a:rPr lang="en-US" altLang="zh-CN" dirty="0" err="1"/>
              <a:t>verilator</a:t>
            </a:r>
            <a:r>
              <a:rPr lang="zh-CN" altLang="en-US" dirty="0"/>
              <a:t>，</a:t>
            </a:r>
            <a:r>
              <a:rPr lang="en-US" altLang="zh-CN" dirty="0"/>
              <a:t>v5.026</a:t>
            </a:r>
            <a:r>
              <a:rPr lang="zh-CN" altLang="en-US" dirty="0"/>
              <a:t>，路径：</a:t>
            </a:r>
            <a:r>
              <a:rPr lang="en-US" altLang="zh-CN" dirty="0"/>
              <a:t>/home/</a:t>
            </a:r>
            <a:r>
              <a:rPr lang="en-US" altLang="zh-CN" dirty="0" err="1"/>
              <a:t>asic</a:t>
            </a:r>
            <a:r>
              <a:rPr lang="en-US" altLang="zh-CN" dirty="0"/>
              <a:t>/tools/</a:t>
            </a:r>
            <a:r>
              <a:rPr lang="en-US" altLang="zh-CN" dirty="0" err="1"/>
              <a:t>verilator</a:t>
            </a:r>
            <a:endParaRPr lang="en-US" altLang="zh-CN" dirty="0"/>
          </a:p>
          <a:p>
            <a:pPr lvl="1"/>
            <a:r>
              <a:rPr lang="en-US" altLang="zh-CN" dirty="0" err="1"/>
              <a:t>iverilog</a:t>
            </a:r>
            <a:endParaRPr lang="en-US" altLang="zh-CN" dirty="0"/>
          </a:p>
          <a:p>
            <a:pPr lvl="1"/>
            <a:r>
              <a:rPr lang="en-US" altLang="zh-CN" dirty="0" err="1"/>
              <a:t>risc</a:t>
            </a:r>
            <a:r>
              <a:rPr lang="en-US" altLang="zh-CN" dirty="0"/>
              <a:t>-v</a:t>
            </a:r>
            <a:r>
              <a:rPr lang="zh-CN" altLang="en-US" dirty="0"/>
              <a:t>编译工具链，路径：</a:t>
            </a:r>
            <a:r>
              <a:rPr lang="en-US" altLang="zh-CN" dirty="0"/>
              <a:t>/opt/</a:t>
            </a:r>
            <a:r>
              <a:rPr lang="en-US" altLang="zh-CN" dirty="0" err="1"/>
              <a:t>imgtec</a:t>
            </a:r>
            <a:r>
              <a:rPr lang="en-US" altLang="zh-CN" dirty="0"/>
              <a:t>/catapult-sdk_1.9.1</a:t>
            </a:r>
            <a:endParaRPr lang="zh-CN" altLang="en-US" dirty="0"/>
          </a:p>
          <a:p>
            <a:pPr lvl="1"/>
            <a:r>
              <a:rPr lang="en-US" altLang="zh-CN" dirty="0"/>
              <a:t>git</a:t>
            </a:r>
          </a:p>
          <a:p>
            <a:pPr lvl="1"/>
            <a:r>
              <a:rPr lang="en-US" altLang="zh-CN" dirty="0" err="1"/>
              <a:t>cmake</a:t>
            </a:r>
            <a:r>
              <a:rPr lang="en-US" altLang="zh-CN" dirty="0"/>
              <a:t>, 3.22.1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4EDB87-AAA4-4A65-BD17-E060C386A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升级软件命令</a:t>
            </a:r>
            <a:endParaRPr lang="en-US" altLang="zh-CN" dirty="0"/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apt-get upgrade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C32EF-F19B-4D79-9991-2A0A64789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040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英文学术报告范例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97201</TotalTime>
  <Words>299</Words>
  <Application>Microsoft Office PowerPoint</Application>
  <PresentationFormat>全屏显示(4:3)</PresentationFormat>
  <Paragraphs>53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Arial</vt:lpstr>
      <vt:lpstr>Arial Black</vt:lpstr>
      <vt:lpstr>Calibri</vt:lpstr>
      <vt:lpstr>Times New Roman</vt:lpstr>
      <vt:lpstr>Wingdings</vt:lpstr>
      <vt:lpstr>英文学术报告范例</vt:lpstr>
      <vt:lpstr>虚拟机</vt:lpstr>
      <vt:lpstr>下载</vt:lpstr>
      <vt:lpstr>打开虚拟机</vt:lpstr>
      <vt:lpstr>编辑虚拟机设置</vt:lpstr>
      <vt:lpstr>win共享文件夹给虚拟机</vt:lpstr>
      <vt:lpstr>虚拟机共享文件夹给win（samba服务器已启用）</vt:lpstr>
      <vt:lpstr>已经安装的软件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</dc:title>
  <dc:creator>Administrator</dc:creator>
  <cp:lastModifiedBy>Administrator</cp:lastModifiedBy>
  <cp:revision>9469</cp:revision>
  <cp:lastPrinted>2024-09-13T14:20:38Z</cp:lastPrinted>
  <dcterms:created xsi:type="dcterms:W3CDTF">2014-09-16T00:06:32Z</dcterms:created>
  <dcterms:modified xsi:type="dcterms:W3CDTF">2024-09-20T01:41:09Z</dcterms:modified>
</cp:coreProperties>
</file>